
<file path=[Content_Types].xml><?xml version="1.0" encoding="utf-8"?>
<Types xmlns="http://schemas.openxmlformats.org/package/2006/content-types">
  <Default Extension="png" ContentType="image/png"/>
  <Default Extension="bin" ContentType="application/vnd.openxmlformats-officedocument.oleObject"/>
  <Default Extension="vsd" ContentType="application/vnd.visio"/>
  <Default Extension="jpeg" ContentType="image/jpeg"/>
  <Default Extension="emf" ContentType="image/x-emf"/>
  <Default Extension="rels" ContentType="application/vnd.openxmlformats-package.relationships+xml"/>
  <Default Extension="xml" ContentType="application/xml"/>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Lst>
  <p:notesMasterIdLst>
    <p:notesMasterId r:id="rId596"/>
  </p:notesMasterIdLst>
  <p:sldIdLst>
    <p:sldId id="840" r:id="rId5"/>
    <p:sldId id="841" r:id="rId6"/>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 id="307" r:id="rId58"/>
    <p:sldId id="308" r:id="rId59"/>
    <p:sldId id="309" r:id="rId60"/>
    <p:sldId id="310" r:id="rId61"/>
    <p:sldId id="311" r:id="rId62"/>
    <p:sldId id="312" r:id="rId63"/>
    <p:sldId id="313" r:id="rId64"/>
    <p:sldId id="314" r:id="rId65"/>
    <p:sldId id="315" r:id="rId66"/>
    <p:sldId id="316" r:id="rId67"/>
    <p:sldId id="317" r:id="rId68"/>
    <p:sldId id="318" r:id="rId69"/>
    <p:sldId id="319" r:id="rId70"/>
    <p:sldId id="320" r:id="rId71"/>
    <p:sldId id="321" r:id="rId72"/>
    <p:sldId id="322" r:id="rId73"/>
    <p:sldId id="323" r:id="rId74"/>
    <p:sldId id="324" r:id="rId75"/>
    <p:sldId id="325" r:id="rId76"/>
    <p:sldId id="326" r:id="rId77"/>
    <p:sldId id="327" r:id="rId78"/>
    <p:sldId id="328" r:id="rId79"/>
    <p:sldId id="329" r:id="rId80"/>
    <p:sldId id="330" r:id="rId81"/>
    <p:sldId id="331" r:id="rId82"/>
    <p:sldId id="332" r:id="rId83"/>
    <p:sldId id="333" r:id="rId84"/>
    <p:sldId id="334" r:id="rId85"/>
    <p:sldId id="335" r:id="rId86"/>
    <p:sldId id="336" r:id="rId87"/>
    <p:sldId id="337" r:id="rId88"/>
    <p:sldId id="338" r:id="rId89"/>
    <p:sldId id="339" r:id="rId90"/>
    <p:sldId id="340" r:id="rId91"/>
    <p:sldId id="341" r:id="rId92"/>
    <p:sldId id="342" r:id="rId93"/>
    <p:sldId id="343" r:id="rId94"/>
    <p:sldId id="344" r:id="rId95"/>
    <p:sldId id="345" r:id="rId96"/>
    <p:sldId id="346" r:id="rId97"/>
    <p:sldId id="347" r:id="rId98"/>
    <p:sldId id="348" r:id="rId99"/>
    <p:sldId id="349" r:id="rId100"/>
    <p:sldId id="350" r:id="rId101"/>
    <p:sldId id="351" r:id="rId102"/>
    <p:sldId id="352" r:id="rId103"/>
    <p:sldId id="353" r:id="rId104"/>
    <p:sldId id="354" r:id="rId105"/>
    <p:sldId id="355" r:id="rId106"/>
    <p:sldId id="356" r:id="rId107"/>
    <p:sldId id="357" r:id="rId108"/>
    <p:sldId id="358" r:id="rId109"/>
    <p:sldId id="359" r:id="rId110"/>
    <p:sldId id="360" r:id="rId111"/>
    <p:sldId id="361" r:id="rId112"/>
    <p:sldId id="362" r:id="rId113"/>
    <p:sldId id="363" r:id="rId114"/>
    <p:sldId id="364" r:id="rId115"/>
    <p:sldId id="365" r:id="rId116"/>
    <p:sldId id="366" r:id="rId117"/>
    <p:sldId id="367" r:id="rId118"/>
    <p:sldId id="368" r:id="rId119"/>
    <p:sldId id="369" r:id="rId120"/>
    <p:sldId id="370" r:id="rId121"/>
    <p:sldId id="371" r:id="rId122"/>
    <p:sldId id="372" r:id="rId123"/>
    <p:sldId id="373" r:id="rId124"/>
    <p:sldId id="374" r:id="rId125"/>
    <p:sldId id="375" r:id="rId126"/>
    <p:sldId id="376" r:id="rId127"/>
    <p:sldId id="377" r:id="rId128"/>
    <p:sldId id="378" r:id="rId129"/>
    <p:sldId id="379" r:id="rId130"/>
    <p:sldId id="380" r:id="rId131"/>
    <p:sldId id="381" r:id="rId132"/>
    <p:sldId id="382" r:id="rId133"/>
    <p:sldId id="383" r:id="rId134"/>
    <p:sldId id="384" r:id="rId135"/>
    <p:sldId id="385" r:id="rId136"/>
    <p:sldId id="386" r:id="rId137"/>
    <p:sldId id="387" r:id="rId138"/>
    <p:sldId id="388" r:id="rId139"/>
    <p:sldId id="389" r:id="rId140"/>
    <p:sldId id="390" r:id="rId141"/>
    <p:sldId id="391" r:id="rId142"/>
    <p:sldId id="392" r:id="rId143"/>
    <p:sldId id="393" r:id="rId144"/>
    <p:sldId id="394" r:id="rId145"/>
    <p:sldId id="395" r:id="rId146"/>
    <p:sldId id="396" r:id="rId147"/>
    <p:sldId id="397" r:id="rId148"/>
    <p:sldId id="398" r:id="rId149"/>
    <p:sldId id="399" r:id="rId150"/>
    <p:sldId id="400" r:id="rId151"/>
    <p:sldId id="401" r:id="rId152"/>
    <p:sldId id="403" r:id="rId153"/>
    <p:sldId id="404" r:id="rId154"/>
    <p:sldId id="405" r:id="rId155"/>
    <p:sldId id="406" r:id="rId156"/>
    <p:sldId id="407" r:id="rId157"/>
    <p:sldId id="408" r:id="rId158"/>
    <p:sldId id="409" r:id="rId159"/>
    <p:sldId id="410" r:id="rId160"/>
    <p:sldId id="411" r:id="rId161"/>
    <p:sldId id="412" r:id="rId162"/>
    <p:sldId id="413" r:id="rId163"/>
    <p:sldId id="414" r:id="rId164"/>
    <p:sldId id="415" r:id="rId165"/>
    <p:sldId id="416" r:id="rId166"/>
    <p:sldId id="417" r:id="rId167"/>
    <p:sldId id="418" r:id="rId168"/>
    <p:sldId id="419" r:id="rId169"/>
    <p:sldId id="420" r:id="rId170"/>
    <p:sldId id="421" r:id="rId171"/>
    <p:sldId id="422" r:id="rId172"/>
    <p:sldId id="423" r:id="rId173"/>
    <p:sldId id="424" r:id="rId174"/>
    <p:sldId id="425" r:id="rId175"/>
    <p:sldId id="426" r:id="rId176"/>
    <p:sldId id="427" r:id="rId177"/>
    <p:sldId id="428" r:id="rId178"/>
    <p:sldId id="429" r:id="rId179"/>
    <p:sldId id="430" r:id="rId180"/>
    <p:sldId id="431" r:id="rId181"/>
    <p:sldId id="432" r:id="rId182"/>
    <p:sldId id="433" r:id="rId183"/>
    <p:sldId id="434" r:id="rId184"/>
    <p:sldId id="435" r:id="rId185"/>
    <p:sldId id="436" r:id="rId186"/>
    <p:sldId id="437" r:id="rId187"/>
    <p:sldId id="438" r:id="rId188"/>
    <p:sldId id="439" r:id="rId189"/>
    <p:sldId id="440" r:id="rId190"/>
    <p:sldId id="441" r:id="rId191"/>
    <p:sldId id="442" r:id="rId192"/>
    <p:sldId id="443" r:id="rId193"/>
    <p:sldId id="444" r:id="rId194"/>
    <p:sldId id="445" r:id="rId195"/>
    <p:sldId id="446" r:id="rId196"/>
    <p:sldId id="447" r:id="rId197"/>
    <p:sldId id="448" r:id="rId198"/>
    <p:sldId id="449" r:id="rId199"/>
    <p:sldId id="450" r:id="rId200"/>
    <p:sldId id="451" r:id="rId201"/>
    <p:sldId id="452" r:id="rId202"/>
    <p:sldId id="453" r:id="rId203"/>
    <p:sldId id="454" r:id="rId204"/>
    <p:sldId id="455" r:id="rId205"/>
    <p:sldId id="456" r:id="rId206"/>
    <p:sldId id="457" r:id="rId207"/>
    <p:sldId id="458" r:id="rId208"/>
    <p:sldId id="459" r:id="rId209"/>
    <p:sldId id="460" r:id="rId210"/>
    <p:sldId id="461" r:id="rId211"/>
    <p:sldId id="462" r:id="rId212"/>
    <p:sldId id="463" r:id="rId213"/>
    <p:sldId id="464" r:id="rId214"/>
    <p:sldId id="465" r:id="rId215"/>
    <p:sldId id="466" r:id="rId216"/>
    <p:sldId id="467" r:id="rId217"/>
    <p:sldId id="468" r:id="rId218"/>
    <p:sldId id="469" r:id="rId219"/>
    <p:sldId id="470" r:id="rId220"/>
    <p:sldId id="471" r:id="rId221"/>
    <p:sldId id="472" r:id="rId222"/>
    <p:sldId id="473" r:id="rId223"/>
    <p:sldId id="474" r:id="rId224"/>
    <p:sldId id="475" r:id="rId225"/>
    <p:sldId id="476" r:id="rId226"/>
    <p:sldId id="477" r:id="rId227"/>
    <p:sldId id="478" r:id="rId228"/>
    <p:sldId id="479" r:id="rId229"/>
    <p:sldId id="480" r:id="rId230"/>
    <p:sldId id="481" r:id="rId231"/>
    <p:sldId id="482" r:id="rId232"/>
    <p:sldId id="483" r:id="rId233"/>
    <p:sldId id="484" r:id="rId234"/>
    <p:sldId id="485" r:id="rId235"/>
    <p:sldId id="486" r:id="rId236"/>
    <p:sldId id="487" r:id="rId237"/>
    <p:sldId id="488" r:id="rId238"/>
    <p:sldId id="489" r:id="rId239"/>
    <p:sldId id="490" r:id="rId240"/>
    <p:sldId id="491" r:id="rId241"/>
    <p:sldId id="492" r:id="rId242"/>
    <p:sldId id="493" r:id="rId243"/>
    <p:sldId id="494" r:id="rId244"/>
    <p:sldId id="495" r:id="rId245"/>
    <p:sldId id="496" r:id="rId246"/>
    <p:sldId id="497" r:id="rId247"/>
    <p:sldId id="498" r:id="rId248"/>
    <p:sldId id="499" r:id="rId249"/>
    <p:sldId id="500" r:id="rId250"/>
    <p:sldId id="501" r:id="rId251"/>
    <p:sldId id="502" r:id="rId252"/>
    <p:sldId id="503" r:id="rId253"/>
    <p:sldId id="504" r:id="rId254"/>
    <p:sldId id="505" r:id="rId255"/>
    <p:sldId id="506" r:id="rId256"/>
    <p:sldId id="507" r:id="rId257"/>
    <p:sldId id="508" r:id="rId258"/>
    <p:sldId id="509" r:id="rId259"/>
    <p:sldId id="510" r:id="rId260"/>
    <p:sldId id="511" r:id="rId261"/>
    <p:sldId id="512" r:id="rId262"/>
    <p:sldId id="513" r:id="rId263"/>
    <p:sldId id="514" r:id="rId264"/>
    <p:sldId id="515" r:id="rId265"/>
    <p:sldId id="516" r:id="rId266"/>
    <p:sldId id="517" r:id="rId267"/>
    <p:sldId id="518" r:id="rId268"/>
    <p:sldId id="519" r:id="rId269"/>
    <p:sldId id="520" r:id="rId270"/>
    <p:sldId id="521" r:id="rId271"/>
    <p:sldId id="522" r:id="rId272"/>
    <p:sldId id="523" r:id="rId273"/>
    <p:sldId id="524" r:id="rId274"/>
    <p:sldId id="525" r:id="rId275"/>
    <p:sldId id="526" r:id="rId276"/>
    <p:sldId id="527" r:id="rId277"/>
    <p:sldId id="528" r:id="rId278"/>
    <p:sldId id="529" r:id="rId279"/>
    <p:sldId id="530" r:id="rId280"/>
    <p:sldId id="531" r:id="rId281"/>
    <p:sldId id="532" r:id="rId282"/>
    <p:sldId id="533" r:id="rId283"/>
    <p:sldId id="534" r:id="rId284"/>
    <p:sldId id="535" r:id="rId285"/>
    <p:sldId id="536" r:id="rId286"/>
    <p:sldId id="537" r:id="rId287"/>
    <p:sldId id="538" r:id="rId288"/>
    <p:sldId id="539" r:id="rId289"/>
    <p:sldId id="540" r:id="rId290"/>
    <p:sldId id="541" r:id="rId291"/>
    <p:sldId id="542" r:id="rId292"/>
    <p:sldId id="543" r:id="rId293"/>
    <p:sldId id="544" r:id="rId294"/>
    <p:sldId id="545" r:id="rId295"/>
    <p:sldId id="546" r:id="rId296"/>
    <p:sldId id="547" r:id="rId297"/>
    <p:sldId id="548" r:id="rId298"/>
    <p:sldId id="549" r:id="rId299"/>
    <p:sldId id="550" r:id="rId300"/>
    <p:sldId id="551" r:id="rId301"/>
    <p:sldId id="552" r:id="rId302"/>
    <p:sldId id="553" r:id="rId303"/>
    <p:sldId id="554" r:id="rId304"/>
    <p:sldId id="555" r:id="rId305"/>
    <p:sldId id="556" r:id="rId306"/>
    <p:sldId id="557" r:id="rId307"/>
    <p:sldId id="558" r:id="rId308"/>
    <p:sldId id="559" r:id="rId309"/>
    <p:sldId id="560" r:id="rId310"/>
    <p:sldId id="561" r:id="rId311"/>
    <p:sldId id="562" r:id="rId312"/>
    <p:sldId id="563" r:id="rId313"/>
    <p:sldId id="564" r:id="rId314"/>
    <p:sldId id="565" r:id="rId315"/>
    <p:sldId id="566" r:id="rId316"/>
    <p:sldId id="567" r:id="rId317"/>
    <p:sldId id="568" r:id="rId318"/>
    <p:sldId id="569" r:id="rId319"/>
    <p:sldId id="570" r:id="rId320"/>
    <p:sldId id="571" r:id="rId321"/>
    <p:sldId id="572" r:id="rId322"/>
    <p:sldId id="573" r:id="rId323"/>
    <p:sldId id="574" r:id="rId324"/>
    <p:sldId id="575" r:id="rId325"/>
    <p:sldId id="576" r:id="rId326"/>
    <p:sldId id="577" r:id="rId327"/>
    <p:sldId id="578" r:id="rId328"/>
    <p:sldId id="579" r:id="rId329"/>
    <p:sldId id="580" r:id="rId330"/>
    <p:sldId id="581" r:id="rId331"/>
    <p:sldId id="582" r:id="rId332"/>
    <p:sldId id="583" r:id="rId333"/>
    <p:sldId id="584" r:id="rId334"/>
    <p:sldId id="585" r:id="rId335"/>
    <p:sldId id="586" r:id="rId336"/>
    <p:sldId id="587" r:id="rId337"/>
    <p:sldId id="588" r:id="rId338"/>
    <p:sldId id="589" r:id="rId339"/>
    <p:sldId id="590" r:id="rId340"/>
    <p:sldId id="591" r:id="rId341"/>
    <p:sldId id="592" r:id="rId342"/>
    <p:sldId id="593" r:id="rId343"/>
    <p:sldId id="594" r:id="rId344"/>
    <p:sldId id="595" r:id="rId345"/>
    <p:sldId id="596" r:id="rId346"/>
    <p:sldId id="597" r:id="rId347"/>
    <p:sldId id="598" r:id="rId348"/>
    <p:sldId id="599" r:id="rId349"/>
    <p:sldId id="600" r:id="rId350"/>
    <p:sldId id="601" r:id="rId351"/>
    <p:sldId id="602" r:id="rId352"/>
    <p:sldId id="603" r:id="rId353"/>
    <p:sldId id="604" r:id="rId354"/>
    <p:sldId id="605" r:id="rId355"/>
    <p:sldId id="606" r:id="rId356"/>
    <p:sldId id="607" r:id="rId357"/>
    <p:sldId id="608" r:id="rId358"/>
    <p:sldId id="609" r:id="rId359"/>
    <p:sldId id="610" r:id="rId360"/>
    <p:sldId id="611" r:id="rId361"/>
    <p:sldId id="612" r:id="rId362"/>
    <p:sldId id="613" r:id="rId363"/>
    <p:sldId id="614" r:id="rId364"/>
    <p:sldId id="615" r:id="rId365"/>
    <p:sldId id="616" r:id="rId366"/>
    <p:sldId id="617" r:id="rId367"/>
    <p:sldId id="618" r:id="rId368"/>
    <p:sldId id="619" r:id="rId369"/>
    <p:sldId id="620" r:id="rId370"/>
    <p:sldId id="621" r:id="rId371"/>
    <p:sldId id="622" r:id="rId372"/>
    <p:sldId id="623" r:id="rId373"/>
    <p:sldId id="624" r:id="rId374"/>
    <p:sldId id="625" r:id="rId375"/>
    <p:sldId id="626" r:id="rId376"/>
    <p:sldId id="627" r:id="rId377"/>
    <p:sldId id="628" r:id="rId378"/>
    <p:sldId id="629" r:id="rId379"/>
    <p:sldId id="630" r:id="rId380"/>
    <p:sldId id="631" r:id="rId381"/>
    <p:sldId id="632" r:id="rId382"/>
    <p:sldId id="633" r:id="rId383"/>
    <p:sldId id="634" r:id="rId384"/>
    <p:sldId id="635" r:id="rId385"/>
    <p:sldId id="636" r:id="rId386"/>
    <p:sldId id="637" r:id="rId387"/>
    <p:sldId id="638" r:id="rId388"/>
    <p:sldId id="639" r:id="rId389"/>
    <p:sldId id="640" r:id="rId390"/>
    <p:sldId id="641" r:id="rId391"/>
    <p:sldId id="642" r:id="rId392"/>
    <p:sldId id="643" r:id="rId393"/>
    <p:sldId id="644" r:id="rId394"/>
    <p:sldId id="645" r:id="rId395"/>
    <p:sldId id="646" r:id="rId396"/>
    <p:sldId id="647" r:id="rId397"/>
    <p:sldId id="648" r:id="rId398"/>
    <p:sldId id="649" r:id="rId399"/>
    <p:sldId id="650" r:id="rId400"/>
    <p:sldId id="651" r:id="rId401"/>
    <p:sldId id="652" r:id="rId402"/>
    <p:sldId id="653" r:id="rId403"/>
    <p:sldId id="654" r:id="rId404"/>
    <p:sldId id="655" r:id="rId405"/>
    <p:sldId id="656" r:id="rId406"/>
    <p:sldId id="657" r:id="rId407"/>
    <p:sldId id="658" r:id="rId408"/>
    <p:sldId id="659" r:id="rId409"/>
    <p:sldId id="660" r:id="rId410"/>
    <p:sldId id="661" r:id="rId411"/>
    <p:sldId id="662" r:id="rId412"/>
    <p:sldId id="663" r:id="rId413"/>
    <p:sldId id="664" r:id="rId414"/>
    <p:sldId id="665" r:id="rId415"/>
    <p:sldId id="666" r:id="rId416"/>
    <p:sldId id="667" r:id="rId417"/>
    <p:sldId id="668" r:id="rId418"/>
    <p:sldId id="669" r:id="rId419"/>
    <p:sldId id="670" r:id="rId420"/>
    <p:sldId id="671" r:id="rId421"/>
    <p:sldId id="672" r:id="rId422"/>
    <p:sldId id="673" r:id="rId423"/>
    <p:sldId id="674" r:id="rId424"/>
    <p:sldId id="675" r:id="rId425"/>
    <p:sldId id="676" r:id="rId426"/>
    <p:sldId id="677" r:id="rId427"/>
    <p:sldId id="678" r:id="rId428"/>
    <p:sldId id="679" r:id="rId429"/>
    <p:sldId id="680" r:id="rId430"/>
    <p:sldId id="681" r:id="rId431"/>
    <p:sldId id="682" r:id="rId432"/>
    <p:sldId id="683" r:id="rId433"/>
    <p:sldId id="684" r:id="rId434"/>
    <p:sldId id="685" r:id="rId435"/>
    <p:sldId id="686" r:id="rId436"/>
    <p:sldId id="687" r:id="rId437"/>
    <p:sldId id="688" r:id="rId438"/>
    <p:sldId id="689" r:id="rId439"/>
    <p:sldId id="690" r:id="rId440"/>
    <p:sldId id="691" r:id="rId441"/>
    <p:sldId id="692" r:id="rId442"/>
    <p:sldId id="693" r:id="rId443"/>
    <p:sldId id="694" r:id="rId444"/>
    <p:sldId id="695" r:id="rId445"/>
    <p:sldId id="696" r:id="rId446"/>
    <p:sldId id="697" r:id="rId447"/>
    <p:sldId id="698" r:id="rId448"/>
    <p:sldId id="699" r:id="rId449"/>
    <p:sldId id="700" r:id="rId450"/>
    <p:sldId id="701" r:id="rId451"/>
    <p:sldId id="702" r:id="rId452"/>
    <p:sldId id="703" r:id="rId453"/>
    <p:sldId id="704" r:id="rId454"/>
    <p:sldId id="705" r:id="rId455"/>
    <p:sldId id="706" r:id="rId456"/>
    <p:sldId id="707" r:id="rId457"/>
    <p:sldId id="708" r:id="rId458"/>
    <p:sldId id="709" r:id="rId459"/>
    <p:sldId id="710" r:id="rId460"/>
    <p:sldId id="711" r:id="rId461"/>
    <p:sldId id="712" r:id="rId462"/>
    <p:sldId id="713" r:id="rId463"/>
    <p:sldId id="714" r:id="rId464"/>
    <p:sldId id="715" r:id="rId465"/>
    <p:sldId id="716" r:id="rId466"/>
    <p:sldId id="717" r:id="rId467"/>
    <p:sldId id="718" r:id="rId468"/>
    <p:sldId id="719" r:id="rId469"/>
    <p:sldId id="720" r:id="rId470"/>
    <p:sldId id="721" r:id="rId471"/>
    <p:sldId id="722" r:id="rId472"/>
    <p:sldId id="723" r:id="rId473"/>
    <p:sldId id="724" r:id="rId474"/>
    <p:sldId id="725" r:id="rId475"/>
    <p:sldId id="726" r:id="rId476"/>
    <p:sldId id="842" r:id="rId477"/>
    <p:sldId id="843" r:id="rId478"/>
    <p:sldId id="844" r:id="rId479"/>
    <p:sldId id="845" r:id="rId480"/>
    <p:sldId id="846" r:id="rId481"/>
    <p:sldId id="847" r:id="rId482"/>
    <p:sldId id="727" r:id="rId483"/>
    <p:sldId id="728" r:id="rId484"/>
    <p:sldId id="729" r:id="rId485"/>
    <p:sldId id="730" r:id="rId486"/>
    <p:sldId id="731" r:id="rId487"/>
    <p:sldId id="732" r:id="rId488"/>
    <p:sldId id="733" r:id="rId489"/>
    <p:sldId id="734" r:id="rId490"/>
    <p:sldId id="735" r:id="rId491"/>
    <p:sldId id="736" r:id="rId492"/>
    <p:sldId id="737" r:id="rId493"/>
    <p:sldId id="738" r:id="rId494"/>
    <p:sldId id="739" r:id="rId495"/>
    <p:sldId id="740" r:id="rId496"/>
    <p:sldId id="741" r:id="rId497"/>
    <p:sldId id="742" r:id="rId498"/>
    <p:sldId id="743" r:id="rId499"/>
    <p:sldId id="744" r:id="rId500"/>
    <p:sldId id="745" r:id="rId501"/>
    <p:sldId id="746" r:id="rId502"/>
    <p:sldId id="747" r:id="rId503"/>
    <p:sldId id="748" r:id="rId504"/>
    <p:sldId id="749" r:id="rId505"/>
    <p:sldId id="750" r:id="rId506"/>
    <p:sldId id="751" r:id="rId507"/>
    <p:sldId id="752" r:id="rId508"/>
    <p:sldId id="753" r:id="rId509"/>
    <p:sldId id="754" r:id="rId510"/>
    <p:sldId id="755" r:id="rId511"/>
    <p:sldId id="756" r:id="rId512"/>
    <p:sldId id="757" r:id="rId513"/>
    <p:sldId id="758" r:id="rId514"/>
    <p:sldId id="759" r:id="rId515"/>
    <p:sldId id="760" r:id="rId516"/>
    <p:sldId id="761" r:id="rId517"/>
    <p:sldId id="762" r:id="rId518"/>
    <p:sldId id="763" r:id="rId519"/>
    <p:sldId id="764" r:id="rId520"/>
    <p:sldId id="765" r:id="rId521"/>
    <p:sldId id="766" r:id="rId522"/>
    <p:sldId id="767" r:id="rId523"/>
    <p:sldId id="768" r:id="rId524"/>
    <p:sldId id="769" r:id="rId525"/>
    <p:sldId id="770" r:id="rId526"/>
    <p:sldId id="771" r:id="rId527"/>
    <p:sldId id="772" r:id="rId528"/>
    <p:sldId id="773" r:id="rId529"/>
    <p:sldId id="774" r:id="rId530"/>
    <p:sldId id="775" r:id="rId531"/>
    <p:sldId id="776" r:id="rId532"/>
    <p:sldId id="777" r:id="rId533"/>
    <p:sldId id="778" r:id="rId534"/>
    <p:sldId id="779" r:id="rId535"/>
    <p:sldId id="780" r:id="rId536"/>
    <p:sldId id="781" r:id="rId537"/>
    <p:sldId id="782" r:id="rId538"/>
    <p:sldId id="783" r:id="rId539"/>
    <p:sldId id="784" r:id="rId540"/>
    <p:sldId id="785" r:id="rId541"/>
    <p:sldId id="786" r:id="rId542"/>
    <p:sldId id="787" r:id="rId543"/>
    <p:sldId id="788" r:id="rId544"/>
    <p:sldId id="789" r:id="rId545"/>
    <p:sldId id="790" r:id="rId546"/>
    <p:sldId id="791" r:id="rId547"/>
    <p:sldId id="792" r:id="rId548"/>
    <p:sldId id="793" r:id="rId549"/>
    <p:sldId id="794" r:id="rId550"/>
    <p:sldId id="795" r:id="rId551"/>
    <p:sldId id="796" r:id="rId552"/>
    <p:sldId id="797" r:id="rId553"/>
    <p:sldId id="798" r:id="rId554"/>
    <p:sldId id="799" r:id="rId555"/>
    <p:sldId id="800" r:id="rId556"/>
    <p:sldId id="801" r:id="rId557"/>
    <p:sldId id="802" r:id="rId558"/>
    <p:sldId id="803" r:id="rId559"/>
    <p:sldId id="804" r:id="rId560"/>
    <p:sldId id="805" r:id="rId561"/>
    <p:sldId id="806" r:id="rId562"/>
    <p:sldId id="807" r:id="rId563"/>
    <p:sldId id="808" r:id="rId564"/>
    <p:sldId id="809" r:id="rId565"/>
    <p:sldId id="810" r:id="rId566"/>
    <p:sldId id="811" r:id="rId567"/>
    <p:sldId id="812" r:id="rId568"/>
    <p:sldId id="813" r:id="rId569"/>
    <p:sldId id="814" r:id="rId570"/>
    <p:sldId id="815" r:id="rId571"/>
    <p:sldId id="816" r:id="rId572"/>
    <p:sldId id="817" r:id="rId573"/>
    <p:sldId id="818" r:id="rId574"/>
    <p:sldId id="819" r:id="rId575"/>
    <p:sldId id="820" r:id="rId576"/>
    <p:sldId id="821" r:id="rId577"/>
    <p:sldId id="822" r:id="rId578"/>
    <p:sldId id="823" r:id="rId579"/>
    <p:sldId id="824" r:id="rId580"/>
    <p:sldId id="825" r:id="rId581"/>
    <p:sldId id="826" r:id="rId582"/>
    <p:sldId id="827" r:id="rId583"/>
    <p:sldId id="828" r:id="rId584"/>
    <p:sldId id="829" r:id="rId585"/>
    <p:sldId id="830" r:id="rId586"/>
    <p:sldId id="831" r:id="rId587"/>
    <p:sldId id="832" r:id="rId588"/>
    <p:sldId id="833" r:id="rId589"/>
    <p:sldId id="834" r:id="rId590"/>
    <p:sldId id="835" r:id="rId591"/>
    <p:sldId id="836" r:id="rId592"/>
    <p:sldId id="837" r:id="rId593"/>
    <p:sldId id="838" r:id="rId594"/>
    <p:sldId id="839" r:id="rId595"/>
  </p:sldIdLst>
  <p:sldSz cx="9144000" cy="6858000" type="screen4x3"/>
  <p:notesSz cx="6858000" cy="9144000"/>
  <p:defaultText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26037" autoAdjust="0"/>
    <p:restoredTop sz="94660"/>
  </p:normalViewPr>
  <p:slideViewPr>
    <p:cSldViewPr>
      <p:cViewPr>
        <p:scale>
          <a:sx n="82" d="100"/>
          <a:sy n="82" d="100"/>
        </p:scale>
        <p:origin x="-96" y="-330"/>
      </p:cViewPr>
      <p:guideLst>
        <p:guide orient="horz" pos="2160"/>
        <p:guide pos="2880"/>
      </p:guideLst>
    </p:cSldViewPr>
  </p:slideViewPr>
  <p:notesTextViewPr>
    <p:cViewPr>
      <p:scale>
        <a:sx n="100" d="100"/>
        <a:sy n="100" d="100"/>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324" Type="http://schemas.openxmlformats.org/officeDocument/2006/relationships/slide" Target="slides/slide320.xml"/><Relationship Id="rId531" Type="http://schemas.openxmlformats.org/officeDocument/2006/relationships/slide" Target="slides/slide527.xml"/><Relationship Id="rId170" Type="http://schemas.openxmlformats.org/officeDocument/2006/relationships/slide" Target="slides/slide166.xml"/><Relationship Id="rId268" Type="http://schemas.openxmlformats.org/officeDocument/2006/relationships/slide" Target="slides/slide264.xml"/><Relationship Id="rId475" Type="http://schemas.openxmlformats.org/officeDocument/2006/relationships/slide" Target="slides/slide471.xml"/><Relationship Id="rId32" Type="http://schemas.openxmlformats.org/officeDocument/2006/relationships/slide" Target="slides/slide28.xml"/><Relationship Id="rId128" Type="http://schemas.openxmlformats.org/officeDocument/2006/relationships/slide" Target="slides/slide124.xml"/><Relationship Id="rId335" Type="http://schemas.openxmlformats.org/officeDocument/2006/relationships/slide" Target="slides/slide331.xml"/><Relationship Id="rId542" Type="http://schemas.openxmlformats.org/officeDocument/2006/relationships/slide" Target="slides/slide538.xml"/><Relationship Id="rId181" Type="http://schemas.openxmlformats.org/officeDocument/2006/relationships/slide" Target="slides/slide177.xml"/><Relationship Id="rId402" Type="http://schemas.openxmlformats.org/officeDocument/2006/relationships/slide" Target="slides/slide398.xml"/><Relationship Id="rId279" Type="http://schemas.openxmlformats.org/officeDocument/2006/relationships/slide" Target="slides/slide275.xml"/><Relationship Id="rId486" Type="http://schemas.openxmlformats.org/officeDocument/2006/relationships/slide" Target="slides/slide482.xml"/><Relationship Id="rId43" Type="http://schemas.openxmlformats.org/officeDocument/2006/relationships/slide" Target="slides/slide39.xml"/><Relationship Id="rId139" Type="http://schemas.openxmlformats.org/officeDocument/2006/relationships/slide" Target="slides/slide135.xml"/><Relationship Id="rId346" Type="http://schemas.openxmlformats.org/officeDocument/2006/relationships/slide" Target="slides/slide342.xml"/><Relationship Id="rId553" Type="http://schemas.openxmlformats.org/officeDocument/2006/relationships/slide" Target="slides/slide549.xml"/><Relationship Id="rId192" Type="http://schemas.openxmlformats.org/officeDocument/2006/relationships/slide" Target="slides/slide188.xml"/><Relationship Id="rId206" Type="http://schemas.openxmlformats.org/officeDocument/2006/relationships/slide" Target="slides/slide202.xml"/><Relationship Id="rId413" Type="http://schemas.openxmlformats.org/officeDocument/2006/relationships/slide" Target="slides/slide409.xml"/><Relationship Id="rId497" Type="http://schemas.openxmlformats.org/officeDocument/2006/relationships/slide" Target="slides/slide493.xml"/><Relationship Id="rId357" Type="http://schemas.openxmlformats.org/officeDocument/2006/relationships/slide" Target="slides/slide353.xml"/><Relationship Id="rId54" Type="http://schemas.openxmlformats.org/officeDocument/2006/relationships/slide" Target="slides/slide50.xml"/><Relationship Id="rId217" Type="http://schemas.openxmlformats.org/officeDocument/2006/relationships/slide" Target="slides/slide213.xml"/><Relationship Id="rId564" Type="http://schemas.openxmlformats.org/officeDocument/2006/relationships/slide" Target="slides/slide560.xml"/><Relationship Id="rId424" Type="http://schemas.openxmlformats.org/officeDocument/2006/relationships/slide" Target="slides/slide420.xml"/><Relationship Id="rId270" Type="http://schemas.openxmlformats.org/officeDocument/2006/relationships/slide" Target="slides/slide266.xml"/><Relationship Id="rId65" Type="http://schemas.openxmlformats.org/officeDocument/2006/relationships/slide" Target="slides/slide61.xml"/><Relationship Id="rId130" Type="http://schemas.openxmlformats.org/officeDocument/2006/relationships/slide" Target="slides/slide126.xml"/><Relationship Id="rId368" Type="http://schemas.openxmlformats.org/officeDocument/2006/relationships/slide" Target="slides/slide364.xml"/><Relationship Id="rId575" Type="http://schemas.openxmlformats.org/officeDocument/2006/relationships/slide" Target="slides/slide571.xml"/><Relationship Id="rId228" Type="http://schemas.openxmlformats.org/officeDocument/2006/relationships/slide" Target="slides/slide224.xml"/><Relationship Id="rId435" Type="http://schemas.openxmlformats.org/officeDocument/2006/relationships/slide" Target="slides/slide431.xml"/><Relationship Id="rId281" Type="http://schemas.openxmlformats.org/officeDocument/2006/relationships/slide" Target="slides/slide277.xml"/><Relationship Id="rId502" Type="http://schemas.openxmlformats.org/officeDocument/2006/relationships/slide" Target="slides/slide498.xml"/><Relationship Id="rId76" Type="http://schemas.openxmlformats.org/officeDocument/2006/relationships/slide" Target="slides/slide72.xml"/><Relationship Id="rId141" Type="http://schemas.openxmlformats.org/officeDocument/2006/relationships/slide" Target="slides/slide137.xml"/><Relationship Id="rId379" Type="http://schemas.openxmlformats.org/officeDocument/2006/relationships/slide" Target="slides/slide375.xml"/><Relationship Id="rId586" Type="http://schemas.openxmlformats.org/officeDocument/2006/relationships/slide" Target="slides/slide582.xml"/><Relationship Id="rId7" Type="http://schemas.openxmlformats.org/officeDocument/2006/relationships/slide" Target="slides/slide3.xml"/><Relationship Id="rId239" Type="http://schemas.openxmlformats.org/officeDocument/2006/relationships/slide" Target="slides/slide235.xml"/><Relationship Id="rId446" Type="http://schemas.openxmlformats.org/officeDocument/2006/relationships/slide" Target="slides/slide442.xml"/><Relationship Id="rId292" Type="http://schemas.openxmlformats.org/officeDocument/2006/relationships/slide" Target="slides/slide288.xml"/><Relationship Id="rId306" Type="http://schemas.openxmlformats.org/officeDocument/2006/relationships/slide" Target="slides/slide302.xml"/><Relationship Id="rId87" Type="http://schemas.openxmlformats.org/officeDocument/2006/relationships/slide" Target="slides/slide83.xml"/><Relationship Id="rId513" Type="http://schemas.openxmlformats.org/officeDocument/2006/relationships/slide" Target="slides/slide509.xml"/><Relationship Id="rId597" Type="http://schemas.openxmlformats.org/officeDocument/2006/relationships/presProps" Target="presProps.xml"/><Relationship Id="rId152" Type="http://schemas.openxmlformats.org/officeDocument/2006/relationships/slide" Target="slides/slide148.xml"/><Relationship Id="rId457" Type="http://schemas.openxmlformats.org/officeDocument/2006/relationships/slide" Target="slides/slide453.xml"/><Relationship Id="rId261" Type="http://schemas.openxmlformats.org/officeDocument/2006/relationships/slide" Target="slides/slide257.xml"/><Relationship Id="rId499" Type="http://schemas.openxmlformats.org/officeDocument/2006/relationships/slide" Target="slides/slide495.xml"/><Relationship Id="rId14" Type="http://schemas.openxmlformats.org/officeDocument/2006/relationships/slide" Target="slides/slide10.xml"/><Relationship Id="rId56" Type="http://schemas.openxmlformats.org/officeDocument/2006/relationships/slide" Target="slides/slide52.xml"/><Relationship Id="rId317" Type="http://schemas.openxmlformats.org/officeDocument/2006/relationships/slide" Target="slides/slide313.xml"/><Relationship Id="rId359" Type="http://schemas.openxmlformats.org/officeDocument/2006/relationships/slide" Target="slides/slide355.xml"/><Relationship Id="rId524" Type="http://schemas.openxmlformats.org/officeDocument/2006/relationships/slide" Target="slides/slide520.xml"/><Relationship Id="rId566" Type="http://schemas.openxmlformats.org/officeDocument/2006/relationships/slide" Target="slides/slide562.xml"/><Relationship Id="rId98" Type="http://schemas.openxmlformats.org/officeDocument/2006/relationships/slide" Target="slides/slide94.xml"/><Relationship Id="rId121" Type="http://schemas.openxmlformats.org/officeDocument/2006/relationships/slide" Target="slides/slide117.xml"/><Relationship Id="rId163" Type="http://schemas.openxmlformats.org/officeDocument/2006/relationships/slide" Target="slides/slide159.xml"/><Relationship Id="rId219" Type="http://schemas.openxmlformats.org/officeDocument/2006/relationships/slide" Target="slides/slide215.xml"/><Relationship Id="rId370" Type="http://schemas.openxmlformats.org/officeDocument/2006/relationships/slide" Target="slides/slide366.xml"/><Relationship Id="rId426" Type="http://schemas.openxmlformats.org/officeDocument/2006/relationships/slide" Target="slides/slide422.xml"/><Relationship Id="rId230" Type="http://schemas.openxmlformats.org/officeDocument/2006/relationships/slide" Target="slides/slide226.xml"/><Relationship Id="rId468" Type="http://schemas.openxmlformats.org/officeDocument/2006/relationships/slide" Target="slides/slide464.xml"/><Relationship Id="rId25" Type="http://schemas.openxmlformats.org/officeDocument/2006/relationships/slide" Target="slides/slide21.xml"/><Relationship Id="rId67" Type="http://schemas.openxmlformats.org/officeDocument/2006/relationships/slide" Target="slides/slide63.xml"/><Relationship Id="rId272" Type="http://schemas.openxmlformats.org/officeDocument/2006/relationships/slide" Target="slides/slide268.xml"/><Relationship Id="rId328" Type="http://schemas.openxmlformats.org/officeDocument/2006/relationships/slide" Target="slides/slide324.xml"/><Relationship Id="rId535" Type="http://schemas.openxmlformats.org/officeDocument/2006/relationships/slide" Target="slides/slide531.xml"/><Relationship Id="rId577" Type="http://schemas.openxmlformats.org/officeDocument/2006/relationships/slide" Target="slides/slide573.xml"/><Relationship Id="rId132" Type="http://schemas.openxmlformats.org/officeDocument/2006/relationships/slide" Target="slides/slide128.xml"/><Relationship Id="rId174" Type="http://schemas.openxmlformats.org/officeDocument/2006/relationships/slide" Target="slides/slide170.xml"/><Relationship Id="rId381" Type="http://schemas.openxmlformats.org/officeDocument/2006/relationships/slide" Target="slides/slide377.xml"/><Relationship Id="rId241" Type="http://schemas.openxmlformats.org/officeDocument/2006/relationships/slide" Target="slides/slide237.xml"/><Relationship Id="rId437" Type="http://schemas.openxmlformats.org/officeDocument/2006/relationships/slide" Target="slides/slide433.xml"/><Relationship Id="rId479" Type="http://schemas.openxmlformats.org/officeDocument/2006/relationships/slide" Target="slides/slide475.xml"/><Relationship Id="rId36" Type="http://schemas.openxmlformats.org/officeDocument/2006/relationships/slide" Target="slides/slide32.xml"/><Relationship Id="rId283" Type="http://schemas.openxmlformats.org/officeDocument/2006/relationships/slide" Target="slides/slide279.xml"/><Relationship Id="rId339" Type="http://schemas.openxmlformats.org/officeDocument/2006/relationships/slide" Target="slides/slide335.xml"/><Relationship Id="rId490" Type="http://schemas.openxmlformats.org/officeDocument/2006/relationships/slide" Target="slides/slide486.xml"/><Relationship Id="rId504" Type="http://schemas.openxmlformats.org/officeDocument/2006/relationships/slide" Target="slides/slide500.xml"/><Relationship Id="rId546" Type="http://schemas.openxmlformats.org/officeDocument/2006/relationships/slide" Target="slides/slide542.xml"/><Relationship Id="rId78" Type="http://schemas.openxmlformats.org/officeDocument/2006/relationships/slide" Target="slides/slide74.xml"/><Relationship Id="rId101" Type="http://schemas.openxmlformats.org/officeDocument/2006/relationships/slide" Target="slides/slide97.xml"/><Relationship Id="rId143" Type="http://schemas.openxmlformats.org/officeDocument/2006/relationships/slide" Target="slides/slide139.xml"/><Relationship Id="rId185" Type="http://schemas.openxmlformats.org/officeDocument/2006/relationships/slide" Target="slides/slide181.xml"/><Relationship Id="rId350" Type="http://schemas.openxmlformats.org/officeDocument/2006/relationships/slide" Target="slides/slide346.xml"/><Relationship Id="rId406" Type="http://schemas.openxmlformats.org/officeDocument/2006/relationships/slide" Target="slides/slide402.xml"/><Relationship Id="rId588" Type="http://schemas.openxmlformats.org/officeDocument/2006/relationships/slide" Target="slides/slide584.xml"/><Relationship Id="rId9" Type="http://schemas.openxmlformats.org/officeDocument/2006/relationships/slide" Target="slides/slide5.xml"/><Relationship Id="rId210" Type="http://schemas.openxmlformats.org/officeDocument/2006/relationships/slide" Target="slides/slide206.xml"/><Relationship Id="rId392" Type="http://schemas.openxmlformats.org/officeDocument/2006/relationships/slide" Target="slides/slide388.xml"/><Relationship Id="rId448" Type="http://schemas.openxmlformats.org/officeDocument/2006/relationships/slide" Target="slides/slide444.xml"/><Relationship Id="rId252" Type="http://schemas.openxmlformats.org/officeDocument/2006/relationships/slide" Target="slides/slide248.xml"/><Relationship Id="rId294" Type="http://schemas.openxmlformats.org/officeDocument/2006/relationships/slide" Target="slides/slide290.xml"/><Relationship Id="rId308" Type="http://schemas.openxmlformats.org/officeDocument/2006/relationships/slide" Target="slides/slide304.xml"/><Relationship Id="rId515" Type="http://schemas.openxmlformats.org/officeDocument/2006/relationships/slide" Target="slides/slide511.xml"/><Relationship Id="rId47" Type="http://schemas.openxmlformats.org/officeDocument/2006/relationships/slide" Target="slides/slide43.xml"/><Relationship Id="rId89" Type="http://schemas.openxmlformats.org/officeDocument/2006/relationships/slide" Target="slides/slide85.xml"/><Relationship Id="rId112" Type="http://schemas.openxmlformats.org/officeDocument/2006/relationships/slide" Target="slides/slide108.xml"/><Relationship Id="rId154" Type="http://schemas.openxmlformats.org/officeDocument/2006/relationships/slide" Target="slides/slide150.xml"/><Relationship Id="rId361" Type="http://schemas.openxmlformats.org/officeDocument/2006/relationships/slide" Target="slides/slide357.xml"/><Relationship Id="rId557" Type="http://schemas.openxmlformats.org/officeDocument/2006/relationships/slide" Target="slides/slide553.xml"/><Relationship Id="rId599" Type="http://schemas.openxmlformats.org/officeDocument/2006/relationships/theme" Target="theme/theme1.xml"/><Relationship Id="rId196" Type="http://schemas.openxmlformats.org/officeDocument/2006/relationships/slide" Target="slides/slide192.xml"/><Relationship Id="rId417" Type="http://schemas.openxmlformats.org/officeDocument/2006/relationships/slide" Target="slides/slide413.xml"/><Relationship Id="rId459" Type="http://schemas.openxmlformats.org/officeDocument/2006/relationships/slide" Target="slides/slide455.xml"/><Relationship Id="rId16" Type="http://schemas.openxmlformats.org/officeDocument/2006/relationships/slide" Target="slides/slide12.xml"/><Relationship Id="rId221" Type="http://schemas.openxmlformats.org/officeDocument/2006/relationships/slide" Target="slides/slide217.xml"/><Relationship Id="rId263" Type="http://schemas.openxmlformats.org/officeDocument/2006/relationships/slide" Target="slides/slide259.xml"/><Relationship Id="rId319" Type="http://schemas.openxmlformats.org/officeDocument/2006/relationships/slide" Target="slides/slide315.xml"/><Relationship Id="rId470" Type="http://schemas.openxmlformats.org/officeDocument/2006/relationships/slide" Target="slides/slide466.xml"/><Relationship Id="rId526" Type="http://schemas.openxmlformats.org/officeDocument/2006/relationships/slide" Target="slides/slide522.xml"/><Relationship Id="rId58" Type="http://schemas.openxmlformats.org/officeDocument/2006/relationships/slide" Target="slides/slide54.xml"/><Relationship Id="rId123" Type="http://schemas.openxmlformats.org/officeDocument/2006/relationships/slide" Target="slides/slide119.xml"/><Relationship Id="rId330" Type="http://schemas.openxmlformats.org/officeDocument/2006/relationships/slide" Target="slides/slide326.xml"/><Relationship Id="rId568" Type="http://schemas.openxmlformats.org/officeDocument/2006/relationships/slide" Target="slides/slide564.xml"/><Relationship Id="rId165" Type="http://schemas.openxmlformats.org/officeDocument/2006/relationships/slide" Target="slides/slide161.xml"/><Relationship Id="rId372" Type="http://schemas.openxmlformats.org/officeDocument/2006/relationships/slide" Target="slides/slide368.xml"/><Relationship Id="rId428" Type="http://schemas.openxmlformats.org/officeDocument/2006/relationships/slide" Target="slides/slide424.xml"/><Relationship Id="rId232" Type="http://schemas.openxmlformats.org/officeDocument/2006/relationships/slide" Target="slides/slide228.xml"/><Relationship Id="rId274" Type="http://schemas.openxmlformats.org/officeDocument/2006/relationships/slide" Target="slides/slide270.xml"/><Relationship Id="rId481" Type="http://schemas.openxmlformats.org/officeDocument/2006/relationships/slide" Target="slides/slide477.xml"/><Relationship Id="rId27" Type="http://schemas.openxmlformats.org/officeDocument/2006/relationships/slide" Target="slides/slide23.xml"/><Relationship Id="rId69" Type="http://schemas.openxmlformats.org/officeDocument/2006/relationships/slide" Target="slides/slide65.xml"/><Relationship Id="rId134" Type="http://schemas.openxmlformats.org/officeDocument/2006/relationships/slide" Target="slides/slide130.xml"/><Relationship Id="rId537" Type="http://schemas.openxmlformats.org/officeDocument/2006/relationships/slide" Target="slides/slide533.xml"/><Relationship Id="rId579" Type="http://schemas.openxmlformats.org/officeDocument/2006/relationships/slide" Target="slides/slide575.xml"/><Relationship Id="rId80" Type="http://schemas.openxmlformats.org/officeDocument/2006/relationships/slide" Target="slides/slide76.xml"/><Relationship Id="rId176" Type="http://schemas.openxmlformats.org/officeDocument/2006/relationships/slide" Target="slides/slide172.xml"/><Relationship Id="rId341" Type="http://schemas.openxmlformats.org/officeDocument/2006/relationships/slide" Target="slides/slide337.xml"/><Relationship Id="rId383" Type="http://schemas.openxmlformats.org/officeDocument/2006/relationships/slide" Target="slides/slide379.xml"/><Relationship Id="rId439" Type="http://schemas.openxmlformats.org/officeDocument/2006/relationships/slide" Target="slides/slide435.xml"/><Relationship Id="rId590" Type="http://schemas.openxmlformats.org/officeDocument/2006/relationships/slide" Target="slides/slide586.xml"/><Relationship Id="rId201" Type="http://schemas.openxmlformats.org/officeDocument/2006/relationships/slide" Target="slides/slide197.xml"/><Relationship Id="rId243" Type="http://schemas.openxmlformats.org/officeDocument/2006/relationships/slide" Target="slides/slide239.xml"/><Relationship Id="rId285" Type="http://schemas.openxmlformats.org/officeDocument/2006/relationships/slide" Target="slides/slide281.xml"/><Relationship Id="rId450" Type="http://schemas.openxmlformats.org/officeDocument/2006/relationships/slide" Target="slides/slide446.xml"/><Relationship Id="rId506" Type="http://schemas.openxmlformats.org/officeDocument/2006/relationships/slide" Target="slides/slide502.xml"/><Relationship Id="rId38" Type="http://schemas.openxmlformats.org/officeDocument/2006/relationships/slide" Target="slides/slide34.xml"/><Relationship Id="rId103" Type="http://schemas.openxmlformats.org/officeDocument/2006/relationships/slide" Target="slides/slide99.xml"/><Relationship Id="rId310" Type="http://schemas.openxmlformats.org/officeDocument/2006/relationships/slide" Target="slides/slide306.xml"/><Relationship Id="rId492" Type="http://schemas.openxmlformats.org/officeDocument/2006/relationships/slide" Target="slides/slide488.xml"/><Relationship Id="rId548" Type="http://schemas.openxmlformats.org/officeDocument/2006/relationships/slide" Target="slides/slide544.xml"/><Relationship Id="rId91" Type="http://schemas.openxmlformats.org/officeDocument/2006/relationships/slide" Target="slides/slide87.xml"/><Relationship Id="rId145" Type="http://schemas.openxmlformats.org/officeDocument/2006/relationships/slide" Target="slides/slide141.xml"/><Relationship Id="rId187" Type="http://schemas.openxmlformats.org/officeDocument/2006/relationships/slide" Target="slides/slide183.xml"/><Relationship Id="rId352" Type="http://schemas.openxmlformats.org/officeDocument/2006/relationships/slide" Target="slides/slide348.xml"/><Relationship Id="rId394" Type="http://schemas.openxmlformats.org/officeDocument/2006/relationships/slide" Target="slides/slide390.xml"/><Relationship Id="rId408" Type="http://schemas.openxmlformats.org/officeDocument/2006/relationships/slide" Target="slides/slide404.xml"/><Relationship Id="rId212" Type="http://schemas.openxmlformats.org/officeDocument/2006/relationships/slide" Target="slides/slide208.xml"/><Relationship Id="rId254" Type="http://schemas.openxmlformats.org/officeDocument/2006/relationships/slide" Target="slides/slide250.xml"/><Relationship Id="rId49" Type="http://schemas.openxmlformats.org/officeDocument/2006/relationships/slide" Target="slides/slide45.xml"/><Relationship Id="rId114" Type="http://schemas.openxmlformats.org/officeDocument/2006/relationships/slide" Target="slides/slide110.xml"/><Relationship Id="rId296" Type="http://schemas.openxmlformats.org/officeDocument/2006/relationships/slide" Target="slides/slide292.xml"/><Relationship Id="rId461" Type="http://schemas.openxmlformats.org/officeDocument/2006/relationships/slide" Target="slides/slide457.xml"/><Relationship Id="rId517" Type="http://schemas.openxmlformats.org/officeDocument/2006/relationships/slide" Target="slides/slide513.xml"/><Relationship Id="rId559" Type="http://schemas.openxmlformats.org/officeDocument/2006/relationships/slide" Target="slides/slide555.xml"/><Relationship Id="rId60" Type="http://schemas.openxmlformats.org/officeDocument/2006/relationships/slide" Target="slides/slide56.xml"/><Relationship Id="rId156" Type="http://schemas.openxmlformats.org/officeDocument/2006/relationships/slide" Target="slides/slide152.xml"/><Relationship Id="rId198" Type="http://schemas.openxmlformats.org/officeDocument/2006/relationships/slide" Target="slides/slide194.xml"/><Relationship Id="rId321" Type="http://schemas.openxmlformats.org/officeDocument/2006/relationships/slide" Target="slides/slide317.xml"/><Relationship Id="rId363" Type="http://schemas.openxmlformats.org/officeDocument/2006/relationships/slide" Target="slides/slide359.xml"/><Relationship Id="rId419" Type="http://schemas.openxmlformats.org/officeDocument/2006/relationships/slide" Target="slides/slide415.xml"/><Relationship Id="rId570" Type="http://schemas.openxmlformats.org/officeDocument/2006/relationships/slide" Target="slides/slide566.xml"/><Relationship Id="rId223" Type="http://schemas.openxmlformats.org/officeDocument/2006/relationships/slide" Target="slides/slide219.xml"/><Relationship Id="rId430" Type="http://schemas.openxmlformats.org/officeDocument/2006/relationships/slide" Target="slides/slide426.xml"/><Relationship Id="rId18" Type="http://schemas.openxmlformats.org/officeDocument/2006/relationships/slide" Target="slides/slide14.xml"/><Relationship Id="rId265" Type="http://schemas.openxmlformats.org/officeDocument/2006/relationships/slide" Target="slides/slide261.xml"/><Relationship Id="rId472" Type="http://schemas.openxmlformats.org/officeDocument/2006/relationships/slide" Target="slides/slide468.xml"/><Relationship Id="rId528" Type="http://schemas.openxmlformats.org/officeDocument/2006/relationships/slide" Target="slides/slide524.xml"/><Relationship Id="rId125" Type="http://schemas.openxmlformats.org/officeDocument/2006/relationships/slide" Target="slides/slide121.xml"/><Relationship Id="rId167" Type="http://schemas.openxmlformats.org/officeDocument/2006/relationships/slide" Target="slides/slide163.xml"/><Relationship Id="rId332" Type="http://schemas.openxmlformats.org/officeDocument/2006/relationships/slide" Target="slides/slide328.xml"/><Relationship Id="rId374" Type="http://schemas.openxmlformats.org/officeDocument/2006/relationships/slide" Target="slides/slide370.xml"/><Relationship Id="rId581" Type="http://schemas.openxmlformats.org/officeDocument/2006/relationships/slide" Target="slides/slide577.xml"/><Relationship Id="rId71" Type="http://schemas.openxmlformats.org/officeDocument/2006/relationships/slide" Target="slides/slide67.xml"/><Relationship Id="rId234" Type="http://schemas.openxmlformats.org/officeDocument/2006/relationships/slide" Target="slides/slide230.xml"/><Relationship Id="rId2" Type="http://schemas.openxmlformats.org/officeDocument/2006/relationships/slideMaster" Target="slideMasters/slideMaster2.xml"/><Relationship Id="rId29" Type="http://schemas.openxmlformats.org/officeDocument/2006/relationships/slide" Target="slides/slide25.xml"/><Relationship Id="rId276" Type="http://schemas.openxmlformats.org/officeDocument/2006/relationships/slide" Target="slides/slide272.xml"/><Relationship Id="rId441" Type="http://schemas.openxmlformats.org/officeDocument/2006/relationships/slide" Target="slides/slide437.xml"/><Relationship Id="rId483" Type="http://schemas.openxmlformats.org/officeDocument/2006/relationships/slide" Target="slides/slide479.xml"/><Relationship Id="rId539" Type="http://schemas.openxmlformats.org/officeDocument/2006/relationships/slide" Target="slides/slide535.xml"/><Relationship Id="rId40" Type="http://schemas.openxmlformats.org/officeDocument/2006/relationships/slide" Target="slides/slide36.xml"/><Relationship Id="rId136" Type="http://schemas.openxmlformats.org/officeDocument/2006/relationships/slide" Target="slides/slide132.xml"/><Relationship Id="rId178" Type="http://schemas.openxmlformats.org/officeDocument/2006/relationships/slide" Target="slides/slide174.xml"/><Relationship Id="rId301" Type="http://schemas.openxmlformats.org/officeDocument/2006/relationships/slide" Target="slides/slide297.xml"/><Relationship Id="rId343" Type="http://schemas.openxmlformats.org/officeDocument/2006/relationships/slide" Target="slides/slide339.xml"/><Relationship Id="rId550" Type="http://schemas.openxmlformats.org/officeDocument/2006/relationships/slide" Target="slides/slide546.xml"/><Relationship Id="rId82" Type="http://schemas.openxmlformats.org/officeDocument/2006/relationships/slide" Target="slides/slide78.xml"/><Relationship Id="rId203" Type="http://schemas.openxmlformats.org/officeDocument/2006/relationships/slide" Target="slides/slide199.xml"/><Relationship Id="rId385" Type="http://schemas.openxmlformats.org/officeDocument/2006/relationships/slide" Target="slides/slide381.xml"/><Relationship Id="rId592" Type="http://schemas.openxmlformats.org/officeDocument/2006/relationships/slide" Target="slides/slide588.xml"/><Relationship Id="rId245" Type="http://schemas.openxmlformats.org/officeDocument/2006/relationships/slide" Target="slides/slide241.xml"/><Relationship Id="rId287" Type="http://schemas.openxmlformats.org/officeDocument/2006/relationships/slide" Target="slides/slide283.xml"/><Relationship Id="rId410" Type="http://schemas.openxmlformats.org/officeDocument/2006/relationships/slide" Target="slides/slide406.xml"/><Relationship Id="rId452" Type="http://schemas.openxmlformats.org/officeDocument/2006/relationships/slide" Target="slides/slide448.xml"/><Relationship Id="rId494" Type="http://schemas.openxmlformats.org/officeDocument/2006/relationships/slide" Target="slides/slide490.xml"/><Relationship Id="rId508" Type="http://schemas.openxmlformats.org/officeDocument/2006/relationships/slide" Target="slides/slide504.xml"/><Relationship Id="rId105" Type="http://schemas.openxmlformats.org/officeDocument/2006/relationships/slide" Target="slides/slide101.xml"/><Relationship Id="rId147" Type="http://schemas.openxmlformats.org/officeDocument/2006/relationships/slide" Target="slides/slide143.xml"/><Relationship Id="rId312" Type="http://schemas.openxmlformats.org/officeDocument/2006/relationships/slide" Target="slides/slide308.xml"/><Relationship Id="rId354" Type="http://schemas.openxmlformats.org/officeDocument/2006/relationships/slide" Target="slides/slide350.xml"/><Relationship Id="rId51" Type="http://schemas.openxmlformats.org/officeDocument/2006/relationships/slide" Target="slides/slide47.xml"/><Relationship Id="rId93" Type="http://schemas.openxmlformats.org/officeDocument/2006/relationships/slide" Target="slides/slide89.xml"/><Relationship Id="rId189" Type="http://schemas.openxmlformats.org/officeDocument/2006/relationships/slide" Target="slides/slide185.xml"/><Relationship Id="rId396" Type="http://schemas.openxmlformats.org/officeDocument/2006/relationships/slide" Target="slides/slide392.xml"/><Relationship Id="rId561" Type="http://schemas.openxmlformats.org/officeDocument/2006/relationships/slide" Target="slides/slide557.xml"/><Relationship Id="rId214" Type="http://schemas.openxmlformats.org/officeDocument/2006/relationships/slide" Target="slides/slide210.xml"/><Relationship Id="rId256" Type="http://schemas.openxmlformats.org/officeDocument/2006/relationships/slide" Target="slides/slide252.xml"/><Relationship Id="rId298" Type="http://schemas.openxmlformats.org/officeDocument/2006/relationships/slide" Target="slides/slide294.xml"/><Relationship Id="rId421" Type="http://schemas.openxmlformats.org/officeDocument/2006/relationships/slide" Target="slides/slide417.xml"/><Relationship Id="rId463" Type="http://schemas.openxmlformats.org/officeDocument/2006/relationships/slide" Target="slides/slide459.xml"/><Relationship Id="rId519" Type="http://schemas.openxmlformats.org/officeDocument/2006/relationships/slide" Target="slides/slide515.xml"/><Relationship Id="rId116" Type="http://schemas.openxmlformats.org/officeDocument/2006/relationships/slide" Target="slides/slide112.xml"/><Relationship Id="rId158" Type="http://schemas.openxmlformats.org/officeDocument/2006/relationships/slide" Target="slides/slide154.xml"/><Relationship Id="rId323" Type="http://schemas.openxmlformats.org/officeDocument/2006/relationships/slide" Target="slides/slide319.xml"/><Relationship Id="rId530" Type="http://schemas.openxmlformats.org/officeDocument/2006/relationships/slide" Target="slides/slide526.xml"/><Relationship Id="rId20" Type="http://schemas.openxmlformats.org/officeDocument/2006/relationships/slide" Target="slides/slide16.xml"/><Relationship Id="rId62" Type="http://schemas.openxmlformats.org/officeDocument/2006/relationships/slide" Target="slides/slide58.xml"/><Relationship Id="rId365" Type="http://schemas.openxmlformats.org/officeDocument/2006/relationships/slide" Target="slides/slide361.xml"/><Relationship Id="rId572" Type="http://schemas.openxmlformats.org/officeDocument/2006/relationships/slide" Target="slides/slide568.xml"/><Relationship Id="rId225" Type="http://schemas.openxmlformats.org/officeDocument/2006/relationships/slide" Target="slides/slide221.xml"/><Relationship Id="rId267" Type="http://schemas.openxmlformats.org/officeDocument/2006/relationships/slide" Target="slides/slide263.xml"/><Relationship Id="rId432" Type="http://schemas.openxmlformats.org/officeDocument/2006/relationships/slide" Target="slides/slide428.xml"/><Relationship Id="rId474" Type="http://schemas.openxmlformats.org/officeDocument/2006/relationships/slide" Target="slides/slide470.xml"/><Relationship Id="rId127" Type="http://schemas.openxmlformats.org/officeDocument/2006/relationships/slide" Target="slides/slide123.xml"/><Relationship Id="rId31" Type="http://schemas.openxmlformats.org/officeDocument/2006/relationships/slide" Target="slides/slide27.xml"/><Relationship Id="rId73" Type="http://schemas.openxmlformats.org/officeDocument/2006/relationships/slide" Target="slides/slide69.xml"/><Relationship Id="rId169" Type="http://schemas.openxmlformats.org/officeDocument/2006/relationships/slide" Target="slides/slide165.xml"/><Relationship Id="rId334" Type="http://schemas.openxmlformats.org/officeDocument/2006/relationships/slide" Target="slides/slide330.xml"/><Relationship Id="rId376" Type="http://schemas.openxmlformats.org/officeDocument/2006/relationships/slide" Target="slides/slide372.xml"/><Relationship Id="rId541" Type="http://schemas.openxmlformats.org/officeDocument/2006/relationships/slide" Target="slides/slide537.xml"/><Relationship Id="rId583" Type="http://schemas.openxmlformats.org/officeDocument/2006/relationships/slide" Target="slides/slide579.xml"/><Relationship Id="rId4" Type="http://schemas.openxmlformats.org/officeDocument/2006/relationships/slideMaster" Target="slideMasters/slideMaster4.xml"/><Relationship Id="rId180" Type="http://schemas.openxmlformats.org/officeDocument/2006/relationships/slide" Target="slides/slide176.xml"/><Relationship Id="rId236" Type="http://schemas.openxmlformats.org/officeDocument/2006/relationships/slide" Target="slides/slide232.xml"/><Relationship Id="rId278" Type="http://schemas.openxmlformats.org/officeDocument/2006/relationships/slide" Target="slides/slide274.xml"/><Relationship Id="rId401" Type="http://schemas.openxmlformats.org/officeDocument/2006/relationships/slide" Target="slides/slide397.xml"/><Relationship Id="rId443" Type="http://schemas.openxmlformats.org/officeDocument/2006/relationships/slide" Target="slides/slide439.xml"/><Relationship Id="rId303" Type="http://schemas.openxmlformats.org/officeDocument/2006/relationships/slide" Target="slides/slide299.xml"/><Relationship Id="rId485" Type="http://schemas.openxmlformats.org/officeDocument/2006/relationships/slide" Target="slides/slide481.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345" Type="http://schemas.openxmlformats.org/officeDocument/2006/relationships/slide" Target="slides/slide341.xml"/><Relationship Id="rId387" Type="http://schemas.openxmlformats.org/officeDocument/2006/relationships/slide" Target="slides/slide383.xml"/><Relationship Id="rId510" Type="http://schemas.openxmlformats.org/officeDocument/2006/relationships/slide" Target="slides/slide506.xml"/><Relationship Id="rId552" Type="http://schemas.openxmlformats.org/officeDocument/2006/relationships/slide" Target="slides/slide548.xml"/><Relationship Id="rId594" Type="http://schemas.openxmlformats.org/officeDocument/2006/relationships/slide" Target="slides/slide590.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412" Type="http://schemas.openxmlformats.org/officeDocument/2006/relationships/slide" Target="slides/slide408.xml"/><Relationship Id="rId107" Type="http://schemas.openxmlformats.org/officeDocument/2006/relationships/slide" Target="slides/slide103.xml"/><Relationship Id="rId289" Type="http://schemas.openxmlformats.org/officeDocument/2006/relationships/slide" Target="slides/slide285.xml"/><Relationship Id="rId454" Type="http://schemas.openxmlformats.org/officeDocument/2006/relationships/slide" Target="slides/slide450.xml"/><Relationship Id="rId496" Type="http://schemas.openxmlformats.org/officeDocument/2006/relationships/slide" Target="slides/slide492.xml"/><Relationship Id="rId11" Type="http://schemas.openxmlformats.org/officeDocument/2006/relationships/slide" Target="slides/slide7.xml"/><Relationship Id="rId53" Type="http://schemas.openxmlformats.org/officeDocument/2006/relationships/slide" Target="slides/slide49.xml"/><Relationship Id="rId149" Type="http://schemas.openxmlformats.org/officeDocument/2006/relationships/slide" Target="slides/slide145.xml"/><Relationship Id="rId314" Type="http://schemas.openxmlformats.org/officeDocument/2006/relationships/slide" Target="slides/slide310.xml"/><Relationship Id="rId356" Type="http://schemas.openxmlformats.org/officeDocument/2006/relationships/slide" Target="slides/slide352.xml"/><Relationship Id="rId398" Type="http://schemas.openxmlformats.org/officeDocument/2006/relationships/slide" Target="slides/slide394.xml"/><Relationship Id="rId521" Type="http://schemas.openxmlformats.org/officeDocument/2006/relationships/slide" Target="slides/slide517.xml"/><Relationship Id="rId563" Type="http://schemas.openxmlformats.org/officeDocument/2006/relationships/slide" Target="slides/slide559.xml"/><Relationship Id="rId95" Type="http://schemas.openxmlformats.org/officeDocument/2006/relationships/slide" Target="slides/slide91.xml"/><Relationship Id="rId160" Type="http://schemas.openxmlformats.org/officeDocument/2006/relationships/slide" Target="slides/slide156.xml"/><Relationship Id="rId216" Type="http://schemas.openxmlformats.org/officeDocument/2006/relationships/slide" Target="slides/slide212.xml"/><Relationship Id="rId423" Type="http://schemas.openxmlformats.org/officeDocument/2006/relationships/slide" Target="slides/slide419.xml"/><Relationship Id="rId258" Type="http://schemas.openxmlformats.org/officeDocument/2006/relationships/slide" Target="slides/slide254.xml"/><Relationship Id="rId465" Type="http://schemas.openxmlformats.org/officeDocument/2006/relationships/slide" Target="slides/slide461.xml"/><Relationship Id="rId22" Type="http://schemas.openxmlformats.org/officeDocument/2006/relationships/slide" Target="slides/slide18.xml"/><Relationship Id="rId64" Type="http://schemas.openxmlformats.org/officeDocument/2006/relationships/slide" Target="slides/slide60.xml"/><Relationship Id="rId118" Type="http://schemas.openxmlformats.org/officeDocument/2006/relationships/slide" Target="slides/slide114.xml"/><Relationship Id="rId325" Type="http://schemas.openxmlformats.org/officeDocument/2006/relationships/slide" Target="slides/slide321.xml"/><Relationship Id="rId367" Type="http://schemas.openxmlformats.org/officeDocument/2006/relationships/slide" Target="slides/slide363.xml"/><Relationship Id="rId532" Type="http://schemas.openxmlformats.org/officeDocument/2006/relationships/slide" Target="slides/slide528.xml"/><Relationship Id="rId574" Type="http://schemas.openxmlformats.org/officeDocument/2006/relationships/slide" Target="slides/slide570.xml"/><Relationship Id="rId171" Type="http://schemas.openxmlformats.org/officeDocument/2006/relationships/slide" Target="slides/slide167.xml"/><Relationship Id="rId227" Type="http://schemas.openxmlformats.org/officeDocument/2006/relationships/slide" Target="slides/slide223.xml"/><Relationship Id="rId269" Type="http://schemas.openxmlformats.org/officeDocument/2006/relationships/slide" Target="slides/slide265.xml"/><Relationship Id="rId434" Type="http://schemas.openxmlformats.org/officeDocument/2006/relationships/slide" Target="slides/slide430.xml"/><Relationship Id="rId476" Type="http://schemas.openxmlformats.org/officeDocument/2006/relationships/slide" Target="slides/slide472.xml"/><Relationship Id="rId33" Type="http://schemas.openxmlformats.org/officeDocument/2006/relationships/slide" Target="slides/slide29.xml"/><Relationship Id="rId129" Type="http://schemas.openxmlformats.org/officeDocument/2006/relationships/slide" Target="slides/slide125.xml"/><Relationship Id="rId280" Type="http://schemas.openxmlformats.org/officeDocument/2006/relationships/slide" Target="slides/slide276.xml"/><Relationship Id="rId336" Type="http://schemas.openxmlformats.org/officeDocument/2006/relationships/slide" Target="slides/slide332.xml"/><Relationship Id="rId501" Type="http://schemas.openxmlformats.org/officeDocument/2006/relationships/slide" Target="slides/slide497.xml"/><Relationship Id="rId543" Type="http://schemas.openxmlformats.org/officeDocument/2006/relationships/slide" Target="slides/slide539.xml"/><Relationship Id="rId75" Type="http://schemas.openxmlformats.org/officeDocument/2006/relationships/slide" Target="slides/slide71.xml"/><Relationship Id="rId140" Type="http://schemas.openxmlformats.org/officeDocument/2006/relationships/slide" Target="slides/slide136.xml"/><Relationship Id="rId182" Type="http://schemas.openxmlformats.org/officeDocument/2006/relationships/slide" Target="slides/slide178.xml"/><Relationship Id="rId378" Type="http://schemas.openxmlformats.org/officeDocument/2006/relationships/slide" Target="slides/slide374.xml"/><Relationship Id="rId403" Type="http://schemas.openxmlformats.org/officeDocument/2006/relationships/slide" Target="slides/slide399.xml"/><Relationship Id="rId585" Type="http://schemas.openxmlformats.org/officeDocument/2006/relationships/slide" Target="slides/slide581.xml"/><Relationship Id="rId6" Type="http://schemas.openxmlformats.org/officeDocument/2006/relationships/slide" Target="slides/slide2.xml"/><Relationship Id="rId238" Type="http://schemas.openxmlformats.org/officeDocument/2006/relationships/slide" Target="slides/slide234.xml"/><Relationship Id="rId445" Type="http://schemas.openxmlformats.org/officeDocument/2006/relationships/slide" Target="slides/slide441.xml"/><Relationship Id="rId487" Type="http://schemas.openxmlformats.org/officeDocument/2006/relationships/slide" Target="slides/slide483.xml"/><Relationship Id="rId291" Type="http://schemas.openxmlformats.org/officeDocument/2006/relationships/slide" Target="slides/slide287.xml"/><Relationship Id="rId305" Type="http://schemas.openxmlformats.org/officeDocument/2006/relationships/slide" Target="slides/slide301.xml"/><Relationship Id="rId347" Type="http://schemas.openxmlformats.org/officeDocument/2006/relationships/slide" Target="slides/slide343.xml"/><Relationship Id="rId512" Type="http://schemas.openxmlformats.org/officeDocument/2006/relationships/slide" Target="slides/slide508.xml"/><Relationship Id="rId44" Type="http://schemas.openxmlformats.org/officeDocument/2006/relationships/slide" Target="slides/slide40.xml"/><Relationship Id="rId86" Type="http://schemas.openxmlformats.org/officeDocument/2006/relationships/slide" Target="slides/slide82.xml"/><Relationship Id="rId151" Type="http://schemas.openxmlformats.org/officeDocument/2006/relationships/slide" Target="slides/slide147.xml"/><Relationship Id="rId389" Type="http://schemas.openxmlformats.org/officeDocument/2006/relationships/slide" Target="slides/slide385.xml"/><Relationship Id="rId554" Type="http://schemas.openxmlformats.org/officeDocument/2006/relationships/slide" Target="slides/slide550.xml"/><Relationship Id="rId596" Type="http://schemas.openxmlformats.org/officeDocument/2006/relationships/notesMaster" Target="notesMasters/notesMaster1.xml"/><Relationship Id="rId193" Type="http://schemas.openxmlformats.org/officeDocument/2006/relationships/slide" Target="slides/slide189.xml"/><Relationship Id="rId207" Type="http://schemas.openxmlformats.org/officeDocument/2006/relationships/slide" Target="slides/slide203.xml"/><Relationship Id="rId249" Type="http://schemas.openxmlformats.org/officeDocument/2006/relationships/slide" Target="slides/slide245.xml"/><Relationship Id="rId414" Type="http://schemas.openxmlformats.org/officeDocument/2006/relationships/slide" Target="slides/slide410.xml"/><Relationship Id="rId456" Type="http://schemas.openxmlformats.org/officeDocument/2006/relationships/slide" Target="slides/slide452.xml"/><Relationship Id="rId498" Type="http://schemas.openxmlformats.org/officeDocument/2006/relationships/slide" Target="slides/slide494.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316" Type="http://schemas.openxmlformats.org/officeDocument/2006/relationships/slide" Target="slides/slide312.xml"/><Relationship Id="rId523" Type="http://schemas.openxmlformats.org/officeDocument/2006/relationships/slide" Target="slides/slide519.xml"/><Relationship Id="rId55" Type="http://schemas.openxmlformats.org/officeDocument/2006/relationships/slide" Target="slides/slide51.xml"/><Relationship Id="rId97" Type="http://schemas.openxmlformats.org/officeDocument/2006/relationships/slide" Target="slides/slide93.xml"/><Relationship Id="rId120" Type="http://schemas.openxmlformats.org/officeDocument/2006/relationships/slide" Target="slides/slide116.xml"/><Relationship Id="rId358" Type="http://schemas.openxmlformats.org/officeDocument/2006/relationships/slide" Target="slides/slide354.xml"/><Relationship Id="rId565" Type="http://schemas.openxmlformats.org/officeDocument/2006/relationships/slide" Target="slides/slide561.xml"/><Relationship Id="rId162" Type="http://schemas.openxmlformats.org/officeDocument/2006/relationships/slide" Target="slides/slide158.xml"/><Relationship Id="rId218" Type="http://schemas.openxmlformats.org/officeDocument/2006/relationships/slide" Target="slides/slide214.xml"/><Relationship Id="rId425" Type="http://schemas.openxmlformats.org/officeDocument/2006/relationships/slide" Target="slides/slide421.xml"/><Relationship Id="rId467" Type="http://schemas.openxmlformats.org/officeDocument/2006/relationships/slide" Target="slides/slide463.xml"/><Relationship Id="rId271" Type="http://schemas.openxmlformats.org/officeDocument/2006/relationships/slide" Target="slides/slide267.xml"/><Relationship Id="rId24" Type="http://schemas.openxmlformats.org/officeDocument/2006/relationships/slide" Target="slides/slide20.xml"/><Relationship Id="rId66" Type="http://schemas.openxmlformats.org/officeDocument/2006/relationships/slide" Target="slides/slide62.xml"/><Relationship Id="rId131" Type="http://schemas.openxmlformats.org/officeDocument/2006/relationships/slide" Target="slides/slide127.xml"/><Relationship Id="rId327" Type="http://schemas.openxmlformats.org/officeDocument/2006/relationships/slide" Target="slides/slide323.xml"/><Relationship Id="rId369" Type="http://schemas.openxmlformats.org/officeDocument/2006/relationships/slide" Target="slides/slide365.xml"/><Relationship Id="rId534" Type="http://schemas.openxmlformats.org/officeDocument/2006/relationships/slide" Target="slides/slide530.xml"/><Relationship Id="rId576" Type="http://schemas.openxmlformats.org/officeDocument/2006/relationships/slide" Target="slides/slide572.xml"/><Relationship Id="rId173" Type="http://schemas.openxmlformats.org/officeDocument/2006/relationships/slide" Target="slides/slide169.xml"/><Relationship Id="rId229" Type="http://schemas.openxmlformats.org/officeDocument/2006/relationships/slide" Target="slides/slide225.xml"/><Relationship Id="rId380" Type="http://schemas.openxmlformats.org/officeDocument/2006/relationships/slide" Target="slides/slide376.xml"/><Relationship Id="rId436" Type="http://schemas.openxmlformats.org/officeDocument/2006/relationships/slide" Target="slides/slide432.xml"/><Relationship Id="rId240" Type="http://schemas.openxmlformats.org/officeDocument/2006/relationships/slide" Target="slides/slide236.xml"/><Relationship Id="rId478" Type="http://schemas.openxmlformats.org/officeDocument/2006/relationships/slide" Target="slides/slide474.xml"/><Relationship Id="rId35" Type="http://schemas.openxmlformats.org/officeDocument/2006/relationships/slide" Target="slides/slide31.xml"/><Relationship Id="rId77" Type="http://schemas.openxmlformats.org/officeDocument/2006/relationships/slide" Target="slides/slide73.xml"/><Relationship Id="rId100" Type="http://schemas.openxmlformats.org/officeDocument/2006/relationships/slide" Target="slides/slide96.xml"/><Relationship Id="rId282" Type="http://schemas.openxmlformats.org/officeDocument/2006/relationships/slide" Target="slides/slide278.xml"/><Relationship Id="rId338" Type="http://schemas.openxmlformats.org/officeDocument/2006/relationships/slide" Target="slides/slide334.xml"/><Relationship Id="rId503" Type="http://schemas.openxmlformats.org/officeDocument/2006/relationships/slide" Target="slides/slide499.xml"/><Relationship Id="rId545" Type="http://schemas.openxmlformats.org/officeDocument/2006/relationships/slide" Target="slides/slide541.xml"/><Relationship Id="rId587" Type="http://schemas.openxmlformats.org/officeDocument/2006/relationships/slide" Target="slides/slide583.xml"/><Relationship Id="rId8" Type="http://schemas.openxmlformats.org/officeDocument/2006/relationships/slide" Target="slides/slide4.xml"/><Relationship Id="rId142" Type="http://schemas.openxmlformats.org/officeDocument/2006/relationships/slide" Target="slides/slide138.xml"/><Relationship Id="rId184" Type="http://schemas.openxmlformats.org/officeDocument/2006/relationships/slide" Target="slides/slide180.xml"/><Relationship Id="rId391" Type="http://schemas.openxmlformats.org/officeDocument/2006/relationships/slide" Target="slides/slide387.xml"/><Relationship Id="rId405" Type="http://schemas.openxmlformats.org/officeDocument/2006/relationships/slide" Target="slides/slide401.xml"/><Relationship Id="rId447" Type="http://schemas.openxmlformats.org/officeDocument/2006/relationships/slide" Target="slides/slide443.xml"/><Relationship Id="rId251" Type="http://schemas.openxmlformats.org/officeDocument/2006/relationships/slide" Target="slides/slide247.xml"/><Relationship Id="rId489" Type="http://schemas.openxmlformats.org/officeDocument/2006/relationships/slide" Target="slides/slide485.xml"/><Relationship Id="rId46" Type="http://schemas.openxmlformats.org/officeDocument/2006/relationships/slide" Target="slides/slide42.xml"/><Relationship Id="rId293" Type="http://schemas.openxmlformats.org/officeDocument/2006/relationships/slide" Target="slides/slide289.xml"/><Relationship Id="rId307" Type="http://schemas.openxmlformats.org/officeDocument/2006/relationships/slide" Target="slides/slide303.xml"/><Relationship Id="rId349" Type="http://schemas.openxmlformats.org/officeDocument/2006/relationships/slide" Target="slides/slide345.xml"/><Relationship Id="rId514" Type="http://schemas.openxmlformats.org/officeDocument/2006/relationships/slide" Target="slides/slide510.xml"/><Relationship Id="rId556" Type="http://schemas.openxmlformats.org/officeDocument/2006/relationships/slide" Target="slides/slide552.xml"/><Relationship Id="rId88" Type="http://schemas.openxmlformats.org/officeDocument/2006/relationships/slide" Target="slides/slide84.xml"/><Relationship Id="rId111" Type="http://schemas.openxmlformats.org/officeDocument/2006/relationships/slide" Target="slides/slide107.xml"/><Relationship Id="rId153" Type="http://schemas.openxmlformats.org/officeDocument/2006/relationships/slide" Target="slides/slide149.xml"/><Relationship Id="rId195" Type="http://schemas.openxmlformats.org/officeDocument/2006/relationships/slide" Target="slides/slide191.xml"/><Relationship Id="rId209" Type="http://schemas.openxmlformats.org/officeDocument/2006/relationships/slide" Target="slides/slide205.xml"/><Relationship Id="rId360" Type="http://schemas.openxmlformats.org/officeDocument/2006/relationships/slide" Target="slides/slide356.xml"/><Relationship Id="rId416" Type="http://schemas.openxmlformats.org/officeDocument/2006/relationships/slide" Target="slides/slide412.xml"/><Relationship Id="rId598" Type="http://schemas.openxmlformats.org/officeDocument/2006/relationships/viewProps" Target="viewProps.xml"/><Relationship Id="rId220" Type="http://schemas.openxmlformats.org/officeDocument/2006/relationships/slide" Target="slides/slide216.xml"/><Relationship Id="rId458" Type="http://schemas.openxmlformats.org/officeDocument/2006/relationships/slide" Target="slides/slide454.xml"/><Relationship Id="rId15" Type="http://schemas.openxmlformats.org/officeDocument/2006/relationships/slide" Target="slides/slide11.xml"/><Relationship Id="rId57" Type="http://schemas.openxmlformats.org/officeDocument/2006/relationships/slide" Target="slides/slide53.xml"/><Relationship Id="rId262" Type="http://schemas.openxmlformats.org/officeDocument/2006/relationships/slide" Target="slides/slide258.xml"/><Relationship Id="rId318" Type="http://schemas.openxmlformats.org/officeDocument/2006/relationships/slide" Target="slides/slide314.xml"/><Relationship Id="rId525" Type="http://schemas.openxmlformats.org/officeDocument/2006/relationships/slide" Target="slides/slide521.xml"/><Relationship Id="rId567" Type="http://schemas.openxmlformats.org/officeDocument/2006/relationships/slide" Target="slides/slide563.xml"/><Relationship Id="rId99" Type="http://schemas.openxmlformats.org/officeDocument/2006/relationships/slide" Target="slides/slide95.xml"/><Relationship Id="rId122" Type="http://schemas.openxmlformats.org/officeDocument/2006/relationships/slide" Target="slides/slide118.xml"/><Relationship Id="rId164" Type="http://schemas.openxmlformats.org/officeDocument/2006/relationships/slide" Target="slides/slide160.xml"/><Relationship Id="rId371" Type="http://schemas.openxmlformats.org/officeDocument/2006/relationships/slide" Target="slides/slide367.xml"/><Relationship Id="rId427" Type="http://schemas.openxmlformats.org/officeDocument/2006/relationships/slide" Target="slides/slide423.xml"/><Relationship Id="rId469" Type="http://schemas.openxmlformats.org/officeDocument/2006/relationships/slide" Target="slides/slide465.xml"/><Relationship Id="rId26" Type="http://schemas.openxmlformats.org/officeDocument/2006/relationships/slide" Target="slides/slide22.xml"/><Relationship Id="rId231" Type="http://schemas.openxmlformats.org/officeDocument/2006/relationships/slide" Target="slides/slide227.xml"/><Relationship Id="rId273" Type="http://schemas.openxmlformats.org/officeDocument/2006/relationships/slide" Target="slides/slide269.xml"/><Relationship Id="rId329" Type="http://schemas.openxmlformats.org/officeDocument/2006/relationships/slide" Target="slides/slide325.xml"/><Relationship Id="rId480" Type="http://schemas.openxmlformats.org/officeDocument/2006/relationships/slide" Target="slides/slide476.xml"/><Relationship Id="rId536" Type="http://schemas.openxmlformats.org/officeDocument/2006/relationships/slide" Target="slides/slide532.xml"/><Relationship Id="rId68" Type="http://schemas.openxmlformats.org/officeDocument/2006/relationships/slide" Target="slides/slide64.xml"/><Relationship Id="rId133" Type="http://schemas.openxmlformats.org/officeDocument/2006/relationships/slide" Target="slides/slide129.xml"/><Relationship Id="rId175" Type="http://schemas.openxmlformats.org/officeDocument/2006/relationships/slide" Target="slides/slide171.xml"/><Relationship Id="rId340" Type="http://schemas.openxmlformats.org/officeDocument/2006/relationships/slide" Target="slides/slide336.xml"/><Relationship Id="rId578" Type="http://schemas.openxmlformats.org/officeDocument/2006/relationships/slide" Target="slides/slide574.xml"/><Relationship Id="rId200" Type="http://schemas.openxmlformats.org/officeDocument/2006/relationships/slide" Target="slides/slide196.xml"/><Relationship Id="rId382" Type="http://schemas.openxmlformats.org/officeDocument/2006/relationships/slide" Target="slides/slide378.xml"/><Relationship Id="rId438" Type="http://schemas.openxmlformats.org/officeDocument/2006/relationships/slide" Target="slides/slide434.xml"/><Relationship Id="rId242" Type="http://schemas.openxmlformats.org/officeDocument/2006/relationships/slide" Target="slides/slide238.xml"/><Relationship Id="rId284" Type="http://schemas.openxmlformats.org/officeDocument/2006/relationships/slide" Target="slides/slide280.xml"/><Relationship Id="rId491" Type="http://schemas.openxmlformats.org/officeDocument/2006/relationships/slide" Target="slides/slide487.xml"/><Relationship Id="rId505" Type="http://schemas.openxmlformats.org/officeDocument/2006/relationships/slide" Target="slides/slide501.xml"/><Relationship Id="rId37" Type="http://schemas.openxmlformats.org/officeDocument/2006/relationships/slide" Target="slides/slide33.xml"/><Relationship Id="rId79" Type="http://schemas.openxmlformats.org/officeDocument/2006/relationships/slide" Target="slides/slide75.xml"/><Relationship Id="rId102" Type="http://schemas.openxmlformats.org/officeDocument/2006/relationships/slide" Target="slides/slide98.xml"/><Relationship Id="rId144" Type="http://schemas.openxmlformats.org/officeDocument/2006/relationships/slide" Target="slides/slide140.xml"/><Relationship Id="rId547" Type="http://schemas.openxmlformats.org/officeDocument/2006/relationships/slide" Target="slides/slide543.xml"/><Relationship Id="rId589" Type="http://schemas.openxmlformats.org/officeDocument/2006/relationships/slide" Target="slides/slide585.xml"/><Relationship Id="rId90" Type="http://schemas.openxmlformats.org/officeDocument/2006/relationships/slide" Target="slides/slide86.xml"/><Relationship Id="rId186" Type="http://schemas.openxmlformats.org/officeDocument/2006/relationships/slide" Target="slides/slide182.xml"/><Relationship Id="rId351" Type="http://schemas.openxmlformats.org/officeDocument/2006/relationships/slide" Target="slides/slide347.xml"/><Relationship Id="rId393" Type="http://schemas.openxmlformats.org/officeDocument/2006/relationships/slide" Target="slides/slide389.xml"/><Relationship Id="rId407" Type="http://schemas.openxmlformats.org/officeDocument/2006/relationships/slide" Target="slides/slide403.xml"/><Relationship Id="rId449" Type="http://schemas.openxmlformats.org/officeDocument/2006/relationships/slide" Target="slides/slide445.xml"/><Relationship Id="rId211" Type="http://schemas.openxmlformats.org/officeDocument/2006/relationships/slide" Target="slides/slide207.xml"/><Relationship Id="rId253" Type="http://schemas.openxmlformats.org/officeDocument/2006/relationships/slide" Target="slides/slide249.xml"/><Relationship Id="rId295" Type="http://schemas.openxmlformats.org/officeDocument/2006/relationships/slide" Target="slides/slide291.xml"/><Relationship Id="rId309" Type="http://schemas.openxmlformats.org/officeDocument/2006/relationships/slide" Target="slides/slide305.xml"/><Relationship Id="rId460" Type="http://schemas.openxmlformats.org/officeDocument/2006/relationships/slide" Target="slides/slide456.xml"/><Relationship Id="rId516" Type="http://schemas.openxmlformats.org/officeDocument/2006/relationships/slide" Target="slides/slide512.xml"/><Relationship Id="rId48" Type="http://schemas.openxmlformats.org/officeDocument/2006/relationships/slide" Target="slides/slide44.xml"/><Relationship Id="rId113" Type="http://schemas.openxmlformats.org/officeDocument/2006/relationships/slide" Target="slides/slide109.xml"/><Relationship Id="rId320" Type="http://schemas.openxmlformats.org/officeDocument/2006/relationships/slide" Target="slides/slide316.xml"/><Relationship Id="rId558" Type="http://schemas.openxmlformats.org/officeDocument/2006/relationships/slide" Target="slides/slide554.xml"/><Relationship Id="rId155" Type="http://schemas.openxmlformats.org/officeDocument/2006/relationships/slide" Target="slides/slide151.xml"/><Relationship Id="rId197" Type="http://schemas.openxmlformats.org/officeDocument/2006/relationships/slide" Target="slides/slide193.xml"/><Relationship Id="rId362" Type="http://schemas.openxmlformats.org/officeDocument/2006/relationships/slide" Target="slides/slide358.xml"/><Relationship Id="rId418" Type="http://schemas.openxmlformats.org/officeDocument/2006/relationships/slide" Target="slides/slide414.xml"/><Relationship Id="rId222" Type="http://schemas.openxmlformats.org/officeDocument/2006/relationships/slide" Target="slides/slide218.xml"/><Relationship Id="rId264" Type="http://schemas.openxmlformats.org/officeDocument/2006/relationships/slide" Target="slides/slide260.xml"/><Relationship Id="rId471" Type="http://schemas.openxmlformats.org/officeDocument/2006/relationships/slide" Target="slides/slide467.xml"/><Relationship Id="rId17" Type="http://schemas.openxmlformats.org/officeDocument/2006/relationships/slide" Target="slides/slide13.xml"/><Relationship Id="rId59" Type="http://schemas.openxmlformats.org/officeDocument/2006/relationships/slide" Target="slides/slide55.xml"/><Relationship Id="rId124" Type="http://schemas.openxmlformats.org/officeDocument/2006/relationships/slide" Target="slides/slide120.xml"/><Relationship Id="rId527" Type="http://schemas.openxmlformats.org/officeDocument/2006/relationships/slide" Target="slides/slide523.xml"/><Relationship Id="rId569" Type="http://schemas.openxmlformats.org/officeDocument/2006/relationships/slide" Target="slides/slide565.xml"/><Relationship Id="rId70" Type="http://schemas.openxmlformats.org/officeDocument/2006/relationships/slide" Target="slides/slide66.xml"/><Relationship Id="rId166" Type="http://schemas.openxmlformats.org/officeDocument/2006/relationships/slide" Target="slides/slide162.xml"/><Relationship Id="rId331" Type="http://schemas.openxmlformats.org/officeDocument/2006/relationships/slide" Target="slides/slide327.xml"/><Relationship Id="rId373" Type="http://schemas.openxmlformats.org/officeDocument/2006/relationships/slide" Target="slides/slide369.xml"/><Relationship Id="rId429" Type="http://schemas.openxmlformats.org/officeDocument/2006/relationships/slide" Target="slides/slide425.xml"/><Relationship Id="rId580" Type="http://schemas.openxmlformats.org/officeDocument/2006/relationships/slide" Target="slides/slide576.xml"/><Relationship Id="rId1" Type="http://schemas.openxmlformats.org/officeDocument/2006/relationships/slideMaster" Target="slideMasters/slideMaster1.xml"/><Relationship Id="rId233" Type="http://schemas.openxmlformats.org/officeDocument/2006/relationships/slide" Target="slides/slide229.xml"/><Relationship Id="rId440" Type="http://schemas.openxmlformats.org/officeDocument/2006/relationships/slide" Target="slides/slide436.xml"/><Relationship Id="rId28" Type="http://schemas.openxmlformats.org/officeDocument/2006/relationships/slide" Target="slides/slide24.xml"/><Relationship Id="rId275" Type="http://schemas.openxmlformats.org/officeDocument/2006/relationships/slide" Target="slides/slide271.xml"/><Relationship Id="rId300" Type="http://schemas.openxmlformats.org/officeDocument/2006/relationships/slide" Target="slides/slide296.xml"/><Relationship Id="rId482" Type="http://schemas.openxmlformats.org/officeDocument/2006/relationships/slide" Target="slides/slide478.xml"/><Relationship Id="rId538" Type="http://schemas.openxmlformats.org/officeDocument/2006/relationships/slide" Target="slides/slide534.xml"/><Relationship Id="rId81" Type="http://schemas.openxmlformats.org/officeDocument/2006/relationships/slide" Target="slides/slide77.xml"/><Relationship Id="rId135" Type="http://schemas.openxmlformats.org/officeDocument/2006/relationships/slide" Target="slides/slide131.xml"/><Relationship Id="rId177" Type="http://schemas.openxmlformats.org/officeDocument/2006/relationships/slide" Target="slides/slide173.xml"/><Relationship Id="rId342" Type="http://schemas.openxmlformats.org/officeDocument/2006/relationships/slide" Target="slides/slide338.xml"/><Relationship Id="rId384" Type="http://schemas.openxmlformats.org/officeDocument/2006/relationships/slide" Target="slides/slide380.xml"/><Relationship Id="rId591" Type="http://schemas.openxmlformats.org/officeDocument/2006/relationships/slide" Target="slides/slide587.xml"/><Relationship Id="rId202" Type="http://schemas.openxmlformats.org/officeDocument/2006/relationships/slide" Target="slides/slide198.xml"/><Relationship Id="rId244" Type="http://schemas.openxmlformats.org/officeDocument/2006/relationships/slide" Target="slides/slide240.xml"/><Relationship Id="rId39" Type="http://schemas.openxmlformats.org/officeDocument/2006/relationships/slide" Target="slides/slide35.xml"/><Relationship Id="rId286" Type="http://schemas.openxmlformats.org/officeDocument/2006/relationships/slide" Target="slides/slide282.xml"/><Relationship Id="rId451" Type="http://schemas.openxmlformats.org/officeDocument/2006/relationships/slide" Target="slides/slide447.xml"/><Relationship Id="rId493" Type="http://schemas.openxmlformats.org/officeDocument/2006/relationships/slide" Target="slides/slide489.xml"/><Relationship Id="rId507" Type="http://schemas.openxmlformats.org/officeDocument/2006/relationships/slide" Target="slides/slide503.xml"/><Relationship Id="rId549" Type="http://schemas.openxmlformats.org/officeDocument/2006/relationships/slide" Target="slides/slide545.xml"/><Relationship Id="rId50" Type="http://schemas.openxmlformats.org/officeDocument/2006/relationships/slide" Target="slides/slide46.xml"/><Relationship Id="rId104" Type="http://schemas.openxmlformats.org/officeDocument/2006/relationships/slide" Target="slides/slide100.xml"/><Relationship Id="rId146" Type="http://schemas.openxmlformats.org/officeDocument/2006/relationships/slide" Target="slides/slide142.xml"/><Relationship Id="rId188" Type="http://schemas.openxmlformats.org/officeDocument/2006/relationships/slide" Target="slides/slide184.xml"/><Relationship Id="rId311" Type="http://schemas.openxmlformats.org/officeDocument/2006/relationships/slide" Target="slides/slide307.xml"/><Relationship Id="rId353" Type="http://schemas.openxmlformats.org/officeDocument/2006/relationships/slide" Target="slides/slide349.xml"/><Relationship Id="rId395" Type="http://schemas.openxmlformats.org/officeDocument/2006/relationships/slide" Target="slides/slide391.xml"/><Relationship Id="rId409" Type="http://schemas.openxmlformats.org/officeDocument/2006/relationships/slide" Target="slides/slide405.xml"/><Relationship Id="rId560" Type="http://schemas.openxmlformats.org/officeDocument/2006/relationships/slide" Target="slides/slide556.xml"/><Relationship Id="rId92" Type="http://schemas.openxmlformats.org/officeDocument/2006/relationships/slide" Target="slides/slide88.xml"/><Relationship Id="rId213" Type="http://schemas.openxmlformats.org/officeDocument/2006/relationships/slide" Target="slides/slide209.xml"/><Relationship Id="rId420" Type="http://schemas.openxmlformats.org/officeDocument/2006/relationships/slide" Target="slides/slide416.xml"/><Relationship Id="rId255" Type="http://schemas.openxmlformats.org/officeDocument/2006/relationships/slide" Target="slides/slide251.xml"/><Relationship Id="rId297" Type="http://schemas.openxmlformats.org/officeDocument/2006/relationships/slide" Target="slides/slide293.xml"/><Relationship Id="rId462" Type="http://schemas.openxmlformats.org/officeDocument/2006/relationships/slide" Target="slides/slide458.xml"/><Relationship Id="rId518" Type="http://schemas.openxmlformats.org/officeDocument/2006/relationships/slide" Target="slides/slide514.xml"/><Relationship Id="rId115" Type="http://schemas.openxmlformats.org/officeDocument/2006/relationships/slide" Target="slides/slide111.xml"/><Relationship Id="rId157" Type="http://schemas.openxmlformats.org/officeDocument/2006/relationships/slide" Target="slides/slide153.xml"/><Relationship Id="rId322" Type="http://schemas.openxmlformats.org/officeDocument/2006/relationships/slide" Target="slides/slide318.xml"/><Relationship Id="rId364" Type="http://schemas.openxmlformats.org/officeDocument/2006/relationships/slide" Target="slides/slide360.xml"/><Relationship Id="rId61" Type="http://schemas.openxmlformats.org/officeDocument/2006/relationships/slide" Target="slides/slide57.xml"/><Relationship Id="rId199" Type="http://schemas.openxmlformats.org/officeDocument/2006/relationships/slide" Target="slides/slide195.xml"/><Relationship Id="rId571" Type="http://schemas.openxmlformats.org/officeDocument/2006/relationships/slide" Target="slides/slide567.xml"/><Relationship Id="rId19" Type="http://schemas.openxmlformats.org/officeDocument/2006/relationships/slide" Target="slides/slide15.xml"/><Relationship Id="rId224" Type="http://schemas.openxmlformats.org/officeDocument/2006/relationships/slide" Target="slides/slide220.xml"/><Relationship Id="rId266" Type="http://schemas.openxmlformats.org/officeDocument/2006/relationships/slide" Target="slides/slide262.xml"/><Relationship Id="rId431" Type="http://schemas.openxmlformats.org/officeDocument/2006/relationships/slide" Target="slides/slide427.xml"/><Relationship Id="rId473" Type="http://schemas.openxmlformats.org/officeDocument/2006/relationships/slide" Target="slides/slide469.xml"/><Relationship Id="rId529" Type="http://schemas.openxmlformats.org/officeDocument/2006/relationships/slide" Target="slides/slide525.xml"/><Relationship Id="rId30" Type="http://schemas.openxmlformats.org/officeDocument/2006/relationships/slide" Target="slides/slide26.xml"/><Relationship Id="rId126" Type="http://schemas.openxmlformats.org/officeDocument/2006/relationships/slide" Target="slides/slide122.xml"/><Relationship Id="rId168" Type="http://schemas.openxmlformats.org/officeDocument/2006/relationships/slide" Target="slides/slide164.xml"/><Relationship Id="rId333" Type="http://schemas.openxmlformats.org/officeDocument/2006/relationships/slide" Target="slides/slide329.xml"/><Relationship Id="rId540" Type="http://schemas.openxmlformats.org/officeDocument/2006/relationships/slide" Target="slides/slide536.xml"/><Relationship Id="rId72" Type="http://schemas.openxmlformats.org/officeDocument/2006/relationships/slide" Target="slides/slide68.xml"/><Relationship Id="rId375" Type="http://schemas.openxmlformats.org/officeDocument/2006/relationships/slide" Target="slides/slide371.xml"/><Relationship Id="rId582" Type="http://schemas.openxmlformats.org/officeDocument/2006/relationships/slide" Target="slides/slide578.xml"/><Relationship Id="rId3" Type="http://schemas.openxmlformats.org/officeDocument/2006/relationships/slideMaster" Target="slideMasters/slideMaster3.xml"/><Relationship Id="rId235" Type="http://schemas.openxmlformats.org/officeDocument/2006/relationships/slide" Target="slides/slide231.xml"/><Relationship Id="rId277" Type="http://schemas.openxmlformats.org/officeDocument/2006/relationships/slide" Target="slides/slide273.xml"/><Relationship Id="rId400" Type="http://schemas.openxmlformats.org/officeDocument/2006/relationships/slide" Target="slides/slide396.xml"/><Relationship Id="rId442" Type="http://schemas.openxmlformats.org/officeDocument/2006/relationships/slide" Target="slides/slide438.xml"/><Relationship Id="rId484" Type="http://schemas.openxmlformats.org/officeDocument/2006/relationships/slide" Target="slides/slide480.xml"/><Relationship Id="rId137" Type="http://schemas.openxmlformats.org/officeDocument/2006/relationships/slide" Target="slides/slide133.xml"/><Relationship Id="rId302" Type="http://schemas.openxmlformats.org/officeDocument/2006/relationships/slide" Target="slides/slide298.xml"/><Relationship Id="rId344" Type="http://schemas.openxmlformats.org/officeDocument/2006/relationships/slide" Target="slides/slide340.xml"/><Relationship Id="rId41" Type="http://schemas.openxmlformats.org/officeDocument/2006/relationships/slide" Target="slides/slide37.xml"/><Relationship Id="rId83" Type="http://schemas.openxmlformats.org/officeDocument/2006/relationships/slide" Target="slides/slide79.xml"/><Relationship Id="rId179" Type="http://schemas.openxmlformats.org/officeDocument/2006/relationships/slide" Target="slides/slide175.xml"/><Relationship Id="rId386" Type="http://schemas.openxmlformats.org/officeDocument/2006/relationships/slide" Target="slides/slide382.xml"/><Relationship Id="rId551" Type="http://schemas.openxmlformats.org/officeDocument/2006/relationships/slide" Target="slides/slide547.xml"/><Relationship Id="rId593" Type="http://schemas.openxmlformats.org/officeDocument/2006/relationships/slide" Target="slides/slide589.xml"/><Relationship Id="rId190" Type="http://schemas.openxmlformats.org/officeDocument/2006/relationships/slide" Target="slides/slide186.xml"/><Relationship Id="rId204" Type="http://schemas.openxmlformats.org/officeDocument/2006/relationships/slide" Target="slides/slide200.xml"/><Relationship Id="rId246" Type="http://schemas.openxmlformats.org/officeDocument/2006/relationships/slide" Target="slides/slide242.xml"/><Relationship Id="rId288" Type="http://schemas.openxmlformats.org/officeDocument/2006/relationships/slide" Target="slides/slide284.xml"/><Relationship Id="rId411" Type="http://schemas.openxmlformats.org/officeDocument/2006/relationships/slide" Target="slides/slide407.xml"/><Relationship Id="rId453" Type="http://schemas.openxmlformats.org/officeDocument/2006/relationships/slide" Target="slides/slide449.xml"/><Relationship Id="rId509" Type="http://schemas.openxmlformats.org/officeDocument/2006/relationships/slide" Target="slides/slide505.xml"/><Relationship Id="rId106" Type="http://schemas.openxmlformats.org/officeDocument/2006/relationships/slide" Target="slides/slide102.xml"/><Relationship Id="rId313" Type="http://schemas.openxmlformats.org/officeDocument/2006/relationships/slide" Target="slides/slide309.xml"/><Relationship Id="rId495" Type="http://schemas.openxmlformats.org/officeDocument/2006/relationships/slide" Target="slides/slide491.xml"/><Relationship Id="rId10" Type="http://schemas.openxmlformats.org/officeDocument/2006/relationships/slide" Target="slides/slide6.xml"/><Relationship Id="rId52" Type="http://schemas.openxmlformats.org/officeDocument/2006/relationships/slide" Target="slides/slide48.xml"/><Relationship Id="rId94" Type="http://schemas.openxmlformats.org/officeDocument/2006/relationships/slide" Target="slides/slide90.xml"/><Relationship Id="rId148" Type="http://schemas.openxmlformats.org/officeDocument/2006/relationships/slide" Target="slides/slide144.xml"/><Relationship Id="rId355" Type="http://schemas.openxmlformats.org/officeDocument/2006/relationships/slide" Target="slides/slide351.xml"/><Relationship Id="rId397" Type="http://schemas.openxmlformats.org/officeDocument/2006/relationships/slide" Target="slides/slide393.xml"/><Relationship Id="rId520" Type="http://schemas.openxmlformats.org/officeDocument/2006/relationships/slide" Target="slides/slide516.xml"/><Relationship Id="rId562" Type="http://schemas.openxmlformats.org/officeDocument/2006/relationships/slide" Target="slides/slide558.xml"/><Relationship Id="rId215" Type="http://schemas.openxmlformats.org/officeDocument/2006/relationships/slide" Target="slides/slide211.xml"/><Relationship Id="rId257" Type="http://schemas.openxmlformats.org/officeDocument/2006/relationships/slide" Target="slides/slide253.xml"/><Relationship Id="rId422" Type="http://schemas.openxmlformats.org/officeDocument/2006/relationships/slide" Target="slides/slide418.xml"/><Relationship Id="rId464" Type="http://schemas.openxmlformats.org/officeDocument/2006/relationships/slide" Target="slides/slide460.xml"/><Relationship Id="rId299" Type="http://schemas.openxmlformats.org/officeDocument/2006/relationships/slide" Target="slides/slide295.xml"/><Relationship Id="rId63" Type="http://schemas.openxmlformats.org/officeDocument/2006/relationships/slide" Target="slides/slide59.xml"/><Relationship Id="rId159" Type="http://schemas.openxmlformats.org/officeDocument/2006/relationships/slide" Target="slides/slide155.xml"/><Relationship Id="rId366" Type="http://schemas.openxmlformats.org/officeDocument/2006/relationships/slide" Target="slides/slide362.xml"/><Relationship Id="rId573" Type="http://schemas.openxmlformats.org/officeDocument/2006/relationships/slide" Target="slides/slide569.xml"/><Relationship Id="rId226" Type="http://schemas.openxmlformats.org/officeDocument/2006/relationships/slide" Target="slides/slide222.xml"/><Relationship Id="rId433" Type="http://schemas.openxmlformats.org/officeDocument/2006/relationships/slide" Target="slides/slide429.xml"/><Relationship Id="rId74" Type="http://schemas.openxmlformats.org/officeDocument/2006/relationships/slide" Target="slides/slide70.xml"/><Relationship Id="rId377" Type="http://schemas.openxmlformats.org/officeDocument/2006/relationships/slide" Target="slides/slide373.xml"/><Relationship Id="rId500" Type="http://schemas.openxmlformats.org/officeDocument/2006/relationships/slide" Target="slides/slide496.xml"/><Relationship Id="rId584" Type="http://schemas.openxmlformats.org/officeDocument/2006/relationships/slide" Target="slides/slide580.xml"/><Relationship Id="rId5" Type="http://schemas.openxmlformats.org/officeDocument/2006/relationships/slide" Target="slides/slide1.xml"/><Relationship Id="rId237" Type="http://schemas.openxmlformats.org/officeDocument/2006/relationships/slide" Target="slides/slide233.xml"/><Relationship Id="rId444" Type="http://schemas.openxmlformats.org/officeDocument/2006/relationships/slide" Target="slides/slide440.xml"/><Relationship Id="rId290" Type="http://schemas.openxmlformats.org/officeDocument/2006/relationships/slide" Target="slides/slide286.xml"/><Relationship Id="rId304" Type="http://schemas.openxmlformats.org/officeDocument/2006/relationships/slide" Target="slides/slide300.xml"/><Relationship Id="rId388" Type="http://schemas.openxmlformats.org/officeDocument/2006/relationships/slide" Target="slides/slide384.xml"/><Relationship Id="rId511" Type="http://schemas.openxmlformats.org/officeDocument/2006/relationships/slide" Target="slides/slide507.xml"/><Relationship Id="rId85" Type="http://schemas.openxmlformats.org/officeDocument/2006/relationships/slide" Target="slides/slide81.xml"/><Relationship Id="rId150" Type="http://schemas.openxmlformats.org/officeDocument/2006/relationships/slide" Target="slides/slide146.xml"/><Relationship Id="rId595" Type="http://schemas.openxmlformats.org/officeDocument/2006/relationships/slide" Target="slides/slide591.xml"/><Relationship Id="rId248" Type="http://schemas.openxmlformats.org/officeDocument/2006/relationships/slide" Target="slides/slide244.xml"/><Relationship Id="rId455" Type="http://schemas.openxmlformats.org/officeDocument/2006/relationships/slide" Target="slides/slide451.xml"/><Relationship Id="rId12" Type="http://schemas.openxmlformats.org/officeDocument/2006/relationships/slide" Target="slides/slide8.xml"/><Relationship Id="rId108" Type="http://schemas.openxmlformats.org/officeDocument/2006/relationships/slide" Target="slides/slide104.xml"/><Relationship Id="rId315" Type="http://schemas.openxmlformats.org/officeDocument/2006/relationships/slide" Target="slides/slide311.xml"/><Relationship Id="rId522" Type="http://schemas.openxmlformats.org/officeDocument/2006/relationships/slide" Target="slides/slide518.xml"/><Relationship Id="rId96" Type="http://schemas.openxmlformats.org/officeDocument/2006/relationships/slide" Target="slides/slide92.xml"/><Relationship Id="rId161" Type="http://schemas.openxmlformats.org/officeDocument/2006/relationships/slide" Target="slides/slide157.xml"/><Relationship Id="rId399" Type="http://schemas.openxmlformats.org/officeDocument/2006/relationships/slide" Target="slides/slide395.xml"/><Relationship Id="rId259" Type="http://schemas.openxmlformats.org/officeDocument/2006/relationships/slide" Target="slides/slide255.xml"/><Relationship Id="rId466" Type="http://schemas.openxmlformats.org/officeDocument/2006/relationships/slide" Target="slides/slide462.xml"/><Relationship Id="rId23" Type="http://schemas.openxmlformats.org/officeDocument/2006/relationships/slide" Target="slides/slide19.xml"/><Relationship Id="rId119" Type="http://schemas.openxmlformats.org/officeDocument/2006/relationships/slide" Target="slides/slide115.xml"/><Relationship Id="rId326" Type="http://schemas.openxmlformats.org/officeDocument/2006/relationships/slide" Target="slides/slide322.xml"/><Relationship Id="rId533" Type="http://schemas.openxmlformats.org/officeDocument/2006/relationships/slide" Target="slides/slide529.xml"/><Relationship Id="rId172" Type="http://schemas.openxmlformats.org/officeDocument/2006/relationships/slide" Target="slides/slide168.xml"/><Relationship Id="rId477" Type="http://schemas.openxmlformats.org/officeDocument/2006/relationships/slide" Target="slides/slide473.xml"/><Relationship Id="rId600" Type="http://schemas.openxmlformats.org/officeDocument/2006/relationships/tableStyles" Target="tableStyles.xml"/><Relationship Id="rId337" Type="http://schemas.openxmlformats.org/officeDocument/2006/relationships/slide" Target="slides/slide333.xml"/><Relationship Id="rId34" Type="http://schemas.openxmlformats.org/officeDocument/2006/relationships/slide" Target="slides/slide30.xml"/><Relationship Id="rId544" Type="http://schemas.openxmlformats.org/officeDocument/2006/relationships/slide" Target="slides/slide540.xml"/><Relationship Id="rId183" Type="http://schemas.openxmlformats.org/officeDocument/2006/relationships/slide" Target="slides/slide179.xml"/><Relationship Id="rId390" Type="http://schemas.openxmlformats.org/officeDocument/2006/relationships/slide" Target="slides/slide386.xml"/><Relationship Id="rId404" Type="http://schemas.openxmlformats.org/officeDocument/2006/relationships/slide" Target="slides/slide400.xml"/><Relationship Id="rId250" Type="http://schemas.openxmlformats.org/officeDocument/2006/relationships/slide" Target="slides/slide246.xml"/><Relationship Id="rId488" Type="http://schemas.openxmlformats.org/officeDocument/2006/relationships/slide" Target="slides/slide484.xml"/><Relationship Id="rId45" Type="http://schemas.openxmlformats.org/officeDocument/2006/relationships/slide" Target="slides/slide41.xml"/><Relationship Id="rId110" Type="http://schemas.openxmlformats.org/officeDocument/2006/relationships/slide" Target="slides/slide106.xml"/><Relationship Id="rId348" Type="http://schemas.openxmlformats.org/officeDocument/2006/relationships/slide" Target="slides/slide344.xml"/><Relationship Id="rId555" Type="http://schemas.openxmlformats.org/officeDocument/2006/relationships/slide" Target="slides/slide551.xml"/><Relationship Id="rId194" Type="http://schemas.openxmlformats.org/officeDocument/2006/relationships/slide" Target="slides/slide190.xml"/><Relationship Id="rId208" Type="http://schemas.openxmlformats.org/officeDocument/2006/relationships/slide" Target="slides/slide204.xml"/><Relationship Id="rId415" Type="http://schemas.openxmlformats.org/officeDocument/2006/relationships/slide" Target="slides/slide41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8.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9.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fr-CA"/>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A8FA8A93-CF56-4E4B-A3F9-2BE28890F440}" type="datetimeFigureOut">
              <a:rPr lang="fr-CA" smtClean="0"/>
              <a:t>2014-09-04</a:t>
            </a:fld>
            <a:endParaRPr lang="fr-CA"/>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fr-CA"/>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fr-CA"/>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fr-CA"/>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8599B2C-0338-4E29-9808-C10A19CC740C}" type="slidenum">
              <a:rPr lang="fr-CA" smtClean="0"/>
              <a:t>‹#›</a:t>
            </a:fld>
            <a:endParaRPr lang="fr-CA"/>
          </a:p>
        </p:txBody>
      </p:sp>
    </p:spTree>
    <p:extLst>
      <p:ext uri="{BB962C8B-B14F-4D97-AF65-F5344CB8AC3E}">
        <p14:creationId xmlns:p14="http://schemas.microsoft.com/office/powerpoint/2010/main" val="29658974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5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5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6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56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56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56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58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fr-CA" dirty="0"/>
          </a:p>
        </p:txBody>
      </p:sp>
      <p:sp>
        <p:nvSpPr>
          <p:cNvPr id="4" name="Slide Number Placeholder 3"/>
          <p:cNvSpPr>
            <a:spLocks noGrp="1"/>
          </p:cNvSpPr>
          <p:nvPr>
            <p:ph type="sldNum" sz="quarter" idx="10"/>
          </p:nvPr>
        </p:nvSpPr>
        <p:spPr/>
        <p:txBody>
          <a:bodyPr/>
          <a:lstStyle/>
          <a:p>
            <a:fld id="{E8599B2C-0338-4E29-9808-C10A19CC740C}" type="slidenum">
              <a:rPr lang="fr-CA" smtClean="0"/>
              <a:t>1</a:t>
            </a:fld>
            <a:endParaRPr lang="fr-CA"/>
          </a:p>
        </p:txBody>
      </p:sp>
    </p:spTree>
    <p:extLst>
      <p:ext uri="{BB962C8B-B14F-4D97-AF65-F5344CB8AC3E}">
        <p14:creationId xmlns:p14="http://schemas.microsoft.com/office/powerpoint/2010/main" val="82388969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Slide Image Placeholder 1"/>
          <p:cNvSpPr>
            <a:spLocks noGrp="1" noRot="1" noChangeAspect="1" noTextEdit="1"/>
          </p:cNvSpPr>
          <p:nvPr>
            <p:ph type="sldImg"/>
          </p:nvPr>
        </p:nvSpPr>
        <p:spPr>
          <a:ln/>
        </p:spPr>
      </p:sp>
      <p:sp>
        <p:nvSpPr>
          <p:cNvPr id="55299" name="Notes Placeholder 2"/>
          <p:cNvSpPr>
            <a:spLocks noGrp="1"/>
          </p:cNvSpPr>
          <p:nvPr>
            <p:ph type="body" idx="1"/>
          </p:nvPr>
        </p:nvSpPr>
        <p:spPr>
          <a:noFill/>
        </p:spPr>
        <p:txBody>
          <a:bodyPr/>
          <a:lstStyle/>
          <a:p>
            <a:endParaRPr lang="fr-CA" altLang="fr-FR" smtClean="0"/>
          </a:p>
        </p:txBody>
      </p:sp>
      <p:sp>
        <p:nvSpPr>
          <p:cNvPr id="55300" name="Slide Number Placeholder 3"/>
          <p:cNvSpPr>
            <a:spLocks noGrp="1"/>
          </p:cNvSpPr>
          <p:nvPr>
            <p:ph type="sldNum" sz="quarter" idx="5"/>
          </p:nvPr>
        </p:nvSpPr>
        <p:spPr>
          <a:noFill/>
        </p:spPr>
        <p:txBody>
          <a:bodyPr/>
          <a:lstStyle>
            <a:lvl1pPr>
              <a:spcBef>
                <a:spcPct val="30000"/>
              </a:spcBef>
              <a:defRPr sz="1200">
                <a:solidFill>
                  <a:schemeClr val="tx1"/>
                </a:solidFill>
                <a:latin typeface="Times New Roman" pitchFamily="18" charset="0"/>
              </a:defRPr>
            </a:lvl1pPr>
            <a:lvl2pPr marL="742950" indent="-285750">
              <a:spcBef>
                <a:spcPct val="30000"/>
              </a:spcBef>
              <a:defRPr sz="1200">
                <a:solidFill>
                  <a:schemeClr val="tx1"/>
                </a:solidFill>
                <a:latin typeface="Times New Roman" pitchFamily="18" charset="0"/>
              </a:defRPr>
            </a:lvl2pPr>
            <a:lvl3pPr marL="1143000" indent="-228600">
              <a:spcBef>
                <a:spcPct val="30000"/>
              </a:spcBef>
              <a:defRPr sz="1200">
                <a:solidFill>
                  <a:schemeClr val="tx1"/>
                </a:solidFill>
                <a:latin typeface="Times New Roman" pitchFamily="18" charset="0"/>
              </a:defRPr>
            </a:lvl3pPr>
            <a:lvl4pPr marL="1600200" indent="-228600">
              <a:spcBef>
                <a:spcPct val="30000"/>
              </a:spcBef>
              <a:defRPr sz="1200">
                <a:solidFill>
                  <a:schemeClr val="tx1"/>
                </a:solidFill>
                <a:latin typeface="Times New Roman" pitchFamily="18" charset="0"/>
              </a:defRPr>
            </a:lvl4pPr>
            <a:lvl5pPr marL="2057400" indent="-22860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spcBef>
                <a:spcPct val="0"/>
              </a:spcBef>
            </a:pPr>
            <a:fld id="{48EBC03E-3DE8-4591-9AAB-9555BB60E3D0}" type="slidenum">
              <a:rPr lang="en-US" altLang="fr-FR" smtClean="0"/>
              <a:pPr>
                <a:spcBef>
                  <a:spcPct val="0"/>
                </a:spcBef>
              </a:pPr>
              <a:t>65</a:t>
            </a:fld>
            <a:endParaRPr lang="en-US" altLang="fr-FR"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Slide Image Placeholder 1"/>
          <p:cNvSpPr>
            <a:spLocks noGrp="1" noRot="1" noChangeAspect="1" noTextEdit="1"/>
          </p:cNvSpPr>
          <p:nvPr>
            <p:ph type="sldImg"/>
          </p:nvPr>
        </p:nvSpPr>
        <p:spPr>
          <a:ln/>
        </p:spPr>
      </p:sp>
      <p:sp>
        <p:nvSpPr>
          <p:cNvPr id="56323" name="Notes Placeholder 2"/>
          <p:cNvSpPr>
            <a:spLocks noGrp="1"/>
          </p:cNvSpPr>
          <p:nvPr>
            <p:ph type="body" idx="1"/>
          </p:nvPr>
        </p:nvSpPr>
        <p:spPr>
          <a:noFill/>
        </p:spPr>
        <p:txBody>
          <a:bodyPr/>
          <a:lstStyle/>
          <a:p>
            <a:endParaRPr lang="fr-CA" altLang="fr-FR" smtClean="0"/>
          </a:p>
        </p:txBody>
      </p:sp>
      <p:sp>
        <p:nvSpPr>
          <p:cNvPr id="56324" name="Slide Number Placeholder 3"/>
          <p:cNvSpPr>
            <a:spLocks noGrp="1"/>
          </p:cNvSpPr>
          <p:nvPr>
            <p:ph type="sldNum" sz="quarter" idx="5"/>
          </p:nvPr>
        </p:nvSpPr>
        <p:spPr>
          <a:noFill/>
        </p:spPr>
        <p:txBody>
          <a:bodyPr/>
          <a:lstStyle>
            <a:lvl1pPr>
              <a:spcBef>
                <a:spcPct val="30000"/>
              </a:spcBef>
              <a:defRPr sz="1200">
                <a:solidFill>
                  <a:schemeClr val="tx1"/>
                </a:solidFill>
                <a:latin typeface="Times New Roman" pitchFamily="18" charset="0"/>
              </a:defRPr>
            </a:lvl1pPr>
            <a:lvl2pPr marL="742950" indent="-285750">
              <a:spcBef>
                <a:spcPct val="30000"/>
              </a:spcBef>
              <a:defRPr sz="1200">
                <a:solidFill>
                  <a:schemeClr val="tx1"/>
                </a:solidFill>
                <a:latin typeface="Times New Roman" pitchFamily="18" charset="0"/>
              </a:defRPr>
            </a:lvl2pPr>
            <a:lvl3pPr marL="1143000" indent="-228600">
              <a:spcBef>
                <a:spcPct val="30000"/>
              </a:spcBef>
              <a:defRPr sz="1200">
                <a:solidFill>
                  <a:schemeClr val="tx1"/>
                </a:solidFill>
                <a:latin typeface="Times New Roman" pitchFamily="18" charset="0"/>
              </a:defRPr>
            </a:lvl3pPr>
            <a:lvl4pPr marL="1600200" indent="-228600">
              <a:spcBef>
                <a:spcPct val="30000"/>
              </a:spcBef>
              <a:defRPr sz="1200">
                <a:solidFill>
                  <a:schemeClr val="tx1"/>
                </a:solidFill>
                <a:latin typeface="Times New Roman" pitchFamily="18" charset="0"/>
              </a:defRPr>
            </a:lvl4pPr>
            <a:lvl5pPr marL="2057400" indent="-22860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spcBef>
                <a:spcPct val="0"/>
              </a:spcBef>
            </a:pPr>
            <a:fld id="{29D18754-16D5-4518-A074-9FEE99746FF4}" type="slidenum">
              <a:rPr lang="en-US" altLang="fr-FR" smtClean="0"/>
              <a:pPr>
                <a:spcBef>
                  <a:spcPct val="0"/>
                </a:spcBef>
              </a:pPr>
              <a:t>66</a:t>
            </a:fld>
            <a:endParaRPr lang="en-US" altLang="fr-FR"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a:ln/>
        </p:spPr>
      </p:sp>
      <p:sp>
        <p:nvSpPr>
          <p:cNvPr id="57347" name="Notes Placeholder 2"/>
          <p:cNvSpPr>
            <a:spLocks noGrp="1"/>
          </p:cNvSpPr>
          <p:nvPr>
            <p:ph type="body" idx="1"/>
          </p:nvPr>
        </p:nvSpPr>
        <p:spPr>
          <a:noFill/>
        </p:spPr>
        <p:txBody>
          <a:bodyPr/>
          <a:lstStyle/>
          <a:p>
            <a:endParaRPr lang="en-CA" altLang="fr-FR" smtClean="0"/>
          </a:p>
        </p:txBody>
      </p:sp>
      <p:sp>
        <p:nvSpPr>
          <p:cNvPr id="57348" name="Slide Number Placeholder 3"/>
          <p:cNvSpPr>
            <a:spLocks noGrp="1"/>
          </p:cNvSpPr>
          <p:nvPr>
            <p:ph type="sldNum" sz="quarter" idx="5"/>
          </p:nvPr>
        </p:nvSpPr>
        <p:spPr>
          <a:noFill/>
        </p:spPr>
        <p:txBody>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fld id="{D079F5F0-F958-49D7-A311-B08B87B84D98}" type="slidenum">
              <a:rPr lang="en-US" altLang="fr-FR" sz="1200" smtClean="0"/>
              <a:pPr/>
              <a:t>68</a:t>
            </a:fld>
            <a:endParaRPr lang="en-US" altLang="fr-FR" sz="1200"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CA" altLang="fr-FR" smtClean="0"/>
          </a:p>
        </p:txBody>
      </p:sp>
      <p:sp>
        <p:nvSpPr>
          <p:cNvPr id="542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100">
                <a:solidFill>
                  <a:schemeClr val="tx1"/>
                </a:solidFill>
                <a:latin typeface="Calibri" pitchFamily="34" charset="0"/>
              </a:defRPr>
            </a:lvl1pPr>
            <a:lvl2pPr marL="741503" indent="-284292">
              <a:spcBef>
                <a:spcPct val="30000"/>
              </a:spcBef>
              <a:defRPr sz="1100">
                <a:solidFill>
                  <a:schemeClr val="tx1"/>
                </a:solidFill>
                <a:latin typeface="Calibri" pitchFamily="34" charset="0"/>
              </a:defRPr>
            </a:lvl2pPr>
            <a:lvl3pPr marL="1141564" indent="-227141">
              <a:spcBef>
                <a:spcPct val="30000"/>
              </a:spcBef>
              <a:defRPr sz="1100">
                <a:solidFill>
                  <a:schemeClr val="tx1"/>
                </a:solidFill>
                <a:latin typeface="Calibri" pitchFamily="34" charset="0"/>
              </a:defRPr>
            </a:lvl3pPr>
            <a:lvl4pPr marL="1598775" indent="-227141">
              <a:spcBef>
                <a:spcPct val="30000"/>
              </a:spcBef>
              <a:defRPr sz="1100">
                <a:solidFill>
                  <a:schemeClr val="tx1"/>
                </a:solidFill>
                <a:latin typeface="Calibri" pitchFamily="34" charset="0"/>
              </a:defRPr>
            </a:lvl4pPr>
            <a:lvl5pPr marL="2055986" indent="-227141">
              <a:spcBef>
                <a:spcPct val="30000"/>
              </a:spcBef>
              <a:defRPr sz="1100">
                <a:solidFill>
                  <a:schemeClr val="tx1"/>
                </a:solidFill>
                <a:latin typeface="Calibri" pitchFamily="34" charset="0"/>
              </a:defRPr>
            </a:lvl5pPr>
            <a:lvl6pPr marL="2478028" indent="-227141" eaLnBrk="0" fontAlgn="base" hangingPunct="0">
              <a:spcBef>
                <a:spcPct val="30000"/>
              </a:spcBef>
              <a:spcAft>
                <a:spcPct val="0"/>
              </a:spcAft>
              <a:defRPr sz="1100">
                <a:solidFill>
                  <a:schemeClr val="tx1"/>
                </a:solidFill>
                <a:latin typeface="Calibri" pitchFamily="34" charset="0"/>
              </a:defRPr>
            </a:lvl6pPr>
            <a:lvl7pPr marL="2900069" indent="-227141" eaLnBrk="0" fontAlgn="base" hangingPunct="0">
              <a:spcBef>
                <a:spcPct val="30000"/>
              </a:spcBef>
              <a:spcAft>
                <a:spcPct val="0"/>
              </a:spcAft>
              <a:defRPr sz="1100">
                <a:solidFill>
                  <a:schemeClr val="tx1"/>
                </a:solidFill>
                <a:latin typeface="Calibri" pitchFamily="34" charset="0"/>
              </a:defRPr>
            </a:lvl7pPr>
            <a:lvl8pPr marL="3322110" indent="-227141" eaLnBrk="0" fontAlgn="base" hangingPunct="0">
              <a:spcBef>
                <a:spcPct val="30000"/>
              </a:spcBef>
              <a:spcAft>
                <a:spcPct val="0"/>
              </a:spcAft>
              <a:defRPr sz="1100">
                <a:solidFill>
                  <a:schemeClr val="tx1"/>
                </a:solidFill>
                <a:latin typeface="Calibri" pitchFamily="34" charset="0"/>
              </a:defRPr>
            </a:lvl8pPr>
            <a:lvl9pPr marL="3744152" indent="-227141" eaLnBrk="0" fontAlgn="base" hangingPunct="0">
              <a:spcBef>
                <a:spcPct val="30000"/>
              </a:spcBef>
              <a:spcAft>
                <a:spcPct val="0"/>
              </a:spcAft>
              <a:defRPr sz="1100">
                <a:solidFill>
                  <a:schemeClr val="tx1"/>
                </a:solidFill>
                <a:latin typeface="Calibri" pitchFamily="34" charset="0"/>
              </a:defRPr>
            </a:lvl9pPr>
          </a:lstStyle>
          <a:p>
            <a:pPr>
              <a:spcBef>
                <a:spcPct val="0"/>
              </a:spcBef>
            </a:pPr>
            <a:fld id="{C84A4815-4328-4250-AB65-E63FB2C480B3}" type="slidenum">
              <a:rPr lang="fr-CA" altLang="fr-FR" sz="1200">
                <a:latin typeface="Arial" pitchFamily="34" charset="0"/>
                <a:cs typeface="Arial" pitchFamily="34" charset="0"/>
              </a:rPr>
              <a:pPr>
                <a:spcBef>
                  <a:spcPct val="0"/>
                </a:spcBef>
              </a:pPr>
              <a:t>120</a:t>
            </a:fld>
            <a:endParaRPr lang="fr-CA" altLang="fr-FR" sz="1200">
              <a:latin typeface="Arial" pitchFamily="34" charset="0"/>
              <a:cs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A1D47E9B-B801-4C56-89B3-A696B942FECA}" type="slidenum">
              <a:rPr lang="en-US" altLang="fr-FR" smtClean="0">
                <a:latin typeface="Arial" pitchFamily="34" charset="0"/>
                <a:cs typeface="Arial" pitchFamily="34" charset="0"/>
              </a:rPr>
              <a:pPr>
                <a:spcBef>
                  <a:spcPct val="0"/>
                </a:spcBef>
              </a:pPr>
              <a:t>167</a:t>
            </a:fld>
            <a:endParaRPr lang="en-US" altLang="fr-FR" smtClean="0">
              <a:latin typeface="Arial" pitchFamily="34" charset="0"/>
              <a:cs typeface="Arial" pitchFamily="34" charset="0"/>
            </a:endParaRPr>
          </a:p>
        </p:txBody>
      </p:sp>
      <p:sp>
        <p:nvSpPr>
          <p:cNvPr id="5632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AU" altLang="fr-FR"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F5B48CC3-4678-4C56-8788-CE81354C07BC}" type="slidenum">
              <a:rPr lang="en-US" altLang="fr-FR" smtClean="0">
                <a:latin typeface="Arial" pitchFamily="34" charset="0"/>
                <a:cs typeface="Arial" pitchFamily="34" charset="0"/>
              </a:rPr>
              <a:pPr>
                <a:spcBef>
                  <a:spcPct val="0"/>
                </a:spcBef>
              </a:pPr>
              <a:t>182</a:t>
            </a:fld>
            <a:endParaRPr lang="en-US" altLang="fr-FR" smtClean="0">
              <a:latin typeface="Arial" pitchFamily="34" charset="0"/>
              <a:cs typeface="Arial" pitchFamily="34" charset="0"/>
            </a:endParaRPr>
          </a:p>
        </p:txBody>
      </p:sp>
      <p:sp>
        <p:nvSpPr>
          <p:cNvPr id="57347" name="Rectangle 2"/>
          <p:cNvSpPr>
            <a:spLocks noGrp="1" noRot="1" noChangeAspect="1" noChangeArrowheads="1" noTextEdit="1"/>
          </p:cNvSpPr>
          <p:nvPr>
            <p:ph type="sldImg"/>
          </p:nvPr>
        </p:nvSpPr>
        <p:spPr bwMode="auto">
          <a:xfrm>
            <a:off x="1143000" y="685800"/>
            <a:ext cx="4573588" cy="3429000"/>
          </a:xfrm>
          <a:solidFill>
            <a:srgbClr val="FFFFFF"/>
          </a:solidFill>
          <a:ln>
            <a:solidFill>
              <a:srgbClr val="000000"/>
            </a:solidFill>
            <a:miter lim="800000"/>
            <a:headEnd/>
            <a:tailEnd/>
          </a:ln>
        </p:spPr>
      </p:sp>
      <p:sp>
        <p:nvSpPr>
          <p:cNvPr id="57348" name="Rectangle 3"/>
          <p:cNvSpPr>
            <a:spLocks noGrp="1" noChangeArrowheads="1"/>
          </p:cNvSpPr>
          <p:nvPr>
            <p:ph type="body" idx="1"/>
          </p:nvPr>
        </p:nvSpPr>
        <p:spPr bwMode="auto">
          <a:xfrm>
            <a:off x="914400" y="4343400"/>
            <a:ext cx="5029200" cy="4114800"/>
          </a:xfrm>
          <a:solidFill>
            <a:srgbClr val="FFFFFF"/>
          </a:solidFill>
          <a:ln>
            <a:solidFill>
              <a:srgbClr val="000000"/>
            </a:solidFill>
            <a:miter lim="800000"/>
            <a:headEnd/>
            <a:tailEnd/>
          </a:ln>
        </p:spPr>
        <p:txBody>
          <a:bodyPr wrap="square" numCol="1" anchor="t" anchorCtr="0" compatLnSpc="1">
            <a:prstTxWarp prst="textNoShape">
              <a:avLst/>
            </a:prstTxWarp>
          </a:bodyPr>
          <a:lstStyle/>
          <a:p>
            <a:endParaRPr lang="en-AU" altLang="fr-FR"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37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CA" altLang="fr-FR" smtClean="0"/>
          </a:p>
        </p:txBody>
      </p:sp>
      <p:sp>
        <p:nvSpPr>
          <p:cNvPr id="337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itchFamily="34" charset="0"/>
                <a:cs typeface="Arial" pitchFamily="34" charset="0"/>
              </a:defRPr>
            </a:lvl1pPr>
            <a:lvl2pPr marL="742950" indent="-285750">
              <a:defRPr>
                <a:solidFill>
                  <a:schemeClr val="tx1"/>
                </a:solidFill>
                <a:latin typeface="Arial" pitchFamily="34" charset="0"/>
                <a:cs typeface="Arial" pitchFamily="34" charset="0"/>
              </a:defRPr>
            </a:lvl2pPr>
            <a:lvl3pPr marL="1143000" indent="-228600">
              <a:defRPr>
                <a:solidFill>
                  <a:schemeClr val="tx1"/>
                </a:solidFill>
                <a:latin typeface="Arial" pitchFamily="34" charset="0"/>
                <a:cs typeface="Arial" pitchFamily="34" charset="0"/>
              </a:defRPr>
            </a:lvl3pPr>
            <a:lvl4pPr marL="1600200" indent="-228600">
              <a:defRPr>
                <a:solidFill>
                  <a:schemeClr val="tx1"/>
                </a:solidFill>
                <a:latin typeface="Arial" pitchFamily="34" charset="0"/>
                <a:cs typeface="Arial" pitchFamily="34" charset="0"/>
              </a:defRPr>
            </a:lvl4pPr>
            <a:lvl5pPr marL="2057400" indent="-228600">
              <a:defRPr>
                <a:solidFill>
                  <a:schemeClr val="tx1"/>
                </a:solidFill>
                <a:latin typeface="Arial" pitchFamily="34" charset="0"/>
                <a:cs typeface="Arial" pitchFamily="34" charset="0"/>
              </a:defRPr>
            </a:lvl5pPr>
            <a:lvl6pPr marL="2514600" indent="-228600" eaLnBrk="0" fontAlgn="base" hangingPunct="0">
              <a:spcBef>
                <a:spcPct val="0"/>
              </a:spcBef>
              <a:spcAft>
                <a:spcPct val="0"/>
              </a:spcAft>
              <a:defRPr>
                <a:solidFill>
                  <a:schemeClr val="tx1"/>
                </a:solidFill>
                <a:latin typeface="Arial" pitchFamily="34" charset="0"/>
                <a:cs typeface="Arial" pitchFamily="34" charset="0"/>
              </a:defRPr>
            </a:lvl6pPr>
            <a:lvl7pPr marL="2971800" indent="-228600" eaLnBrk="0" fontAlgn="base" hangingPunct="0">
              <a:spcBef>
                <a:spcPct val="0"/>
              </a:spcBef>
              <a:spcAft>
                <a:spcPct val="0"/>
              </a:spcAft>
              <a:defRPr>
                <a:solidFill>
                  <a:schemeClr val="tx1"/>
                </a:solidFill>
                <a:latin typeface="Arial" pitchFamily="34" charset="0"/>
                <a:cs typeface="Arial" pitchFamily="34" charset="0"/>
              </a:defRPr>
            </a:lvl7pPr>
            <a:lvl8pPr marL="3429000" indent="-228600" eaLnBrk="0" fontAlgn="base" hangingPunct="0">
              <a:spcBef>
                <a:spcPct val="0"/>
              </a:spcBef>
              <a:spcAft>
                <a:spcPct val="0"/>
              </a:spcAft>
              <a:defRPr>
                <a:solidFill>
                  <a:schemeClr val="tx1"/>
                </a:solidFill>
                <a:latin typeface="Arial" pitchFamily="34" charset="0"/>
                <a:cs typeface="Arial" pitchFamily="34" charset="0"/>
              </a:defRPr>
            </a:lvl8pPr>
            <a:lvl9pPr marL="3886200" indent="-228600" eaLnBrk="0" fontAlgn="base" hangingPunct="0">
              <a:spcBef>
                <a:spcPct val="0"/>
              </a:spcBef>
              <a:spcAft>
                <a:spcPct val="0"/>
              </a:spcAft>
              <a:defRPr>
                <a:solidFill>
                  <a:schemeClr val="tx1"/>
                </a:solidFill>
                <a:latin typeface="Arial" pitchFamily="34" charset="0"/>
                <a:cs typeface="Arial" pitchFamily="34" charset="0"/>
              </a:defRPr>
            </a:lvl9pPr>
          </a:lstStyle>
          <a:p>
            <a:fld id="{74018E4F-30B3-4A18-9362-7841372AB165}" type="slidenum">
              <a:rPr lang="fr-CA" altLang="fr-FR" smtClean="0"/>
              <a:pPr/>
              <a:t>196</a:t>
            </a:fld>
            <a:endParaRPr lang="fr-CA" altLang="fr-FR"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73711F29-CD1D-4554-9875-D56332776BD8}" type="slidenum">
              <a:rPr lang="en-US" altLang="fr-FR" smtClean="0">
                <a:latin typeface="Arial" pitchFamily="34" charset="0"/>
                <a:cs typeface="Arial" pitchFamily="34" charset="0"/>
              </a:rPr>
              <a:pPr>
                <a:spcBef>
                  <a:spcPct val="0"/>
                </a:spcBef>
              </a:pPr>
              <a:t>452</a:t>
            </a:fld>
            <a:endParaRPr lang="en-US" altLang="fr-FR" smtClean="0">
              <a:latin typeface="Arial" pitchFamily="34" charset="0"/>
              <a:cs typeface="Arial" pitchFamily="34" charset="0"/>
            </a:endParaRPr>
          </a:p>
        </p:txBody>
      </p:sp>
      <p:sp>
        <p:nvSpPr>
          <p:cNvPr id="389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0F9AC917-F3EF-484A-878B-25E6BD5848DB}" type="slidenum">
              <a:rPr lang="en-US" altLang="fr-FR" smtClean="0">
                <a:latin typeface="Arial" pitchFamily="34" charset="0"/>
                <a:cs typeface="Arial" pitchFamily="34" charset="0"/>
              </a:rPr>
              <a:pPr>
                <a:spcBef>
                  <a:spcPct val="0"/>
                </a:spcBef>
              </a:pPr>
              <a:t>453</a:t>
            </a:fld>
            <a:endParaRPr lang="en-US" altLang="fr-FR" smtClean="0">
              <a:latin typeface="Arial" pitchFamily="34" charset="0"/>
              <a:cs typeface="Arial" pitchFamily="34" charset="0"/>
            </a:endParaRPr>
          </a:p>
        </p:txBody>
      </p:sp>
      <p:sp>
        <p:nvSpPr>
          <p:cNvPr id="3993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4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19F698E2-9D08-455D-9067-EFA62694F39D}" type="slidenum">
              <a:rPr lang="en-US" altLang="fr-FR" smtClean="0">
                <a:latin typeface="Arial" pitchFamily="34" charset="0"/>
                <a:cs typeface="Arial" pitchFamily="34" charset="0"/>
              </a:rPr>
              <a:pPr>
                <a:spcBef>
                  <a:spcPct val="0"/>
                </a:spcBef>
              </a:pPr>
              <a:t>454</a:t>
            </a:fld>
            <a:endParaRPr lang="en-US" altLang="fr-FR" smtClean="0">
              <a:latin typeface="Arial" pitchFamily="34" charset="0"/>
              <a:cs typeface="Arial" pitchFamily="34" charset="0"/>
            </a:endParaRPr>
          </a:p>
        </p:txBody>
      </p:sp>
      <p:sp>
        <p:nvSpPr>
          <p:cNvPr id="409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7"/>
          <p:cNvSpPr>
            <a:spLocks noGrp="1" noChangeArrowheads="1"/>
          </p:cNvSpPr>
          <p:nvPr>
            <p:ph type="sldNum" sz="quarter" idx="5"/>
          </p:nvPr>
        </p:nvSpPr>
        <p:spPr>
          <a:noFill/>
        </p:spPr>
        <p:txBody>
          <a:bodyPr/>
          <a:lstStyle>
            <a:lvl1pPr eaLnBrk="0" hangingPunct="0">
              <a:spcBef>
                <a:spcPct val="30000"/>
              </a:spcBef>
              <a:defRPr sz="1100">
                <a:solidFill>
                  <a:schemeClr val="tx1"/>
                </a:solidFill>
                <a:latin typeface="Times New Roman" pitchFamily="18" charset="0"/>
              </a:defRPr>
            </a:lvl1pPr>
            <a:lvl2pPr marL="723918" indent="-278430" eaLnBrk="0" hangingPunct="0">
              <a:spcBef>
                <a:spcPct val="30000"/>
              </a:spcBef>
              <a:defRPr sz="1100">
                <a:solidFill>
                  <a:schemeClr val="tx1"/>
                </a:solidFill>
                <a:latin typeface="Times New Roman" pitchFamily="18" charset="0"/>
              </a:defRPr>
            </a:lvl2pPr>
            <a:lvl3pPr marL="1115186" indent="-222744" eaLnBrk="0" hangingPunct="0">
              <a:spcBef>
                <a:spcPct val="30000"/>
              </a:spcBef>
              <a:defRPr sz="1100">
                <a:solidFill>
                  <a:schemeClr val="tx1"/>
                </a:solidFill>
                <a:latin typeface="Times New Roman" pitchFamily="18" charset="0"/>
              </a:defRPr>
            </a:lvl3pPr>
            <a:lvl4pPr marL="1560674" indent="-222744" eaLnBrk="0" hangingPunct="0">
              <a:spcBef>
                <a:spcPct val="30000"/>
              </a:spcBef>
              <a:defRPr sz="1100">
                <a:solidFill>
                  <a:schemeClr val="tx1"/>
                </a:solidFill>
                <a:latin typeface="Times New Roman" pitchFamily="18" charset="0"/>
              </a:defRPr>
            </a:lvl4pPr>
            <a:lvl5pPr marL="2007627" indent="-222744" eaLnBrk="0" hangingPunct="0">
              <a:spcBef>
                <a:spcPct val="30000"/>
              </a:spcBef>
              <a:defRPr sz="1100">
                <a:solidFill>
                  <a:schemeClr val="tx1"/>
                </a:solidFill>
                <a:latin typeface="Times New Roman" pitchFamily="18" charset="0"/>
              </a:defRPr>
            </a:lvl5pPr>
            <a:lvl6pPr marL="2429668" indent="-222744" eaLnBrk="0" fontAlgn="base" hangingPunct="0">
              <a:spcBef>
                <a:spcPct val="30000"/>
              </a:spcBef>
              <a:spcAft>
                <a:spcPct val="0"/>
              </a:spcAft>
              <a:defRPr sz="1100">
                <a:solidFill>
                  <a:schemeClr val="tx1"/>
                </a:solidFill>
                <a:latin typeface="Times New Roman" pitchFamily="18" charset="0"/>
              </a:defRPr>
            </a:lvl6pPr>
            <a:lvl7pPr marL="2851710" indent="-222744" eaLnBrk="0" fontAlgn="base" hangingPunct="0">
              <a:spcBef>
                <a:spcPct val="30000"/>
              </a:spcBef>
              <a:spcAft>
                <a:spcPct val="0"/>
              </a:spcAft>
              <a:defRPr sz="1100">
                <a:solidFill>
                  <a:schemeClr val="tx1"/>
                </a:solidFill>
                <a:latin typeface="Times New Roman" pitchFamily="18" charset="0"/>
              </a:defRPr>
            </a:lvl7pPr>
            <a:lvl8pPr marL="3273751" indent="-222744" eaLnBrk="0" fontAlgn="base" hangingPunct="0">
              <a:spcBef>
                <a:spcPct val="30000"/>
              </a:spcBef>
              <a:spcAft>
                <a:spcPct val="0"/>
              </a:spcAft>
              <a:defRPr sz="1100">
                <a:solidFill>
                  <a:schemeClr val="tx1"/>
                </a:solidFill>
                <a:latin typeface="Times New Roman" pitchFamily="18" charset="0"/>
              </a:defRPr>
            </a:lvl8pPr>
            <a:lvl9pPr marL="3695792" indent="-222744" eaLnBrk="0" fontAlgn="base" hangingPunct="0">
              <a:spcBef>
                <a:spcPct val="30000"/>
              </a:spcBef>
              <a:spcAft>
                <a:spcPct val="0"/>
              </a:spcAft>
              <a:defRPr sz="1100">
                <a:solidFill>
                  <a:schemeClr val="tx1"/>
                </a:solidFill>
                <a:latin typeface="Times New Roman" pitchFamily="18" charset="0"/>
              </a:defRPr>
            </a:lvl9pPr>
          </a:lstStyle>
          <a:p>
            <a:pPr eaLnBrk="1" hangingPunct="1">
              <a:spcBef>
                <a:spcPct val="0"/>
              </a:spcBef>
            </a:pPr>
            <a:fld id="{663BEF96-2BF0-4B19-9532-15FE9DA8590C}" type="slidenum">
              <a:rPr lang="en-US" altLang="fr-FR" sz="1200">
                <a:solidFill>
                  <a:prstClr val="black"/>
                </a:solidFill>
              </a:rPr>
              <a:pPr eaLnBrk="1" hangingPunct="1">
                <a:spcBef>
                  <a:spcPct val="0"/>
                </a:spcBef>
              </a:pPr>
              <a:t>3</a:t>
            </a:fld>
            <a:endParaRPr lang="en-US" altLang="fr-FR" sz="1200">
              <a:solidFill>
                <a:prstClr val="black"/>
              </a:solidFill>
            </a:endParaRPr>
          </a:p>
        </p:txBody>
      </p:sp>
      <p:sp>
        <p:nvSpPr>
          <p:cNvPr id="19459" name="Rectangle 2"/>
          <p:cNvSpPr>
            <a:spLocks noGrp="1" noRot="1" noChangeAspect="1" noChangeArrowheads="1" noTextEdit="1"/>
          </p:cNvSpPr>
          <p:nvPr>
            <p:ph type="sldImg"/>
          </p:nvPr>
        </p:nvSpPr>
        <p:spPr>
          <a:ln/>
        </p:spPr>
      </p:sp>
      <p:sp>
        <p:nvSpPr>
          <p:cNvPr id="19460" name="Rectangle 3"/>
          <p:cNvSpPr>
            <a:spLocks noGrp="1" noChangeArrowheads="1"/>
          </p:cNvSpPr>
          <p:nvPr>
            <p:ph type="body" idx="1"/>
          </p:nvPr>
        </p:nvSpPr>
        <p:spPr>
          <a:noFill/>
        </p:spPr>
        <p:txBody>
          <a:bodyPr/>
          <a:lstStyle/>
          <a:p>
            <a:pPr eaLnBrk="1" hangingPunct="1"/>
            <a:endParaRPr lang="fr-FR" altLang="fr-FR"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5EE8D95B-9B33-4280-AB0D-C436159C9562}" type="slidenum">
              <a:rPr lang="en-US" altLang="fr-FR" smtClean="0">
                <a:latin typeface="Arial" pitchFamily="34" charset="0"/>
                <a:cs typeface="Arial" pitchFamily="34" charset="0"/>
              </a:rPr>
              <a:pPr>
                <a:spcBef>
                  <a:spcPct val="0"/>
                </a:spcBef>
              </a:pPr>
              <a:t>455</a:t>
            </a:fld>
            <a:endParaRPr lang="en-US" altLang="fr-FR" smtClean="0">
              <a:latin typeface="Arial" pitchFamily="34" charset="0"/>
              <a:cs typeface="Arial" pitchFamily="34" charset="0"/>
            </a:endParaRPr>
          </a:p>
        </p:txBody>
      </p:sp>
      <p:sp>
        <p:nvSpPr>
          <p:cNvPr id="4198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9517ED58-BD4A-41E0-AF08-D66A3D8FD0AE}" type="slidenum">
              <a:rPr lang="en-US" altLang="fr-FR" smtClean="0">
                <a:latin typeface="Arial" pitchFamily="34" charset="0"/>
                <a:cs typeface="Arial" pitchFamily="34" charset="0"/>
              </a:rPr>
              <a:pPr>
                <a:spcBef>
                  <a:spcPct val="0"/>
                </a:spcBef>
              </a:pPr>
              <a:t>456</a:t>
            </a:fld>
            <a:endParaRPr lang="en-US" altLang="fr-FR" smtClean="0">
              <a:latin typeface="Arial" pitchFamily="34" charset="0"/>
              <a:cs typeface="Arial" pitchFamily="34" charset="0"/>
            </a:endParaRPr>
          </a:p>
        </p:txBody>
      </p:sp>
      <p:sp>
        <p:nvSpPr>
          <p:cNvPr id="4301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30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72185246-FDCF-4C9E-8273-5560019595AE}" type="slidenum">
              <a:rPr lang="en-US" altLang="fr-FR" smtClean="0">
                <a:latin typeface="Arial" pitchFamily="34" charset="0"/>
                <a:cs typeface="Arial" pitchFamily="34" charset="0"/>
              </a:rPr>
              <a:pPr>
                <a:spcBef>
                  <a:spcPct val="0"/>
                </a:spcBef>
              </a:pPr>
              <a:t>457</a:t>
            </a:fld>
            <a:endParaRPr lang="en-US" altLang="fr-FR" smtClean="0">
              <a:latin typeface="Arial" pitchFamily="34" charset="0"/>
              <a:cs typeface="Arial" pitchFamily="34" charset="0"/>
            </a:endParaRPr>
          </a:p>
        </p:txBody>
      </p:sp>
      <p:sp>
        <p:nvSpPr>
          <p:cNvPr id="4403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40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3456E5FD-4F25-432A-A716-3896217AC844}" type="slidenum">
              <a:rPr lang="en-US" altLang="fr-FR" smtClean="0">
                <a:latin typeface="Arial" pitchFamily="34" charset="0"/>
                <a:cs typeface="Arial" pitchFamily="34" charset="0"/>
              </a:rPr>
              <a:pPr>
                <a:spcBef>
                  <a:spcPct val="0"/>
                </a:spcBef>
              </a:pPr>
              <a:t>458</a:t>
            </a:fld>
            <a:endParaRPr lang="en-US" altLang="fr-FR" smtClean="0">
              <a:latin typeface="Arial" pitchFamily="34" charset="0"/>
              <a:cs typeface="Arial" pitchFamily="34" charset="0"/>
            </a:endParaRPr>
          </a:p>
        </p:txBody>
      </p:sp>
      <p:sp>
        <p:nvSpPr>
          <p:cNvPr id="4505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506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88A3F629-8046-4DB7-9676-862D1548B3FA}" type="slidenum">
              <a:rPr lang="en-US" altLang="fr-FR" smtClean="0">
                <a:latin typeface="Arial" pitchFamily="34" charset="0"/>
                <a:cs typeface="Arial" pitchFamily="34" charset="0"/>
              </a:rPr>
              <a:pPr>
                <a:spcBef>
                  <a:spcPct val="0"/>
                </a:spcBef>
              </a:pPr>
              <a:t>459</a:t>
            </a:fld>
            <a:endParaRPr lang="en-US" altLang="fr-FR" smtClean="0">
              <a:latin typeface="Arial" pitchFamily="34" charset="0"/>
              <a:cs typeface="Arial" pitchFamily="34" charset="0"/>
            </a:endParaRPr>
          </a:p>
        </p:txBody>
      </p:sp>
      <p:sp>
        <p:nvSpPr>
          <p:cNvPr id="460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60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64AE46ED-FE7D-4C53-852C-7F45F1B584EC}" type="slidenum">
              <a:rPr lang="en-US" altLang="fr-FR" smtClean="0">
                <a:latin typeface="Arial" pitchFamily="34" charset="0"/>
                <a:cs typeface="Arial" pitchFamily="34" charset="0"/>
              </a:rPr>
              <a:pPr>
                <a:spcBef>
                  <a:spcPct val="0"/>
                </a:spcBef>
              </a:pPr>
              <a:t>460</a:t>
            </a:fld>
            <a:endParaRPr lang="en-US" altLang="fr-FR" smtClean="0">
              <a:latin typeface="Arial" pitchFamily="34" charset="0"/>
              <a:cs typeface="Arial" pitchFamily="34" charset="0"/>
            </a:endParaRPr>
          </a:p>
        </p:txBody>
      </p:sp>
      <p:sp>
        <p:nvSpPr>
          <p:cNvPr id="471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71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596C0377-0A97-4928-B537-0B224D1BF5FC}" type="slidenum">
              <a:rPr lang="en-US" altLang="fr-FR" smtClean="0">
                <a:latin typeface="Arial" pitchFamily="34" charset="0"/>
                <a:cs typeface="Arial" pitchFamily="34" charset="0"/>
              </a:rPr>
              <a:pPr>
                <a:spcBef>
                  <a:spcPct val="0"/>
                </a:spcBef>
              </a:pPr>
              <a:t>461</a:t>
            </a:fld>
            <a:endParaRPr lang="en-US" altLang="fr-FR" smtClean="0">
              <a:latin typeface="Arial" pitchFamily="34" charset="0"/>
              <a:cs typeface="Arial" pitchFamily="34" charset="0"/>
            </a:endParaRPr>
          </a:p>
        </p:txBody>
      </p:sp>
      <p:sp>
        <p:nvSpPr>
          <p:cNvPr id="4813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813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53C79BAD-778F-476A-B8B4-4AD2DDCC9AF1}" type="slidenum">
              <a:rPr lang="en-US" altLang="fr-FR" smtClean="0">
                <a:latin typeface="Arial" pitchFamily="34" charset="0"/>
                <a:cs typeface="Arial" pitchFamily="34" charset="0"/>
              </a:rPr>
              <a:pPr>
                <a:spcBef>
                  <a:spcPct val="0"/>
                </a:spcBef>
              </a:pPr>
              <a:t>462</a:t>
            </a:fld>
            <a:endParaRPr lang="en-US" altLang="fr-FR" smtClean="0">
              <a:latin typeface="Arial" pitchFamily="34" charset="0"/>
              <a:cs typeface="Arial" pitchFamily="34" charset="0"/>
            </a:endParaRPr>
          </a:p>
        </p:txBody>
      </p:sp>
      <p:sp>
        <p:nvSpPr>
          <p:cNvPr id="4915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915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98305404-F30D-4B2E-9E2D-3AAB3C9FF270}" type="slidenum">
              <a:rPr lang="en-US" altLang="fr-FR" smtClean="0">
                <a:latin typeface="Arial" pitchFamily="34" charset="0"/>
                <a:cs typeface="Arial" pitchFamily="34" charset="0"/>
              </a:rPr>
              <a:pPr>
                <a:spcBef>
                  <a:spcPct val="0"/>
                </a:spcBef>
              </a:pPr>
              <a:t>463</a:t>
            </a:fld>
            <a:endParaRPr lang="en-US" altLang="fr-FR" smtClean="0">
              <a:latin typeface="Arial" pitchFamily="34" charset="0"/>
              <a:cs typeface="Arial" pitchFamily="34" charset="0"/>
            </a:endParaRPr>
          </a:p>
        </p:txBody>
      </p:sp>
      <p:sp>
        <p:nvSpPr>
          <p:cNvPr id="501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4954D958-F6B9-4B6C-A1E4-5843F2499411}" type="slidenum">
              <a:rPr lang="en-US" altLang="fr-FR" smtClean="0">
                <a:latin typeface="Arial" pitchFamily="34" charset="0"/>
                <a:cs typeface="Arial" pitchFamily="34" charset="0"/>
              </a:rPr>
              <a:pPr>
                <a:spcBef>
                  <a:spcPct val="0"/>
                </a:spcBef>
              </a:pPr>
              <a:t>464</a:t>
            </a:fld>
            <a:endParaRPr lang="en-US" altLang="fr-FR" smtClean="0">
              <a:latin typeface="Arial" pitchFamily="34" charset="0"/>
              <a:cs typeface="Arial" pitchFamily="34" charset="0"/>
            </a:endParaRPr>
          </a:p>
        </p:txBody>
      </p:sp>
      <p:sp>
        <p:nvSpPr>
          <p:cNvPr id="5120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0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100">
                <a:solidFill>
                  <a:schemeClr val="tx1"/>
                </a:solidFill>
                <a:latin typeface="Times New Roman" pitchFamily="18" charset="0"/>
              </a:defRPr>
            </a:lvl1pPr>
            <a:lvl2pPr marL="741503" indent="-284292" eaLnBrk="0" hangingPunct="0">
              <a:spcBef>
                <a:spcPct val="30000"/>
              </a:spcBef>
              <a:defRPr sz="1100">
                <a:solidFill>
                  <a:schemeClr val="tx1"/>
                </a:solidFill>
                <a:latin typeface="Times New Roman" pitchFamily="18" charset="0"/>
              </a:defRPr>
            </a:lvl2pPr>
            <a:lvl3pPr marL="1141564" indent="-227141" eaLnBrk="0" hangingPunct="0">
              <a:spcBef>
                <a:spcPct val="30000"/>
              </a:spcBef>
              <a:defRPr sz="1100">
                <a:solidFill>
                  <a:schemeClr val="tx1"/>
                </a:solidFill>
                <a:latin typeface="Times New Roman" pitchFamily="18" charset="0"/>
              </a:defRPr>
            </a:lvl3pPr>
            <a:lvl4pPr marL="1598775" indent="-227141" eaLnBrk="0" hangingPunct="0">
              <a:spcBef>
                <a:spcPct val="30000"/>
              </a:spcBef>
              <a:defRPr sz="1100">
                <a:solidFill>
                  <a:schemeClr val="tx1"/>
                </a:solidFill>
                <a:latin typeface="Times New Roman" pitchFamily="18" charset="0"/>
              </a:defRPr>
            </a:lvl4pPr>
            <a:lvl5pPr marL="2055986" indent="-227141" eaLnBrk="0" hangingPunct="0">
              <a:spcBef>
                <a:spcPct val="30000"/>
              </a:spcBef>
              <a:defRPr sz="1100">
                <a:solidFill>
                  <a:schemeClr val="tx1"/>
                </a:solidFill>
                <a:latin typeface="Times New Roman" pitchFamily="18" charset="0"/>
              </a:defRPr>
            </a:lvl5pPr>
            <a:lvl6pPr marL="2478028" indent="-227141" eaLnBrk="0" fontAlgn="base" hangingPunct="0">
              <a:spcBef>
                <a:spcPct val="30000"/>
              </a:spcBef>
              <a:spcAft>
                <a:spcPct val="0"/>
              </a:spcAft>
              <a:defRPr sz="1100">
                <a:solidFill>
                  <a:schemeClr val="tx1"/>
                </a:solidFill>
                <a:latin typeface="Times New Roman" pitchFamily="18" charset="0"/>
              </a:defRPr>
            </a:lvl6pPr>
            <a:lvl7pPr marL="2900069" indent="-227141" eaLnBrk="0" fontAlgn="base" hangingPunct="0">
              <a:spcBef>
                <a:spcPct val="30000"/>
              </a:spcBef>
              <a:spcAft>
                <a:spcPct val="0"/>
              </a:spcAft>
              <a:defRPr sz="1100">
                <a:solidFill>
                  <a:schemeClr val="tx1"/>
                </a:solidFill>
                <a:latin typeface="Times New Roman" pitchFamily="18" charset="0"/>
              </a:defRPr>
            </a:lvl7pPr>
            <a:lvl8pPr marL="3322110" indent="-227141" eaLnBrk="0" fontAlgn="base" hangingPunct="0">
              <a:spcBef>
                <a:spcPct val="30000"/>
              </a:spcBef>
              <a:spcAft>
                <a:spcPct val="0"/>
              </a:spcAft>
              <a:defRPr sz="1100">
                <a:solidFill>
                  <a:schemeClr val="tx1"/>
                </a:solidFill>
                <a:latin typeface="Times New Roman" pitchFamily="18" charset="0"/>
              </a:defRPr>
            </a:lvl8pPr>
            <a:lvl9pPr marL="3744152" indent="-227141" eaLnBrk="0" fontAlgn="base" hangingPunct="0">
              <a:spcBef>
                <a:spcPct val="30000"/>
              </a:spcBef>
              <a:spcAft>
                <a:spcPct val="0"/>
              </a:spcAft>
              <a:defRPr sz="1100">
                <a:solidFill>
                  <a:schemeClr val="tx1"/>
                </a:solidFill>
                <a:latin typeface="Times New Roman" pitchFamily="18" charset="0"/>
              </a:defRPr>
            </a:lvl9pPr>
          </a:lstStyle>
          <a:p>
            <a:pPr eaLnBrk="1" hangingPunct="1">
              <a:spcBef>
                <a:spcPct val="0"/>
              </a:spcBef>
            </a:pPr>
            <a:fld id="{3FD42D41-51A0-4ACD-976F-3644876E84C7}" type="slidenum">
              <a:rPr lang="en-US" altLang="fr-FR" sz="1200">
                <a:solidFill>
                  <a:srgbClr val="000000"/>
                </a:solidFill>
              </a:rPr>
              <a:pPr eaLnBrk="1" hangingPunct="1">
                <a:spcBef>
                  <a:spcPct val="0"/>
                </a:spcBef>
              </a:pPr>
              <a:t>16</a:t>
            </a:fld>
            <a:endParaRPr lang="en-US" altLang="fr-FR" sz="1200">
              <a:solidFill>
                <a:srgbClr val="000000"/>
              </a:solidFill>
            </a:endParaRPr>
          </a:p>
        </p:txBody>
      </p:sp>
      <p:sp>
        <p:nvSpPr>
          <p:cNvPr id="39939" name="Rectangle 2"/>
          <p:cNvSpPr>
            <a:spLocks noGrp="1" noRot="1" noChangeAspect="1" noChangeArrowheads="1" noTextEdit="1"/>
          </p:cNvSpPr>
          <p:nvPr>
            <p:ph type="sldImg"/>
          </p:nvPr>
        </p:nvSpPr>
        <p:spPr>
          <a:ln/>
        </p:spPr>
      </p:sp>
      <p:sp>
        <p:nvSpPr>
          <p:cNvPr id="39940"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fr-FR" altLang="fr-FR"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BD4D6EC2-34D3-4371-BC6D-DD2F67AACDB2}" type="slidenum">
              <a:rPr lang="en-US" altLang="fr-FR" smtClean="0">
                <a:latin typeface="Arial" pitchFamily="34" charset="0"/>
                <a:cs typeface="Arial" pitchFamily="34" charset="0"/>
              </a:rPr>
              <a:pPr>
                <a:spcBef>
                  <a:spcPct val="0"/>
                </a:spcBef>
              </a:pPr>
              <a:t>465</a:t>
            </a:fld>
            <a:endParaRPr lang="en-US" altLang="fr-FR" smtClean="0">
              <a:latin typeface="Arial" pitchFamily="34" charset="0"/>
              <a:cs typeface="Arial" pitchFamily="34" charset="0"/>
            </a:endParaRPr>
          </a:p>
        </p:txBody>
      </p:sp>
      <p:sp>
        <p:nvSpPr>
          <p:cNvPr id="522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DCBB2B9D-2EA9-4091-84BC-3B50DE9A77E3}" type="slidenum">
              <a:rPr lang="en-US" altLang="fr-FR" smtClean="0">
                <a:latin typeface="Arial" pitchFamily="34" charset="0"/>
                <a:cs typeface="Arial" pitchFamily="34" charset="0"/>
              </a:rPr>
              <a:pPr>
                <a:spcBef>
                  <a:spcPct val="0"/>
                </a:spcBef>
              </a:pPr>
              <a:t>466</a:t>
            </a:fld>
            <a:endParaRPr lang="en-US" altLang="fr-FR" smtClean="0">
              <a:latin typeface="Arial" pitchFamily="34" charset="0"/>
              <a:cs typeface="Arial" pitchFamily="34" charset="0"/>
            </a:endParaRPr>
          </a:p>
        </p:txBody>
      </p:sp>
      <p:sp>
        <p:nvSpPr>
          <p:cNvPr id="532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23A6247E-43D3-4F4E-9B0F-FC8766ABD19B}" type="slidenum">
              <a:rPr lang="en-US" altLang="fr-FR" smtClean="0">
                <a:latin typeface="Arial" pitchFamily="34" charset="0"/>
                <a:cs typeface="Arial" pitchFamily="34" charset="0"/>
              </a:rPr>
              <a:pPr>
                <a:spcBef>
                  <a:spcPct val="0"/>
                </a:spcBef>
              </a:pPr>
              <a:t>467</a:t>
            </a:fld>
            <a:endParaRPr lang="en-US" altLang="fr-FR" smtClean="0">
              <a:latin typeface="Arial" pitchFamily="34" charset="0"/>
              <a:cs typeface="Arial" pitchFamily="34" charset="0"/>
            </a:endParaRPr>
          </a:p>
        </p:txBody>
      </p:sp>
      <p:sp>
        <p:nvSpPr>
          <p:cNvPr id="542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1E9ABC99-9AA8-452F-A9B0-A4683CB0728C}" type="slidenum">
              <a:rPr lang="en-US" altLang="fr-FR" smtClean="0">
                <a:latin typeface="Arial" pitchFamily="34" charset="0"/>
                <a:cs typeface="Arial" pitchFamily="34" charset="0"/>
              </a:rPr>
              <a:pPr>
                <a:spcBef>
                  <a:spcPct val="0"/>
                </a:spcBef>
              </a:pPr>
              <a:t>468</a:t>
            </a:fld>
            <a:endParaRPr lang="en-US" altLang="fr-FR" smtClean="0">
              <a:latin typeface="Arial" pitchFamily="34" charset="0"/>
              <a:cs typeface="Arial" pitchFamily="34" charset="0"/>
            </a:endParaRPr>
          </a:p>
        </p:txBody>
      </p:sp>
      <p:sp>
        <p:nvSpPr>
          <p:cNvPr id="552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3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B798B3A2-CBDE-4955-A98F-7C357C342CFD}" type="slidenum">
              <a:rPr lang="en-US" altLang="fr-FR" smtClean="0">
                <a:latin typeface="Arial" pitchFamily="34" charset="0"/>
                <a:cs typeface="Arial" pitchFamily="34" charset="0"/>
              </a:rPr>
              <a:pPr>
                <a:spcBef>
                  <a:spcPct val="0"/>
                </a:spcBef>
              </a:pPr>
              <a:t>469</a:t>
            </a:fld>
            <a:endParaRPr lang="en-US" altLang="fr-FR" smtClean="0">
              <a:latin typeface="Arial" pitchFamily="34" charset="0"/>
              <a:cs typeface="Arial" pitchFamily="34" charset="0"/>
            </a:endParaRPr>
          </a:p>
        </p:txBody>
      </p:sp>
      <p:sp>
        <p:nvSpPr>
          <p:cNvPr id="5632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1A206374-C794-4C82-9CE8-6695C463BAA8}" type="slidenum">
              <a:rPr lang="en-US" altLang="fr-FR" smtClean="0">
                <a:latin typeface="Arial" pitchFamily="34" charset="0"/>
                <a:cs typeface="Arial" pitchFamily="34" charset="0"/>
              </a:rPr>
              <a:pPr>
                <a:spcBef>
                  <a:spcPct val="0"/>
                </a:spcBef>
              </a:pPr>
              <a:t>470</a:t>
            </a:fld>
            <a:endParaRPr lang="en-US" altLang="fr-FR" smtClean="0">
              <a:latin typeface="Arial" pitchFamily="34" charset="0"/>
              <a:cs typeface="Arial" pitchFamily="34" charset="0"/>
            </a:endParaRPr>
          </a:p>
        </p:txBody>
      </p:sp>
      <p:sp>
        <p:nvSpPr>
          <p:cNvPr id="5734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EC9ADA7C-DF30-4AC1-9F4A-BADEB447B61D}" type="slidenum">
              <a:rPr lang="en-US" altLang="fr-FR" smtClean="0">
                <a:latin typeface="Arial" pitchFamily="34" charset="0"/>
                <a:cs typeface="Arial" pitchFamily="34" charset="0"/>
              </a:rPr>
              <a:pPr>
                <a:spcBef>
                  <a:spcPct val="0"/>
                </a:spcBef>
              </a:pPr>
              <a:t>471</a:t>
            </a:fld>
            <a:endParaRPr lang="en-US" altLang="fr-FR" smtClean="0">
              <a:latin typeface="Arial" pitchFamily="34" charset="0"/>
              <a:cs typeface="Arial" pitchFamily="34" charset="0"/>
            </a:endParaRPr>
          </a:p>
        </p:txBody>
      </p:sp>
      <p:sp>
        <p:nvSpPr>
          <p:cNvPr id="583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4502D741-FA24-4B3C-89D7-97607AFE0713}" type="slidenum">
              <a:rPr lang="en-US" altLang="fr-FR" smtClean="0">
                <a:latin typeface="Arial" pitchFamily="34" charset="0"/>
                <a:cs typeface="Arial" pitchFamily="34" charset="0"/>
              </a:rPr>
              <a:pPr>
                <a:spcBef>
                  <a:spcPct val="0"/>
                </a:spcBef>
              </a:pPr>
              <a:t>472</a:t>
            </a:fld>
            <a:endParaRPr lang="en-US" altLang="fr-FR" smtClean="0">
              <a:latin typeface="Arial" pitchFamily="34" charset="0"/>
              <a:cs typeface="Arial" pitchFamily="34" charset="0"/>
            </a:endParaRPr>
          </a:p>
        </p:txBody>
      </p:sp>
      <p:sp>
        <p:nvSpPr>
          <p:cNvPr id="5939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FCA002E4-20BB-402B-8490-683A0F73942E}" type="slidenum">
              <a:rPr lang="en-US" altLang="fr-FR" smtClean="0">
                <a:latin typeface="Arial" pitchFamily="34" charset="0"/>
                <a:cs typeface="Arial" pitchFamily="34" charset="0"/>
              </a:rPr>
              <a:pPr>
                <a:spcBef>
                  <a:spcPct val="0"/>
                </a:spcBef>
              </a:pPr>
              <a:t>478</a:t>
            </a:fld>
            <a:endParaRPr lang="en-US" altLang="fr-FR" smtClean="0">
              <a:latin typeface="Arial" pitchFamily="34" charset="0"/>
              <a:cs typeface="Arial" pitchFamily="34" charset="0"/>
            </a:endParaRPr>
          </a:p>
        </p:txBody>
      </p:sp>
      <p:sp>
        <p:nvSpPr>
          <p:cNvPr id="532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3C4DAF9B-0613-4DD8-93EE-FB7D732D62D8}" type="slidenum">
              <a:rPr lang="en-US" altLang="fr-FR" smtClean="0">
                <a:latin typeface="Arial" pitchFamily="34" charset="0"/>
                <a:cs typeface="Arial" pitchFamily="34" charset="0"/>
              </a:rPr>
              <a:pPr>
                <a:spcBef>
                  <a:spcPct val="0"/>
                </a:spcBef>
              </a:pPr>
              <a:t>479</a:t>
            </a:fld>
            <a:endParaRPr lang="en-US" altLang="fr-FR" smtClean="0">
              <a:latin typeface="Arial" pitchFamily="34" charset="0"/>
              <a:cs typeface="Arial" pitchFamily="34" charset="0"/>
            </a:endParaRPr>
          </a:p>
        </p:txBody>
      </p:sp>
      <p:sp>
        <p:nvSpPr>
          <p:cNvPr id="542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42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100">
                <a:solidFill>
                  <a:schemeClr val="tx1"/>
                </a:solidFill>
                <a:latin typeface="Times New Roman" pitchFamily="18" charset="0"/>
              </a:defRPr>
            </a:lvl1pPr>
            <a:lvl2pPr marL="741503" indent="-284292" eaLnBrk="0" hangingPunct="0">
              <a:spcBef>
                <a:spcPct val="30000"/>
              </a:spcBef>
              <a:defRPr sz="1100">
                <a:solidFill>
                  <a:schemeClr val="tx1"/>
                </a:solidFill>
                <a:latin typeface="Times New Roman" pitchFamily="18" charset="0"/>
              </a:defRPr>
            </a:lvl2pPr>
            <a:lvl3pPr marL="1141564" indent="-227141" eaLnBrk="0" hangingPunct="0">
              <a:spcBef>
                <a:spcPct val="30000"/>
              </a:spcBef>
              <a:defRPr sz="1100">
                <a:solidFill>
                  <a:schemeClr val="tx1"/>
                </a:solidFill>
                <a:latin typeface="Times New Roman" pitchFamily="18" charset="0"/>
              </a:defRPr>
            </a:lvl3pPr>
            <a:lvl4pPr marL="1598775" indent="-227141" eaLnBrk="0" hangingPunct="0">
              <a:spcBef>
                <a:spcPct val="30000"/>
              </a:spcBef>
              <a:defRPr sz="1100">
                <a:solidFill>
                  <a:schemeClr val="tx1"/>
                </a:solidFill>
                <a:latin typeface="Times New Roman" pitchFamily="18" charset="0"/>
              </a:defRPr>
            </a:lvl4pPr>
            <a:lvl5pPr marL="2055986" indent="-227141" eaLnBrk="0" hangingPunct="0">
              <a:spcBef>
                <a:spcPct val="30000"/>
              </a:spcBef>
              <a:defRPr sz="1100">
                <a:solidFill>
                  <a:schemeClr val="tx1"/>
                </a:solidFill>
                <a:latin typeface="Times New Roman" pitchFamily="18" charset="0"/>
              </a:defRPr>
            </a:lvl5pPr>
            <a:lvl6pPr marL="2478028" indent="-227141" eaLnBrk="0" fontAlgn="base" hangingPunct="0">
              <a:spcBef>
                <a:spcPct val="30000"/>
              </a:spcBef>
              <a:spcAft>
                <a:spcPct val="0"/>
              </a:spcAft>
              <a:defRPr sz="1100">
                <a:solidFill>
                  <a:schemeClr val="tx1"/>
                </a:solidFill>
                <a:latin typeface="Times New Roman" pitchFamily="18" charset="0"/>
              </a:defRPr>
            </a:lvl6pPr>
            <a:lvl7pPr marL="2900069" indent="-227141" eaLnBrk="0" fontAlgn="base" hangingPunct="0">
              <a:spcBef>
                <a:spcPct val="30000"/>
              </a:spcBef>
              <a:spcAft>
                <a:spcPct val="0"/>
              </a:spcAft>
              <a:defRPr sz="1100">
                <a:solidFill>
                  <a:schemeClr val="tx1"/>
                </a:solidFill>
                <a:latin typeface="Times New Roman" pitchFamily="18" charset="0"/>
              </a:defRPr>
            </a:lvl7pPr>
            <a:lvl8pPr marL="3322110" indent="-227141" eaLnBrk="0" fontAlgn="base" hangingPunct="0">
              <a:spcBef>
                <a:spcPct val="30000"/>
              </a:spcBef>
              <a:spcAft>
                <a:spcPct val="0"/>
              </a:spcAft>
              <a:defRPr sz="1100">
                <a:solidFill>
                  <a:schemeClr val="tx1"/>
                </a:solidFill>
                <a:latin typeface="Times New Roman" pitchFamily="18" charset="0"/>
              </a:defRPr>
            </a:lvl8pPr>
            <a:lvl9pPr marL="3744152" indent="-227141" eaLnBrk="0" fontAlgn="base" hangingPunct="0">
              <a:spcBef>
                <a:spcPct val="30000"/>
              </a:spcBef>
              <a:spcAft>
                <a:spcPct val="0"/>
              </a:spcAft>
              <a:defRPr sz="1100">
                <a:solidFill>
                  <a:schemeClr val="tx1"/>
                </a:solidFill>
                <a:latin typeface="Times New Roman" pitchFamily="18" charset="0"/>
              </a:defRPr>
            </a:lvl9pPr>
          </a:lstStyle>
          <a:p>
            <a:pPr eaLnBrk="1" hangingPunct="1">
              <a:spcBef>
                <a:spcPct val="0"/>
              </a:spcBef>
            </a:pPr>
            <a:fld id="{A1AC994B-3FE9-4EB0-BD27-76921D0A6A93}" type="slidenum">
              <a:rPr lang="en-US" altLang="fr-FR" sz="1200">
                <a:solidFill>
                  <a:srgbClr val="000000"/>
                </a:solidFill>
              </a:rPr>
              <a:pPr eaLnBrk="1" hangingPunct="1">
                <a:spcBef>
                  <a:spcPct val="0"/>
                </a:spcBef>
              </a:pPr>
              <a:t>18</a:t>
            </a:fld>
            <a:endParaRPr lang="en-US" altLang="fr-FR" sz="1200">
              <a:solidFill>
                <a:srgbClr val="000000"/>
              </a:solidFill>
            </a:endParaRPr>
          </a:p>
        </p:txBody>
      </p:sp>
      <p:sp>
        <p:nvSpPr>
          <p:cNvPr id="40963" name="Rectangle 2"/>
          <p:cNvSpPr>
            <a:spLocks noGrp="1" noRot="1" noChangeAspect="1" noChangeArrowheads="1" noTextEdit="1"/>
          </p:cNvSpPr>
          <p:nvPr>
            <p:ph type="sldImg"/>
          </p:nvPr>
        </p:nvSpPr>
        <p:spPr>
          <a:ln/>
        </p:spPr>
      </p:sp>
      <p:sp>
        <p:nvSpPr>
          <p:cNvPr id="40964"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fr-FR" altLang="fr-FR"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8EBC76FC-14F5-412F-B088-F6EEA01603D2}" type="slidenum">
              <a:rPr lang="en-US" altLang="fr-FR" smtClean="0">
                <a:latin typeface="Arial" pitchFamily="34" charset="0"/>
                <a:cs typeface="Arial" pitchFamily="34" charset="0"/>
              </a:rPr>
              <a:pPr>
                <a:spcBef>
                  <a:spcPct val="0"/>
                </a:spcBef>
              </a:pPr>
              <a:t>480</a:t>
            </a:fld>
            <a:endParaRPr lang="en-US" altLang="fr-FR" smtClean="0">
              <a:latin typeface="Arial" pitchFamily="34" charset="0"/>
              <a:cs typeface="Arial" pitchFamily="34" charset="0"/>
            </a:endParaRPr>
          </a:p>
        </p:txBody>
      </p:sp>
      <p:sp>
        <p:nvSpPr>
          <p:cNvPr id="552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53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236E6816-1477-4600-8E88-E225792A1904}" type="slidenum">
              <a:rPr lang="en-US" altLang="fr-FR" smtClean="0">
                <a:latin typeface="Arial" pitchFamily="34" charset="0"/>
                <a:cs typeface="Arial" pitchFamily="34" charset="0"/>
              </a:rPr>
              <a:pPr>
                <a:spcBef>
                  <a:spcPct val="0"/>
                </a:spcBef>
              </a:pPr>
              <a:t>481</a:t>
            </a:fld>
            <a:endParaRPr lang="en-US" altLang="fr-FR" smtClean="0">
              <a:latin typeface="Arial" pitchFamily="34" charset="0"/>
              <a:cs typeface="Arial" pitchFamily="34" charset="0"/>
            </a:endParaRPr>
          </a:p>
        </p:txBody>
      </p:sp>
      <p:sp>
        <p:nvSpPr>
          <p:cNvPr id="5632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632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29CD89B1-5785-433B-BFB9-9B5ED161A51B}" type="slidenum">
              <a:rPr lang="en-US" altLang="fr-FR" smtClean="0">
                <a:latin typeface="Arial" pitchFamily="34" charset="0"/>
                <a:cs typeface="Arial" pitchFamily="34" charset="0"/>
              </a:rPr>
              <a:pPr>
                <a:spcBef>
                  <a:spcPct val="0"/>
                </a:spcBef>
              </a:pPr>
              <a:t>482</a:t>
            </a:fld>
            <a:endParaRPr lang="en-US" altLang="fr-FR" smtClean="0">
              <a:latin typeface="Arial" pitchFamily="34" charset="0"/>
              <a:cs typeface="Arial" pitchFamily="34" charset="0"/>
            </a:endParaRPr>
          </a:p>
        </p:txBody>
      </p:sp>
      <p:sp>
        <p:nvSpPr>
          <p:cNvPr id="5734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ABA7B5CF-5A82-439E-8F64-B8C0387862E8}" type="slidenum">
              <a:rPr lang="en-US" altLang="fr-FR" smtClean="0">
                <a:latin typeface="Arial" pitchFamily="34" charset="0"/>
                <a:cs typeface="Arial" pitchFamily="34" charset="0"/>
              </a:rPr>
              <a:pPr>
                <a:spcBef>
                  <a:spcPct val="0"/>
                </a:spcBef>
              </a:pPr>
              <a:t>483</a:t>
            </a:fld>
            <a:endParaRPr lang="en-US" altLang="fr-FR" smtClean="0">
              <a:latin typeface="Arial" pitchFamily="34" charset="0"/>
              <a:cs typeface="Arial" pitchFamily="34" charset="0"/>
            </a:endParaRPr>
          </a:p>
        </p:txBody>
      </p:sp>
      <p:sp>
        <p:nvSpPr>
          <p:cNvPr id="5837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837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5BB2BAAF-2D8F-472D-8CA2-1B06BE0365A3}" type="slidenum">
              <a:rPr lang="en-US" altLang="fr-FR" smtClean="0">
                <a:latin typeface="Arial" pitchFamily="34" charset="0"/>
                <a:cs typeface="Arial" pitchFamily="34" charset="0"/>
              </a:rPr>
              <a:pPr>
                <a:spcBef>
                  <a:spcPct val="0"/>
                </a:spcBef>
              </a:pPr>
              <a:t>484</a:t>
            </a:fld>
            <a:endParaRPr lang="en-US" altLang="fr-FR" smtClean="0">
              <a:latin typeface="Arial" pitchFamily="34" charset="0"/>
              <a:cs typeface="Arial" pitchFamily="34" charset="0"/>
            </a:endParaRPr>
          </a:p>
        </p:txBody>
      </p:sp>
      <p:sp>
        <p:nvSpPr>
          <p:cNvPr id="5939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939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7ED96809-D64E-47EE-9B31-10F265B04E87}" type="slidenum">
              <a:rPr lang="en-US" altLang="fr-FR" smtClean="0">
                <a:latin typeface="Arial" pitchFamily="34" charset="0"/>
                <a:cs typeface="Arial" pitchFamily="34" charset="0"/>
              </a:rPr>
              <a:pPr>
                <a:spcBef>
                  <a:spcPct val="0"/>
                </a:spcBef>
              </a:pPr>
              <a:t>485</a:t>
            </a:fld>
            <a:endParaRPr lang="en-US" altLang="fr-FR" smtClean="0">
              <a:latin typeface="Arial" pitchFamily="34" charset="0"/>
              <a:cs typeface="Arial" pitchFamily="34" charset="0"/>
            </a:endParaRPr>
          </a:p>
        </p:txBody>
      </p:sp>
      <p:sp>
        <p:nvSpPr>
          <p:cNvPr id="6041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042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85A21138-EAF4-46DE-BA00-8B751669E10C}" type="slidenum">
              <a:rPr lang="en-US" altLang="fr-FR" smtClean="0">
                <a:latin typeface="Arial" pitchFamily="34" charset="0"/>
                <a:cs typeface="Arial" pitchFamily="34" charset="0"/>
              </a:rPr>
              <a:pPr>
                <a:spcBef>
                  <a:spcPct val="0"/>
                </a:spcBef>
              </a:pPr>
              <a:t>486</a:t>
            </a:fld>
            <a:endParaRPr lang="en-US" altLang="fr-FR" smtClean="0">
              <a:latin typeface="Arial" pitchFamily="34" charset="0"/>
              <a:cs typeface="Arial" pitchFamily="34" charset="0"/>
            </a:endParaRPr>
          </a:p>
        </p:txBody>
      </p:sp>
      <p:sp>
        <p:nvSpPr>
          <p:cNvPr id="6144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4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876E2DCE-A42C-40C2-B8B6-E801EA4F6849}" type="slidenum">
              <a:rPr lang="en-US" altLang="fr-FR" smtClean="0">
                <a:latin typeface="Arial" pitchFamily="34" charset="0"/>
                <a:cs typeface="Arial" pitchFamily="34" charset="0"/>
              </a:rPr>
              <a:pPr>
                <a:spcBef>
                  <a:spcPct val="0"/>
                </a:spcBef>
              </a:pPr>
              <a:t>487</a:t>
            </a:fld>
            <a:endParaRPr lang="en-US" altLang="fr-FR" smtClean="0">
              <a:latin typeface="Arial" pitchFamily="34" charset="0"/>
              <a:cs typeface="Arial" pitchFamily="34" charset="0"/>
            </a:endParaRPr>
          </a:p>
        </p:txBody>
      </p:sp>
      <p:sp>
        <p:nvSpPr>
          <p:cNvPr id="6246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8D00DB93-B277-4C59-A398-E60C8B7851B7}" type="slidenum">
              <a:rPr lang="en-US" altLang="fr-FR" smtClean="0">
                <a:latin typeface="Arial" pitchFamily="34" charset="0"/>
                <a:cs typeface="Arial" pitchFamily="34" charset="0"/>
              </a:rPr>
              <a:pPr>
                <a:spcBef>
                  <a:spcPct val="0"/>
                </a:spcBef>
              </a:pPr>
              <a:t>488</a:t>
            </a:fld>
            <a:endParaRPr lang="en-US" altLang="fr-FR" smtClean="0">
              <a:latin typeface="Arial" pitchFamily="34" charset="0"/>
              <a:cs typeface="Arial" pitchFamily="34" charset="0"/>
            </a:endParaRPr>
          </a:p>
        </p:txBody>
      </p:sp>
      <p:sp>
        <p:nvSpPr>
          <p:cNvPr id="6349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349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066AC5C0-8575-470F-A1F2-810E059F2915}" type="slidenum">
              <a:rPr lang="en-US" altLang="fr-FR" smtClean="0">
                <a:latin typeface="Arial" pitchFamily="34" charset="0"/>
                <a:cs typeface="Arial" pitchFamily="34" charset="0"/>
              </a:rPr>
              <a:pPr>
                <a:spcBef>
                  <a:spcPct val="0"/>
                </a:spcBef>
              </a:pPr>
              <a:t>489</a:t>
            </a:fld>
            <a:endParaRPr lang="en-US" altLang="fr-FR" smtClean="0">
              <a:latin typeface="Arial" pitchFamily="34" charset="0"/>
              <a:cs typeface="Arial" pitchFamily="34" charset="0"/>
            </a:endParaRPr>
          </a:p>
        </p:txBody>
      </p:sp>
      <p:sp>
        <p:nvSpPr>
          <p:cNvPr id="645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45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100">
                <a:solidFill>
                  <a:schemeClr val="tx1"/>
                </a:solidFill>
                <a:latin typeface="Times New Roman" pitchFamily="18" charset="0"/>
              </a:defRPr>
            </a:lvl1pPr>
            <a:lvl2pPr marL="741503" indent="-284292" eaLnBrk="0" hangingPunct="0">
              <a:spcBef>
                <a:spcPct val="30000"/>
              </a:spcBef>
              <a:defRPr sz="1100">
                <a:solidFill>
                  <a:schemeClr val="tx1"/>
                </a:solidFill>
                <a:latin typeface="Times New Roman" pitchFamily="18" charset="0"/>
              </a:defRPr>
            </a:lvl2pPr>
            <a:lvl3pPr marL="1141564" indent="-227141" eaLnBrk="0" hangingPunct="0">
              <a:spcBef>
                <a:spcPct val="30000"/>
              </a:spcBef>
              <a:defRPr sz="1100">
                <a:solidFill>
                  <a:schemeClr val="tx1"/>
                </a:solidFill>
                <a:latin typeface="Times New Roman" pitchFamily="18" charset="0"/>
              </a:defRPr>
            </a:lvl3pPr>
            <a:lvl4pPr marL="1598775" indent="-227141" eaLnBrk="0" hangingPunct="0">
              <a:spcBef>
                <a:spcPct val="30000"/>
              </a:spcBef>
              <a:defRPr sz="1100">
                <a:solidFill>
                  <a:schemeClr val="tx1"/>
                </a:solidFill>
                <a:latin typeface="Times New Roman" pitchFamily="18" charset="0"/>
              </a:defRPr>
            </a:lvl4pPr>
            <a:lvl5pPr marL="2055986" indent="-227141" eaLnBrk="0" hangingPunct="0">
              <a:spcBef>
                <a:spcPct val="30000"/>
              </a:spcBef>
              <a:defRPr sz="1100">
                <a:solidFill>
                  <a:schemeClr val="tx1"/>
                </a:solidFill>
                <a:latin typeface="Times New Roman" pitchFamily="18" charset="0"/>
              </a:defRPr>
            </a:lvl5pPr>
            <a:lvl6pPr marL="2478028" indent="-227141" eaLnBrk="0" fontAlgn="base" hangingPunct="0">
              <a:spcBef>
                <a:spcPct val="30000"/>
              </a:spcBef>
              <a:spcAft>
                <a:spcPct val="0"/>
              </a:spcAft>
              <a:defRPr sz="1100">
                <a:solidFill>
                  <a:schemeClr val="tx1"/>
                </a:solidFill>
                <a:latin typeface="Times New Roman" pitchFamily="18" charset="0"/>
              </a:defRPr>
            </a:lvl6pPr>
            <a:lvl7pPr marL="2900069" indent="-227141" eaLnBrk="0" fontAlgn="base" hangingPunct="0">
              <a:spcBef>
                <a:spcPct val="30000"/>
              </a:spcBef>
              <a:spcAft>
                <a:spcPct val="0"/>
              </a:spcAft>
              <a:defRPr sz="1100">
                <a:solidFill>
                  <a:schemeClr val="tx1"/>
                </a:solidFill>
                <a:latin typeface="Times New Roman" pitchFamily="18" charset="0"/>
              </a:defRPr>
            </a:lvl7pPr>
            <a:lvl8pPr marL="3322110" indent="-227141" eaLnBrk="0" fontAlgn="base" hangingPunct="0">
              <a:spcBef>
                <a:spcPct val="30000"/>
              </a:spcBef>
              <a:spcAft>
                <a:spcPct val="0"/>
              </a:spcAft>
              <a:defRPr sz="1100">
                <a:solidFill>
                  <a:schemeClr val="tx1"/>
                </a:solidFill>
                <a:latin typeface="Times New Roman" pitchFamily="18" charset="0"/>
              </a:defRPr>
            </a:lvl8pPr>
            <a:lvl9pPr marL="3744152" indent="-227141" eaLnBrk="0" fontAlgn="base" hangingPunct="0">
              <a:spcBef>
                <a:spcPct val="30000"/>
              </a:spcBef>
              <a:spcAft>
                <a:spcPct val="0"/>
              </a:spcAft>
              <a:defRPr sz="1100">
                <a:solidFill>
                  <a:schemeClr val="tx1"/>
                </a:solidFill>
                <a:latin typeface="Times New Roman" pitchFamily="18" charset="0"/>
              </a:defRPr>
            </a:lvl9pPr>
          </a:lstStyle>
          <a:p>
            <a:pPr eaLnBrk="1" hangingPunct="1">
              <a:spcBef>
                <a:spcPct val="0"/>
              </a:spcBef>
            </a:pPr>
            <a:fld id="{85192AF6-769A-40C7-8F25-22325F79F8D0}" type="slidenum">
              <a:rPr lang="en-US" altLang="fr-FR" sz="1200">
                <a:solidFill>
                  <a:srgbClr val="000000"/>
                </a:solidFill>
              </a:rPr>
              <a:pPr eaLnBrk="1" hangingPunct="1">
                <a:spcBef>
                  <a:spcPct val="0"/>
                </a:spcBef>
              </a:pPr>
              <a:t>40</a:t>
            </a:fld>
            <a:endParaRPr lang="en-US" altLang="fr-FR" sz="1200">
              <a:solidFill>
                <a:srgbClr val="000000"/>
              </a:solidFill>
            </a:endParaRPr>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fr-FR" altLang="fr-FR"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8F3B987B-47AA-4D87-87E5-9A64AD5DDA14}" type="slidenum">
              <a:rPr lang="en-US" altLang="fr-FR" smtClean="0">
                <a:latin typeface="Arial" pitchFamily="34" charset="0"/>
                <a:cs typeface="Arial" pitchFamily="34" charset="0"/>
              </a:rPr>
              <a:pPr>
                <a:spcBef>
                  <a:spcPct val="0"/>
                </a:spcBef>
              </a:pPr>
              <a:t>490</a:t>
            </a:fld>
            <a:endParaRPr lang="en-US" altLang="fr-FR" smtClean="0">
              <a:latin typeface="Arial" pitchFamily="34" charset="0"/>
              <a:cs typeface="Arial" pitchFamily="34" charset="0"/>
            </a:endParaRPr>
          </a:p>
        </p:txBody>
      </p:sp>
      <p:sp>
        <p:nvSpPr>
          <p:cNvPr id="6553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554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45B6DD2E-9A38-4875-91F0-6353DAC1B108}" type="slidenum">
              <a:rPr lang="en-US" altLang="fr-FR" smtClean="0">
                <a:latin typeface="Arial" pitchFamily="34" charset="0"/>
                <a:cs typeface="Arial" pitchFamily="34" charset="0"/>
              </a:rPr>
              <a:pPr>
                <a:spcBef>
                  <a:spcPct val="0"/>
                </a:spcBef>
              </a:pPr>
              <a:t>491</a:t>
            </a:fld>
            <a:endParaRPr lang="en-US" altLang="fr-FR" smtClean="0">
              <a:latin typeface="Arial" pitchFamily="34" charset="0"/>
              <a:cs typeface="Arial" pitchFamily="34" charset="0"/>
            </a:endParaRPr>
          </a:p>
        </p:txBody>
      </p:sp>
      <p:sp>
        <p:nvSpPr>
          <p:cNvPr id="665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65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7CB01E86-AEF3-4E8F-A2F9-E768F2DA808A}" type="slidenum">
              <a:rPr lang="en-US" altLang="fr-FR" smtClean="0">
                <a:latin typeface="Arial" pitchFamily="34" charset="0"/>
                <a:cs typeface="Arial" pitchFamily="34" charset="0"/>
              </a:rPr>
              <a:pPr>
                <a:spcBef>
                  <a:spcPct val="0"/>
                </a:spcBef>
              </a:pPr>
              <a:t>492</a:t>
            </a:fld>
            <a:endParaRPr lang="en-US" altLang="fr-FR" smtClean="0">
              <a:latin typeface="Arial" pitchFamily="34" charset="0"/>
              <a:cs typeface="Arial" pitchFamily="34" charset="0"/>
            </a:endParaRPr>
          </a:p>
        </p:txBody>
      </p:sp>
      <p:sp>
        <p:nvSpPr>
          <p:cNvPr id="6758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758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D236A824-2310-4E4F-9BDF-4CE161E06D79}" type="slidenum">
              <a:rPr lang="en-US" altLang="fr-FR" smtClean="0">
                <a:latin typeface="Arial" pitchFamily="34" charset="0"/>
                <a:cs typeface="Arial" pitchFamily="34" charset="0"/>
              </a:rPr>
              <a:pPr>
                <a:spcBef>
                  <a:spcPct val="0"/>
                </a:spcBef>
              </a:pPr>
              <a:t>493</a:t>
            </a:fld>
            <a:endParaRPr lang="en-US" altLang="fr-FR" smtClean="0">
              <a:latin typeface="Arial" pitchFamily="34" charset="0"/>
              <a:cs typeface="Arial" pitchFamily="34" charset="0"/>
            </a:endParaRPr>
          </a:p>
        </p:txBody>
      </p:sp>
      <p:sp>
        <p:nvSpPr>
          <p:cNvPr id="6861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861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01D30A32-9549-4B8F-9223-6C06CE3DE36F}" type="slidenum">
              <a:rPr lang="en-US" altLang="fr-FR" smtClean="0">
                <a:latin typeface="Arial" pitchFamily="34" charset="0"/>
                <a:cs typeface="Arial" pitchFamily="34" charset="0"/>
              </a:rPr>
              <a:pPr>
                <a:spcBef>
                  <a:spcPct val="0"/>
                </a:spcBef>
              </a:pPr>
              <a:t>495</a:t>
            </a:fld>
            <a:endParaRPr lang="en-US" altLang="fr-FR" smtClean="0">
              <a:latin typeface="Arial" pitchFamily="34" charset="0"/>
              <a:cs typeface="Arial" pitchFamily="34" charset="0"/>
            </a:endParaRPr>
          </a:p>
        </p:txBody>
      </p:sp>
      <p:sp>
        <p:nvSpPr>
          <p:cNvPr id="6963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963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08DE3F8F-4750-4987-B975-C14DA348AD11}" type="slidenum">
              <a:rPr lang="en-US" altLang="fr-FR" smtClean="0">
                <a:latin typeface="Arial" pitchFamily="34" charset="0"/>
                <a:cs typeface="Arial" pitchFamily="34" charset="0"/>
              </a:rPr>
              <a:pPr>
                <a:spcBef>
                  <a:spcPct val="0"/>
                </a:spcBef>
              </a:pPr>
              <a:t>496</a:t>
            </a:fld>
            <a:endParaRPr lang="en-US" altLang="fr-FR" smtClean="0">
              <a:latin typeface="Arial" pitchFamily="34" charset="0"/>
              <a:cs typeface="Arial" pitchFamily="34" charset="0"/>
            </a:endParaRPr>
          </a:p>
        </p:txBody>
      </p:sp>
      <p:sp>
        <p:nvSpPr>
          <p:cNvPr id="7065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066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1F6AE9B9-32FE-4F61-8BEC-C113B229D818}" type="slidenum">
              <a:rPr lang="en-US" altLang="fr-FR" smtClean="0">
                <a:latin typeface="Arial" pitchFamily="34" charset="0"/>
                <a:cs typeface="Arial" pitchFamily="34" charset="0"/>
              </a:rPr>
              <a:pPr>
                <a:spcBef>
                  <a:spcPct val="0"/>
                </a:spcBef>
              </a:pPr>
              <a:t>497</a:t>
            </a:fld>
            <a:endParaRPr lang="en-US" altLang="fr-FR" smtClean="0">
              <a:latin typeface="Arial" pitchFamily="34" charset="0"/>
              <a:cs typeface="Arial" pitchFamily="34" charset="0"/>
            </a:endParaRPr>
          </a:p>
        </p:txBody>
      </p:sp>
      <p:sp>
        <p:nvSpPr>
          <p:cNvPr id="7168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168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F8C03AD9-6E54-4249-B0E6-A2AFFCB642AF}" type="slidenum">
              <a:rPr lang="en-US" altLang="fr-FR" smtClean="0">
                <a:latin typeface="Arial" pitchFamily="34" charset="0"/>
                <a:cs typeface="Arial" pitchFamily="34" charset="0"/>
              </a:rPr>
              <a:pPr>
                <a:spcBef>
                  <a:spcPct val="0"/>
                </a:spcBef>
              </a:pPr>
              <a:t>498</a:t>
            </a:fld>
            <a:endParaRPr lang="en-US" altLang="fr-FR" smtClean="0">
              <a:latin typeface="Arial" pitchFamily="34" charset="0"/>
              <a:cs typeface="Arial" pitchFamily="34" charset="0"/>
            </a:endParaRPr>
          </a:p>
        </p:txBody>
      </p:sp>
      <p:sp>
        <p:nvSpPr>
          <p:cNvPr id="7270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270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11819A9B-03BF-423C-8FC3-AF490F5E9626}" type="slidenum">
              <a:rPr lang="en-US" altLang="fr-FR" smtClean="0">
                <a:latin typeface="Arial" pitchFamily="34" charset="0"/>
                <a:cs typeface="Arial" pitchFamily="34" charset="0"/>
              </a:rPr>
              <a:pPr>
                <a:spcBef>
                  <a:spcPct val="0"/>
                </a:spcBef>
              </a:pPr>
              <a:t>499</a:t>
            </a:fld>
            <a:endParaRPr lang="en-US" altLang="fr-FR" smtClean="0">
              <a:latin typeface="Arial" pitchFamily="34" charset="0"/>
              <a:cs typeface="Arial" pitchFamily="34" charset="0"/>
            </a:endParaRPr>
          </a:p>
        </p:txBody>
      </p:sp>
      <p:sp>
        <p:nvSpPr>
          <p:cNvPr id="7373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373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1D8CED7A-BD85-4177-B92B-8BBB74D4FAC0}" type="slidenum">
              <a:rPr lang="en-US" altLang="fr-FR" smtClean="0">
                <a:latin typeface="Arial" pitchFamily="34" charset="0"/>
                <a:cs typeface="Arial" pitchFamily="34" charset="0"/>
              </a:rPr>
              <a:pPr>
                <a:spcBef>
                  <a:spcPct val="0"/>
                </a:spcBef>
              </a:pPr>
              <a:t>500</a:t>
            </a:fld>
            <a:endParaRPr lang="en-US" altLang="fr-FR" smtClean="0">
              <a:latin typeface="Arial" pitchFamily="34" charset="0"/>
              <a:cs typeface="Arial" pitchFamily="34" charset="0"/>
            </a:endParaRPr>
          </a:p>
        </p:txBody>
      </p:sp>
      <p:sp>
        <p:nvSpPr>
          <p:cNvPr id="7475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475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Slide Image Placeholder 1"/>
          <p:cNvSpPr>
            <a:spLocks noGrp="1" noRot="1" noChangeAspect="1" noTextEdit="1"/>
          </p:cNvSpPr>
          <p:nvPr>
            <p:ph type="sldImg"/>
          </p:nvPr>
        </p:nvSpPr>
        <p:spPr>
          <a:ln/>
        </p:spPr>
      </p:sp>
      <p:sp>
        <p:nvSpPr>
          <p:cNvPr id="51203" name="Notes Placeholder 2"/>
          <p:cNvSpPr>
            <a:spLocks noGrp="1"/>
          </p:cNvSpPr>
          <p:nvPr>
            <p:ph type="body" idx="1"/>
          </p:nvPr>
        </p:nvSpPr>
        <p:spPr>
          <a:noFill/>
        </p:spPr>
        <p:txBody>
          <a:bodyPr/>
          <a:lstStyle/>
          <a:p>
            <a:endParaRPr lang="en-CA" altLang="fr-FR" smtClean="0"/>
          </a:p>
        </p:txBody>
      </p:sp>
      <p:sp>
        <p:nvSpPr>
          <p:cNvPr id="51204" name="Slide Number Placeholder 3"/>
          <p:cNvSpPr>
            <a:spLocks noGrp="1"/>
          </p:cNvSpPr>
          <p:nvPr>
            <p:ph type="sldNum" sz="quarter" idx="5"/>
          </p:nvPr>
        </p:nvSpPr>
        <p:spPr>
          <a:noFill/>
        </p:spPr>
        <p:txBody>
          <a:bodyPr/>
          <a:lstStyle>
            <a:lvl1pPr>
              <a:defRPr sz="2400">
                <a:solidFill>
                  <a:schemeClr val="tx1"/>
                </a:solidFill>
                <a:latin typeface="Times New Roman" pitchFamily="18" charset="0"/>
              </a:defRPr>
            </a:lvl1pPr>
            <a:lvl2pPr marL="742950" indent="-285750">
              <a:defRPr sz="2400">
                <a:solidFill>
                  <a:schemeClr val="tx1"/>
                </a:solidFill>
                <a:latin typeface="Times New Roman" pitchFamily="18" charset="0"/>
              </a:defRPr>
            </a:lvl2pPr>
            <a:lvl3pPr marL="1143000" indent="-228600">
              <a:defRPr sz="2400">
                <a:solidFill>
                  <a:schemeClr val="tx1"/>
                </a:solidFill>
                <a:latin typeface="Times New Roman" pitchFamily="18" charset="0"/>
              </a:defRPr>
            </a:lvl3pPr>
            <a:lvl4pPr marL="1600200" indent="-228600">
              <a:defRPr sz="2400">
                <a:solidFill>
                  <a:schemeClr val="tx1"/>
                </a:solidFill>
                <a:latin typeface="Times New Roman" pitchFamily="18" charset="0"/>
              </a:defRPr>
            </a:lvl4pPr>
            <a:lvl5pPr marL="2057400" indent="-228600">
              <a:defRPr sz="2400">
                <a:solidFill>
                  <a:schemeClr val="tx1"/>
                </a:solidFill>
                <a:latin typeface="Times New Roman" pitchFamily="18" charset="0"/>
              </a:defRPr>
            </a:lvl5pPr>
            <a:lvl6pPr marL="2514600" indent="-228600" eaLnBrk="0" fontAlgn="base" hangingPunct="0">
              <a:spcBef>
                <a:spcPct val="0"/>
              </a:spcBef>
              <a:spcAft>
                <a:spcPct val="0"/>
              </a:spcAft>
              <a:defRPr sz="2400">
                <a:solidFill>
                  <a:schemeClr val="tx1"/>
                </a:solidFill>
                <a:latin typeface="Times New Roman" pitchFamily="18" charset="0"/>
              </a:defRPr>
            </a:lvl6pPr>
            <a:lvl7pPr marL="2971800" indent="-228600" eaLnBrk="0" fontAlgn="base" hangingPunct="0">
              <a:spcBef>
                <a:spcPct val="0"/>
              </a:spcBef>
              <a:spcAft>
                <a:spcPct val="0"/>
              </a:spcAft>
              <a:defRPr sz="2400">
                <a:solidFill>
                  <a:schemeClr val="tx1"/>
                </a:solidFill>
                <a:latin typeface="Times New Roman" pitchFamily="18" charset="0"/>
              </a:defRPr>
            </a:lvl7pPr>
            <a:lvl8pPr marL="3429000" indent="-228600" eaLnBrk="0" fontAlgn="base" hangingPunct="0">
              <a:spcBef>
                <a:spcPct val="0"/>
              </a:spcBef>
              <a:spcAft>
                <a:spcPct val="0"/>
              </a:spcAft>
              <a:defRPr sz="2400">
                <a:solidFill>
                  <a:schemeClr val="tx1"/>
                </a:solidFill>
                <a:latin typeface="Times New Roman" pitchFamily="18" charset="0"/>
              </a:defRPr>
            </a:lvl8pPr>
            <a:lvl9pPr marL="3886200" indent="-228600" eaLnBrk="0" fontAlgn="base" hangingPunct="0">
              <a:spcBef>
                <a:spcPct val="0"/>
              </a:spcBef>
              <a:spcAft>
                <a:spcPct val="0"/>
              </a:spcAft>
              <a:defRPr sz="2400">
                <a:solidFill>
                  <a:schemeClr val="tx1"/>
                </a:solidFill>
                <a:latin typeface="Times New Roman" pitchFamily="18" charset="0"/>
              </a:defRPr>
            </a:lvl9pPr>
          </a:lstStyle>
          <a:p>
            <a:fld id="{9B1BD354-2030-4EE1-8B7D-7DF4FD2D2996}" type="slidenum">
              <a:rPr lang="en-US" altLang="fr-FR" sz="1200" smtClean="0"/>
              <a:pPr/>
              <a:t>49</a:t>
            </a:fld>
            <a:endParaRPr lang="en-US" altLang="fr-FR" sz="1200"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3E2066A3-A74B-4450-B863-CADFA7003B7A}" type="slidenum">
              <a:rPr lang="en-US" altLang="fr-FR" smtClean="0">
                <a:latin typeface="Arial" pitchFamily="34" charset="0"/>
                <a:cs typeface="Arial" pitchFamily="34" charset="0"/>
              </a:rPr>
              <a:pPr>
                <a:spcBef>
                  <a:spcPct val="0"/>
                </a:spcBef>
              </a:pPr>
              <a:t>501</a:t>
            </a:fld>
            <a:endParaRPr lang="en-US" altLang="fr-FR" smtClean="0">
              <a:latin typeface="Arial" pitchFamily="34" charset="0"/>
              <a:cs typeface="Arial" pitchFamily="34" charset="0"/>
            </a:endParaRPr>
          </a:p>
        </p:txBody>
      </p:sp>
      <p:sp>
        <p:nvSpPr>
          <p:cNvPr id="757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57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A39A0783-9B7C-4056-A0AB-6ECA4CC4576E}" type="slidenum">
              <a:rPr lang="en-US" altLang="fr-FR" smtClean="0">
                <a:latin typeface="Arial" pitchFamily="34" charset="0"/>
                <a:cs typeface="Arial" pitchFamily="34" charset="0"/>
              </a:rPr>
              <a:pPr>
                <a:spcBef>
                  <a:spcPct val="0"/>
                </a:spcBef>
              </a:pPr>
              <a:t>503</a:t>
            </a:fld>
            <a:endParaRPr lang="en-US" altLang="fr-FR" smtClean="0">
              <a:latin typeface="Arial" pitchFamily="34" charset="0"/>
              <a:cs typeface="Arial" pitchFamily="34" charset="0"/>
            </a:endParaRPr>
          </a:p>
        </p:txBody>
      </p:sp>
      <p:sp>
        <p:nvSpPr>
          <p:cNvPr id="7680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680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2EA66F79-1167-4C58-9F9F-2475ABAB2B2E}" type="slidenum">
              <a:rPr lang="en-US" altLang="fr-FR" smtClean="0">
                <a:latin typeface="Arial" pitchFamily="34" charset="0"/>
                <a:cs typeface="Arial" pitchFamily="34" charset="0"/>
              </a:rPr>
              <a:pPr>
                <a:spcBef>
                  <a:spcPct val="0"/>
                </a:spcBef>
              </a:pPr>
              <a:t>504</a:t>
            </a:fld>
            <a:endParaRPr lang="en-US" altLang="fr-FR" smtClean="0">
              <a:latin typeface="Arial" pitchFamily="34" charset="0"/>
              <a:cs typeface="Arial" pitchFamily="34" charset="0"/>
            </a:endParaRPr>
          </a:p>
        </p:txBody>
      </p:sp>
      <p:sp>
        <p:nvSpPr>
          <p:cNvPr id="7782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782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CA" altLang="fr-FR"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5CD07D95-6CFC-401F-BF3C-6BDC74754C4A}" type="slidenum">
              <a:rPr lang="en-US" altLang="fr-FR" smtClean="0">
                <a:latin typeface="Arial" pitchFamily="34" charset="0"/>
                <a:cs typeface="Arial" pitchFamily="34" charset="0"/>
              </a:rPr>
              <a:pPr>
                <a:spcBef>
                  <a:spcPct val="0"/>
                </a:spcBef>
              </a:pPr>
              <a:t>505</a:t>
            </a:fld>
            <a:endParaRPr lang="en-US" altLang="fr-FR" smtClean="0">
              <a:latin typeface="Arial" pitchFamily="34" charset="0"/>
              <a:cs typeface="Arial" pitchFamily="34" charset="0"/>
            </a:endParaRPr>
          </a:p>
        </p:txBody>
      </p:sp>
      <p:sp>
        <p:nvSpPr>
          <p:cNvPr id="7885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885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E09ED126-CAA9-43BF-A33F-E0D73DF30C91}" type="slidenum">
              <a:rPr lang="en-US" altLang="fr-FR" smtClean="0">
                <a:latin typeface="Arial" pitchFamily="34" charset="0"/>
                <a:cs typeface="Arial" pitchFamily="34" charset="0"/>
              </a:rPr>
              <a:pPr>
                <a:spcBef>
                  <a:spcPct val="0"/>
                </a:spcBef>
              </a:pPr>
              <a:t>506</a:t>
            </a:fld>
            <a:endParaRPr lang="en-US" altLang="fr-FR" smtClean="0">
              <a:latin typeface="Arial" pitchFamily="34" charset="0"/>
              <a:cs typeface="Arial" pitchFamily="34" charset="0"/>
            </a:endParaRPr>
          </a:p>
        </p:txBody>
      </p:sp>
      <p:sp>
        <p:nvSpPr>
          <p:cNvPr id="7987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7987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0FDB5997-D1C1-4307-A24A-CAA6C297C280}" type="slidenum">
              <a:rPr lang="en-US" altLang="fr-FR" smtClean="0">
                <a:latin typeface="Arial" pitchFamily="34" charset="0"/>
                <a:cs typeface="Arial" pitchFamily="34" charset="0"/>
              </a:rPr>
              <a:pPr>
                <a:spcBef>
                  <a:spcPct val="0"/>
                </a:spcBef>
              </a:pPr>
              <a:t>507</a:t>
            </a:fld>
            <a:endParaRPr lang="en-US" altLang="fr-FR" smtClean="0">
              <a:latin typeface="Arial" pitchFamily="34" charset="0"/>
              <a:cs typeface="Arial" pitchFamily="34" charset="0"/>
            </a:endParaRPr>
          </a:p>
        </p:txBody>
      </p:sp>
      <p:sp>
        <p:nvSpPr>
          <p:cNvPr id="8089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090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36AE9BB9-D903-4686-BAC2-F5F6C8219C2E}" type="slidenum">
              <a:rPr lang="en-US" altLang="fr-FR" smtClean="0">
                <a:latin typeface="Arial" pitchFamily="34" charset="0"/>
                <a:cs typeface="Arial" pitchFamily="34" charset="0"/>
              </a:rPr>
              <a:pPr>
                <a:spcBef>
                  <a:spcPct val="0"/>
                </a:spcBef>
              </a:pPr>
              <a:t>508</a:t>
            </a:fld>
            <a:endParaRPr lang="en-US" altLang="fr-FR" smtClean="0">
              <a:latin typeface="Arial" pitchFamily="34" charset="0"/>
              <a:cs typeface="Arial" pitchFamily="34" charset="0"/>
            </a:endParaRPr>
          </a:p>
        </p:txBody>
      </p:sp>
      <p:sp>
        <p:nvSpPr>
          <p:cNvPr id="8192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192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E333B767-70D6-46A0-A430-BCB7C99CFF61}" type="slidenum">
              <a:rPr lang="en-US" altLang="fr-FR" smtClean="0">
                <a:latin typeface="Arial" pitchFamily="34" charset="0"/>
                <a:cs typeface="Arial" pitchFamily="34" charset="0"/>
              </a:rPr>
              <a:pPr>
                <a:spcBef>
                  <a:spcPct val="0"/>
                </a:spcBef>
              </a:pPr>
              <a:t>509</a:t>
            </a:fld>
            <a:endParaRPr lang="en-US" altLang="fr-FR" smtClean="0">
              <a:latin typeface="Arial" pitchFamily="34" charset="0"/>
              <a:cs typeface="Arial" pitchFamily="34" charset="0"/>
            </a:endParaRPr>
          </a:p>
        </p:txBody>
      </p:sp>
      <p:sp>
        <p:nvSpPr>
          <p:cNvPr id="8294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8294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18703681-4A10-42C3-85C2-DD5A9E4DFC89}" type="slidenum">
              <a:rPr lang="en-US" altLang="fr-FR" smtClean="0">
                <a:latin typeface="Arial" pitchFamily="34" charset="0"/>
                <a:cs typeface="Arial" pitchFamily="34" charset="0"/>
              </a:rPr>
              <a:pPr>
                <a:spcBef>
                  <a:spcPct val="0"/>
                </a:spcBef>
              </a:pPr>
              <a:t>533</a:t>
            </a:fld>
            <a:endParaRPr lang="en-US" altLang="fr-FR" smtClean="0">
              <a:latin typeface="Arial" pitchFamily="34" charset="0"/>
              <a:cs typeface="Arial" pitchFamily="34" charset="0"/>
            </a:endParaRPr>
          </a:p>
        </p:txBody>
      </p:sp>
      <p:sp>
        <p:nvSpPr>
          <p:cNvPr id="5017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018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EC19BAE2-09FF-4F51-B7FB-B0ADCECDE648}" type="slidenum">
              <a:rPr lang="en-US" altLang="fr-FR" smtClean="0">
                <a:solidFill>
                  <a:srgbClr val="000000"/>
                </a:solidFill>
                <a:latin typeface="Helvetica Neue Light"/>
                <a:ea typeface="ヒラギノ角ゴ ProN W3"/>
                <a:cs typeface="ヒラギノ角ゴ ProN W3"/>
                <a:sym typeface="Helvetica Neue Light"/>
              </a:rPr>
              <a:pPr>
                <a:spcBef>
                  <a:spcPct val="0"/>
                </a:spcBef>
              </a:pPr>
              <a:t>560</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3686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686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Slide Image Placeholder 1"/>
          <p:cNvSpPr>
            <a:spLocks noGrp="1" noRot="1" noChangeAspect="1" noTextEdit="1"/>
          </p:cNvSpPr>
          <p:nvPr>
            <p:ph type="sldImg"/>
          </p:nvPr>
        </p:nvSpPr>
        <p:spPr>
          <a:ln/>
        </p:spPr>
      </p:sp>
      <p:sp>
        <p:nvSpPr>
          <p:cNvPr id="52227" name="Notes Placeholder 2"/>
          <p:cNvSpPr>
            <a:spLocks noGrp="1"/>
          </p:cNvSpPr>
          <p:nvPr>
            <p:ph type="body" idx="1"/>
          </p:nvPr>
        </p:nvSpPr>
        <p:spPr>
          <a:noFill/>
        </p:spPr>
        <p:txBody>
          <a:bodyPr/>
          <a:lstStyle/>
          <a:p>
            <a:r>
              <a:rPr lang="en-CA" altLang="fr-FR" smtClean="0"/>
              <a:t>It can be seen that the first part of each use case - namely, reading the ATM card and validating the customer's PIN - is common to all three use cases. This common part of the three use cases is factored out as an inclusion use case called Validate PIN.</a:t>
            </a:r>
            <a:endParaRPr lang="fr-CA" altLang="fr-FR" smtClean="0"/>
          </a:p>
        </p:txBody>
      </p:sp>
      <p:sp>
        <p:nvSpPr>
          <p:cNvPr id="52228" name="Slide Number Placeholder 3"/>
          <p:cNvSpPr>
            <a:spLocks noGrp="1"/>
          </p:cNvSpPr>
          <p:nvPr>
            <p:ph type="sldNum" sz="quarter" idx="5"/>
          </p:nvPr>
        </p:nvSpPr>
        <p:spPr>
          <a:noFill/>
        </p:spPr>
        <p:txBody>
          <a:bodyPr/>
          <a:lstStyle>
            <a:lvl1pPr>
              <a:spcBef>
                <a:spcPct val="30000"/>
              </a:spcBef>
              <a:defRPr sz="1200">
                <a:solidFill>
                  <a:schemeClr val="tx1"/>
                </a:solidFill>
                <a:latin typeface="Times New Roman" pitchFamily="18" charset="0"/>
              </a:defRPr>
            </a:lvl1pPr>
            <a:lvl2pPr marL="742950" indent="-285750">
              <a:spcBef>
                <a:spcPct val="30000"/>
              </a:spcBef>
              <a:defRPr sz="1200">
                <a:solidFill>
                  <a:schemeClr val="tx1"/>
                </a:solidFill>
                <a:latin typeface="Times New Roman" pitchFamily="18" charset="0"/>
              </a:defRPr>
            </a:lvl2pPr>
            <a:lvl3pPr marL="1143000" indent="-228600">
              <a:spcBef>
                <a:spcPct val="30000"/>
              </a:spcBef>
              <a:defRPr sz="1200">
                <a:solidFill>
                  <a:schemeClr val="tx1"/>
                </a:solidFill>
                <a:latin typeface="Times New Roman" pitchFamily="18" charset="0"/>
              </a:defRPr>
            </a:lvl3pPr>
            <a:lvl4pPr marL="1600200" indent="-228600">
              <a:spcBef>
                <a:spcPct val="30000"/>
              </a:spcBef>
              <a:defRPr sz="1200">
                <a:solidFill>
                  <a:schemeClr val="tx1"/>
                </a:solidFill>
                <a:latin typeface="Times New Roman" pitchFamily="18" charset="0"/>
              </a:defRPr>
            </a:lvl4pPr>
            <a:lvl5pPr marL="2057400" indent="-22860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spcBef>
                <a:spcPct val="0"/>
              </a:spcBef>
            </a:pPr>
            <a:fld id="{90FAB8DE-9532-4BB1-B624-65204824BC0E}" type="slidenum">
              <a:rPr lang="en-US" altLang="fr-FR" smtClean="0"/>
              <a:pPr>
                <a:spcBef>
                  <a:spcPct val="0"/>
                </a:spcBef>
              </a:pPr>
              <a:t>59</a:t>
            </a:fld>
            <a:endParaRPr lang="en-US" altLang="fr-FR"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476B8ABE-6DE8-4030-8867-FE8433F5ADD8}" type="slidenum">
              <a:rPr lang="en-US" altLang="fr-FR" smtClean="0">
                <a:solidFill>
                  <a:srgbClr val="000000"/>
                </a:solidFill>
                <a:latin typeface="Helvetica Neue Light"/>
                <a:ea typeface="ヒラギノ角ゴ ProN W3"/>
                <a:cs typeface="ヒラギノ角ゴ ProN W3"/>
                <a:sym typeface="Helvetica Neue Light"/>
              </a:rPr>
              <a:pPr>
                <a:spcBef>
                  <a:spcPct val="0"/>
                </a:spcBef>
              </a:pPr>
              <a:t>561</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37891"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2"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6095CA4F-8A58-4F94-AA5D-BBE8983080F9}" type="slidenum">
              <a:rPr lang="en-US" altLang="fr-FR" smtClean="0">
                <a:solidFill>
                  <a:srgbClr val="000000"/>
                </a:solidFill>
                <a:latin typeface="Helvetica Neue Light"/>
                <a:ea typeface="ヒラギノ角ゴ ProN W3"/>
                <a:cs typeface="ヒラギノ角ゴ ProN W3"/>
                <a:sym typeface="Helvetica Neue Light"/>
              </a:rPr>
              <a:pPr>
                <a:spcBef>
                  <a:spcPct val="0"/>
                </a:spcBef>
              </a:pPr>
              <a:t>562</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38915"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6"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B74B2725-DF8D-41D2-B02E-A0671D5164C7}" type="slidenum">
              <a:rPr lang="en-US" altLang="fr-FR" smtClean="0">
                <a:solidFill>
                  <a:srgbClr val="000000"/>
                </a:solidFill>
                <a:latin typeface="Helvetica Neue Light"/>
                <a:ea typeface="ヒラギノ角ゴ ProN W3"/>
                <a:cs typeface="ヒラギノ角ゴ ProN W3"/>
                <a:sym typeface="Helvetica Neue Light"/>
              </a:rPr>
              <a:pPr>
                <a:spcBef>
                  <a:spcPct val="0"/>
                </a:spcBef>
              </a:pPr>
              <a:t>563</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39939"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40"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itchFamily="34" charset="0"/>
              </a:defRPr>
            </a:lvl1pPr>
            <a:lvl2pPr marL="742950" indent="-285750">
              <a:spcBef>
                <a:spcPct val="30000"/>
              </a:spcBef>
              <a:defRPr sz="1200">
                <a:solidFill>
                  <a:schemeClr val="tx1"/>
                </a:solidFill>
                <a:latin typeface="Calibri" pitchFamily="34" charset="0"/>
              </a:defRPr>
            </a:lvl2pPr>
            <a:lvl3pPr marL="1143000" indent="-228600">
              <a:spcBef>
                <a:spcPct val="30000"/>
              </a:spcBef>
              <a:defRPr sz="1200">
                <a:solidFill>
                  <a:schemeClr val="tx1"/>
                </a:solidFill>
                <a:latin typeface="Calibri" pitchFamily="34" charset="0"/>
              </a:defRPr>
            </a:lvl3pPr>
            <a:lvl4pPr marL="1600200" indent="-228600">
              <a:spcBef>
                <a:spcPct val="30000"/>
              </a:spcBef>
              <a:defRPr sz="1200">
                <a:solidFill>
                  <a:schemeClr val="tx1"/>
                </a:solidFill>
                <a:latin typeface="Calibri" pitchFamily="34" charset="0"/>
              </a:defRPr>
            </a:lvl4pPr>
            <a:lvl5pPr marL="2057400" indent="-22860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a:spcBef>
                <a:spcPct val="0"/>
              </a:spcBef>
            </a:pPr>
            <a:fld id="{EA7C3AA9-6AC9-4432-BF2E-68894B1D7EDE}" type="slidenum">
              <a:rPr lang="en-US" altLang="fr-FR" smtClean="0">
                <a:solidFill>
                  <a:srgbClr val="000000"/>
                </a:solidFill>
                <a:latin typeface="Helvetica Neue Light"/>
                <a:ea typeface="ヒラギノ角ゴ ProN W3"/>
                <a:cs typeface="ヒラギノ角ゴ ProN W3"/>
                <a:sym typeface="Helvetica Neue Light"/>
              </a:rPr>
              <a:pPr>
                <a:spcBef>
                  <a:spcPct val="0"/>
                </a:spcBef>
              </a:pPr>
              <a:t>564</a:t>
            </a:fld>
            <a:endParaRPr lang="en-US" altLang="fr-FR" smtClean="0">
              <a:solidFill>
                <a:srgbClr val="000000"/>
              </a:solidFill>
              <a:latin typeface="Helvetica Neue Light"/>
              <a:ea typeface="ヒラギノ角ゴ ProN W3"/>
              <a:cs typeface="ヒラギノ角ゴ ProN W3"/>
              <a:sym typeface="Helvetica Neue Light"/>
            </a:endParaRPr>
          </a:p>
        </p:txBody>
      </p:sp>
      <p:sp>
        <p:nvSpPr>
          <p:cNvPr id="40963"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4"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fr-FR" altLang="fr-FR" smtClean="0">
              <a:latin typeface="Times New Roman" pitchFamily="18" charset="0"/>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30000"/>
              </a:spcBef>
              <a:defRPr sz="1200">
                <a:solidFill>
                  <a:schemeClr val="tx1"/>
                </a:solidFill>
                <a:latin typeface="Calibri" pitchFamily="34" charset="0"/>
              </a:defRPr>
            </a:lvl1pPr>
            <a:lvl2pPr marL="742950" indent="-285750" eaLnBrk="0" hangingPunct="0">
              <a:spcBef>
                <a:spcPct val="30000"/>
              </a:spcBef>
              <a:defRPr sz="1200">
                <a:solidFill>
                  <a:schemeClr val="tx1"/>
                </a:solidFill>
                <a:latin typeface="Calibri" pitchFamily="34" charset="0"/>
              </a:defRPr>
            </a:lvl2pPr>
            <a:lvl3pPr marL="1143000" indent="-228600" eaLnBrk="0" hangingPunct="0">
              <a:spcBef>
                <a:spcPct val="30000"/>
              </a:spcBef>
              <a:defRPr sz="1200">
                <a:solidFill>
                  <a:schemeClr val="tx1"/>
                </a:solidFill>
                <a:latin typeface="Calibri" pitchFamily="34" charset="0"/>
              </a:defRPr>
            </a:lvl3pPr>
            <a:lvl4pPr marL="1600200" indent="-228600" eaLnBrk="0" hangingPunct="0">
              <a:spcBef>
                <a:spcPct val="30000"/>
              </a:spcBef>
              <a:defRPr sz="1200">
                <a:solidFill>
                  <a:schemeClr val="tx1"/>
                </a:solidFill>
                <a:latin typeface="Calibri" pitchFamily="34" charset="0"/>
              </a:defRPr>
            </a:lvl4pPr>
            <a:lvl5pPr marL="2057400" indent="-228600" eaLnBrk="0" hangingPunct="0">
              <a:spcBef>
                <a:spcPct val="30000"/>
              </a:spcBef>
              <a:defRPr sz="1200">
                <a:solidFill>
                  <a:schemeClr val="tx1"/>
                </a:solidFill>
                <a:latin typeface="Calibri" pitchFamily="34" charset="0"/>
              </a:defRPr>
            </a:lvl5pPr>
            <a:lvl6pPr marL="2514600" indent="-228600" eaLnBrk="0" fontAlgn="base" hangingPunct="0">
              <a:spcBef>
                <a:spcPct val="30000"/>
              </a:spcBef>
              <a:spcAft>
                <a:spcPct val="0"/>
              </a:spcAft>
              <a:defRPr sz="1200">
                <a:solidFill>
                  <a:schemeClr val="tx1"/>
                </a:solidFill>
                <a:latin typeface="Calibri" pitchFamily="34" charset="0"/>
              </a:defRPr>
            </a:lvl6pPr>
            <a:lvl7pPr marL="2971800" indent="-228600" eaLnBrk="0" fontAlgn="base" hangingPunct="0">
              <a:spcBef>
                <a:spcPct val="30000"/>
              </a:spcBef>
              <a:spcAft>
                <a:spcPct val="0"/>
              </a:spcAft>
              <a:defRPr sz="1200">
                <a:solidFill>
                  <a:schemeClr val="tx1"/>
                </a:solidFill>
                <a:latin typeface="Calibri" pitchFamily="34" charset="0"/>
              </a:defRPr>
            </a:lvl7pPr>
            <a:lvl8pPr marL="3429000" indent="-228600" eaLnBrk="0" fontAlgn="base" hangingPunct="0">
              <a:spcBef>
                <a:spcPct val="30000"/>
              </a:spcBef>
              <a:spcAft>
                <a:spcPct val="0"/>
              </a:spcAft>
              <a:defRPr sz="1200">
                <a:solidFill>
                  <a:schemeClr val="tx1"/>
                </a:solidFill>
                <a:latin typeface="Calibri" pitchFamily="34" charset="0"/>
              </a:defRPr>
            </a:lvl8pPr>
            <a:lvl9pPr marL="3886200" indent="-228600" eaLnBrk="0" fontAlgn="base" hangingPunct="0">
              <a:spcBef>
                <a:spcPct val="30000"/>
              </a:spcBef>
              <a:spcAft>
                <a:spcPct val="0"/>
              </a:spcAft>
              <a:defRPr sz="1200">
                <a:solidFill>
                  <a:schemeClr val="tx1"/>
                </a:solidFill>
                <a:latin typeface="Calibri" pitchFamily="34" charset="0"/>
              </a:defRPr>
            </a:lvl9pPr>
          </a:lstStyle>
          <a:p>
            <a:pPr eaLnBrk="1" hangingPunct="1">
              <a:spcBef>
                <a:spcPct val="0"/>
              </a:spcBef>
            </a:pPr>
            <a:fld id="{D1C3EF8A-C6E2-450C-ADE7-9DCD9259B34F}" type="slidenum">
              <a:rPr lang="en-US" altLang="zh-TW" smtClean="0">
                <a:latin typeface="Arial" pitchFamily="34" charset="0"/>
                <a:cs typeface="Arial" pitchFamily="34" charset="0"/>
              </a:rPr>
              <a:pPr eaLnBrk="1" hangingPunct="1">
                <a:spcBef>
                  <a:spcPct val="0"/>
                </a:spcBef>
              </a:pPr>
              <a:t>586</a:t>
            </a:fld>
            <a:endParaRPr lang="en-US" altLang="zh-TW" smtClean="0">
              <a:latin typeface="Arial" pitchFamily="34" charset="0"/>
              <a:cs typeface="Arial" pitchFamily="34" charset="0"/>
            </a:endParaRPr>
          </a:p>
        </p:txBody>
      </p:sp>
      <p:sp>
        <p:nvSpPr>
          <p:cNvPr id="41987"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8"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fr-FR" altLang="fr-FR"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a:ln/>
        </p:spPr>
      </p:sp>
      <p:sp>
        <p:nvSpPr>
          <p:cNvPr id="53251" name="Notes Placeholder 2"/>
          <p:cNvSpPr>
            <a:spLocks noGrp="1"/>
          </p:cNvSpPr>
          <p:nvPr>
            <p:ph type="body" idx="1"/>
          </p:nvPr>
        </p:nvSpPr>
        <p:spPr>
          <a:noFill/>
        </p:spPr>
        <p:txBody>
          <a:bodyPr/>
          <a:lstStyle/>
          <a:p>
            <a:r>
              <a:rPr lang="en-CA" altLang="fr-FR" b="1" smtClean="0"/>
              <a:t>Inclusion use cases</a:t>
            </a:r>
            <a:r>
              <a:rPr lang="en-CA" altLang="fr-FR" smtClean="0"/>
              <a:t> always reflect functionality that is common to more than one use case. When this common functionality is separated into an inclusion use case, the inclusion use case can be reused by several base (executable) use cases. Inclusion use cases can often be developed only after an initial iteration in which several use cases have been developed. Only then can repeated sequences of interactions be observed that form the basis for the inclusion use cases.</a:t>
            </a:r>
          </a:p>
          <a:p>
            <a:endParaRPr lang="fr-CA" altLang="fr-FR" smtClean="0"/>
          </a:p>
        </p:txBody>
      </p:sp>
      <p:sp>
        <p:nvSpPr>
          <p:cNvPr id="53252" name="Slide Number Placeholder 3"/>
          <p:cNvSpPr>
            <a:spLocks noGrp="1"/>
          </p:cNvSpPr>
          <p:nvPr>
            <p:ph type="sldNum" sz="quarter" idx="5"/>
          </p:nvPr>
        </p:nvSpPr>
        <p:spPr>
          <a:noFill/>
        </p:spPr>
        <p:txBody>
          <a:bodyPr/>
          <a:lstStyle>
            <a:lvl1pPr>
              <a:spcBef>
                <a:spcPct val="30000"/>
              </a:spcBef>
              <a:defRPr sz="1200">
                <a:solidFill>
                  <a:schemeClr val="tx1"/>
                </a:solidFill>
                <a:latin typeface="Times New Roman" pitchFamily="18" charset="0"/>
              </a:defRPr>
            </a:lvl1pPr>
            <a:lvl2pPr marL="742950" indent="-285750">
              <a:spcBef>
                <a:spcPct val="30000"/>
              </a:spcBef>
              <a:defRPr sz="1200">
                <a:solidFill>
                  <a:schemeClr val="tx1"/>
                </a:solidFill>
                <a:latin typeface="Times New Roman" pitchFamily="18" charset="0"/>
              </a:defRPr>
            </a:lvl2pPr>
            <a:lvl3pPr marL="1143000" indent="-228600">
              <a:spcBef>
                <a:spcPct val="30000"/>
              </a:spcBef>
              <a:defRPr sz="1200">
                <a:solidFill>
                  <a:schemeClr val="tx1"/>
                </a:solidFill>
                <a:latin typeface="Times New Roman" pitchFamily="18" charset="0"/>
              </a:defRPr>
            </a:lvl3pPr>
            <a:lvl4pPr marL="1600200" indent="-228600">
              <a:spcBef>
                <a:spcPct val="30000"/>
              </a:spcBef>
              <a:defRPr sz="1200">
                <a:solidFill>
                  <a:schemeClr val="tx1"/>
                </a:solidFill>
                <a:latin typeface="Times New Roman" pitchFamily="18" charset="0"/>
              </a:defRPr>
            </a:lvl4pPr>
            <a:lvl5pPr marL="2057400" indent="-22860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spcBef>
                <a:spcPct val="0"/>
              </a:spcBef>
            </a:pPr>
            <a:fld id="{A768C2C4-1AFA-49EB-BD4B-3570EFDBE016}" type="slidenum">
              <a:rPr lang="en-US" altLang="fr-FR" smtClean="0"/>
              <a:pPr>
                <a:spcBef>
                  <a:spcPct val="0"/>
                </a:spcBef>
              </a:pPr>
              <a:t>60</a:t>
            </a:fld>
            <a:endParaRPr lang="en-US" altLang="fr-FR"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Slide Image Placeholder 1"/>
          <p:cNvSpPr>
            <a:spLocks noGrp="1" noRot="1" noChangeAspect="1" noTextEdit="1"/>
          </p:cNvSpPr>
          <p:nvPr>
            <p:ph type="sldImg"/>
          </p:nvPr>
        </p:nvSpPr>
        <p:spPr>
          <a:ln/>
        </p:spPr>
      </p:sp>
      <p:sp>
        <p:nvSpPr>
          <p:cNvPr id="54275" name="Notes Placeholder 2"/>
          <p:cNvSpPr>
            <a:spLocks noGrp="1"/>
          </p:cNvSpPr>
          <p:nvPr>
            <p:ph type="body" idx="1"/>
          </p:nvPr>
        </p:nvSpPr>
        <p:spPr>
          <a:noFill/>
        </p:spPr>
        <p:txBody>
          <a:bodyPr/>
          <a:lstStyle/>
          <a:p>
            <a:endParaRPr lang="fr-CA" altLang="fr-FR" smtClean="0"/>
          </a:p>
        </p:txBody>
      </p:sp>
      <p:sp>
        <p:nvSpPr>
          <p:cNvPr id="54276" name="Slide Number Placeholder 3"/>
          <p:cNvSpPr>
            <a:spLocks noGrp="1"/>
          </p:cNvSpPr>
          <p:nvPr>
            <p:ph type="sldNum" sz="quarter" idx="5"/>
          </p:nvPr>
        </p:nvSpPr>
        <p:spPr>
          <a:noFill/>
        </p:spPr>
        <p:txBody>
          <a:bodyPr/>
          <a:lstStyle>
            <a:lvl1pPr>
              <a:spcBef>
                <a:spcPct val="30000"/>
              </a:spcBef>
              <a:defRPr sz="1200">
                <a:solidFill>
                  <a:schemeClr val="tx1"/>
                </a:solidFill>
                <a:latin typeface="Times New Roman" pitchFamily="18" charset="0"/>
              </a:defRPr>
            </a:lvl1pPr>
            <a:lvl2pPr marL="742950" indent="-285750">
              <a:spcBef>
                <a:spcPct val="30000"/>
              </a:spcBef>
              <a:defRPr sz="1200">
                <a:solidFill>
                  <a:schemeClr val="tx1"/>
                </a:solidFill>
                <a:latin typeface="Times New Roman" pitchFamily="18" charset="0"/>
              </a:defRPr>
            </a:lvl2pPr>
            <a:lvl3pPr marL="1143000" indent="-228600">
              <a:spcBef>
                <a:spcPct val="30000"/>
              </a:spcBef>
              <a:defRPr sz="1200">
                <a:solidFill>
                  <a:schemeClr val="tx1"/>
                </a:solidFill>
                <a:latin typeface="Times New Roman" pitchFamily="18" charset="0"/>
              </a:defRPr>
            </a:lvl3pPr>
            <a:lvl4pPr marL="1600200" indent="-228600">
              <a:spcBef>
                <a:spcPct val="30000"/>
              </a:spcBef>
              <a:defRPr sz="1200">
                <a:solidFill>
                  <a:schemeClr val="tx1"/>
                </a:solidFill>
                <a:latin typeface="Times New Roman" pitchFamily="18" charset="0"/>
              </a:defRPr>
            </a:lvl4pPr>
            <a:lvl5pPr marL="2057400" indent="-22860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spcBef>
                <a:spcPct val="0"/>
              </a:spcBef>
            </a:pPr>
            <a:fld id="{A2480E9F-F9F5-4436-AE00-AC4C1B5F799F}" type="slidenum">
              <a:rPr lang="en-US" altLang="fr-FR" smtClean="0"/>
              <a:pPr>
                <a:spcBef>
                  <a:spcPct val="0"/>
                </a:spcBef>
              </a:pPr>
              <a:t>64</a:t>
            </a:fld>
            <a:endParaRPr lang="en-US" altLang="fr-FR"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e de titre">
    <p:spTree>
      <p:nvGrpSpPr>
        <p:cNvPr id="1" name=""/>
        <p:cNvGrpSpPr/>
        <p:nvPr/>
      </p:nvGrpSpPr>
      <p:grpSpPr>
        <a:xfrm>
          <a:off x="0" y="0"/>
          <a:ext cx="0" cy="0"/>
          <a:chOff x="0" y="0"/>
          <a:chExt cx="0" cy="0"/>
        </a:xfrm>
      </p:grpSpPr>
      <p:sp>
        <p:nvSpPr>
          <p:cNvPr id="2" name="Titre 1"/>
          <p:cNvSpPr>
            <a:spLocks noGrp="1"/>
          </p:cNvSpPr>
          <p:nvPr>
            <p:ph type="ctrTitle"/>
          </p:nvPr>
        </p:nvSpPr>
        <p:spPr>
          <a:xfrm>
            <a:off x="685800" y="2130425"/>
            <a:ext cx="7772400" cy="1470025"/>
          </a:xfrm>
        </p:spPr>
        <p:txBody>
          <a:bodyPr/>
          <a:lstStyle/>
          <a:p>
            <a:r>
              <a:rPr lang="fr-FR" smtClean="0"/>
              <a:t>Cliquez pour modifier le style du titre</a:t>
            </a:r>
            <a:endParaRPr lang="fr-BE"/>
          </a:p>
        </p:txBody>
      </p:sp>
      <p:sp>
        <p:nvSpPr>
          <p:cNvPr id="3" name="Sous-titr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fr-FR" smtClean="0"/>
              <a:t>Cliquez pour modifier le style des sous-titres du masque</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t>04/09/2014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re et texte vertica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texte vertical 2"/>
          <p:cNvSpPr>
            <a:spLocks noGrp="1"/>
          </p:cNvSpPr>
          <p:nvPr>
            <p:ph type="body" orient="vert" idx="1"/>
          </p:nvPr>
        </p:nvSpPr>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t>04/09/2014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Titre vertical et texte">
    <p:spTree>
      <p:nvGrpSpPr>
        <p:cNvPr id="1" name=""/>
        <p:cNvGrpSpPr/>
        <p:nvPr/>
      </p:nvGrpSpPr>
      <p:grpSpPr>
        <a:xfrm>
          <a:off x="0" y="0"/>
          <a:ext cx="0" cy="0"/>
          <a:chOff x="0" y="0"/>
          <a:chExt cx="0" cy="0"/>
        </a:xfrm>
      </p:grpSpPr>
      <p:sp>
        <p:nvSpPr>
          <p:cNvPr id="2" name="Titre vertical 1"/>
          <p:cNvSpPr>
            <a:spLocks noGrp="1"/>
          </p:cNvSpPr>
          <p:nvPr>
            <p:ph type="title" orient="vert"/>
          </p:nvPr>
        </p:nvSpPr>
        <p:spPr>
          <a:xfrm>
            <a:off x="6629400" y="274638"/>
            <a:ext cx="2057400" cy="5851525"/>
          </a:xfrm>
        </p:spPr>
        <p:txBody>
          <a:bodyPr vert="eaVert"/>
          <a:lstStyle/>
          <a:p>
            <a:r>
              <a:rPr lang="fr-FR" smtClean="0"/>
              <a:t>Cliquez pour modifier le style du titre</a:t>
            </a:r>
            <a:endParaRPr lang="fr-BE"/>
          </a:p>
        </p:txBody>
      </p:sp>
      <p:sp>
        <p:nvSpPr>
          <p:cNvPr id="3" name="Espace réservé du texte vertical 2"/>
          <p:cNvSpPr>
            <a:spLocks noGrp="1"/>
          </p:cNvSpPr>
          <p:nvPr>
            <p:ph type="body" orient="vert" idx="1"/>
          </p:nvPr>
        </p:nvSpPr>
        <p:spPr>
          <a:xfrm>
            <a:off x="457200" y="274638"/>
            <a:ext cx="6019800" cy="5851525"/>
          </a:xfrm>
        </p:spPr>
        <p:txBody>
          <a:bodyPr vert="eaVert"/>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t>04/09/2014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5" name="Rectangle 4"/>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2" name="Title 1"/>
          <p:cNvSpPr>
            <a:spLocks noGrp="1"/>
          </p:cNvSpPr>
          <p:nvPr>
            <p:ph type="ctrTitle"/>
          </p:nvPr>
        </p:nvSpPr>
        <p:spPr>
          <a:xfrm>
            <a:off x="457200" y="228600"/>
            <a:ext cx="7772400" cy="4571999"/>
          </a:xfrm>
        </p:spPr>
        <p:txBody>
          <a:bodyPr anchor="ctr">
            <a:noAutofit/>
          </a:bodyPr>
          <a:lstStyle>
            <a:lvl1pPr>
              <a:lnSpc>
                <a:spcPct val="100000"/>
              </a:lnSpc>
              <a:defRPr sz="8800" spc="-80" baseline="0">
                <a:solidFill>
                  <a:schemeClr val="tx1"/>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457200" y="4800600"/>
            <a:ext cx="6858000" cy="914400"/>
          </a:xfrm>
        </p:spPr>
        <p:txBody>
          <a:bodyPr/>
          <a:lstStyle>
            <a:lvl1pPr marL="0" indent="0" algn="l">
              <a:buNone/>
              <a:defRPr b="0" cap="all" spc="120" baseline="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6" name="Slide Number Placeholder 2"/>
          <p:cNvSpPr>
            <a:spLocks noGrp="1"/>
          </p:cNvSpPr>
          <p:nvPr>
            <p:ph type="sldNum" sz="quarter" idx="10"/>
          </p:nvPr>
        </p:nvSpPr>
        <p:spPr/>
        <p:txBody>
          <a:bodyPr/>
          <a:lstStyle>
            <a:lvl1pPr algn="r">
              <a:defRPr sz="1200">
                <a:solidFill>
                  <a:schemeClr val="tx1">
                    <a:tint val="75000"/>
                  </a:schemeClr>
                </a:solidFill>
              </a:defRPr>
            </a:lvl1pPr>
          </a:lstStyle>
          <a:p>
            <a:pPr>
              <a:defRPr/>
            </a:pPr>
            <a:fld id="{058CDF18-336A-469A-A629-8329220D92E1}" type="slidenum">
              <a:rPr lang="fr-CA">
                <a:solidFill>
                  <a:srgbClr val="000000">
                    <a:tint val="75000"/>
                  </a:srgbClr>
                </a:solidFill>
              </a:rPr>
              <a:pPr>
                <a:defRPr/>
              </a:pPr>
              <a:t>‹#›</a:t>
            </a:fld>
            <a:endParaRPr lang="fr-CA">
              <a:solidFill>
                <a:srgbClr val="000000">
                  <a:tint val="75000"/>
                </a:srgbClr>
              </a:solidFill>
            </a:endParaRPr>
          </a:p>
        </p:txBody>
      </p:sp>
      <p:sp>
        <p:nvSpPr>
          <p:cNvPr id="7" name="Footer Placeholder 4"/>
          <p:cNvSpPr>
            <a:spLocks noGrp="1"/>
          </p:cNvSpPr>
          <p:nvPr>
            <p:ph type="ftr" sz="quarter" idx="11"/>
          </p:nvPr>
        </p:nvSpPr>
        <p:spPr/>
        <p:txBody>
          <a:bodyPr/>
          <a:lstStyle>
            <a:lvl1pPr algn="l">
              <a:defRPr sz="1000">
                <a:solidFill>
                  <a:schemeClr val="tx1"/>
                </a:solidFill>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274519334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718"/>
            <a:ext cx="6934200" cy="1371600"/>
          </a:xfr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2"/>
          <p:cNvSpPr>
            <a:spLocks noGrp="1"/>
          </p:cNvSpPr>
          <p:nvPr>
            <p:ph type="sldNum" sz="quarter" idx="10"/>
          </p:nvPr>
        </p:nvSpPr>
        <p:spPr/>
        <p:txBody>
          <a:bodyPr/>
          <a:lstStyle>
            <a:lvl1pPr>
              <a:defRPr/>
            </a:lvl1pPr>
          </a:lstStyle>
          <a:p>
            <a:pPr>
              <a:defRPr/>
            </a:pPr>
            <a:fld id="{7D133D1D-572C-47C0-A081-41C8416B1938}" type="slidenum">
              <a:rPr lang="fr-CA">
                <a:solidFill>
                  <a:srgbClr val="000000">
                    <a:tint val="75000"/>
                  </a:srgbClr>
                </a:solidFill>
              </a:rPr>
              <a:pPr>
                <a:defRPr/>
              </a:pPr>
              <a:t>‹#›</a:t>
            </a:fld>
            <a:endParaRPr lang="fr-CA">
              <a:solidFill>
                <a:srgbClr val="00000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269924761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7772400" cy="4321175"/>
          </a:xfrm>
        </p:spPr>
        <p:txBody>
          <a:bodyPr anchor="ctr">
            <a:noAutofit/>
          </a:bodyPr>
          <a:lstStyle>
            <a:lvl1pPr algn="l">
              <a:lnSpc>
                <a:spcPct val="100000"/>
              </a:lnSpc>
              <a:defRPr sz="8800" b="0" cap="all" spc="-80" baseline="0">
                <a:solidFill>
                  <a:schemeClr val="tx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228601"/>
            <a:ext cx="7772400" cy="1066800"/>
          </a:xfrm>
        </p:spPr>
        <p:txBody>
          <a:bodyPr anchor="b"/>
          <a:lstStyle>
            <a:lvl1pPr marL="0" indent="0">
              <a:buNone/>
              <a:defRPr sz="2000" b="0" cap="all" spc="12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Slide Number Placeholder 2"/>
          <p:cNvSpPr>
            <a:spLocks noGrp="1"/>
          </p:cNvSpPr>
          <p:nvPr>
            <p:ph type="sldNum" sz="quarter" idx="10"/>
          </p:nvPr>
        </p:nvSpPr>
        <p:spPr/>
        <p:txBody>
          <a:bodyPr/>
          <a:lstStyle>
            <a:lvl1pPr>
              <a:defRPr/>
            </a:lvl1pPr>
          </a:lstStyle>
          <a:p>
            <a:pPr>
              <a:defRPr/>
            </a:pPr>
            <a:fld id="{CCD7B752-22A7-46CD-BC5B-F4FC5C9D3FEB}" type="slidenum">
              <a:rPr lang="fr-CA">
                <a:solidFill>
                  <a:srgbClr val="000000">
                    <a:tint val="75000"/>
                  </a:srgbClr>
                </a:solidFill>
              </a:rPr>
              <a:pPr>
                <a:defRPr/>
              </a:pPr>
              <a:t>‹#›</a:t>
            </a:fld>
            <a:endParaRPr lang="fr-CA">
              <a:solidFill>
                <a:srgbClr val="00000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421821371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3068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09016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2"/>
          <p:cNvSpPr>
            <a:spLocks noGrp="1"/>
          </p:cNvSpPr>
          <p:nvPr>
            <p:ph type="sldNum" sz="quarter" idx="10"/>
          </p:nvPr>
        </p:nvSpPr>
        <p:spPr/>
        <p:txBody>
          <a:bodyPr/>
          <a:lstStyle>
            <a:lvl1pPr>
              <a:defRPr/>
            </a:lvl1pPr>
          </a:lstStyle>
          <a:p>
            <a:pPr>
              <a:defRPr/>
            </a:pPr>
            <a:fld id="{F77F96F9-F956-4B13-8C46-B0A2590FFB67}" type="slidenum">
              <a:rPr lang="fr-CA">
                <a:solidFill>
                  <a:srgbClr val="000000">
                    <a:tint val="75000"/>
                  </a:srgbClr>
                </a:solidFill>
              </a:rPr>
              <a:pPr>
                <a:defRPr/>
              </a:pPr>
              <a:t>‹#›</a:t>
            </a:fld>
            <a:endParaRPr lang="fr-CA">
              <a:solidFill>
                <a:srgbClr val="000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199922510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1627632" y="1572768"/>
            <a:ext cx="3291840" cy="639762"/>
          </a:xfrm>
        </p:spPr>
        <p:txBody>
          <a:bodyPr anchor="b">
            <a:noAutofit/>
          </a:bodyPr>
          <a:lstStyle>
            <a:lvl1pPr marL="0" indent="0">
              <a:buNone/>
              <a:defRPr sz="1800" b="0" cap="all" spc="100"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1627632"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093208" y="1572768"/>
            <a:ext cx="3291840" cy="639762"/>
          </a:xfrm>
        </p:spPr>
        <p:txBody>
          <a:bodyPr anchor="b">
            <a:noAutofit/>
          </a:bodyPr>
          <a:lstStyle>
            <a:lvl1pPr marL="0" indent="0">
              <a:buNone/>
              <a:defRPr lang="en-US" sz="1800" b="0" kern="1200" cap="all" spc="100" baseline="0" dirty="0" smtClean="0">
                <a:solidFill>
                  <a:schemeClr val="tx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93208"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Slide Number Placeholder 2"/>
          <p:cNvSpPr>
            <a:spLocks noGrp="1"/>
          </p:cNvSpPr>
          <p:nvPr>
            <p:ph type="sldNum" sz="quarter" idx="10"/>
          </p:nvPr>
        </p:nvSpPr>
        <p:spPr/>
        <p:txBody>
          <a:bodyPr/>
          <a:lstStyle>
            <a:lvl1pPr>
              <a:defRPr/>
            </a:lvl1pPr>
          </a:lstStyle>
          <a:p>
            <a:pPr>
              <a:defRPr/>
            </a:pPr>
            <a:fld id="{65AAA0A0-E9EE-4F45-824C-CA7A35970843}" type="slidenum">
              <a:rPr lang="fr-CA">
                <a:solidFill>
                  <a:srgbClr val="000000">
                    <a:tint val="75000"/>
                  </a:srgbClr>
                </a:solidFill>
              </a:rPr>
              <a:pPr>
                <a:defRPr/>
              </a:pPr>
              <a:t>‹#›</a:t>
            </a:fld>
            <a:endParaRPr lang="fr-CA">
              <a:solidFill>
                <a:srgbClr val="000000">
                  <a:tint val="75000"/>
                </a:srgbClr>
              </a:solidFill>
            </a:endParaRPr>
          </a:p>
        </p:txBody>
      </p:sp>
      <p:sp>
        <p:nvSpPr>
          <p:cNvPr id="8"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301173511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nvPr>
        </p:nvSpPr>
        <p:spPr/>
        <p:txBody>
          <a:bodyPr/>
          <a:lstStyle>
            <a:lvl1pPr>
              <a:defRPr/>
            </a:lvl1pPr>
          </a:lstStyle>
          <a:p>
            <a:pPr>
              <a:defRPr/>
            </a:pPr>
            <a:fld id="{267A16A3-74C7-45A3-83F2-E7FF624FF8D6}" type="slidenum">
              <a:rPr lang="fr-CA">
                <a:solidFill>
                  <a:srgbClr val="000000">
                    <a:tint val="75000"/>
                  </a:srgbClr>
                </a:solidFill>
              </a:rPr>
              <a:pPr>
                <a:defRPr/>
              </a:pPr>
              <a:t>‹#›</a:t>
            </a:fld>
            <a:endParaRPr lang="fr-CA">
              <a:solidFill>
                <a:srgbClr val="000000">
                  <a:tint val="75000"/>
                </a:srgbClr>
              </a:solidFill>
            </a:endParaRPr>
          </a:p>
        </p:txBody>
      </p:sp>
      <p:sp>
        <p:nvSpPr>
          <p:cNvPr id="4"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411495993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2"/>
          <p:cNvSpPr>
            <a:spLocks noGrp="1"/>
          </p:cNvSpPr>
          <p:nvPr>
            <p:ph type="sldNum" sz="quarter" idx="10"/>
          </p:nvPr>
        </p:nvSpPr>
        <p:spPr/>
        <p:txBody>
          <a:bodyPr/>
          <a:lstStyle>
            <a:lvl1pPr>
              <a:defRPr/>
            </a:lvl1pPr>
          </a:lstStyle>
          <a:p>
            <a:pPr>
              <a:defRPr/>
            </a:pPr>
            <a:fld id="{9B0FE00B-D1AA-457A-A566-8ADEDEE94BDC}" type="slidenum">
              <a:rPr lang="fr-CA">
                <a:solidFill>
                  <a:srgbClr val="000000">
                    <a:tint val="75000"/>
                  </a:srgbClr>
                </a:solidFill>
              </a:rPr>
              <a:pPr>
                <a:defRPr/>
              </a:pPr>
              <a:t>‹#›</a:t>
            </a:fld>
            <a:endParaRPr lang="fr-CA">
              <a:solidFill>
                <a:srgbClr val="000000">
                  <a:tint val="75000"/>
                </a:srgbClr>
              </a:solidFill>
            </a:endParaRPr>
          </a:p>
        </p:txBody>
      </p:sp>
      <p:sp>
        <p:nvSpPr>
          <p:cNvPr id="3"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25542861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5050" y="1600200"/>
            <a:ext cx="5111750" cy="448056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457200" y="1600200"/>
            <a:ext cx="3008313" cy="448056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p:txBody>
          <a:bodyPr/>
          <a:lstStyle/>
          <a:p>
            <a:r>
              <a:rPr lang="en-US" smtClean="0"/>
              <a:t>Click to edit Master title style</a:t>
            </a:r>
            <a:endParaRPr lang="en-US"/>
          </a:p>
        </p:txBody>
      </p:sp>
      <p:sp>
        <p:nvSpPr>
          <p:cNvPr id="5" name="Slide Number Placeholder 2"/>
          <p:cNvSpPr>
            <a:spLocks noGrp="1"/>
          </p:cNvSpPr>
          <p:nvPr>
            <p:ph type="sldNum" sz="quarter" idx="10"/>
          </p:nvPr>
        </p:nvSpPr>
        <p:spPr/>
        <p:txBody>
          <a:bodyPr/>
          <a:lstStyle>
            <a:lvl1pPr>
              <a:defRPr/>
            </a:lvl1pPr>
          </a:lstStyle>
          <a:p>
            <a:pPr>
              <a:defRPr/>
            </a:pPr>
            <a:fld id="{20C327A1-A560-4D49-A2D0-77FD238D2506}" type="slidenum">
              <a:rPr lang="fr-CA">
                <a:solidFill>
                  <a:srgbClr val="000000">
                    <a:tint val="75000"/>
                  </a:srgbClr>
                </a:solidFill>
              </a:rPr>
              <a:pPr>
                <a:defRPr/>
              </a:pPr>
              <a:t>‹#›</a:t>
            </a:fld>
            <a:endParaRPr lang="fr-CA">
              <a:solidFill>
                <a:srgbClr val="000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415565983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re et contenu">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idx="1"/>
          </p:nvPr>
        </p:nvSpPr>
        <p:spPr/>
        <p:txBody>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10"/>
          </p:nvPr>
        </p:nvSpPr>
        <p:spPr/>
        <p:txBody>
          <a:bodyPr/>
          <a:lstStyle/>
          <a:p>
            <a:fld id="{AA309A6D-C09C-4548-B29A-6CF363A7E532}" type="datetimeFigureOut">
              <a:rPr lang="fr-FR" smtClean="0"/>
              <a:t>04/09/2014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6" name="Rectangle 5"/>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3" name="Picture Placeholder 2"/>
          <p:cNvSpPr>
            <a:spLocks noGrp="1"/>
          </p:cNvSpPr>
          <p:nvPr>
            <p:ph type="pic" idx="1"/>
          </p:nvPr>
        </p:nvSpPr>
        <p:spPr>
          <a:xfrm>
            <a:off x="-1" y="0"/>
            <a:ext cx="9000877" cy="4846320"/>
          </a:xfrm>
          <a:solidFill>
            <a:schemeClr val="bg1">
              <a:lumMod val="75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457200" y="5715000"/>
            <a:ext cx="8153400" cy="457200"/>
          </a:xfrm>
        </p:spPr>
        <p:txBody>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a:xfrm>
            <a:off x="457200" y="4953000"/>
            <a:ext cx="8153400" cy="762000"/>
          </a:xfrm>
        </p:spPr>
        <p:txBody>
          <a:bodyPr anchor="t"/>
          <a:lstStyle>
            <a:lvl1pPr>
              <a:defRPr sz="3200"/>
            </a:lvl1pPr>
          </a:lstStyle>
          <a:p>
            <a:r>
              <a:rPr lang="en-US" smtClean="0"/>
              <a:t>Click to edit Master title style</a:t>
            </a:r>
            <a:endParaRPr lang="en-US" dirty="0"/>
          </a:p>
        </p:txBody>
      </p:sp>
      <p:sp>
        <p:nvSpPr>
          <p:cNvPr id="7" name="Footer Placeholder 4"/>
          <p:cNvSpPr>
            <a:spLocks noGrp="1"/>
          </p:cNvSpPr>
          <p:nvPr>
            <p:ph type="ftr" sz="quarter" idx="10"/>
          </p:nvPr>
        </p:nvSpPr>
        <p:spPr/>
        <p:txBody>
          <a:bodyPr/>
          <a:lstStyle>
            <a:lvl1pPr algn="l">
              <a:defRPr sz="1000">
                <a:solidFill>
                  <a:schemeClr val="tx1"/>
                </a:solidFill>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29289515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2"/>
          <p:cNvSpPr>
            <a:spLocks noGrp="1"/>
          </p:cNvSpPr>
          <p:nvPr>
            <p:ph type="sldNum" sz="quarter" idx="10"/>
          </p:nvPr>
        </p:nvSpPr>
        <p:spPr/>
        <p:txBody>
          <a:bodyPr/>
          <a:lstStyle>
            <a:lvl1pPr>
              <a:defRPr/>
            </a:lvl1pPr>
          </a:lstStyle>
          <a:p>
            <a:pPr>
              <a:defRPr/>
            </a:pPr>
            <a:fld id="{FD450B50-B9B5-438D-9E04-47EFABAF1EA2}" type="slidenum">
              <a:rPr lang="fr-CA">
                <a:solidFill>
                  <a:srgbClr val="000000">
                    <a:tint val="75000"/>
                  </a:srgbClr>
                </a:solidFill>
              </a:rPr>
              <a:pPr>
                <a:defRPr/>
              </a:pPr>
              <a:t>‹#›</a:t>
            </a:fld>
            <a:endParaRPr lang="fr-CA">
              <a:solidFill>
                <a:srgbClr val="00000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34619986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2"/>
          <p:cNvSpPr>
            <a:spLocks noGrp="1"/>
          </p:cNvSpPr>
          <p:nvPr>
            <p:ph type="sldNum" sz="quarter" idx="10"/>
          </p:nvPr>
        </p:nvSpPr>
        <p:spPr/>
        <p:txBody>
          <a:bodyPr/>
          <a:lstStyle>
            <a:lvl1pPr>
              <a:defRPr/>
            </a:lvl1pPr>
          </a:lstStyle>
          <a:p>
            <a:pPr>
              <a:defRPr/>
            </a:pPr>
            <a:fld id="{6D42EB74-191B-4431-8821-AD406B1FDD89}" type="slidenum">
              <a:rPr lang="fr-CA">
                <a:solidFill>
                  <a:srgbClr val="000000">
                    <a:tint val="75000"/>
                  </a:srgbClr>
                </a:solidFill>
              </a:rPr>
              <a:pPr>
                <a:defRPr/>
              </a:pPr>
              <a:t>‹#›</a:t>
            </a:fld>
            <a:endParaRPr lang="fr-CA">
              <a:solidFill>
                <a:srgbClr val="00000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310357900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5" name="Rectangle 4"/>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2" name="Title 1"/>
          <p:cNvSpPr>
            <a:spLocks noGrp="1"/>
          </p:cNvSpPr>
          <p:nvPr>
            <p:ph type="ctrTitle"/>
          </p:nvPr>
        </p:nvSpPr>
        <p:spPr>
          <a:xfrm>
            <a:off x="457200" y="228600"/>
            <a:ext cx="7772400" cy="4571999"/>
          </a:xfrm>
        </p:spPr>
        <p:txBody>
          <a:bodyPr anchor="ctr">
            <a:noAutofit/>
          </a:bodyPr>
          <a:lstStyle>
            <a:lvl1pPr>
              <a:lnSpc>
                <a:spcPct val="100000"/>
              </a:lnSpc>
              <a:defRPr sz="8800" spc="-80" baseline="0">
                <a:solidFill>
                  <a:schemeClr val="tx1"/>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457200" y="4800600"/>
            <a:ext cx="6858000" cy="914400"/>
          </a:xfrm>
        </p:spPr>
        <p:txBody>
          <a:bodyPr/>
          <a:lstStyle>
            <a:lvl1pPr marL="0" indent="0" algn="l">
              <a:buNone/>
              <a:defRPr b="0" cap="all" spc="120" baseline="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6" name="Slide Number Placeholder 2"/>
          <p:cNvSpPr>
            <a:spLocks noGrp="1"/>
          </p:cNvSpPr>
          <p:nvPr>
            <p:ph type="sldNum" sz="quarter" idx="10"/>
          </p:nvPr>
        </p:nvSpPr>
        <p:spPr/>
        <p:txBody>
          <a:bodyPr/>
          <a:lstStyle>
            <a:lvl1pPr algn="r">
              <a:defRPr sz="1200">
                <a:solidFill>
                  <a:schemeClr val="tx1">
                    <a:tint val="75000"/>
                  </a:schemeClr>
                </a:solidFill>
              </a:defRPr>
            </a:lvl1pPr>
          </a:lstStyle>
          <a:p>
            <a:pPr>
              <a:defRPr/>
            </a:pPr>
            <a:fld id="{592B1915-55D1-479F-BB60-FC2CE2279A42}" type="slidenum">
              <a:rPr lang="fr-CA">
                <a:solidFill>
                  <a:srgbClr val="000000">
                    <a:tint val="75000"/>
                  </a:srgbClr>
                </a:solidFill>
              </a:rPr>
              <a:pPr>
                <a:defRPr/>
              </a:pPr>
              <a:t>‹#›</a:t>
            </a:fld>
            <a:endParaRPr lang="fr-CA">
              <a:solidFill>
                <a:srgbClr val="000000">
                  <a:tint val="75000"/>
                </a:srgbClr>
              </a:solidFill>
            </a:endParaRPr>
          </a:p>
        </p:txBody>
      </p:sp>
      <p:sp>
        <p:nvSpPr>
          <p:cNvPr id="7" name="Footer Placeholder 4"/>
          <p:cNvSpPr>
            <a:spLocks noGrp="1"/>
          </p:cNvSpPr>
          <p:nvPr>
            <p:ph type="ftr" sz="quarter" idx="11"/>
          </p:nvPr>
        </p:nvSpPr>
        <p:spPr/>
        <p:txBody>
          <a:bodyPr/>
          <a:lstStyle>
            <a:lvl1pPr algn="l">
              <a:defRPr sz="1000">
                <a:solidFill>
                  <a:schemeClr val="tx1"/>
                </a:solidFill>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145219557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718"/>
            <a:ext cx="6934200" cy="1371600"/>
          </a:xfr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2"/>
          <p:cNvSpPr>
            <a:spLocks noGrp="1"/>
          </p:cNvSpPr>
          <p:nvPr>
            <p:ph type="sldNum" sz="quarter" idx="10"/>
          </p:nvPr>
        </p:nvSpPr>
        <p:spPr/>
        <p:txBody>
          <a:bodyPr/>
          <a:lstStyle>
            <a:lvl1pPr>
              <a:defRPr/>
            </a:lvl1pPr>
          </a:lstStyle>
          <a:p>
            <a:pPr>
              <a:defRPr/>
            </a:pPr>
            <a:fld id="{2DF7982D-A041-416B-A7B7-6B8FE226F3A8}" type="slidenum">
              <a:rPr lang="fr-CA">
                <a:solidFill>
                  <a:srgbClr val="000000">
                    <a:tint val="75000"/>
                  </a:srgbClr>
                </a:solidFill>
              </a:rPr>
              <a:pPr>
                <a:defRPr/>
              </a:pPr>
              <a:t>‹#›</a:t>
            </a:fld>
            <a:endParaRPr lang="fr-CA">
              <a:solidFill>
                <a:srgbClr val="00000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11513330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7772400" cy="4321175"/>
          </a:xfrm>
        </p:spPr>
        <p:txBody>
          <a:bodyPr anchor="ctr">
            <a:noAutofit/>
          </a:bodyPr>
          <a:lstStyle>
            <a:lvl1pPr algn="l">
              <a:lnSpc>
                <a:spcPct val="100000"/>
              </a:lnSpc>
              <a:defRPr sz="8800" b="0" cap="all" spc="-80" baseline="0">
                <a:solidFill>
                  <a:schemeClr val="tx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228601"/>
            <a:ext cx="7772400" cy="1066800"/>
          </a:xfrm>
        </p:spPr>
        <p:txBody>
          <a:bodyPr anchor="b"/>
          <a:lstStyle>
            <a:lvl1pPr marL="0" indent="0">
              <a:buNone/>
              <a:defRPr sz="2000" b="0" cap="all" spc="12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Slide Number Placeholder 2"/>
          <p:cNvSpPr>
            <a:spLocks noGrp="1"/>
          </p:cNvSpPr>
          <p:nvPr>
            <p:ph type="sldNum" sz="quarter" idx="10"/>
          </p:nvPr>
        </p:nvSpPr>
        <p:spPr/>
        <p:txBody>
          <a:bodyPr/>
          <a:lstStyle>
            <a:lvl1pPr>
              <a:defRPr/>
            </a:lvl1pPr>
          </a:lstStyle>
          <a:p>
            <a:pPr>
              <a:defRPr/>
            </a:pPr>
            <a:fld id="{B7038082-BA16-4835-9EE3-72D8130CD30A}" type="slidenum">
              <a:rPr lang="fr-CA">
                <a:solidFill>
                  <a:srgbClr val="000000">
                    <a:tint val="75000"/>
                  </a:srgbClr>
                </a:solidFill>
              </a:rPr>
              <a:pPr>
                <a:defRPr/>
              </a:pPr>
              <a:t>‹#›</a:t>
            </a:fld>
            <a:endParaRPr lang="fr-CA">
              <a:solidFill>
                <a:srgbClr val="00000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85429743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3068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09016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2"/>
          <p:cNvSpPr>
            <a:spLocks noGrp="1"/>
          </p:cNvSpPr>
          <p:nvPr>
            <p:ph type="sldNum" sz="quarter" idx="10"/>
          </p:nvPr>
        </p:nvSpPr>
        <p:spPr/>
        <p:txBody>
          <a:bodyPr/>
          <a:lstStyle>
            <a:lvl1pPr>
              <a:defRPr/>
            </a:lvl1pPr>
          </a:lstStyle>
          <a:p>
            <a:pPr>
              <a:defRPr/>
            </a:pPr>
            <a:fld id="{1D7B45B8-80BD-4AF2-B918-AA77A562BDE2}" type="slidenum">
              <a:rPr lang="fr-CA">
                <a:solidFill>
                  <a:srgbClr val="000000">
                    <a:tint val="75000"/>
                  </a:srgbClr>
                </a:solidFill>
              </a:rPr>
              <a:pPr>
                <a:defRPr/>
              </a:pPr>
              <a:t>‹#›</a:t>
            </a:fld>
            <a:endParaRPr lang="fr-CA">
              <a:solidFill>
                <a:srgbClr val="000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86104489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1627632" y="1572768"/>
            <a:ext cx="3291840" cy="639762"/>
          </a:xfrm>
        </p:spPr>
        <p:txBody>
          <a:bodyPr anchor="b">
            <a:noAutofit/>
          </a:bodyPr>
          <a:lstStyle>
            <a:lvl1pPr marL="0" indent="0">
              <a:buNone/>
              <a:defRPr sz="1800" b="0" cap="all" spc="100"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1627632"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093208" y="1572768"/>
            <a:ext cx="3291840" cy="639762"/>
          </a:xfrm>
        </p:spPr>
        <p:txBody>
          <a:bodyPr anchor="b">
            <a:noAutofit/>
          </a:bodyPr>
          <a:lstStyle>
            <a:lvl1pPr marL="0" indent="0">
              <a:buNone/>
              <a:defRPr lang="en-US" sz="1800" b="0" kern="1200" cap="all" spc="100" baseline="0" dirty="0" smtClean="0">
                <a:solidFill>
                  <a:schemeClr val="tx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93208"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Slide Number Placeholder 2"/>
          <p:cNvSpPr>
            <a:spLocks noGrp="1"/>
          </p:cNvSpPr>
          <p:nvPr>
            <p:ph type="sldNum" sz="quarter" idx="10"/>
          </p:nvPr>
        </p:nvSpPr>
        <p:spPr/>
        <p:txBody>
          <a:bodyPr/>
          <a:lstStyle>
            <a:lvl1pPr>
              <a:defRPr/>
            </a:lvl1pPr>
          </a:lstStyle>
          <a:p>
            <a:pPr>
              <a:defRPr/>
            </a:pPr>
            <a:fld id="{1CC784D8-1E89-45CE-A0AC-DDED77196281}" type="slidenum">
              <a:rPr lang="fr-CA">
                <a:solidFill>
                  <a:srgbClr val="000000">
                    <a:tint val="75000"/>
                  </a:srgbClr>
                </a:solidFill>
              </a:rPr>
              <a:pPr>
                <a:defRPr/>
              </a:pPr>
              <a:t>‹#›</a:t>
            </a:fld>
            <a:endParaRPr lang="fr-CA">
              <a:solidFill>
                <a:srgbClr val="000000">
                  <a:tint val="75000"/>
                </a:srgbClr>
              </a:solidFill>
            </a:endParaRPr>
          </a:p>
        </p:txBody>
      </p:sp>
      <p:sp>
        <p:nvSpPr>
          <p:cNvPr id="8"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65621057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Slide Number Placeholder 2"/>
          <p:cNvSpPr>
            <a:spLocks noGrp="1"/>
          </p:cNvSpPr>
          <p:nvPr>
            <p:ph type="sldNum" sz="quarter" idx="10"/>
          </p:nvPr>
        </p:nvSpPr>
        <p:spPr/>
        <p:txBody>
          <a:bodyPr/>
          <a:lstStyle>
            <a:lvl1pPr>
              <a:defRPr/>
            </a:lvl1pPr>
          </a:lstStyle>
          <a:p>
            <a:pPr>
              <a:defRPr/>
            </a:pPr>
            <a:fld id="{DFD7DFAC-9AB4-46D2-BB4A-B4D9FA52CCF2}" type="slidenum">
              <a:rPr lang="fr-CA">
                <a:solidFill>
                  <a:srgbClr val="000000">
                    <a:tint val="75000"/>
                  </a:srgbClr>
                </a:solidFill>
              </a:rPr>
              <a:pPr>
                <a:defRPr/>
              </a:pPr>
              <a:t>‹#›</a:t>
            </a:fld>
            <a:endParaRPr lang="fr-CA">
              <a:solidFill>
                <a:srgbClr val="000000">
                  <a:tint val="75000"/>
                </a:srgbClr>
              </a:solidFill>
            </a:endParaRPr>
          </a:p>
        </p:txBody>
      </p:sp>
      <p:sp>
        <p:nvSpPr>
          <p:cNvPr id="4"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113055123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2"/>
          <p:cNvSpPr>
            <a:spLocks noGrp="1"/>
          </p:cNvSpPr>
          <p:nvPr>
            <p:ph type="sldNum" sz="quarter" idx="10"/>
          </p:nvPr>
        </p:nvSpPr>
        <p:spPr/>
        <p:txBody>
          <a:bodyPr/>
          <a:lstStyle>
            <a:lvl1pPr>
              <a:defRPr/>
            </a:lvl1pPr>
          </a:lstStyle>
          <a:p>
            <a:pPr>
              <a:defRPr/>
            </a:pPr>
            <a:fld id="{ED60F236-25CF-4F4F-82ED-2E9D2309ADA8}" type="slidenum">
              <a:rPr lang="fr-CA">
                <a:solidFill>
                  <a:srgbClr val="000000">
                    <a:tint val="75000"/>
                  </a:srgbClr>
                </a:solidFill>
              </a:rPr>
              <a:pPr>
                <a:defRPr/>
              </a:pPr>
              <a:t>‹#›</a:t>
            </a:fld>
            <a:endParaRPr lang="fr-CA">
              <a:solidFill>
                <a:srgbClr val="000000">
                  <a:tint val="75000"/>
                </a:srgbClr>
              </a:solidFill>
            </a:endParaRPr>
          </a:p>
        </p:txBody>
      </p:sp>
      <p:sp>
        <p:nvSpPr>
          <p:cNvPr id="3"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16317084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Titre de section">
    <p:spTree>
      <p:nvGrpSpPr>
        <p:cNvPr id="1" name=""/>
        <p:cNvGrpSpPr/>
        <p:nvPr/>
      </p:nvGrpSpPr>
      <p:grpSpPr>
        <a:xfrm>
          <a:off x="0" y="0"/>
          <a:ext cx="0" cy="0"/>
          <a:chOff x="0" y="0"/>
          <a:chExt cx="0" cy="0"/>
        </a:xfrm>
      </p:grpSpPr>
      <p:sp>
        <p:nvSpPr>
          <p:cNvPr id="2" name="Titre 1"/>
          <p:cNvSpPr>
            <a:spLocks noGrp="1"/>
          </p:cNvSpPr>
          <p:nvPr>
            <p:ph type="title"/>
          </p:nvPr>
        </p:nvSpPr>
        <p:spPr>
          <a:xfrm>
            <a:off x="722313" y="4406900"/>
            <a:ext cx="7772400" cy="1362075"/>
          </a:xfrm>
        </p:spPr>
        <p:txBody>
          <a:bodyPr anchor="t"/>
          <a:lstStyle>
            <a:lvl1pPr algn="l">
              <a:defRPr sz="4000" b="1" cap="all"/>
            </a:lvl1pPr>
          </a:lstStyle>
          <a:p>
            <a:r>
              <a:rPr lang="fr-FR" smtClean="0"/>
              <a:t>Cliquez pour modifier le style du titre</a:t>
            </a:r>
            <a:endParaRPr lang="fr-BE"/>
          </a:p>
        </p:txBody>
      </p:sp>
      <p:sp>
        <p:nvSpPr>
          <p:cNvPr id="3" name="Espace réservé du texte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fr-FR" smtClean="0"/>
              <a:t>Cliquez pour modifier les styles du texte du masque</a:t>
            </a:r>
          </a:p>
        </p:txBody>
      </p:sp>
      <p:sp>
        <p:nvSpPr>
          <p:cNvPr id="4" name="Espace réservé de la date 3"/>
          <p:cNvSpPr>
            <a:spLocks noGrp="1"/>
          </p:cNvSpPr>
          <p:nvPr>
            <p:ph type="dt" sz="half" idx="10"/>
          </p:nvPr>
        </p:nvSpPr>
        <p:spPr/>
        <p:txBody>
          <a:bodyPr/>
          <a:lstStyle/>
          <a:p>
            <a:fld id="{AA309A6D-C09C-4548-B29A-6CF363A7E532}" type="datetimeFigureOut">
              <a:rPr lang="fr-FR" smtClean="0"/>
              <a:t>04/09/2014</a:t>
            </a:fld>
            <a:endParaRPr lang="fr-BE"/>
          </a:p>
        </p:txBody>
      </p:sp>
      <p:sp>
        <p:nvSpPr>
          <p:cNvPr id="5" name="Espace réservé du pied de page 4"/>
          <p:cNvSpPr>
            <a:spLocks noGrp="1"/>
          </p:cNvSpPr>
          <p:nvPr>
            <p:ph type="ftr" sz="quarter" idx="11"/>
          </p:nvPr>
        </p:nvSpPr>
        <p:spPr/>
        <p:txBody>
          <a:bodyPr/>
          <a:lstStyle/>
          <a:p>
            <a:endParaRPr lang="fr-BE"/>
          </a:p>
        </p:txBody>
      </p:sp>
      <p:sp>
        <p:nvSpPr>
          <p:cNvPr id="6" name="Espace réservé du numéro de diapositive 5"/>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5050" y="1600200"/>
            <a:ext cx="5111750" cy="448056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457200" y="1600200"/>
            <a:ext cx="3008313" cy="448056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p:txBody>
          <a:bodyPr/>
          <a:lstStyle/>
          <a:p>
            <a:r>
              <a:rPr lang="en-US" smtClean="0"/>
              <a:t>Click to edit Master title style</a:t>
            </a:r>
            <a:endParaRPr lang="en-US"/>
          </a:p>
        </p:txBody>
      </p:sp>
      <p:sp>
        <p:nvSpPr>
          <p:cNvPr id="5" name="Slide Number Placeholder 2"/>
          <p:cNvSpPr>
            <a:spLocks noGrp="1"/>
          </p:cNvSpPr>
          <p:nvPr>
            <p:ph type="sldNum" sz="quarter" idx="10"/>
          </p:nvPr>
        </p:nvSpPr>
        <p:spPr/>
        <p:txBody>
          <a:bodyPr/>
          <a:lstStyle>
            <a:lvl1pPr>
              <a:defRPr/>
            </a:lvl1pPr>
          </a:lstStyle>
          <a:p>
            <a:pPr>
              <a:defRPr/>
            </a:pPr>
            <a:fld id="{E0CB4742-5BF8-4BA3-BF70-5D8317DB997F}" type="slidenum">
              <a:rPr lang="fr-CA">
                <a:solidFill>
                  <a:srgbClr val="000000">
                    <a:tint val="75000"/>
                  </a:srgbClr>
                </a:solidFill>
              </a:rPr>
              <a:pPr>
                <a:defRPr/>
              </a:pPr>
              <a:t>‹#›</a:t>
            </a:fld>
            <a:endParaRPr lang="fr-CA">
              <a:solidFill>
                <a:srgbClr val="000000">
                  <a:tint val="75000"/>
                </a:srgbClr>
              </a:solidFill>
            </a:endParaRPr>
          </a:p>
        </p:txBody>
      </p:sp>
      <p:sp>
        <p:nvSpPr>
          <p:cNvPr id="6"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147850663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6" name="Rectangle 5"/>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3" name="Picture Placeholder 2"/>
          <p:cNvSpPr>
            <a:spLocks noGrp="1"/>
          </p:cNvSpPr>
          <p:nvPr>
            <p:ph type="pic" idx="1"/>
          </p:nvPr>
        </p:nvSpPr>
        <p:spPr>
          <a:xfrm>
            <a:off x="-1" y="0"/>
            <a:ext cx="9000877" cy="4846320"/>
          </a:xfrm>
          <a:solidFill>
            <a:schemeClr val="bg1">
              <a:lumMod val="75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457200" y="5715000"/>
            <a:ext cx="8153400" cy="457200"/>
          </a:xfrm>
        </p:spPr>
        <p:txBody>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a:xfrm>
            <a:off x="457200" y="4953000"/>
            <a:ext cx="8153400" cy="762000"/>
          </a:xfrm>
        </p:spPr>
        <p:txBody>
          <a:bodyPr anchor="t"/>
          <a:lstStyle>
            <a:lvl1pPr>
              <a:defRPr sz="3200"/>
            </a:lvl1pPr>
          </a:lstStyle>
          <a:p>
            <a:r>
              <a:rPr lang="en-US" smtClean="0"/>
              <a:t>Click to edit Master title style</a:t>
            </a:r>
            <a:endParaRPr lang="en-US" dirty="0"/>
          </a:p>
        </p:txBody>
      </p:sp>
      <p:sp>
        <p:nvSpPr>
          <p:cNvPr id="7" name="Footer Placeholder 4"/>
          <p:cNvSpPr>
            <a:spLocks noGrp="1"/>
          </p:cNvSpPr>
          <p:nvPr>
            <p:ph type="ftr" sz="quarter" idx="10"/>
          </p:nvPr>
        </p:nvSpPr>
        <p:spPr/>
        <p:txBody>
          <a:bodyPr/>
          <a:lstStyle>
            <a:lvl1pPr algn="l">
              <a:defRPr sz="1000">
                <a:solidFill>
                  <a:schemeClr val="tx1"/>
                </a:solidFill>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125231287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2"/>
          <p:cNvSpPr>
            <a:spLocks noGrp="1"/>
          </p:cNvSpPr>
          <p:nvPr>
            <p:ph type="sldNum" sz="quarter" idx="10"/>
          </p:nvPr>
        </p:nvSpPr>
        <p:spPr/>
        <p:txBody>
          <a:bodyPr/>
          <a:lstStyle>
            <a:lvl1pPr>
              <a:defRPr/>
            </a:lvl1pPr>
          </a:lstStyle>
          <a:p>
            <a:pPr>
              <a:defRPr/>
            </a:pPr>
            <a:fld id="{F57BB0E5-A2EC-414F-A83B-96D273125176}" type="slidenum">
              <a:rPr lang="fr-CA">
                <a:solidFill>
                  <a:srgbClr val="000000">
                    <a:tint val="75000"/>
                  </a:srgbClr>
                </a:solidFill>
              </a:rPr>
              <a:pPr>
                <a:defRPr/>
              </a:pPr>
              <a:t>‹#›</a:t>
            </a:fld>
            <a:endParaRPr lang="fr-CA">
              <a:solidFill>
                <a:srgbClr val="00000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14074480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Slide Number Placeholder 2"/>
          <p:cNvSpPr>
            <a:spLocks noGrp="1"/>
          </p:cNvSpPr>
          <p:nvPr>
            <p:ph type="sldNum" sz="quarter" idx="10"/>
          </p:nvPr>
        </p:nvSpPr>
        <p:spPr/>
        <p:txBody>
          <a:bodyPr/>
          <a:lstStyle>
            <a:lvl1pPr>
              <a:defRPr/>
            </a:lvl1pPr>
          </a:lstStyle>
          <a:p>
            <a:pPr>
              <a:defRPr/>
            </a:pPr>
            <a:fld id="{F1444324-88B5-488A-A606-A2610DF75F4A}" type="slidenum">
              <a:rPr lang="fr-CA">
                <a:solidFill>
                  <a:srgbClr val="000000">
                    <a:tint val="75000"/>
                  </a:srgbClr>
                </a:solidFill>
              </a:rPr>
              <a:pPr>
                <a:defRPr/>
              </a:pPr>
              <a:t>‹#›</a:t>
            </a:fld>
            <a:endParaRPr lang="fr-CA">
              <a:solidFill>
                <a:srgbClr val="000000">
                  <a:tint val="75000"/>
                </a:srgbClr>
              </a:solidFill>
            </a:endParaRPr>
          </a:p>
        </p:txBody>
      </p:sp>
      <p:sp>
        <p:nvSpPr>
          <p:cNvPr id="5" name="Footer Placeholder 4"/>
          <p:cNvSpPr>
            <a:spLocks noGrp="1"/>
          </p:cNvSpPr>
          <p:nvPr>
            <p:ph type="ftr" sz="quarter" idx="11"/>
          </p:nvPr>
        </p:nvSpPr>
        <p:spPr/>
        <p:txBody>
          <a:bodyPr/>
          <a:lstStyle>
            <a:lvl1pPr>
              <a:defRPr/>
            </a:lvl1pPr>
          </a:lstStyle>
          <a:p>
            <a:pPr>
              <a:defRPr/>
            </a:pPr>
            <a:r>
              <a:rPr lang="en-US">
                <a:solidFill>
                  <a:srgbClr val="000000"/>
                </a:solidFill>
              </a:rPr>
              <a:t>SEG2506 – Hivers 2013 - Hussein Al Osman</a:t>
            </a:r>
            <a:endParaRPr lang="en-US" dirty="0">
              <a:solidFill>
                <a:srgbClr val="000000"/>
              </a:solidFill>
            </a:endParaRPr>
          </a:p>
        </p:txBody>
      </p:sp>
    </p:spTree>
    <p:extLst>
      <p:ext uri="{BB962C8B-B14F-4D97-AF65-F5344CB8AC3E}">
        <p14:creationId xmlns:p14="http://schemas.microsoft.com/office/powerpoint/2010/main" val="26074797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Rectangle 3"/>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5" name="Rectangle 4"/>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2" name="Title 1"/>
          <p:cNvSpPr>
            <a:spLocks noGrp="1"/>
          </p:cNvSpPr>
          <p:nvPr>
            <p:ph type="ctrTitle"/>
          </p:nvPr>
        </p:nvSpPr>
        <p:spPr>
          <a:xfrm>
            <a:off x="457200" y="228600"/>
            <a:ext cx="7772400" cy="4571999"/>
          </a:xfrm>
        </p:spPr>
        <p:txBody>
          <a:bodyPr anchor="ctr">
            <a:noAutofit/>
          </a:bodyPr>
          <a:lstStyle>
            <a:lvl1pPr>
              <a:lnSpc>
                <a:spcPct val="100000"/>
              </a:lnSpc>
              <a:defRPr sz="8800" spc="-8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4800600"/>
            <a:ext cx="6858000" cy="914400"/>
          </a:xfrm>
        </p:spPr>
        <p:txBody>
          <a:bodyPr/>
          <a:lstStyle>
            <a:lvl1pPr marL="0" indent="0" algn="l">
              <a:buNone/>
              <a:defRPr b="0" cap="all" spc="120" baseline="0">
                <a:solidFill>
                  <a:schemeClr val="tx2"/>
                </a:solidFill>
                <a:latin typeface="+mj-lt"/>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Tree>
    <p:extLst>
      <p:ext uri="{BB962C8B-B14F-4D97-AF65-F5344CB8AC3E}">
        <p14:creationId xmlns:p14="http://schemas.microsoft.com/office/powerpoint/2010/main" val="40879578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152718"/>
            <a:ext cx="6934200" cy="1371600"/>
          </a:xfrm>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42244110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7200" y="1447800"/>
            <a:ext cx="7772400" cy="4321175"/>
          </a:xfrm>
        </p:spPr>
        <p:txBody>
          <a:bodyPr anchor="ctr">
            <a:noAutofit/>
          </a:bodyPr>
          <a:lstStyle>
            <a:lvl1pPr algn="l">
              <a:lnSpc>
                <a:spcPct val="100000"/>
              </a:lnSpc>
              <a:defRPr sz="8800" b="0" cap="all" spc="-80" baseline="0">
                <a:solidFill>
                  <a:schemeClr val="tx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457200" y="228601"/>
            <a:ext cx="7772400" cy="1066800"/>
          </a:xfrm>
        </p:spPr>
        <p:txBody>
          <a:bodyPr anchor="b"/>
          <a:lstStyle>
            <a:lvl1pPr marL="0" indent="0">
              <a:buNone/>
              <a:defRPr sz="2000" b="0" cap="all" spc="12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Tree>
    <p:extLst>
      <p:ext uri="{BB962C8B-B14F-4D97-AF65-F5344CB8AC3E}">
        <p14:creationId xmlns:p14="http://schemas.microsoft.com/office/powerpoint/2010/main" val="184270563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163068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5090160" y="1574800"/>
            <a:ext cx="329184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Tree>
    <p:extLst>
      <p:ext uri="{BB962C8B-B14F-4D97-AF65-F5344CB8AC3E}">
        <p14:creationId xmlns:p14="http://schemas.microsoft.com/office/powerpoint/2010/main" val="140936327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1627632" y="1572768"/>
            <a:ext cx="3291840" cy="639762"/>
          </a:xfrm>
        </p:spPr>
        <p:txBody>
          <a:bodyPr anchor="b">
            <a:noAutofit/>
          </a:bodyPr>
          <a:lstStyle>
            <a:lvl1pPr marL="0" indent="0">
              <a:buNone/>
              <a:defRPr sz="1800" b="0" cap="all" spc="100"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1627632"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5093208" y="1572768"/>
            <a:ext cx="3291840" cy="639762"/>
          </a:xfrm>
        </p:spPr>
        <p:txBody>
          <a:bodyPr anchor="b">
            <a:noAutofit/>
          </a:bodyPr>
          <a:lstStyle>
            <a:lvl1pPr marL="0" indent="0">
              <a:buNone/>
              <a:defRPr lang="en-US" sz="1800" b="0" kern="1200" cap="all" spc="100" baseline="0" dirty="0" smtClean="0">
                <a:solidFill>
                  <a:schemeClr val="tx1"/>
                </a:solidFill>
                <a:latin typeface="+mj-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5093208" y="2259366"/>
            <a:ext cx="3291840" cy="3840480"/>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Tree>
    <p:extLst>
      <p:ext uri="{BB962C8B-B14F-4D97-AF65-F5344CB8AC3E}">
        <p14:creationId xmlns:p14="http://schemas.microsoft.com/office/powerpoint/2010/main" val="310303185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endParaRPr lang="en-US">
              <a:solidFill>
                <a:srgbClr val="000000"/>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srgbClr val="000000"/>
              </a:solidFill>
            </a:endParaRPr>
          </a:p>
        </p:txBody>
      </p:sp>
    </p:spTree>
    <p:extLst>
      <p:ext uri="{BB962C8B-B14F-4D97-AF65-F5344CB8AC3E}">
        <p14:creationId xmlns:p14="http://schemas.microsoft.com/office/powerpoint/2010/main" val="411946516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eux contenus">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u contenu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contenu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e la date 4"/>
          <p:cNvSpPr>
            <a:spLocks noGrp="1"/>
          </p:cNvSpPr>
          <p:nvPr>
            <p:ph type="dt" sz="half" idx="10"/>
          </p:nvPr>
        </p:nvSpPr>
        <p:spPr/>
        <p:txBody>
          <a:bodyPr/>
          <a:lstStyle/>
          <a:p>
            <a:fld id="{AA309A6D-C09C-4548-B29A-6CF363A7E532}" type="datetimeFigureOut">
              <a:rPr lang="fr-FR" smtClean="0"/>
              <a:t>04/09/2014</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895073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3" name="Content Placeholder 2"/>
          <p:cNvSpPr>
            <a:spLocks noGrp="1"/>
          </p:cNvSpPr>
          <p:nvPr>
            <p:ph idx="1"/>
          </p:nvPr>
        </p:nvSpPr>
        <p:spPr>
          <a:xfrm>
            <a:off x="3575050" y="1600200"/>
            <a:ext cx="5111750" cy="448056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457200" y="1600200"/>
            <a:ext cx="3008313" cy="4480560"/>
          </a:xfrm>
        </p:spPr>
        <p:txBody>
          <a:bodyPr>
            <a:normAutofit/>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416479127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5" name="Rectangle 4"/>
          <p:cNvSpPr/>
          <p:nvPr/>
        </p:nvSpPr>
        <p:spPr>
          <a:xfrm>
            <a:off x="9001125" y="4846638"/>
            <a:ext cx="142875" cy="201136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6" name="Rectangle 5"/>
          <p:cNvSpPr/>
          <p:nvPr/>
        </p:nvSpPr>
        <p:spPr>
          <a:xfrm>
            <a:off x="9001125" y="0"/>
            <a:ext cx="142875" cy="48466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3" name="Picture Placeholder 2"/>
          <p:cNvSpPr>
            <a:spLocks noGrp="1"/>
          </p:cNvSpPr>
          <p:nvPr>
            <p:ph type="pic" idx="1"/>
          </p:nvPr>
        </p:nvSpPr>
        <p:spPr>
          <a:xfrm>
            <a:off x="-1" y="0"/>
            <a:ext cx="9000877" cy="4846320"/>
          </a:xfrm>
          <a:solidFill>
            <a:schemeClr val="bg1">
              <a:lumMod val="75000"/>
            </a:schemeClr>
          </a:solidFill>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a:p>
        </p:txBody>
      </p:sp>
      <p:sp>
        <p:nvSpPr>
          <p:cNvPr id="4" name="Text Placeholder 3"/>
          <p:cNvSpPr>
            <a:spLocks noGrp="1"/>
          </p:cNvSpPr>
          <p:nvPr>
            <p:ph type="body" sz="half" idx="2"/>
          </p:nvPr>
        </p:nvSpPr>
        <p:spPr>
          <a:xfrm>
            <a:off x="457200" y="5715000"/>
            <a:ext cx="8153400" cy="457200"/>
          </a:xfrm>
        </p:spPr>
        <p:txBody>
          <a:bodyPr/>
          <a:lstStyle>
            <a:lvl1pPr marL="0" indent="0">
              <a:buNone/>
              <a:defRPr sz="16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Title 7"/>
          <p:cNvSpPr>
            <a:spLocks noGrp="1"/>
          </p:cNvSpPr>
          <p:nvPr>
            <p:ph type="title"/>
          </p:nvPr>
        </p:nvSpPr>
        <p:spPr>
          <a:xfrm>
            <a:off x="457200" y="4953000"/>
            <a:ext cx="8153400" cy="762000"/>
          </a:xfrm>
        </p:spPr>
        <p:txBody>
          <a:bodyPr anchor="t"/>
          <a:lstStyle>
            <a:lvl1pPr>
              <a:defRPr sz="3200"/>
            </a:lvl1pPr>
          </a:lstStyle>
          <a:p>
            <a:r>
              <a:rPr lang="en-US" smtClean="0"/>
              <a:t>Click to edit Master title style</a:t>
            </a:r>
            <a:endParaRPr lang="en-US" dirty="0"/>
          </a:p>
        </p:txBody>
      </p:sp>
    </p:spTree>
    <p:extLst>
      <p:ext uri="{BB962C8B-B14F-4D97-AF65-F5344CB8AC3E}">
        <p14:creationId xmlns:p14="http://schemas.microsoft.com/office/powerpoint/2010/main" val="140099471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89323194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400482520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aison">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lvl1pPr>
              <a:defRPr/>
            </a:lvl1p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4" name="Espace réservé du contenu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5" name="Espace réservé du texte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fr-FR" smtClean="0"/>
              <a:t>Cliquez pour modifier les styles du texte du masque</a:t>
            </a:r>
          </a:p>
        </p:txBody>
      </p:sp>
      <p:sp>
        <p:nvSpPr>
          <p:cNvPr id="6" name="Espace réservé du contenu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7" name="Espace réservé de la date 6"/>
          <p:cNvSpPr>
            <a:spLocks noGrp="1"/>
          </p:cNvSpPr>
          <p:nvPr>
            <p:ph type="dt" sz="half" idx="10"/>
          </p:nvPr>
        </p:nvSpPr>
        <p:spPr/>
        <p:txBody>
          <a:bodyPr/>
          <a:lstStyle/>
          <a:p>
            <a:fld id="{AA309A6D-C09C-4548-B29A-6CF363A7E532}" type="datetimeFigureOut">
              <a:rPr lang="fr-FR" smtClean="0"/>
              <a:t>04/09/2014</a:t>
            </a:fld>
            <a:endParaRPr lang="fr-BE"/>
          </a:p>
        </p:txBody>
      </p:sp>
      <p:sp>
        <p:nvSpPr>
          <p:cNvPr id="8" name="Espace réservé du pied de page 7"/>
          <p:cNvSpPr>
            <a:spLocks noGrp="1"/>
          </p:cNvSpPr>
          <p:nvPr>
            <p:ph type="ftr" sz="quarter" idx="11"/>
          </p:nvPr>
        </p:nvSpPr>
        <p:spPr/>
        <p:txBody>
          <a:bodyPr/>
          <a:lstStyle/>
          <a:p>
            <a:endParaRPr lang="fr-BE"/>
          </a:p>
        </p:txBody>
      </p:sp>
      <p:sp>
        <p:nvSpPr>
          <p:cNvPr id="9" name="Espace réservé du numéro de diapositive 8"/>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re seul">
    <p:spTree>
      <p:nvGrpSpPr>
        <p:cNvPr id="1" name=""/>
        <p:cNvGrpSpPr/>
        <p:nvPr/>
      </p:nvGrpSpPr>
      <p:grpSpPr>
        <a:xfrm>
          <a:off x="0" y="0"/>
          <a:ext cx="0" cy="0"/>
          <a:chOff x="0" y="0"/>
          <a:chExt cx="0" cy="0"/>
        </a:xfrm>
      </p:grpSpPr>
      <p:sp>
        <p:nvSpPr>
          <p:cNvPr id="2" name="Titre 1"/>
          <p:cNvSpPr>
            <a:spLocks noGrp="1"/>
          </p:cNvSpPr>
          <p:nvPr>
            <p:ph type="title"/>
          </p:nvPr>
        </p:nvSpPr>
        <p:spPr/>
        <p:txBody>
          <a:bodyPr/>
          <a:lstStyle/>
          <a:p>
            <a:r>
              <a:rPr lang="fr-FR" smtClean="0"/>
              <a:t>Cliquez pour modifier le style du titre</a:t>
            </a:r>
            <a:endParaRPr lang="fr-BE"/>
          </a:p>
        </p:txBody>
      </p:sp>
      <p:sp>
        <p:nvSpPr>
          <p:cNvPr id="3" name="Espace réservé de la date 2"/>
          <p:cNvSpPr>
            <a:spLocks noGrp="1"/>
          </p:cNvSpPr>
          <p:nvPr>
            <p:ph type="dt" sz="half" idx="10"/>
          </p:nvPr>
        </p:nvSpPr>
        <p:spPr/>
        <p:txBody>
          <a:bodyPr/>
          <a:lstStyle/>
          <a:p>
            <a:fld id="{AA309A6D-C09C-4548-B29A-6CF363A7E532}" type="datetimeFigureOut">
              <a:rPr lang="fr-FR" smtClean="0"/>
              <a:t>04/09/2014</a:t>
            </a:fld>
            <a:endParaRPr lang="fr-BE"/>
          </a:p>
        </p:txBody>
      </p:sp>
      <p:sp>
        <p:nvSpPr>
          <p:cNvPr id="4" name="Espace réservé du pied de page 3"/>
          <p:cNvSpPr>
            <a:spLocks noGrp="1"/>
          </p:cNvSpPr>
          <p:nvPr>
            <p:ph type="ftr" sz="quarter" idx="11"/>
          </p:nvPr>
        </p:nvSpPr>
        <p:spPr/>
        <p:txBody>
          <a:bodyPr/>
          <a:lstStyle/>
          <a:p>
            <a:endParaRPr lang="fr-BE"/>
          </a:p>
        </p:txBody>
      </p:sp>
      <p:sp>
        <p:nvSpPr>
          <p:cNvPr id="5" name="Espace réservé du numéro de diapositive 4"/>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ide">
    <p:spTree>
      <p:nvGrpSpPr>
        <p:cNvPr id="1" name=""/>
        <p:cNvGrpSpPr/>
        <p:nvPr/>
      </p:nvGrpSpPr>
      <p:grpSpPr>
        <a:xfrm>
          <a:off x="0" y="0"/>
          <a:ext cx="0" cy="0"/>
          <a:chOff x="0" y="0"/>
          <a:chExt cx="0" cy="0"/>
        </a:xfrm>
      </p:grpSpPr>
      <p:sp>
        <p:nvSpPr>
          <p:cNvPr id="2" name="Espace réservé de la date 1"/>
          <p:cNvSpPr>
            <a:spLocks noGrp="1"/>
          </p:cNvSpPr>
          <p:nvPr>
            <p:ph type="dt" sz="half" idx="10"/>
          </p:nvPr>
        </p:nvSpPr>
        <p:spPr/>
        <p:txBody>
          <a:bodyPr/>
          <a:lstStyle/>
          <a:p>
            <a:fld id="{AA309A6D-C09C-4548-B29A-6CF363A7E532}" type="datetimeFigureOut">
              <a:rPr lang="fr-FR" smtClean="0"/>
              <a:t>04/09/2014</a:t>
            </a:fld>
            <a:endParaRPr lang="fr-BE"/>
          </a:p>
        </p:txBody>
      </p:sp>
      <p:sp>
        <p:nvSpPr>
          <p:cNvPr id="3" name="Espace réservé du pied de page 2"/>
          <p:cNvSpPr>
            <a:spLocks noGrp="1"/>
          </p:cNvSpPr>
          <p:nvPr>
            <p:ph type="ftr" sz="quarter" idx="11"/>
          </p:nvPr>
        </p:nvSpPr>
        <p:spPr/>
        <p:txBody>
          <a:bodyPr/>
          <a:lstStyle/>
          <a:p>
            <a:endParaRPr lang="fr-BE"/>
          </a:p>
        </p:txBody>
      </p:sp>
      <p:sp>
        <p:nvSpPr>
          <p:cNvPr id="4" name="Espace réservé du numéro de diapositive 3"/>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457200" y="273050"/>
            <a:ext cx="3008313" cy="1162050"/>
          </a:xfrm>
        </p:spPr>
        <p:txBody>
          <a:bodyPr anchor="b"/>
          <a:lstStyle>
            <a:lvl1pPr algn="l">
              <a:defRPr sz="2000" b="1"/>
            </a:lvl1pPr>
          </a:lstStyle>
          <a:p>
            <a:r>
              <a:rPr lang="fr-FR" smtClean="0"/>
              <a:t>Cliquez pour modifier le style du titre</a:t>
            </a:r>
            <a:endParaRPr lang="fr-BE"/>
          </a:p>
        </p:txBody>
      </p:sp>
      <p:sp>
        <p:nvSpPr>
          <p:cNvPr id="3" name="Espace réservé du contenu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u texte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t>04/09/2014</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age avec légende">
    <p:spTree>
      <p:nvGrpSpPr>
        <p:cNvPr id="1" name=""/>
        <p:cNvGrpSpPr/>
        <p:nvPr/>
      </p:nvGrpSpPr>
      <p:grpSpPr>
        <a:xfrm>
          <a:off x="0" y="0"/>
          <a:ext cx="0" cy="0"/>
          <a:chOff x="0" y="0"/>
          <a:chExt cx="0" cy="0"/>
        </a:xfrm>
      </p:grpSpPr>
      <p:sp>
        <p:nvSpPr>
          <p:cNvPr id="2" name="Titre 1"/>
          <p:cNvSpPr>
            <a:spLocks noGrp="1"/>
          </p:cNvSpPr>
          <p:nvPr>
            <p:ph type="title"/>
          </p:nvPr>
        </p:nvSpPr>
        <p:spPr>
          <a:xfrm>
            <a:off x="1792288" y="4800600"/>
            <a:ext cx="5486400" cy="566738"/>
          </a:xfrm>
        </p:spPr>
        <p:txBody>
          <a:bodyPr anchor="b"/>
          <a:lstStyle>
            <a:lvl1pPr algn="l">
              <a:defRPr sz="2000" b="1"/>
            </a:lvl1pPr>
          </a:lstStyle>
          <a:p>
            <a:r>
              <a:rPr lang="fr-FR" smtClean="0"/>
              <a:t>Cliquez pour modifier le style du titre</a:t>
            </a:r>
            <a:endParaRPr lang="fr-BE"/>
          </a:p>
        </p:txBody>
      </p:sp>
      <p:sp>
        <p:nvSpPr>
          <p:cNvPr id="3" name="Espace réservé pour une imag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fr-BE"/>
          </a:p>
        </p:txBody>
      </p:sp>
      <p:sp>
        <p:nvSpPr>
          <p:cNvPr id="4" name="Espace réservé du texte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fr-FR" smtClean="0"/>
              <a:t>Cliquez pour modifier les styles du texte du masque</a:t>
            </a:r>
          </a:p>
        </p:txBody>
      </p:sp>
      <p:sp>
        <p:nvSpPr>
          <p:cNvPr id="5" name="Espace réservé de la date 4"/>
          <p:cNvSpPr>
            <a:spLocks noGrp="1"/>
          </p:cNvSpPr>
          <p:nvPr>
            <p:ph type="dt" sz="half" idx="10"/>
          </p:nvPr>
        </p:nvSpPr>
        <p:spPr/>
        <p:txBody>
          <a:bodyPr/>
          <a:lstStyle/>
          <a:p>
            <a:fld id="{AA309A6D-C09C-4548-B29A-6CF363A7E532}" type="datetimeFigureOut">
              <a:rPr lang="fr-FR" smtClean="0"/>
              <a:t>04/09/2014</a:t>
            </a:fld>
            <a:endParaRPr lang="fr-BE"/>
          </a:p>
        </p:txBody>
      </p:sp>
      <p:sp>
        <p:nvSpPr>
          <p:cNvPr id="6" name="Espace réservé du pied de page 5"/>
          <p:cNvSpPr>
            <a:spLocks noGrp="1"/>
          </p:cNvSpPr>
          <p:nvPr>
            <p:ph type="ftr" sz="quarter" idx="11"/>
          </p:nvPr>
        </p:nvSpPr>
        <p:spPr/>
        <p:txBody>
          <a:bodyPr/>
          <a:lstStyle/>
          <a:p>
            <a:endParaRPr lang="fr-BE"/>
          </a:p>
        </p:txBody>
      </p:sp>
      <p:sp>
        <p:nvSpPr>
          <p:cNvPr id="7" name="Espace réservé du numéro de diapositive 6"/>
          <p:cNvSpPr>
            <a:spLocks noGrp="1"/>
          </p:cNvSpPr>
          <p:nvPr>
            <p:ph type="sldNum" sz="quarter" idx="12"/>
          </p:nvPr>
        </p:nvSpPr>
        <p:spPr/>
        <p:txBody>
          <a:bodyPr/>
          <a:lstStyle/>
          <a:p>
            <a:fld id="{CF4668DC-857F-487D-BFFA-8C0CA5037977}" type="slidenum">
              <a:rPr lang="fr-BE" smtClean="0"/>
              <a:t>‹#›</a:t>
            </a:fld>
            <a:endParaRPr lang="fr-BE"/>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2.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2.pn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image" Target="../media/image2.png"/><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u titre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fr-FR" smtClean="0"/>
              <a:t>Cliquez pour modifier le style du titre</a:t>
            </a:r>
            <a:endParaRPr lang="fr-BE"/>
          </a:p>
        </p:txBody>
      </p:sp>
      <p:sp>
        <p:nvSpPr>
          <p:cNvPr id="3" name="Espace réservé du texte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fr-FR" smtClean="0"/>
              <a:t>Cliquez pour modifier les styles du texte du masque</a:t>
            </a:r>
          </a:p>
          <a:p>
            <a:pPr lvl="1"/>
            <a:r>
              <a:rPr lang="fr-FR" smtClean="0"/>
              <a:t>Deuxième niveau</a:t>
            </a:r>
          </a:p>
          <a:p>
            <a:pPr lvl="2"/>
            <a:r>
              <a:rPr lang="fr-FR" smtClean="0"/>
              <a:t>Troisième niveau</a:t>
            </a:r>
          </a:p>
          <a:p>
            <a:pPr lvl="3"/>
            <a:r>
              <a:rPr lang="fr-FR" smtClean="0"/>
              <a:t>Quatrième niveau</a:t>
            </a:r>
          </a:p>
          <a:p>
            <a:pPr lvl="4"/>
            <a:r>
              <a:rPr lang="fr-FR" smtClean="0"/>
              <a:t>Cinquième niveau</a:t>
            </a:r>
            <a:endParaRPr lang="fr-BE"/>
          </a:p>
        </p:txBody>
      </p:sp>
      <p:sp>
        <p:nvSpPr>
          <p:cNvPr id="4" name="Espace réservé de la date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A309A6D-C09C-4548-B29A-6CF363A7E532}" type="datetimeFigureOut">
              <a:rPr lang="fr-FR" smtClean="0"/>
              <a:t>04/09/2014</a:t>
            </a:fld>
            <a:endParaRPr lang="fr-BE"/>
          </a:p>
        </p:txBody>
      </p:sp>
      <p:sp>
        <p:nvSpPr>
          <p:cNvPr id="5" name="Espace réservé du pied de page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fr-BE"/>
          </a:p>
        </p:txBody>
      </p:sp>
      <p:sp>
        <p:nvSpPr>
          <p:cNvPr id="6" name="Espace réservé du numéro de diapositive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F4668DC-857F-487D-BFFA-8C0CA5037977}" type="slidenum">
              <a:rPr lang="fr-BE" smtClean="0"/>
              <a:t>‹#›</a:t>
            </a:fld>
            <a:endParaRPr lang="fr-BE"/>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fr-F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152400"/>
            <a:ext cx="5791200" cy="1371600"/>
          </a:xfrm>
          <a:prstGeom prst="rect">
            <a:avLst/>
          </a:prstGeom>
        </p:spPr>
        <p:txBody>
          <a:bodyPr vert="horz" lIns="91440" tIns="45720" rIns="91440" bIns="45720" rtlCol="0" anchor="b">
            <a:normAutofit/>
          </a:bodyPr>
          <a:lstStyle/>
          <a:p>
            <a:r>
              <a:rPr lang="en-US" smtClean="0"/>
              <a:t>Click to edit Master title style</a:t>
            </a:r>
            <a:endParaRPr lang="en-US" dirty="0"/>
          </a:p>
        </p:txBody>
      </p:sp>
      <p:sp>
        <p:nvSpPr>
          <p:cNvPr id="1027" name="Text Placeholder 2"/>
          <p:cNvSpPr>
            <a:spLocks noGrp="1"/>
          </p:cNvSpPr>
          <p:nvPr>
            <p:ph type="body" idx="1"/>
          </p:nvPr>
        </p:nvSpPr>
        <p:spPr bwMode="auto">
          <a:xfrm>
            <a:off x="457200" y="1752600"/>
            <a:ext cx="7620000"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a:p>
            <a:pPr lvl="4"/>
            <a:r>
              <a:rPr lang="en-US" altLang="fr-FR" smtClean="0"/>
              <a:t>Fifth level</a:t>
            </a:r>
          </a:p>
        </p:txBody>
      </p:sp>
      <p:sp>
        <p:nvSpPr>
          <p:cNvPr id="7" name="Rectangle 6"/>
          <p:cNvSpPr/>
          <p:nvPr/>
        </p:nvSpPr>
        <p:spPr>
          <a:xfrm>
            <a:off x="9001125" y="0"/>
            <a:ext cx="142875"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8" name="Rectangle 7"/>
          <p:cNvSpPr/>
          <p:nvPr userDrawn="1"/>
        </p:nvSpPr>
        <p:spPr>
          <a:xfrm>
            <a:off x="9001125" y="1371600"/>
            <a:ext cx="142875"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pic>
        <p:nvPicPr>
          <p:cNvPr id="1030" name="Picture 8" descr="uottawa-logo-nospace"/>
          <p:cNvPicPr>
            <a:picLocks noChangeAspect="1" noChangeArrowheads="1"/>
          </p:cNvPicPr>
          <p:nvPr userDrawn="1"/>
        </p:nvPicPr>
        <p:blipFill>
          <a:blip r:embed="rId1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7696200" y="177800"/>
            <a:ext cx="1143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base">
              <a:spcBef>
                <a:spcPct val="0"/>
              </a:spcBef>
              <a:spcAft>
                <a:spcPct val="0"/>
              </a:spcAft>
              <a:defRPr/>
            </a:pPr>
            <a:fld id="{5719102A-B93E-4ED0-9420-360FF60C0D88}" type="slidenum">
              <a:rPr lang="fr-CA">
                <a:solidFill>
                  <a:srgbClr val="000000">
                    <a:tint val="75000"/>
                  </a:srgbClr>
                </a:solidFill>
                <a:latin typeface="Times New Roman" pitchFamily="18" charset="0"/>
              </a:rPr>
              <a:pPr fontAlgn="base">
                <a:spcBef>
                  <a:spcPct val="0"/>
                </a:spcBef>
                <a:spcAft>
                  <a:spcPct val="0"/>
                </a:spcAft>
                <a:defRPr/>
              </a:pPr>
              <a:t>‹#›</a:t>
            </a:fld>
            <a:endParaRPr lang="fr-CA">
              <a:solidFill>
                <a:srgbClr val="000000">
                  <a:tint val="75000"/>
                </a:srgbClr>
              </a:solidFill>
              <a:latin typeface="Times New Roman" pitchFamily="18" charset="0"/>
            </a:endParaRPr>
          </a:p>
        </p:txBody>
      </p:sp>
      <p:sp>
        <p:nvSpPr>
          <p:cNvPr id="10" name="Footer Placeholder 4"/>
          <p:cNvSpPr>
            <a:spLocks noGrp="1"/>
          </p:cNvSpPr>
          <p:nvPr>
            <p:ph type="ftr" sz="quarter" idx="3"/>
          </p:nvPr>
        </p:nvSpPr>
        <p:spPr>
          <a:xfrm>
            <a:off x="457200" y="6492875"/>
            <a:ext cx="3429000" cy="284163"/>
          </a:xfrm>
          <a:prstGeom prst="rect">
            <a:avLst/>
          </a:prstGeom>
        </p:spPr>
        <p:txBody>
          <a:bodyPr vert="horz" lIns="91440" tIns="45720" rIns="91440" bIns="45720" rtlCol="0" anchor="t"/>
          <a:lstStyle>
            <a:lvl1pPr algn="l">
              <a:defRPr sz="1000">
                <a:solidFill>
                  <a:schemeClr val="tx1"/>
                </a:solidFill>
              </a:defRPr>
            </a:lvl1pPr>
          </a:lstStyle>
          <a:p>
            <a:pPr fontAlgn="base">
              <a:spcBef>
                <a:spcPct val="0"/>
              </a:spcBef>
              <a:spcAft>
                <a:spcPct val="0"/>
              </a:spcAft>
              <a:defRPr/>
            </a:pPr>
            <a:r>
              <a:rPr lang="en-US">
                <a:solidFill>
                  <a:srgbClr val="000000"/>
                </a:solidFill>
                <a:latin typeface="Times New Roman" pitchFamily="18" charset="0"/>
              </a:rPr>
              <a:t>SEG2506 – Hivers 2013 - Hussein Al Osman</a:t>
            </a:r>
            <a:endParaRPr lang="en-US" dirty="0">
              <a:solidFill>
                <a:srgbClr val="000000"/>
              </a:solidFill>
              <a:latin typeface="Times New Roman" pitchFamily="18" charset="0"/>
            </a:endParaRPr>
          </a:p>
        </p:txBody>
      </p:sp>
    </p:spTree>
    <p:extLst>
      <p:ext uri="{BB962C8B-B14F-4D97-AF65-F5344CB8AC3E}">
        <p14:creationId xmlns:p14="http://schemas.microsoft.com/office/powerpoint/2010/main" val="2805107573"/>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iming>
    <p:tnLst>
      <p:par>
        <p:cTn id="1" dur="indefinite" restart="never" nodeType="tmRoot"/>
      </p:par>
    </p:tnLst>
  </p:timing>
  <p:hf hdr="0" dt="0"/>
  <p:txStyles>
    <p:titleStyle>
      <a:lvl1pPr algn="l" rtl="0" eaLnBrk="0" fontAlgn="base" hangingPunct="0">
        <a:spcBef>
          <a:spcPct val="0"/>
        </a:spcBef>
        <a:spcAft>
          <a:spcPct val="0"/>
        </a:spcAft>
        <a:defRPr sz="3600" kern="1200" cap="all" spc="-6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Black" pitchFamily="34" charset="0"/>
        </a:defRPr>
      </a:lvl2pPr>
      <a:lvl3pPr algn="l" rtl="0" eaLnBrk="0" fontAlgn="base" hangingPunct="0">
        <a:spcBef>
          <a:spcPct val="0"/>
        </a:spcBef>
        <a:spcAft>
          <a:spcPct val="0"/>
        </a:spcAft>
        <a:defRPr sz="3600">
          <a:solidFill>
            <a:schemeClr val="tx2"/>
          </a:solidFill>
          <a:latin typeface="Arial Black" pitchFamily="34" charset="0"/>
        </a:defRPr>
      </a:lvl3pPr>
      <a:lvl4pPr algn="l" rtl="0" eaLnBrk="0" fontAlgn="base" hangingPunct="0">
        <a:spcBef>
          <a:spcPct val="0"/>
        </a:spcBef>
        <a:spcAft>
          <a:spcPct val="0"/>
        </a:spcAft>
        <a:defRPr sz="3600">
          <a:solidFill>
            <a:schemeClr val="tx2"/>
          </a:solidFill>
          <a:latin typeface="Arial Black" pitchFamily="34" charset="0"/>
        </a:defRPr>
      </a:lvl4pPr>
      <a:lvl5pPr algn="l" rtl="0" eaLnBrk="0" fontAlgn="base" hangingPunct="0">
        <a:spcBef>
          <a:spcPct val="0"/>
        </a:spcBef>
        <a:spcAft>
          <a:spcPct val="0"/>
        </a:spcAft>
        <a:defRPr sz="3600">
          <a:solidFill>
            <a:schemeClr val="tx2"/>
          </a:solidFill>
          <a:latin typeface="Arial Black" pitchFamily="34" charset="0"/>
        </a:defRPr>
      </a:lvl5pPr>
      <a:lvl6pPr marL="457200" algn="l" rtl="0" fontAlgn="base">
        <a:spcBef>
          <a:spcPct val="0"/>
        </a:spcBef>
        <a:spcAft>
          <a:spcPct val="0"/>
        </a:spcAft>
        <a:defRPr sz="3600">
          <a:solidFill>
            <a:schemeClr val="tx2"/>
          </a:solidFill>
          <a:latin typeface="Arial Black" pitchFamily="34" charset="0"/>
        </a:defRPr>
      </a:lvl6pPr>
      <a:lvl7pPr marL="914400" algn="l" rtl="0" fontAlgn="base">
        <a:spcBef>
          <a:spcPct val="0"/>
        </a:spcBef>
        <a:spcAft>
          <a:spcPct val="0"/>
        </a:spcAft>
        <a:defRPr sz="3600">
          <a:solidFill>
            <a:schemeClr val="tx2"/>
          </a:solidFill>
          <a:latin typeface="Arial Black" pitchFamily="34" charset="0"/>
        </a:defRPr>
      </a:lvl7pPr>
      <a:lvl8pPr marL="1371600" algn="l" rtl="0" fontAlgn="base">
        <a:spcBef>
          <a:spcPct val="0"/>
        </a:spcBef>
        <a:spcAft>
          <a:spcPct val="0"/>
        </a:spcAft>
        <a:defRPr sz="3600">
          <a:solidFill>
            <a:schemeClr val="tx2"/>
          </a:solidFill>
          <a:latin typeface="Arial Black" pitchFamily="34" charset="0"/>
        </a:defRPr>
      </a:lvl8pPr>
      <a:lvl9pPr marL="1828800" algn="l" rtl="0" fontAlgn="base">
        <a:spcBef>
          <a:spcPct val="0"/>
        </a:spcBef>
        <a:spcAft>
          <a:spcPct val="0"/>
        </a:spcAft>
        <a:defRPr sz="3600">
          <a:solidFill>
            <a:schemeClr val="tx2"/>
          </a:solidFill>
          <a:latin typeface="Arial Black" pitchFamily="34" charset="0"/>
        </a:defRPr>
      </a:lvl9pPr>
    </p:titleStyle>
    <p:bodyStyle>
      <a:lvl1pPr algn="l" rtl="0" eaLnBrk="0" fontAlgn="base" hangingPunct="0">
        <a:spcBef>
          <a:spcPct val="20000"/>
        </a:spcBef>
        <a:spcAft>
          <a:spcPts val="600"/>
        </a:spcAft>
        <a:buFont typeface="Arial" pitchFamily="34"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pitchFamily="34"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pitchFamily="34"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pitchFamily="34"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pitchFamily="34"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152400"/>
            <a:ext cx="5791200" cy="1371600"/>
          </a:xfrm>
          <a:prstGeom prst="rect">
            <a:avLst/>
          </a:prstGeom>
        </p:spPr>
        <p:txBody>
          <a:bodyPr vert="horz" lIns="91440" tIns="45720" rIns="91440" bIns="45720" rtlCol="0" anchor="b">
            <a:normAutofit/>
          </a:bodyPr>
          <a:lstStyle/>
          <a:p>
            <a:r>
              <a:rPr lang="en-US" smtClean="0"/>
              <a:t>Click to edit Master title style</a:t>
            </a:r>
            <a:endParaRPr lang="en-US" dirty="0"/>
          </a:p>
        </p:txBody>
      </p:sp>
      <p:sp>
        <p:nvSpPr>
          <p:cNvPr id="1027" name="Text Placeholder 2"/>
          <p:cNvSpPr>
            <a:spLocks noGrp="1"/>
          </p:cNvSpPr>
          <p:nvPr>
            <p:ph type="body" idx="1"/>
          </p:nvPr>
        </p:nvSpPr>
        <p:spPr bwMode="auto">
          <a:xfrm>
            <a:off x="457200" y="1752600"/>
            <a:ext cx="7620000"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a:p>
            <a:pPr lvl="4"/>
            <a:r>
              <a:rPr lang="en-US" altLang="fr-FR" smtClean="0"/>
              <a:t>Fifth level</a:t>
            </a:r>
          </a:p>
        </p:txBody>
      </p:sp>
      <p:sp>
        <p:nvSpPr>
          <p:cNvPr id="7" name="Rectangle 6"/>
          <p:cNvSpPr/>
          <p:nvPr/>
        </p:nvSpPr>
        <p:spPr>
          <a:xfrm>
            <a:off x="9001125" y="0"/>
            <a:ext cx="142875"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8" name="Rectangle 7"/>
          <p:cNvSpPr/>
          <p:nvPr userDrawn="1"/>
        </p:nvSpPr>
        <p:spPr>
          <a:xfrm>
            <a:off x="9001125" y="1371600"/>
            <a:ext cx="142875"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pic>
        <p:nvPicPr>
          <p:cNvPr id="1030" name="Picture 8" descr="uottawa-logo-nospace"/>
          <p:cNvPicPr>
            <a:picLocks noChangeAspect="1" noChangeArrowheads="1"/>
          </p:cNvPicPr>
          <p:nvPr userDrawn="1"/>
        </p:nvPicPr>
        <p:blipFill>
          <a:blip r:embed="rId1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7696200" y="177800"/>
            <a:ext cx="1143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Slide Number Placeholder 2"/>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fontAlgn="base">
              <a:spcBef>
                <a:spcPct val="0"/>
              </a:spcBef>
              <a:spcAft>
                <a:spcPct val="0"/>
              </a:spcAft>
              <a:defRPr/>
            </a:pPr>
            <a:fld id="{3DB9D456-0085-42C8-A12E-75ECDDC72A0F}" type="slidenum">
              <a:rPr lang="fr-CA">
                <a:solidFill>
                  <a:srgbClr val="000000">
                    <a:tint val="75000"/>
                  </a:srgbClr>
                </a:solidFill>
                <a:latin typeface="Times New Roman" pitchFamily="18" charset="0"/>
              </a:rPr>
              <a:pPr fontAlgn="base">
                <a:spcBef>
                  <a:spcPct val="0"/>
                </a:spcBef>
                <a:spcAft>
                  <a:spcPct val="0"/>
                </a:spcAft>
                <a:defRPr/>
              </a:pPr>
              <a:t>‹#›</a:t>
            </a:fld>
            <a:endParaRPr lang="fr-CA">
              <a:solidFill>
                <a:srgbClr val="000000">
                  <a:tint val="75000"/>
                </a:srgbClr>
              </a:solidFill>
              <a:latin typeface="Times New Roman" pitchFamily="18" charset="0"/>
            </a:endParaRPr>
          </a:p>
        </p:txBody>
      </p:sp>
      <p:sp>
        <p:nvSpPr>
          <p:cNvPr id="10" name="Footer Placeholder 4"/>
          <p:cNvSpPr>
            <a:spLocks noGrp="1"/>
          </p:cNvSpPr>
          <p:nvPr>
            <p:ph type="ftr" sz="quarter" idx="3"/>
          </p:nvPr>
        </p:nvSpPr>
        <p:spPr>
          <a:xfrm>
            <a:off x="457200" y="6492875"/>
            <a:ext cx="3429000" cy="284163"/>
          </a:xfrm>
          <a:prstGeom prst="rect">
            <a:avLst/>
          </a:prstGeom>
        </p:spPr>
        <p:txBody>
          <a:bodyPr vert="horz" lIns="91440" tIns="45720" rIns="91440" bIns="45720" rtlCol="0" anchor="t"/>
          <a:lstStyle>
            <a:lvl1pPr algn="l">
              <a:defRPr sz="1000">
                <a:solidFill>
                  <a:schemeClr val="tx1"/>
                </a:solidFill>
              </a:defRPr>
            </a:lvl1pPr>
          </a:lstStyle>
          <a:p>
            <a:pPr fontAlgn="base">
              <a:spcBef>
                <a:spcPct val="0"/>
              </a:spcBef>
              <a:spcAft>
                <a:spcPct val="0"/>
              </a:spcAft>
              <a:defRPr/>
            </a:pPr>
            <a:r>
              <a:rPr lang="en-US">
                <a:solidFill>
                  <a:srgbClr val="000000"/>
                </a:solidFill>
                <a:latin typeface="Times New Roman" pitchFamily="18" charset="0"/>
              </a:rPr>
              <a:t>SEG2506 – Hivers 2013 - Hussein Al Osman</a:t>
            </a:r>
            <a:endParaRPr lang="en-US" dirty="0">
              <a:solidFill>
                <a:srgbClr val="000000"/>
              </a:solidFill>
              <a:latin typeface="Times New Roman" pitchFamily="18" charset="0"/>
            </a:endParaRPr>
          </a:p>
        </p:txBody>
      </p:sp>
    </p:spTree>
    <p:extLst>
      <p:ext uri="{BB962C8B-B14F-4D97-AF65-F5344CB8AC3E}">
        <p14:creationId xmlns:p14="http://schemas.microsoft.com/office/powerpoint/2010/main" val="3027904820"/>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iming>
    <p:tnLst>
      <p:par>
        <p:cTn id="1" dur="indefinite" restart="never" nodeType="tmRoot"/>
      </p:par>
    </p:tnLst>
  </p:timing>
  <p:hf hdr="0" dt="0"/>
  <p:txStyles>
    <p:titleStyle>
      <a:lvl1pPr algn="l" rtl="0" eaLnBrk="0" fontAlgn="base" hangingPunct="0">
        <a:spcBef>
          <a:spcPct val="0"/>
        </a:spcBef>
        <a:spcAft>
          <a:spcPct val="0"/>
        </a:spcAft>
        <a:defRPr sz="3600" kern="1200" cap="all" spc="-6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Black" pitchFamily="34" charset="0"/>
        </a:defRPr>
      </a:lvl2pPr>
      <a:lvl3pPr algn="l" rtl="0" eaLnBrk="0" fontAlgn="base" hangingPunct="0">
        <a:spcBef>
          <a:spcPct val="0"/>
        </a:spcBef>
        <a:spcAft>
          <a:spcPct val="0"/>
        </a:spcAft>
        <a:defRPr sz="3600">
          <a:solidFill>
            <a:schemeClr val="tx2"/>
          </a:solidFill>
          <a:latin typeface="Arial Black" pitchFamily="34" charset="0"/>
        </a:defRPr>
      </a:lvl3pPr>
      <a:lvl4pPr algn="l" rtl="0" eaLnBrk="0" fontAlgn="base" hangingPunct="0">
        <a:spcBef>
          <a:spcPct val="0"/>
        </a:spcBef>
        <a:spcAft>
          <a:spcPct val="0"/>
        </a:spcAft>
        <a:defRPr sz="3600">
          <a:solidFill>
            <a:schemeClr val="tx2"/>
          </a:solidFill>
          <a:latin typeface="Arial Black" pitchFamily="34" charset="0"/>
        </a:defRPr>
      </a:lvl4pPr>
      <a:lvl5pPr algn="l" rtl="0" eaLnBrk="0" fontAlgn="base" hangingPunct="0">
        <a:spcBef>
          <a:spcPct val="0"/>
        </a:spcBef>
        <a:spcAft>
          <a:spcPct val="0"/>
        </a:spcAft>
        <a:defRPr sz="3600">
          <a:solidFill>
            <a:schemeClr val="tx2"/>
          </a:solidFill>
          <a:latin typeface="Arial Black" pitchFamily="34" charset="0"/>
        </a:defRPr>
      </a:lvl5pPr>
      <a:lvl6pPr marL="457200" algn="l" rtl="0" fontAlgn="base">
        <a:spcBef>
          <a:spcPct val="0"/>
        </a:spcBef>
        <a:spcAft>
          <a:spcPct val="0"/>
        </a:spcAft>
        <a:defRPr sz="3600">
          <a:solidFill>
            <a:schemeClr val="tx2"/>
          </a:solidFill>
          <a:latin typeface="Arial Black" pitchFamily="34" charset="0"/>
        </a:defRPr>
      </a:lvl6pPr>
      <a:lvl7pPr marL="914400" algn="l" rtl="0" fontAlgn="base">
        <a:spcBef>
          <a:spcPct val="0"/>
        </a:spcBef>
        <a:spcAft>
          <a:spcPct val="0"/>
        </a:spcAft>
        <a:defRPr sz="3600">
          <a:solidFill>
            <a:schemeClr val="tx2"/>
          </a:solidFill>
          <a:latin typeface="Arial Black" pitchFamily="34" charset="0"/>
        </a:defRPr>
      </a:lvl7pPr>
      <a:lvl8pPr marL="1371600" algn="l" rtl="0" fontAlgn="base">
        <a:spcBef>
          <a:spcPct val="0"/>
        </a:spcBef>
        <a:spcAft>
          <a:spcPct val="0"/>
        </a:spcAft>
        <a:defRPr sz="3600">
          <a:solidFill>
            <a:schemeClr val="tx2"/>
          </a:solidFill>
          <a:latin typeface="Arial Black" pitchFamily="34" charset="0"/>
        </a:defRPr>
      </a:lvl8pPr>
      <a:lvl9pPr marL="1828800" algn="l" rtl="0" fontAlgn="base">
        <a:spcBef>
          <a:spcPct val="0"/>
        </a:spcBef>
        <a:spcAft>
          <a:spcPct val="0"/>
        </a:spcAft>
        <a:defRPr sz="3600">
          <a:solidFill>
            <a:schemeClr val="tx2"/>
          </a:solidFill>
          <a:latin typeface="Arial Black" pitchFamily="34" charset="0"/>
        </a:defRPr>
      </a:lvl9pPr>
    </p:titleStyle>
    <p:bodyStyle>
      <a:lvl1pPr algn="l" rtl="0" eaLnBrk="0" fontAlgn="base" hangingPunct="0">
        <a:spcBef>
          <a:spcPct val="20000"/>
        </a:spcBef>
        <a:spcAft>
          <a:spcPts val="600"/>
        </a:spcAft>
        <a:buFont typeface="Arial" pitchFamily="34"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pitchFamily="34"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pitchFamily="34"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pitchFamily="34"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pitchFamily="34"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152400"/>
            <a:ext cx="5791200" cy="1371600"/>
          </a:xfrm>
          <a:prstGeom prst="rect">
            <a:avLst/>
          </a:prstGeom>
        </p:spPr>
        <p:txBody>
          <a:bodyPr vert="horz" lIns="91440" tIns="45720" rIns="91440" bIns="45720" rtlCol="0" anchor="b">
            <a:normAutofit/>
          </a:bodyPr>
          <a:lstStyle/>
          <a:p>
            <a:r>
              <a:rPr lang="en-US" smtClean="0"/>
              <a:t>Click to edit Master title style</a:t>
            </a:r>
            <a:endParaRPr lang="en-US" dirty="0"/>
          </a:p>
        </p:txBody>
      </p:sp>
      <p:sp>
        <p:nvSpPr>
          <p:cNvPr id="1027" name="Text Placeholder 2"/>
          <p:cNvSpPr>
            <a:spLocks noGrp="1"/>
          </p:cNvSpPr>
          <p:nvPr>
            <p:ph type="body" idx="1"/>
          </p:nvPr>
        </p:nvSpPr>
        <p:spPr bwMode="auto">
          <a:xfrm>
            <a:off x="457200" y="1752600"/>
            <a:ext cx="7620000" cy="4373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fr-FR" smtClean="0"/>
              <a:t>Click to edit Master text styles</a:t>
            </a:r>
          </a:p>
          <a:p>
            <a:pPr lvl="1"/>
            <a:r>
              <a:rPr lang="en-US" altLang="fr-FR" smtClean="0"/>
              <a:t>Second level</a:t>
            </a:r>
          </a:p>
          <a:p>
            <a:pPr lvl="2"/>
            <a:r>
              <a:rPr lang="en-US" altLang="fr-FR" smtClean="0"/>
              <a:t>Third level</a:t>
            </a:r>
          </a:p>
          <a:p>
            <a:pPr lvl="3"/>
            <a:r>
              <a:rPr lang="en-US" altLang="fr-FR" smtClean="0"/>
              <a:t>Fourth level</a:t>
            </a:r>
          </a:p>
          <a:p>
            <a:pPr lvl="4"/>
            <a:r>
              <a:rPr lang="en-US" altLang="fr-FR" smtClean="0"/>
              <a:t>Fifth level</a:t>
            </a:r>
          </a:p>
        </p:txBody>
      </p:sp>
      <p:sp>
        <p:nvSpPr>
          <p:cNvPr id="4" name="Date Placeholder 3"/>
          <p:cNvSpPr>
            <a:spLocks noGrp="1"/>
          </p:cNvSpPr>
          <p:nvPr>
            <p:ph type="dt" sz="half" idx="2"/>
          </p:nvPr>
        </p:nvSpPr>
        <p:spPr>
          <a:xfrm>
            <a:off x="457200" y="6172200"/>
            <a:ext cx="3429000" cy="304800"/>
          </a:xfrm>
          <a:prstGeom prst="rect">
            <a:avLst/>
          </a:prstGeom>
        </p:spPr>
        <p:txBody>
          <a:bodyPr vert="horz" lIns="91440" tIns="45720" rIns="91440" bIns="0" rtlCol="0" anchor="b"/>
          <a:lstStyle>
            <a:lvl1pPr algn="l">
              <a:defRPr sz="1000">
                <a:solidFill>
                  <a:schemeClr val="tx1"/>
                </a:solidFill>
              </a:defRPr>
            </a:lvl1pPr>
          </a:lstStyle>
          <a:p>
            <a:pPr fontAlgn="base">
              <a:spcBef>
                <a:spcPct val="0"/>
              </a:spcBef>
              <a:spcAft>
                <a:spcPct val="0"/>
              </a:spcAft>
              <a:defRPr/>
            </a:pPr>
            <a:endParaRPr lang="en-US" dirty="0">
              <a:solidFill>
                <a:srgbClr val="000000"/>
              </a:solidFill>
              <a:latin typeface="Times New Roman" pitchFamily="18" charset="0"/>
            </a:endParaRPr>
          </a:p>
        </p:txBody>
      </p:sp>
      <p:sp>
        <p:nvSpPr>
          <p:cNvPr id="5" name="Footer Placeholder 4"/>
          <p:cNvSpPr>
            <a:spLocks noGrp="1"/>
          </p:cNvSpPr>
          <p:nvPr>
            <p:ph type="ftr" sz="quarter" idx="3"/>
          </p:nvPr>
        </p:nvSpPr>
        <p:spPr>
          <a:xfrm>
            <a:off x="457200" y="6492875"/>
            <a:ext cx="3429000" cy="284163"/>
          </a:xfrm>
          <a:prstGeom prst="rect">
            <a:avLst/>
          </a:prstGeom>
        </p:spPr>
        <p:txBody>
          <a:bodyPr vert="horz" lIns="91440" tIns="45720" rIns="91440" bIns="45720" rtlCol="0" anchor="t"/>
          <a:lstStyle>
            <a:lvl1pPr algn="l">
              <a:defRPr sz="1000">
                <a:solidFill>
                  <a:schemeClr val="tx1"/>
                </a:solidFill>
              </a:defRPr>
            </a:lvl1pPr>
          </a:lstStyle>
          <a:p>
            <a:pPr fontAlgn="base">
              <a:spcBef>
                <a:spcPct val="0"/>
              </a:spcBef>
              <a:spcAft>
                <a:spcPct val="0"/>
              </a:spcAft>
              <a:defRPr/>
            </a:pPr>
            <a:endParaRPr lang="en-US">
              <a:solidFill>
                <a:srgbClr val="000000"/>
              </a:solidFill>
              <a:latin typeface="Times New Roman" pitchFamily="18" charset="0"/>
            </a:endParaRPr>
          </a:p>
        </p:txBody>
      </p:sp>
      <p:sp>
        <p:nvSpPr>
          <p:cNvPr id="7" name="Rectangle 6"/>
          <p:cNvSpPr/>
          <p:nvPr/>
        </p:nvSpPr>
        <p:spPr>
          <a:xfrm>
            <a:off x="9001125" y="0"/>
            <a:ext cx="142875" cy="13716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sp>
        <p:nvSpPr>
          <p:cNvPr id="8" name="Rectangle 7"/>
          <p:cNvSpPr/>
          <p:nvPr userDrawn="1"/>
        </p:nvSpPr>
        <p:spPr>
          <a:xfrm>
            <a:off x="9001125" y="1371600"/>
            <a:ext cx="142875" cy="54864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en-US" sz="2400">
              <a:solidFill>
                <a:srgbClr val="FFFFFF"/>
              </a:solidFill>
            </a:endParaRPr>
          </a:p>
        </p:txBody>
      </p:sp>
      <p:pic>
        <p:nvPicPr>
          <p:cNvPr id="1032" name="Picture 8" descr="uottawa-logo-nospace"/>
          <p:cNvPicPr>
            <a:picLocks noChangeAspect="1" noChangeArrowheads="1"/>
          </p:cNvPicPr>
          <p:nvPr userDrawn="1"/>
        </p:nvPicPr>
        <p:blipFill>
          <a:blip r:embed="rId13" cstate="print">
            <a:clrChange>
              <a:clrFrom>
                <a:srgbClr val="FDFDFD"/>
              </a:clrFrom>
              <a:clrTo>
                <a:srgbClr val="FDFDFD">
                  <a:alpha val="0"/>
                </a:srgbClr>
              </a:clrTo>
            </a:clrChange>
            <a:extLst>
              <a:ext uri="{28A0092B-C50C-407E-A947-70E740481C1C}">
                <a14:useLocalDpi xmlns:a14="http://schemas.microsoft.com/office/drawing/2010/main" val="0"/>
              </a:ext>
            </a:extLst>
          </a:blip>
          <a:srcRect/>
          <a:stretch>
            <a:fillRect/>
          </a:stretch>
        </p:blipFill>
        <p:spPr bwMode="auto">
          <a:xfrm>
            <a:off x="7696200" y="177800"/>
            <a:ext cx="1143000" cy="119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2913076"/>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iming>
    <p:tnLst>
      <p:par>
        <p:cTn id="1" dur="indefinite" restart="never" nodeType="tmRoot"/>
      </p:par>
    </p:tnLst>
  </p:timing>
  <p:hf hdr="0" ftr="0" dt="0"/>
  <p:txStyles>
    <p:titleStyle>
      <a:lvl1pPr algn="l" rtl="0" eaLnBrk="0" fontAlgn="base" hangingPunct="0">
        <a:spcBef>
          <a:spcPct val="0"/>
        </a:spcBef>
        <a:spcAft>
          <a:spcPct val="0"/>
        </a:spcAft>
        <a:defRPr sz="3600" kern="1200" cap="all" spc="-60">
          <a:solidFill>
            <a:schemeClr val="tx2"/>
          </a:solidFill>
          <a:latin typeface="+mj-lt"/>
          <a:ea typeface="+mj-ea"/>
          <a:cs typeface="+mj-cs"/>
        </a:defRPr>
      </a:lvl1pPr>
      <a:lvl2pPr algn="l" rtl="0" eaLnBrk="0" fontAlgn="base" hangingPunct="0">
        <a:spcBef>
          <a:spcPct val="0"/>
        </a:spcBef>
        <a:spcAft>
          <a:spcPct val="0"/>
        </a:spcAft>
        <a:defRPr sz="3600">
          <a:solidFill>
            <a:schemeClr val="tx2"/>
          </a:solidFill>
          <a:latin typeface="Arial Black" pitchFamily="34" charset="0"/>
        </a:defRPr>
      </a:lvl2pPr>
      <a:lvl3pPr algn="l" rtl="0" eaLnBrk="0" fontAlgn="base" hangingPunct="0">
        <a:spcBef>
          <a:spcPct val="0"/>
        </a:spcBef>
        <a:spcAft>
          <a:spcPct val="0"/>
        </a:spcAft>
        <a:defRPr sz="3600">
          <a:solidFill>
            <a:schemeClr val="tx2"/>
          </a:solidFill>
          <a:latin typeface="Arial Black" pitchFamily="34" charset="0"/>
        </a:defRPr>
      </a:lvl3pPr>
      <a:lvl4pPr algn="l" rtl="0" eaLnBrk="0" fontAlgn="base" hangingPunct="0">
        <a:spcBef>
          <a:spcPct val="0"/>
        </a:spcBef>
        <a:spcAft>
          <a:spcPct val="0"/>
        </a:spcAft>
        <a:defRPr sz="3600">
          <a:solidFill>
            <a:schemeClr val="tx2"/>
          </a:solidFill>
          <a:latin typeface="Arial Black" pitchFamily="34" charset="0"/>
        </a:defRPr>
      </a:lvl4pPr>
      <a:lvl5pPr algn="l" rtl="0" eaLnBrk="0" fontAlgn="base" hangingPunct="0">
        <a:spcBef>
          <a:spcPct val="0"/>
        </a:spcBef>
        <a:spcAft>
          <a:spcPct val="0"/>
        </a:spcAft>
        <a:defRPr sz="3600">
          <a:solidFill>
            <a:schemeClr val="tx2"/>
          </a:solidFill>
          <a:latin typeface="Arial Black" pitchFamily="34" charset="0"/>
        </a:defRPr>
      </a:lvl5pPr>
      <a:lvl6pPr marL="457200" algn="l" rtl="0" fontAlgn="base">
        <a:spcBef>
          <a:spcPct val="0"/>
        </a:spcBef>
        <a:spcAft>
          <a:spcPct val="0"/>
        </a:spcAft>
        <a:defRPr sz="3600">
          <a:solidFill>
            <a:schemeClr val="tx2"/>
          </a:solidFill>
          <a:latin typeface="Arial Black" pitchFamily="34" charset="0"/>
        </a:defRPr>
      </a:lvl6pPr>
      <a:lvl7pPr marL="914400" algn="l" rtl="0" fontAlgn="base">
        <a:spcBef>
          <a:spcPct val="0"/>
        </a:spcBef>
        <a:spcAft>
          <a:spcPct val="0"/>
        </a:spcAft>
        <a:defRPr sz="3600">
          <a:solidFill>
            <a:schemeClr val="tx2"/>
          </a:solidFill>
          <a:latin typeface="Arial Black" pitchFamily="34" charset="0"/>
        </a:defRPr>
      </a:lvl7pPr>
      <a:lvl8pPr marL="1371600" algn="l" rtl="0" fontAlgn="base">
        <a:spcBef>
          <a:spcPct val="0"/>
        </a:spcBef>
        <a:spcAft>
          <a:spcPct val="0"/>
        </a:spcAft>
        <a:defRPr sz="3600">
          <a:solidFill>
            <a:schemeClr val="tx2"/>
          </a:solidFill>
          <a:latin typeface="Arial Black" pitchFamily="34" charset="0"/>
        </a:defRPr>
      </a:lvl8pPr>
      <a:lvl9pPr marL="1828800" algn="l" rtl="0" fontAlgn="base">
        <a:spcBef>
          <a:spcPct val="0"/>
        </a:spcBef>
        <a:spcAft>
          <a:spcPct val="0"/>
        </a:spcAft>
        <a:defRPr sz="3600">
          <a:solidFill>
            <a:schemeClr val="tx2"/>
          </a:solidFill>
          <a:latin typeface="Arial Black" pitchFamily="34" charset="0"/>
        </a:defRPr>
      </a:lvl9pPr>
    </p:titleStyle>
    <p:bodyStyle>
      <a:lvl1pPr algn="l" rtl="0" eaLnBrk="0" fontAlgn="base" hangingPunct="0">
        <a:spcBef>
          <a:spcPct val="20000"/>
        </a:spcBef>
        <a:spcAft>
          <a:spcPts val="600"/>
        </a:spcAft>
        <a:buFont typeface="Arial"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4.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0.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2.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24.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04.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24.xml"/></Relationships>
</file>

<file path=ppt/slides/_rels/slide105.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4.xml"/></Relationships>
</file>

<file path=ppt/slides/_rels/slide106.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4.xml"/></Relationships>
</file>

<file path=ppt/slides/_rels/slide107.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24.xml"/></Relationships>
</file>

<file path=ppt/slides/_rels/slide108.xml.rels><?xml version="1.0" encoding="UTF-8" standalone="yes"?>
<Relationships xmlns="http://schemas.openxmlformats.org/package/2006/relationships"><Relationship Id="rId2" Type="http://schemas.openxmlformats.org/officeDocument/2006/relationships/image" Target="../media/image38.png"/><Relationship Id="rId1" Type="http://schemas.openxmlformats.org/officeDocument/2006/relationships/slideLayout" Target="../slideLayouts/slideLayout2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2.xml.rels><?xml version="1.0" encoding="UTF-8" standalone="yes"?>
<Relationships xmlns="http://schemas.openxmlformats.org/package/2006/relationships"><Relationship Id="rId2" Type="http://schemas.openxmlformats.org/officeDocument/2006/relationships/image" Target="../media/image39.png"/><Relationship Id="rId1" Type="http://schemas.openxmlformats.org/officeDocument/2006/relationships/slideLayout" Target="../slideLayouts/slideLayout24.xml"/></Relationships>
</file>

<file path=ppt/slides/_rels/slide113.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4.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18.xml.rels><?xml version="1.0" encoding="UTF-8" standalone="yes"?>
<Relationships xmlns="http://schemas.openxmlformats.org/package/2006/relationships"><Relationship Id="rId2" Type="http://schemas.openxmlformats.org/officeDocument/2006/relationships/image" Target="../media/image41.png"/><Relationship Id="rId1" Type="http://schemas.openxmlformats.org/officeDocument/2006/relationships/slideLayout" Target="../slideLayouts/slideLayout24.xml"/></Relationships>
</file>

<file path=ppt/slides/_rels/slide119.xml.rels><?xml version="1.0" encoding="UTF-8" standalone="yes"?>
<Relationships xmlns="http://schemas.openxmlformats.org/package/2006/relationships"><Relationship Id="rId2" Type="http://schemas.openxmlformats.org/officeDocument/2006/relationships/image" Target="../media/image42.png"/><Relationship Id="rId1" Type="http://schemas.openxmlformats.org/officeDocument/2006/relationships/slideLayout" Target="../slideLayouts/slideLayout2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2.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png"/><Relationship Id="rId1" Type="http://schemas.openxmlformats.org/officeDocument/2006/relationships/slideLayout" Target="../slideLayouts/slideLayout24.xml"/></Relationships>
</file>

<file path=ppt/slides/_rels/slide12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5.png"/><Relationship Id="rId1" Type="http://schemas.openxmlformats.org/officeDocument/2006/relationships/slideLayout" Target="../slideLayouts/slideLayout2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6.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24.xml"/></Relationships>
</file>

<file path=ppt/slides/_rels/slide127.xml.rels><?xml version="1.0" encoding="UTF-8" standalone="yes"?>
<Relationships xmlns="http://schemas.openxmlformats.org/package/2006/relationships"><Relationship Id="rId2" Type="http://schemas.openxmlformats.org/officeDocument/2006/relationships/image" Target="../media/image47.jpeg"/><Relationship Id="rId1" Type="http://schemas.openxmlformats.org/officeDocument/2006/relationships/slideLayout" Target="../slideLayouts/slideLayout24.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4.xml"/></Relationships>
</file>

<file path=ppt/slides/_rels/slide132.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slideLayout" Target="../slideLayouts/slideLayout24.xml"/><Relationship Id="rId1" Type="http://schemas.openxmlformats.org/officeDocument/2006/relationships/vmlDrawing" Target="../drawings/vmlDrawing1.vml"/><Relationship Id="rId5" Type="http://schemas.openxmlformats.org/officeDocument/2006/relationships/image" Target="../media/image48.emf"/><Relationship Id="rId4" Type="http://schemas.openxmlformats.org/officeDocument/2006/relationships/oleObject" Target="../embeddings/Microsoft_Visio_2003-2010_Drawing11.vsd"/></Relationships>
</file>

<file path=ppt/slides/_rels/slide133.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24.xml"/><Relationship Id="rId1" Type="http://schemas.openxmlformats.org/officeDocument/2006/relationships/vmlDrawing" Target="../drawings/vmlDrawing2.vml"/><Relationship Id="rId5" Type="http://schemas.openxmlformats.org/officeDocument/2006/relationships/image" Target="../media/image49.emf"/><Relationship Id="rId4" Type="http://schemas.openxmlformats.org/officeDocument/2006/relationships/oleObject" Target="../embeddings/Microsoft_Visio_2003-2010_Drawing22.vsd"/></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4.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38.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4.xml"/></Relationships>
</file>

<file path=ppt/slides/_rels/slide139.xml.rels><?xml version="1.0" encoding="UTF-8" standalone="yes"?>
<Relationships xmlns="http://schemas.openxmlformats.org/package/2006/relationships"><Relationship Id="rId2" Type="http://schemas.openxmlformats.org/officeDocument/2006/relationships/image" Target="../media/image52.png"/><Relationship Id="rId1" Type="http://schemas.openxmlformats.org/officeDocument/2006/relationships/slideLayout" Target="../slideLayouts/slideLayout24.xml"/></Relationships>
</file>

<file path=ppt/slides/_rels/slide14.xml.rels><?xml version="1.0" encoding="UTF-8" standalone="yes"?>
<Relationships xmlns="http://schemas.openxmlformats.org/package/2006/relationships"><Relationship Id="rId2" Type="http://schemas.openxmlformats.org/officeDocument/2006/relationships/hyperlink" Target="http://www.uottawa.ca/academic/info/regist/crs/0305/home_5_FR.htm" TargetMode="External"/><Relationship Id="rId1" Type="http://schemas.openxmlformats.org/officeDocument/2006/relationships/slideLayout" Target="../slideLayouts/slideLayout13.xml"/></Relationships>
</file>

<file path=ppt/slides/_rels/slide140.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24.xml"/></Relationships>
</file>

<file path=ppt/slides/_rels/slide141.xml.rels><?xml version="1.0" encoding="UTF-8" standalone="yes"?>
<Relationships xmlns="http://schemas.openxmlformats.org/package/2006/relationships"><Relationship Id="rId2" Type="http://schemas.openxmlformats.org/officeDocument/2006/relationships/hyperlink" Target="http://cruise.eecs.uottawa.ca/umpleonline/" TargetMode="External"/><Relationship Id="rId1" Type="http://schemas.openxmlformats.org/officeDocument/2006/relationships/slideLayout" Target="../slideLayouts/slideLayout24.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3.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4.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5.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4.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0.xml.rels><?xml version="1.0" encoding="UTF-8" standalone="yes"?>
<Relationships xmlns="http://schemas.openxmlformats.org/package/2006/relationships"><Relationship Id="rId2" Type="http://schemas.openxmlformats.org/officeDocument/2006/relationships/image" Target="../media/image56.png"/><Relationship Id="rId1" Type="http://schemas.openxmlformats.org/officeDocument/2006/relationships/slideLayout" Target="../slideLayouts/slideLayout24.xml"/></Relationships>
</file>

<file path=ppt/slides/_rels/slide151.xml.rels><?xml version="1.0" encoding="UTF-8" standalone="yes"?>
<Relationships xmlns="http://schemas.openxmlformats.org/package/2006/relationships"><Relationship Id="rId2" Type="http://schemas.openxmlformats.org/officeDocument/2006/relationships/image" Target="../media/image57.png"/><Relationship Id="rId1" Type="http://schemas.openxmlformats.org/officeDocument/2006/relationships/slideLayout" Target="../slideLayouts/slideLayout24.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4.xml.rels><?xml version="1.0" encoding="UTF-8" standalone="yes"?>
<Relationships xmlns="http://schemas.openxmlformats.org/package/2006/relationships"><Relationship Id="rId2" Type="http://schemas.openxmlformats.org/officeDocument/2006/relationships/image" Target="../media/image58.jpeg"/><Relationship Id="rId1" Type="http://schemas.openxmlformats.org/officeDocument/2006/relationships/slideLayout" Target="../slideLayouts/slideLayout24.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3.xml.rels><?xml version="1.0" encoding="UTF-8" standalone="yes"?>
<Relationships xmlns="http://schemas.openxmlformats.org/package/2006/relationships"><Relationship Id="rId2" Type="http://schemas.openxmlformats.org/officeDocument/2006/relationships/image" Target="../media/image59.jpeg"/><Relationship Id="rId1" Type="http://schemas.openxmlformats.org/officeDocument/2006/relationships/slideLayout" Target="../slideLayouts/slideLayout24.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8.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180.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Layout" Target="../slideLayouts/slideLayout2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4.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5.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Layout" Target="../slideLayouts/slideLayout24.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4.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199.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8" Type="http://schemas.openxmlformats.org/officeDocument/2006/relationships/slide" Target="slide192.xml"/><Relationship Id="rId13" Type="http://schemas.openxmlformats.org/officeDocument/2006/relationships/slide" Target="slide319.xml"/><Relationship Id="rId18" Type="http://schemas.openxmlformats.org/officeDocument/2006/relationships/slide" Target="slide510.xml"/><Relationship Id="rId3" Type="http://schemas.openxmlformats.org/officeDocument/2006/relationships/slide" Target="slide16.xml"/><Relationship Id="rId7" Type="http://schemas.openxmlformats.org/officeDocument/2006/relationships/slide" Target="slide152.xml"/><Relationship Id="rId12" Type="http://schemas.openxmlformats.org/officeDocument/2006/relationships/slide" Target="slide286.xml"/><Relationship Id="rId17" Type="http://schemas.openxmlformats.org/officeDocument/2006/relationships/slide" Target="slide473.xml"/><Relationship Id="rId2" Type="http://schemas.openxmlformats.org/officeDocument/2006/relationships/slide" Target="slide3.xml"/><Relationship Id="rId16" Type="http://schemas.openxmlformats.org/officeDocument/2006/relationships/slide" Target="slide450.xml"/><Relationship Id="rId20" Type="http://schemas.openxmlformats.org/officeDocument/2006/relationships/slide" Target="slide565.xml"/><Relationship Id="rId1" Type="http://schemas.openxmlformats.org/officeDocument/2006/relationships/slideLayout" Target="../slideLayouts/slideLayout35.xml"/><Relationship Id="rId6" Type="http://schemas.openxmlformats.org/officeDocument/2006/relationships/slide" Target="slide114.xml"/><Relationship Id="rId11" Type="http://schemas.openxmlformats.org/officeDocument/2006/relationships/slide" Target="slide271.xml"/><Relationship Id="rId5" Type="http://schemas.openxmlformats.org/officeDocument/2006/relationships/slide" Target="slide88.xml"/><Relationship Id="rId15" Type="http://schemas.openxmlformats.org/officeDocument/2006/relationships/slide" Target="slide431.xml"/><Relationship Id="rId10" Type="http://schemas.openxmlformats.org/officeDocument/2006/relationships/slide" Target="slide245.xml"/><Relationship Id="rId19" Type="http://schemas.openxmlformats.org/officeDocument/2006/relationships/slide" Target="slide544.xml"/><Relationship Id="rId4" Type="http://schemas.openxmlformats.org/officeDocument/2006/relationships/slide" Target="slide49.xml"/><Relationship Id="rId9" Type="http://schemas.openxmlformats.org/officeDocument/2006/relationships/slide" Target="slide210.xml"/><Relationship Id="rId14" Type="http://schemas.openxmlformats.org/officeDocument/2006/relationships/slide" Target="slide383.xml"/></Relationships>
</file>

<file path=ppt/slides/_rels/slide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24.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2.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Layout" Target="../slideLayouts/slideLayout24.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6.xml.rels><?xml version="1.0" encoding="UTF-8" standalone="yes"?>
<Relationships xmlns="http://schemas.openxmlformats.org/package/2006/relationships"><Relationship Id="rId2" Type="http://schemas.openxmlformats.org/officeDocument/2006/relationships/image" Target="../media/image64.jpeg"/><Relationship Id="rId1" Type="http://schemas.openxmlformats.org/officeDocument/2006/relationships/slideLayout" Target="../slideLayouts/slideLayout24.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19.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21.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24.xm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26.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24.xml"/></Relationships>
</file>

<file path=ppt/slides/_rels/slide227.xml.rels><?xml version="1.0" encoding="UTF-8" standalone="yes"?>
<Relationships xmlns="http://schemas.openxmlformats.org/package/2006/relationships"><Relationship Id="rId2" Type="http://schemas.openxmlformats.org/officeDocument/2006/relationships/image" Target="../media/image68.png"/><Relationship Id="rId1" Type="http://schemas.openxmlformats.org/officeDocument/2006/relationships/slideLayout" Target="../slideLayouts/slideLayout24.xm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29.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Layout" Target="../slideLayouts/slideLayout2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3.xml.rels><?xml version="1.0" encoding="UTF-8" standalone="yes"?>
<Relationships xmlns="http://schemas.openxmlformats.org/package/2006/relationships"><Relationship Id="rId2" Type="http://schemas.openxmlformats.org/officeDocument/2006/relationships/image" Target="../media/image70.jpeg"/><Relationship Id="rId1" Type="http://schemas.openxmlformats.org/officeDocument/2006/relationships/slideLayout" Target="../slideLayouts/slideLayout24.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36.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24.xml"/></Relationships>
</file>

<file path=ppt/slides/_rels/slide237.xml.rels><?xml version="1.0" encoding="UTF-8" standalone="yes"?>
<Relationships xmlns="http://schemas.openxmlformats.org/package/2006/relationships"><Relationship Id="rId2" Type="http://schemas.openxmlformats.org/officeDocument/2006/relationships/image" Target="../media/image72.png"/><Relationship Id="rId1" Type="http://schemas.openxmlformats.org/officeDocument/2006/relationships/slideLayout" Target="../slideLayouts/slideLayout24.xml"/></Relationships>
</file>

<file path=ppt/slides/_rels/slide238.xml.rels><?xml version="1.0" encoding="UTF-8" standalone="yes"?>
<Relationships xmlns="http://schemas.openxmlformats.org/package/2006/relationships"><Relationship Id="rId2" Type="http://schemas.openxmlformats.org/officeDocument/2006/relationships/image" Target="../media/image73.png"/><Relationship Id="rId1" Type="http://schemas.openxmlformats.org/officeDocument/2006/relationships/slideLayout" Target="../slideLayouts/slideLayout24.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40.xml.rels><?xml version="1.0" encoding="UTF-8" standalone="yes"?>
<Relationships xmlns="http://schemas.openxmlformats.org/package/2006/relationships"><Relationship Id="rId2" Type="http://schemas.openxmlformats.org/officeDocument/2006/relationships/image" Target="../media/image74.png"/><Relationship Id="rId1" Type="http://schemas.openxmlformats.org/officeDocument/2006/relationships/slideLayout" Target="../slideLayouts/slideLayout24.xml"/></Relationships>
</file>

<file path=ppt/slides/_rels/slide241.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png"/><Relationship Id="rId1" Type="http://schemas.openxmlformats.org/officeDocument/2006/relationships/slideLayout" Target="../slideLayouts/slideLayout24.xml"/></Relationships>
</file>

<file path=ppt/slides/_rels/slide24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image" Target="../media/image77.png"/><Relationship Id="rId1" Type="http://schemas.openxmlformats.org/officeDocument/2006/relationships/slideLayout" Target="../slideLayouts/slideLayout24.xml"/></Relationships>
</file>

<file path=ppt/slides/_rels/slide243.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9.png"/><Relationship Id="rId1" Type="http://schemas.openxmlformats.org/officeDocument/2006/relationships/slideLayout" Target="../slideLayouts/slideLayout24.xml"/></Relationships>
</file>

<file path=ppt/slides/_rels/slide244.xml.rels><?xml version="1.0" encoding="UTF-8" standalone="yes"?>
<Relationships xmlns="http://schemas.openxmlformats.org/package/2006/relationships"><Relationship Id="rId2" Type="http://schemas.openxmlformats.org/officeDocument/2006/relationships/image" Target="../media/image81.png"/><Relationship Id="rId1" Type="http://schemas.openxmlformats.org/officeDocument/2006/relationships/slideLayout" Target="../slideLayouts/slideLayout24.xml"/></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1.xml.rels><?xml version="1.0" encoding="UTF-8" standalone="yes"?>
<Relationships xmlns="http://schemas.openxmlformats.org/package/2006/relationships"><Relationship Id="rId2" Type="http://schemas.openxmlformats.org/officeDocument/2006/relationships/image" Target="../media/image82.png"/><Relationship Id="rId1" Type="http://schemas.openxmlformats.org/officeDocument/2006/relationships/slideLayout" Target="../slideLayouts/slideLayout24.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58.xml.rels><?xml version="1.0" encoding="UTF-8" standalone="yes"?>
<Relationships xmlns="http://schemas.openxmlformats.org/package/2006/relationships"><Relationship Id="rId2" Type="http://schemas.openxmlformats.org/officeDocument/2006/relationships/image" Target="../media/image83.png"/><Relationship Id="rId1" Type="http://schemas.openxmlformats.org/officeDocument/2006/relationships/slideLayout" Target="../slideLayouts/slideLayout24.xml"/></Relationships>
</file>

<file path=ppt/slides/_rels/slide259.xml.rels><?xml version="1.0" encoding="UTF-8" standalone="yes"?>
<Relationships xmlns="http://schemas.openxmlformats.org/package/2006/relationships"><Relationship Id="rId2" Type="http://schemas.openxmlformats.org/officeDocument/2006/relationships/image" Target="../media/image84.png"/><Relationship Id="rId1" Type="http://schemas.openxmlformats.org/officeDocument/2006/relationships/slideLayout" Target="../slideLayouts/slideLayout2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2.xml.rels><?xml version="1.0" encoding="UTF-8" standalone="yes"?>
<Relationships xmlns="http://schemas.openxmlformats.org/package/2006/relationships"><Relationship Id="rId2" Type="http://schemas.openxmlformats.org/officeDocument/2006/relationships/image" Target="../media/image85.png"/><Relationship Id="rId1" Type="http://schemas.openxmlformats.org/officeDocument/2006/relationships/slideLayout" Target="../slideLayouts/slideLayout24.xml"/></Relationships>
</file>

<file path=ppt/slides/_rels/slide263.xml.rels><?xml version="1.0" encoding="UTF-8" standalone="yes"?>
<Relationships xmlns="http://schemas.openxmlformats.org/package/2006/relationships"><Relationship Id="rId2" Type="http://schemas.openxmlformats.org/officeDocument/2006/relationships/image" Target="../media/image86.png"/><Relationship Id="rId1" Type="http://schemas.openxmlformats.org/officeDocument/2006/relationships/slideLayout" Target="../slideLayouts/slideLayout24.xml"/></Relationships>
</file>

<file path=ppt/slides/_rels/slide264.xml.rels><?xml version="1.0" encoding="UTF-8" standalone="yes"?>
<Relationships xmlns="http://schemas.openxmlformats.org/package/2006/relationships"><Relationship Id="rId2" Type="http://schemas.openxmlformats.org/officeDocument/2006/relationships/image" Target="../media/image87.png"/><Relationship Id="rId1" Type="http://schemas.openxmlformats.org/officeDocument/2006/relationships/slideLayout" Target="../slideLayouts/slideLayout24.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88.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4.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4.xml"/></Relationships>
</file>

<file path=ppt/slides/_rels/slide301.xml.rels><?xml version="1.0" encoding="UTF-8" standalone="yes"?>
<Relationships xmlns="http://schemas.openxmlformats.org/package/2006/relationships"><Relationship Id="rId2" Type="http://schemas.openxmlformats.org/officeDocument/2006/relationships/image" Target="../media/image90.png"/><Relationship Id="rId1" Type="http://schemas.openxmlformats.org/officeDocument/2006/relationships/slideLayout" Target="../slideLayouts/slideLayout24.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3.xml.rels><?xml version="1.0" encoding="UTF-8" standalone="yes"?>
<Relationships xmlns="http://schemas.openxmlformats.org/package/2006/relationships"><Relationship Id="rId3" Type="http://schemas.openxmlformats.org/officeDocument/2006/relationships/image" Target="../media/image92.png"/><Relationship Id="rId2" Type="http://schemas.openxmlformats.org/officeDocument/2006/relationships/image" Target="../media/image91.png"/><Relationship Id="rId1" Type="http://schemas.openxmlformats.org/officeDocument/2006/relationships/slideLayout" Target="../slideLayouts/slideLayout24.xml"/></Relationships>
</file>

<file path=ppt/slides/_rels/slide304.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image" Target="../media/image93.png"/><Relationship Id="rId1" Type="http://schemas.openxmlformats.org/officeDocument/2006/relationships/slideLayout" Target="../slideLayouts/slideLayout24.xml"/></Relationships>
</file>

<file path=ppt/slides/_rels/slide305.xml.rels><?xml version="1.0" encoding="UTF-8" standalone="yes"?>
<Relationships xmlns="http://schemas.openxmlformats.org/package/2006/relationships"><Relationship Id="rId2" Type="http://schemas.openxmlformats.org/officeDocument/2006/relationships/image" Target="../media/image95.png"/><Relationship Id="rId1" Type="http://schemas.openxmlformats.org/officeDocument/2006/relationships/slideLayout" Target="../slideLayouts/slideLayout24.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1.xml.rels><?xml version="1.0" encoding="UTF-8" standalone="yes"?>
<Relationships xmlns="http://schemas.openxmlformats.org/package/2006/relationships"><Relationship Id="rId2" Type="http://schemas.openxmlformats.org/officeDocument/2006/relationships/image" Target="../media/image96.png"/><Relationship Id="rId1" Type="http://schemas.openxmlformats.org/officeDocument/2006/relationships/slideLayout" Target="../slideLayouts/slideLayout24.xml"/></Relationships>
</file>

<file path=ppt/slides/_rels/slide312.xml.rels><?xml version="1.0" encoding="UTF-8" standalone="yes"?>
<Relationships xmlns="http://schemas.openxmlformats.org/package/2006/relationships"><Relationship Id="rId2" Type="http://schemas.openxmlformats.org/officeDocument/2006/relationships/image" Target="../media/image97.png"/><Relationship Id="rId1" Type="http://schemas.openxmlformats.org/officeDocument/2006/relationships/slideLayout" Target="../slideLayouts/slideLayout24.xml"/></Relationships>
</file>

<file path=ppt/slides/_rels/slide313.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image" Target="../media/image98.png"/><Relationship Id="rId1" Type="http://schemas.openxmlformats.org/officeDocument/2006/relationships/slideLayout" Target="../slideLayouts/slideLayout24.xml"/></Relationships>
</file>

<file path=ppt/slides/_rels/slide314.xml.rels><?xml version="1.0" encoding="UTF-8" standalone="yes"?>
<Relationships xmlns="http://schemas.openxmlformats.org/package/2006/relationships"><Relationship Id="rId2" Type="http://schemas.openxmlformats.org/officeDocument/2006/relationships/image" Target="../media/image99.png"/><Relationship Id="rId1" Type="http://schemas.openxmlformats.org/officeDocument/2006/relationships/slideLayout" Target="../slideLayouts/slideLayout24.xml"/></Relationships>
</file>

<file path=ppt/slides/_rels/slide3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6.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24.xml"/></Relationships>
</file>

<file path=ppt/slides/_rels/slide31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image" Target="../media/image102.png"/><Relationship Id="rId1" Type="http://schemas.openxmlformats.org/officeDocument/2006/relationships/slideLayout" Target="../slideLayouts/slideLayout24.xml"/></Relationships>
</file>

<file path=ppt/slides/_rels/slide31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1.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4.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5.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image" Target="../media/image100.png"/><Relationship Id="rId1" Type="http://schemas.openxmlformats.org/officeDocument/2006/relationships/slideLayout" Target="../slideLayouts/slideLayout24.xml"/></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28.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image" Target="../media/image104.png"/><Relationship Id="rId1" Type="http://schemas.openxmlformats.org/officeDocument/2006/relationships/slideLayout" Target="../slideLayouts/slideLayout24.xml"/></Relationships>
</file>

<file path=ppt/slides/_rels/slide3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0.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24.xml"/></Relationships>
</file>

<file path=ppt/slides/_rels/slide33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3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7.png"/><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4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7.png"/><Relationship Id="rId1" Type="http://schemas.openxmlformats.org/officeDocument/2006/relationships/slideLayout" Target="../slideLayouts/slideLayout24.xml"/></Relationships>
</file>

<file path=ppt/slides/_rels/slide34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7.png"/><Relationship Id="rId1" Type="http://schemas.openxmlformats.org/officeDocument/2006/relationships/slideLayout" Target="../slideLayouts/slideLayout24.xml"/></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4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4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4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4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4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4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4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50.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51.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52.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53.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5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55.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5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5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5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4.xml"/></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82.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4.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38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8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8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8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8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8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9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9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92.xml.rels><?xml version="1.0" encoding="UTF-8" standalone="yes"?>
<Relationships xmlns="http://schemas.openxmlformats.org/package/2006/relationships"><Relationship Id="rId2" Type="http://schemas.openxmlformats.org/officeDocument/2006/relationships/image" Target="../media/image110.png"/><Relationship Id="rId1" Type="http://schemas.openxmlformats.org/officeDocument/2006/relationships/slideLayout" Target="../slideLayouts/slideLayout24.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9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9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97.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8.png"/><Relationship Id="rId1" Type="http://schemas.openxmlformats.org/officeDocument/2006/relationships/slideLayout" Target="../slideLayouts/slideLayout24.xml"/></Relationships>
</file>

<file path=ppt/slides/_rels/slide39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39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40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3.xml.rels><?xml version="1.0" encoding="UTF-8" standalone="yes"?>
<Relationships xmlns="http://schemas.openxmlformats.org/package/2006/relationships"><Relationship Id="rId2" Type="http://schemas.openxmlformats.org/officeDocument/2006/relationships/image" Target="../media/image109.png"/><Relationship Id="rId1" Type="http://schemas.openxmlformats.org/officeDocument/2006/relationships/slideLayout" Target="../slideLayouts/slideLayout24.xml"/></Relationships>
</file>

<file path=ppt/slides/_rels/slide4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4.xml"/></Relationships>
</file>

<file path=ppt/slides/_rels/slide4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3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4.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image" Target="../media/image107.png"/><Relationship Id="rId1" Type="http://schemas.openxmlformats.org/officeDocument/2006/relationships/slideLayout" Target="../slideLayouts/slideLayout24.xml"/></Relationships>
</file>

<file path=ppt/slides/_rels/slide43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3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4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5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5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4.xml"/></Relationships>
</file>

<file path=ppt/slides/_rels/slide45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4.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4.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4.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4.xml"/></Relationships>
</file>

<file path=ppt/slides/_rels/slide45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4.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6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46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462.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4.xml"/></Relationships>
</file>

<file path=ppt/slides/_rels/slide46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4.xml"/></Relationships>
</file>

<file path=ppt/slides/_rels/slide464.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4.xml"/></Relationships>
</file>

<file path=ppt/slides/_rels/slide46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466.xml.rels><?xml version="1.0" encoding="UTF-8" standalone="yes"?>
<Relationships xmlns="http://schemas.openxmlformats.org/package/2006/relationships"><Relationship Id="rId3" Type="http://schemas.openxmlformats.org/officeDocument/2006/relationships/image" Target="../media/image112.png"/><Relationship Id="rId2" Type="http://schemas.openxmlformats.org/officeDocument/2006/relationships/notesSlide" Target="../notesSlides/notesSlide31.xml"/><Relationship Id="rId1" Type="http://schemas.openxmlformats.org/officeDocument/2006/relationships/slideLayout" Target="../slideLayouts/slideLayout24.xml"/></Relationships>
</file>

<file path=ppt/slides/_rels/slide467.xml.rels><?xml version="1.0" encoding="UTF-8" standalone="yes"?>
<Relationships xmlns="http://schemas.openxmlformats.org/package/2006/relationships"><Relationship Id="rId3" Type="http://schemas.openxmlformats.org/officeDocument/2006/relationships/image" Target="../media/image113.png"/><Relationship Id="rId2" Type="http://schemas.openxmlformats.org/officeDocument/2006/relationships/notesSlide" Target="../notesSlides/notesSlide32.xml"/><Relationship Id="rId1" Type="http://schemas.openxmlformats.org/officeDocument/2006/relationships/slideLayout" Target="../slideLayouts/slideLayout24.xml"/></Relationships>
</file>

<file path=ppt/slides/_rels/slide46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notesSlide" Target="../notesSlides/notesSlide33.xml"/><Relationship Id="rId1" Type="http://schemas.openxmlformats.org/officeDocument/2006/relationships/slideLayout" Target="../slideLayouts/slideLayout24.xml"/><Relationship Id="rId4" Type="http://schemas.openxmlformats.org/officeDocument/2006/relationships/image" Target="../media/image115.png"/></Relationships>
</file>

<file path=ppt/slides/_rels/slide469.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7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47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472.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473.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47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7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7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7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7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47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8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8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48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8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8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4.xml"/></Relationships>
</file>

<file path=ppt/slides/_rels/slide48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4.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4.xml"/></Relationships>
</file>

<file path=ppt/slides/_rels/slide48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4.xml"/></Relationships>
</file>

<file path=ppt/slides/_rels/slide48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49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4.xml"/></Relationships>
</file>

<file path=ppt/slides/_rels/slide49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4.xml"/></Relationships>
</file>

<file path=ppt/slides/_rels/slide49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4.xml"/></Relationships>
</file>

<file path=ppt/slides/_rels/slide49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4.xml"/></Relationships>
</file>

<file path=ppt/slides/_rels/slide49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495.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7.xml"/></Relationships>
</file>

<file path=ppt/slides/_rels/slide49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4.xml"/></Relationships>
</file>

<file path=ppt/slides/_rels/slide497.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56.xml"/><Relationship Id="rId1" Type="http://schemas.openxmlformats.org/officeDocument/2006/relationships/slideLayout" Target="../slideLayouts/slideLayout24.xml"/></Relationships>
</file>

<file path=ppt/slides/_rels/slide49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4.xml"/></Relationships>
</file>

<file path=ppt/slides/_rels/slide49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3" Type="http://schemas.openxmlformats.org/officeDocument/2006/relationships/hyperlink" Target="https://maestro.uottawa.ca/" TargetMode="External"/><Relationship Id="rId2" Type="http://schemas.openxmlformats.org/officeDocument/2006/relationships/hyperlink" Target="mailto:halosman@uottawa.ca" TargetMode="Externa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0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24.xml"/></Relationships>
</file>

<file path=ppt/slides/_rels/slide501.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60.xml"/><Relationship Id="rId1" Type="http://schemas.openxmlformats.org/officeDocument/2006/relationships/slideLayout" Target="../slideLayouts/slideLayout24.xml"/></Relationships>
</file>

<file path=ppt/slides/_rels/slide502.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24.xml"/></Relationships>
</file>

<file path=ppt/slides/_rels/slide503.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61.xml"/><Relationship Id="rId1" Type="http://schemas.openxmlformats.org/officeDocument/2006/relationships/slideLayout" Target="../slideLayouts/slideLayout24.xml"/><Relationship Id="rId4" Type="http://schemas.openxmlformats.org/officeDocument/2006/relationships/image" Target="../media/image121.png"/></Relationships>
</file>

<file path=ppt/slides/_rels/slide50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62.xml"/><Relationship Id="rId1" Type="http://schemas.openxmlformats.org/officeDocument/2006/relationships/slideLayout" Target="../slideLayouts/slideLayout24.xml"/></Relationships>
</file>

<file path=ppt/slides/_rels/slide505.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notesSlide" Target="../notesSlides/notesSlide63.xml"/><Relationship Id="rId1" Type="http://schemas.openxmlformats.org/officeDocument/2006/relationships/slideLayout" Target="../slideLayouts/slideLayout24.xml"/></Relationships>
</file>

<file path=ppt/slides/_rels/slide506.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64.xml"/><Relationship Id="rId1" Type="http://schemas.openxmlformats.org/officeDocument/2006/relationships/slideLayout" Target="../slideLayouts/slideLayout24.xml"/></Relationships>
</file>

<file path=ppt/slides/_rels/slide507.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4.xml"/></Relationships>
</file>

<file path=ppt/slides/_rels/slide50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4.xml"/></Relationships>
</file>

<file path=ppt/slides/_rels/slide509.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24.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10.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1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1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1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1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1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1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1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1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1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1.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24.xml"/></Relationships>
</file>

<file path=ppt/slides/_rels/slide52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2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3.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4.xml"/></Relationships>
</file>

<file path=ppt/slides/_rels/slide53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3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4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4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4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4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44.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4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image" Target="../media/image126.png"/><Relationship Id="rId1" Type="http://schemas.openxmlformats.org/officeDocument/2006/relationships/slideLayout" Target="../slideLayouts/slideLayout24.xml"/></Relationships>
</file>

<file path=ppt/slides/_rels/slide548.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24.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57.xml.rels><?xml version="1.0" encoding="UTF-8" standalone="yes"?>
<Relationships xmlns="http://schemas.openxmlformats.org/package/2006/relationships"><Relationship Id="rId2" Type="http://schemas.openxmlformats.org/officeDocument/2006/relationships/image" Target="../media/image125.png"/><Relationship Id="rId1" Type="http://schemas.openxmlformats.org/officeDocument/2006/relationships/slideLayout" Target="../slideLayouts/slideLayout24.xml"/></Relationships>
</file>

<file path=ppt/slides/_rels/slide558.xml.rels><?xml version="1.0" encoding="UTF-8" standalone="yes"?>
<Relationships xmlns="http://schemas.openxmlformats.org/package/2006/relationships"><Relationship Id="rId2" Type="http://schemas.openxmlformats.org/officeDocument/2006/relationships/image" Target="../media/image128.png"/><Relationship Id="rId1" Type="http://schemas.openxmlformats.org/officeDocument/2006/relationships/slideLayout" Target="../slideLayouts/slideLayout24.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6.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4.xml"/></Relationships>
</file>

<file path=ppt/slides/_rels/slide560.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24.xml"/></Relationships>
</file>

<file path=ppt/slides/_rels/slide561.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4.xml"/></Relationships>
</file>

<file path=ppt/slides/_rels/slide56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4.xml"/></Relationships>
</file>

<file path=ppt/slides/_rels/slide563.xml.rels><?xml version="1.0" encoding="UTF-8" standalone="yes"?>
<Relationships xmlns="http://schemas.openxmlformats.org/package/2006/relationships"><Relationship Id="rId3" Type="http://schemas.openxmlformats.org/officeDocument/2006/relationships/image" Target="../media/image129.png"/><Relationship Id="rId2" Type="http://schemas.openxmlformats.org/officeDocument/2006/relationships/notesSlide" Target="../notesSlides/notesSlide72.xml"/><Relationship Id="rId1" Type="http://schemas.openxmlformats.org/officeDocument/2006/relationships/slideLayout" Target="../slideLayouts/slideLayout24.xml"/></Relationships>
</file>

<file path=ppt/slides/_rels/slide56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24.xml"/></Relationships>
</file>

<file path=ppt/slides/_rels/slide565.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56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6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6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6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4.xml"/></Relationships>
</file>

<file path=ppt/slides/_rels/slide57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78.xml.rels><?xml version="1.0" encoding="UTF-8" standalone="yes"?>
<Relationships xmlns="http://schemas.openxmlformats.org/package/2006/relationships"><Relationship Id="rId2" Type="http://schemas.openxmlformats.org/officeDocument/2006/relationships/image" Target="../media/image130.jpeg"/><Relationship Id="rId1" Type="http://schemas.openxmlformats.org/officeDocument/2006/relationships/slideLayout" Target="../slideLayouts/slideLayout24.xml"/></Relationships>
</file>

<file path=ppt/slides/_rels/slide57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4.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6.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74.xml"/><Relationship Id="rId1" Type="http://schemas.openxmlformats.org/officeDocument/2006/relationships/slideLayout" Target="../slideLayouts/slideLayout24.xml"/></Relationships>
</file>

<file path=ppt/slides/_rels/slide58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8.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24.xml"/></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91.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4.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7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4.xml"/></Relationships>
</file>

<file path=ppt/slides/_rels/slide74.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4.xml"/></Relationships>
</file>

<file path=ppt/slides/_rels/slide7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24.xml"/></Relationships>
</file>

<file path=ppt/slides/_rels/slide7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24.xml"/><Relationship Id="rId5" Type="http://schemas.openxmlformats.org/officeDocument/2006/relationships/image" Target="../media/image17.png"/><Relationship Id="rId4" Type="http://schemas.openxmlformats.org/officeDocument/2006/relationships/image" Target="../media/image16.png"/></Relationships>
</file>

<file path=ppt/slides/_rels/slide77.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png"/><Relationship Id="rId1" Type="http://schemas.openxmlformats.org/officeDocument/2006/relationships/slideLayout" Target="../slideLayouts/slideLayout24.xml"/></Relationships>
</file>

<file path=ppt/slides/_rels/slide78.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4.xml"/></Relationships>
</file>

<file path=ppt/slides/_rels/slide79.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4.xml"/></Relationships>
</file>

<file path=ppt/slides/_rels/slide8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4.xml"/></Relationships>
</file>

<file path=ppt/slides/_rels/slide82.xml.rels><?xml version="1.0" encoding="UTF-8" standalone="yes"?>
<Relationships xmlns="http://schemas.openxmlformats.org/package/2006/relationships"><Relationship Id="rId2" Type="http://schemas.openxmlformats.org/officeDocument/2006/relationships/image" Target="../media/image23.png"/><Relationship Id="rId1" Type="http://schemas.openxmlformats.org/officeDocument/2006/relationships/slideLayout" Target="../slideLayouts/slideLayout2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24.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87.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24.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0.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4.xml"/></Relationships>
</file>

<file path=ppt/slides/_rels/slide9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24.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3.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24.xml"/></Relationships>
</file>

<file path=ppt/slides/_rels/slide9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24.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9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24.xml"/></Relationships>
</file>

<file path=ppt/slides/_rels/slide99.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2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5936704"/>
          </a:xfrm>
        </p:spPr>
        <p:txBody>
          <a:bodyPr/>
          <a:lstStyle/>
          <a:p>
            <a:r>
              <a:rPr lang="fr-FR" dirty="0" smtClean="0"/>
              <a:t>SEG 2506</a:t>
            </a:r>
            <a:br>
              <a:rPr lang="fr-FR" dirty="0" smtClean="0"/>
            </a:br>
            <a:r>
              <a:rPr lang="fr-FR" sz="3600" dirty="0" smtClean="0"/>
              <a:t>Construction de Logiciel</a:t>
            </a:r>
            <a:r>
              <a:rPr lang="fr-FR" dirty="0" smtClean="0"/>
              <a:t/>
            </a:r>
            <a:br>
              <a:rPr lang="fr-FR" dirty="0" smtClean="0"/>
            </a:br>
            <a:r>
              <a:rPr lang="fr-FR" sz="1400" dirty="0" smtClean="0"/>
              <a:t/>
            </a:r>
            <a:br>
              <a:rPr lang="fr-FR" sz="1400" dirty="0" smtClean="0"/>
            </a:br>
            <a:r>
              <a:rPr lang="fr-FR" sz="1400" dirty="0" smtClean="0"/>
              <a:t/>
            </a:r>
            <a:br>
              <a:rPr lang="fr-FR" sz="1400" dirty="0" smtClean="0"/>
            </a:br>
            <a:r>
              <a:rPr lang="fr-FR" sz="1800" dirty="0" smtClean="0">
                <a:solidFill>
                  <a:srgbClr val="D1282E"/>
                </a:solidFill>
              </a:rPr>
              <a:t>Instructeur : Hussein Al Osman</a:t>
            </a:r>
            <a:br>
              <a:rPr lang="fr-FR" sz="1800" dirty="0" smtClean="0">
                <a:solidFill>
                  <a:srgbClr val="D1282E"/>
                </a:solidFill>
              </a:rPr>
            </a:br>
            <a:r>
              <a:rPr lang="fr-FR" sz="1800" dirty="0" smtClean="0">
                <a:solidFill>
                  <a:srgbClr val="D1282E"/>
                </a:solidFill>
              </a:rPr>
              <a:t/>
            </a:r>
            <a:br>
              <a:rPr lang="fr-FR" sz="1800" dirty="0" smtClean="0">
                <a:solidFill>
                  <a:srgbClr val="D1282E"/>
                </a:solidFill>
              </a:rPr>
            </a:br>
            <a:r>
              <a:rPr lang="fr-FR" sz="1800" i="1" dirty="0" smtClean="0">
                <a:solidFill>
                  <a:schemeClr val="tx2"/>
                </a:solidFill>
              </a:rPr>
              <a:t>La matière de ce cours est basée sur celle des Profs:</a:t>
            </a:r>
            <a:br>
              <a:rPr lang="fr-FR" sz="1800" i="1" dirty="0" smtClean="0">
                <a:solidFill>
                  <a:schemeClr val="tx2"/>
                </a:solidFill>
              </a:rPr>
            </a:br>
            <a:r>
              <a:rPr lang="fr-FR" sz="1800" i="1" dirty="0" smtClean="0">
                <a:solidFill>
                  <a:schemeClr val="tx2"/>
                </a:solidFill>
              </a:rPr>
              <a:t/>
            </a:r>
            <a:br>
              <a:rPr lang="fr-FR" sz="1800" i="1" dirty="0" smtClean="0">
                <a:solidFill>
                  <a:schemeClr val="tx2"/>
                </a:solidFill>
              </a:rPr>
            </a:br>
            <a:r>
              <a:rPr lang="fr-FR" sz="1800" b="1" i="1" dirty="0" smtClean="0">
                <a:solidFill>
                  <a:schemeClr val="tx2"/>
                </a:solidFill>
              </a:rPr>
              <a:t>Gregor v. </a:t>
            </a:r>
            <a:r>
              <a:rPr lang="fr-FR" sz="1800" b="1" i="1" dirty="0" err="1" smtClean="0">
                <a:solidFill>
                  <a:schemeClr val="tx2"/>
                </a:solidFill>
              </a:rPr>
              <a:t>Bochmann</a:t>
            </a:r>
            <a:r>
              <a:rPr lang="fr-FR" sz="1800" i="1" dirty="0" smtClean="0">
                <a:solidFill>
                  <a:schemeClr val="tx2"/>
                </a:solidFill>
              </a:rPr>
              <a:t> (</a:t>
            </a:r>
            <a:r>
              <a:rPr lang="fr-FR" sz="1400" i="1" dirty="0" smtClean="0">
                <a:solidFill>
                  <a:schemeClr val="tx2"/>
                </a:solidFill>
              </a:rPr>
              <a:t>https://www.site.uottawa.ca/~bochmann/)</a:t>
            </a:r>
            <a:r>
              <a:rPr lang="fr-FR" sz="1800" i="1" dirty="0" smtClean="0">
                <a:solidFill>
                  <a:schemeClr val="tx2"/>
                </a:solidFill>
              </a:rPr>
              <a:t/>
            </a:r>
            <a:br>
              <a:rPr lang="fr-FR" sz="1800" i="1" dirty="0" smtClean="0">
                <a:solidFill>
                  <a:schemeClr val="tx2"/>
                </a:solidFill>
              </a:rPr>
            </a:br>
            <a:r>
              <a:rPr lang="fr-FR" sz="1800" b="1" i="1" dirty="0" err="1" smtClean="0">
                <a:solidFill>
                  <a:schemeClr val="tx2"/>
                </a:solidFill>
              </a:rPr>
              <a:t>Jiying</a:t>
            </a:r>
            <a:r>
              <a:rPr lang="fr-FR" sz="1800" b="1" i="1" dirty="0" smtClean="0">
                <a:solidFill>
                  <a:schemeClr val="tx2"/>
                </a:solidFill>
              </a:rPr>
              <a:t> Zhao </a:t>
            </a:r>
            <a:r>
              <a:rPr lang="fr-FR" sz="1400" b="1" i="1" dirty="0" smtClean="0">
                <a:solidFill>
                  <a:schemeClr val="tx2"/>
                </a:solidFill>
              </a:rPr>
              <a:t>(http://www.site.uottawa.ca/~jyzhao/)</a:t>
            </a:r>
            <a:endParaRPr lang="fr-FR" sz="1400" b="1" i="1" dirty="0">
              <a:solidFill>
                <a:schemeClr val="tx2"/>
              </a:solidFill>
            </a:endParaRPr>
          </a:p>
        </p:txBody>
      </p:sp>
    </p:spTree>
    <p:extLst>
      <p:ext uri="{BB962C8B-B14F-4D97-AF65-F5344CB8AC3E}">
        <p14:creationId xmlns:p14="http://schemas.microsoft.com/office/powerpoint/2010/main" val="2903902083"/>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a:t>Sujets Majeurs du Cours</a:t>
            </a:r>
          </a:p>
        </p:txBody>
      </p:sp>
      <p:sp>
        <p:nvSpPr>
          <p:cNvPr id="11267" name="Content Placeholder 2"/>
          <p:cNvSpPr>
            <a:spLocks noGrp="1"/>
          </p:cNvSpPr>
          <p:nvPr>
            <p:ph idx="1"/>
          </p:nvPr>
        </p:nvSpPr>
        <p:spPr/>
        <p:txBody>
          <a:bodyPr/>
          <a:lstStyle/>
          <a:p>
            <a:r>
              <a:rPr lang="fr-FR" altLang="fr-FR" dirty="0" err="1" smtClean="0"/>
              <a:t>Chaptire</a:t>
            </a:r>
            <a:r>
              <a:rPr lang="fr-FR" altLang="fr-FR" dirty="0" smtClean="0"/>
              <a:t> 2: </a:t>
            </a:r>
            <a:r>
              <a:rPr lang="fr-FR" altLang="fr-FR" b="0" dirty="0" smtClean="0"/>
              <a:t>Compilateur, langages formels et grammaires</a:t>
            </a:r>
          </a:p>
          <a:p>
            <a:pPr lvl="1"/>
            <a:r>
              <a:rPr lang="fr-FR" altLang="fr-FR" dirty="0" smtClean="0"/>
              <a:t>Analyse lexique </a:t>
            </a:r>
            <a:r>
              <a:rPr lang="fr-FR" altLang="fr-FR" sz="1400" dirty="0" smtClean="0"/>
              <a:t>(convertir une séquence de caractères à une séquence d’entités lexicales, ou bien </a:t>
            </a:r>
            <a:r>
              <a:rPr lang="fr-FR" altLang="fr-FR" sz="1400" dirty="0" err="1" smtClean="0"/>
              <a:t>tokens</a:t>
            </a:r>
            <a:r>
              <a:rPr lang="fr-FR" altLang="fr-FR" sz="1400" dirty="0" smtClean="0"/>
              <a:t> en Anglais)</a:t>
            </a:r>
          </a:p>
          <a:p>
            <a:pPr lvl="2"/>
            <a:r>
              <a:rPr lang="fr-FR" altLang="fr-FR" dirty="0" smtClean="0"/>
              <a:t>Langages formels</a:t>
            </a:r>
          </a:p>
          <a:p>
            <a:pPr lvl="2"/>
            <a:r>
              <a:rPr lang="fr-FR" altLang="fr-FR" dirty="0" smtClean="0"/>
              <a:t>Expressions régulières </a:t>
            </a:r>
            <a:r>
              <a:rPr lang="fr-FR" altLang="fr-FR" sz="1400" dirty="0" smtClean="0"/>
              <a:t>(méthode pour décrire des chaînes de caractères)</a:t>
            </a:r>
          </a:p>
          <a:p>
            <a:pPr lvl="2"/>
            <a:r>
              <a:rPr lang="fr-FR" altLang="fr-FR" dirty="0" smtClean="0"/>
              <a:t>Automates finies déterministes et non-déterministes </a:t>
            </a:r>
          </a:p>
          <a:p>
            <a:pPr lvl="1"/>
            <a:r>
              <a:rPr lang="fr-FR" altLang="fr-FR" dirty="0" smtClean="0"/>
              <a:t>Analyse syntaxique</a:t>
            </a:r>
          </a:p>
          <a:p>
            <a:pPr lvl="2"/>
            <a:r>
              <a:rPr lang="fr-FR" altLang="fr-FR" dirty="0" smtClean="0"/>
              <a:t>Grammaire non contextuelle </a:t>
            </a:r>
            <a:r>
              <a:rPr lang="fr-FR" altLang="fr-FR" sz="1400" dirty="0" smtClean="0"/>
              <a:t>(décrit le syntaxe d’un langage de programmation</a:t>
            </a:r>
            <a:r>
              <a:rPr lang="fr-FR" altLang="fr-FR" sz="1200" dirty="0" smtClean="0"/>
              <a:t>)</a:t>
            </a:r>
          </a:p>
          <a:p>
            <a:pPr lvl="2"/>
            <a:r>
              <a:rPr lang="fr-FR" altLang="fr-FR" dirty="0" smtClean="0"/>
              <a:t>Arbres syntaxique</a:t>
            </a:r>
          </a:p>
          <a:p>
            <a:pPr lvl="2"/>
            <a:r>
              <a:rPr lang="fr-FR" altLang="fr-FR" dirty="0" smtClean="0"/>
              <a:t>Analyse syntaxique</a:t>
            </a:r>
          </a:p>
          <a:p>
            <a:endParaRPr lang="fr-FR" altLang="fr-FR" dirty="0" smtClean="0"/>
          </a:p>
        </p:txBody>
      </p:sp>
      <p:sp>
        <p:nvSpPr>
          <p:cNvPr id="5" name="Slide Number Placeholder 4"/>
          <p:cNvSpPr>
            <a:spLocks noGrp="1"/>
          </p:cNvSpPr>
          <p:nvPr>
            <p:ph type="sldNum" sz="quarter" idx="10"/>
          </p:nvPr>
        </p:nvSpPr>
        <p:spPr/>
        <p:txBody>
          <a:bodyPr/>
          <a:lstStyle/>
          <a:p>
            <a:pPr>
              <a:defRPr/>
            </a:pPr>
            <a:fld id="{FBEA7E8B-16E3-44B8-AE3C-8C3F378E3384}" type="slidenum">
              <a:rPr lang="fr-CA">
                <a:solidFill>
                  <a:srgbClr val="000000">
                    <a:tint val="75000"/>
                  </a:srgbClr>
                </a:solidFill>
              </a:rPr>
              <a:pPr>
                <a:defRPr/>
              </a:pPr>
              <a:t>10</a:t>
            </a:fld>
            <a:endParaRPr lang="fr-CA">
              <a:solidFill>
                <a:srgbClr val="000000">
                  <a:tint val="75000"/>
                </a:srgbClr>
              </a:solidFill>
            </a:endParaRPr>
          </a:p>
        </p:txBody>
      </p:sp>
      <p:sp>
        <p:nvSpPr>
          <p:cNvPr id="11269" name="Footer Placeholder 5"/>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25388137"/>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a:t>Revenant à notre exemple </a:t>
            </a:r>
            <a:r>
              <a:rPr lang="fr-FR" dirty="0" smtClean="0"/>
              <a:t>initial</a:t>
            </a:r>
            <a:endParaRPr lang="en-CA" dirty="0"/>
          </a:p>
        </p:txBody>
      </p:sp>
      <p:sp>
        <p:nvSpPr>
          <p:cNvPr id="25603" name="Content Placeholder 2"/>
          <p:cNvSpPr>
            <a:spLocks noGrp="1"/>
          </p:cNvSpPr>
          <p:nvPr>
            <p:ph idx="1"/>
          </p:nvPr>
        </p:nvSpPr>
        <p:spPr/>
        <p:txBody>
          <a:bodyPr/>
          <a:lstStyle/>
          <a:p>
            <a:r>
              <a:rPr lang="fr-FR" altLang="fr-FR" smtClean="0"/>
              <a:t>Exemple pour modéliser les états d’une porte</a:t>
            </a:r>
          </a:p>
        </p:txBody>
      </p:sp>
      <p:sp>
        <p:nvSpPr>
          <p:cNvPr id="1843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256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9D48B7C-DCB7-4B1D-84E8-612808C54994}" type="slidenum">
              <a:rPr lang="fr-CA" altLang="fr-FR" sz="1200" b="0" smtClean="0">
                <a:solidFill>
                  <a:srgbClr val="898989"/>
                </a:solidFill>
                <a:cs typeface="Arial" pitchFamily="34" charset="0"/>
              </a:rPr>
              <a:pPr>
                <a:spcBef>
                  <a:spcPct val="0"/>
                </a:spcBef>
                <a:spcAft>
                  <a:spcPct val="0"/>
                </a:spcAft>
                <a:buFontTx/>
                <a:buNone/>
              </a:pPr>
              <a:t>100</a:t>
            </a:fld>
            <a:endParaRPr lang="fr-CA" altLang="fr-FR" sz="1200" b="0" smtClean="0">
              <a:solidFill>
                <a:srgbClr val="898989"/>
              </a:solidFill>
              <a:cs typeface="Arial" pitchFamily="34" charset="0"/>
            </a:endParaRPr>
          </a:p>
        </p:txBody>
      </p:sp>
      <p:pic>
        <p:nvPicPr>
          <p:cNvPr id="25606"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627313" y="2060575"/>
            <a:ext cx="3473450" cy="45386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89838799"/>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Décisions</a:t>
            </a:r>
            <a:endParaRPr lang="fr-FR" dirty="0"/>
          </a:p>
        </p:txBody>
      </p:sp>
      <p:sp>
        <p:nvSpPr>
          <p:cNvPr id="3" name="Content Placeholder 2"/>
          <p:cNvSpPr>
            <a:spLocks noGrp="1"/>
          </p:cNvSpPr>
          <p:nvPr>
            <p:ph idx="1"/>
          </p:nvPr>
        </p:nvSpPr>
        <p:spPr/>
        <p:txBody>
          <a:bodyPr/>
          <a:lstStyle/>
          <a:p>
            <a:pPr>
              <a:buFont typeface="Arial" charset="0"/>
              <a:buNone/>
              <a:defRPr/>
            </a:pPr>
            <a:r>
              <a:rPr lang="fr-FR" dirty="0" smtClean="0"/>
              <a:t>Comme dans les diagrammes d’activité, on peut utiliser des nœuds de décisions (ont les appelle pseudo-états)</a:t>
            </a:r>
          </a:p>
          <a:p>
            <a:pPr lvl="1">
              <a:buFont typeface="Arial" charset="0"/>
              <a:buChar char="•"/>
              <a:defRPr/>
            </a:pPr>
            <a:endParaRPr lang="fr-FR" dirty="0"/>
          </a:p>
          <a:p>
            <a:pPr indent="-182563">
              <a:buFont typeface="Arial" charset="0"/>
              <a:buNone/>
              <a:defRPr/>
            </a:pPr>
            <a:r>
              <a:rPr lang="fr-FR" dirty="0" smtClean="0"/>
              <a:t>Les nœuds de décisions sont représentés par des symboles de diamants</a:t>
            </a:r>
          </a:p>
          <a:p>
            <a:pPr lvl="1">
              <a:buFont typeface="Arial" charset="0"/>
              <a:buChar char="•"/>
              <a:defRPr/>
            </a:pPr>
            <a:r>
              <a:rPr lang="fr-FR" dirty="0" smtClean="0"/>
              <a:t>On a toujours une transition d’arrivée et deux ou plus transitions de départ</a:t>
            </a:r>
          </a:p>
          <a:p>
            <a:pPr lvl="1">
              <a:buFont typeface="Arial" charset="0"/>
              <a:buChar char="•"/>
              <a:defRPr/>
            </a:pPr>
            <a:r>
              <a:rPr lang="fr-FR" dirty="0" smtClean="0"/>
              <a:t>La branche d’exécution est décidée par la condition (garde) associée avec les transitions qui sortent du nœud de décision</a:t>
            </a:r>
            <a:endParaRPr lang="fr-FR" dirty="0"/>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2662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EC213F7-3A60-40D4-AF24-F1183DC46D20}" type="slidenum">
              <a:rPr lang="fr-CA" altLang="fr-FR" sz="1200" b="0" smtClean="0">
                <a:solidFill>
                  <a:srgbClr val="898989"/>
                </a:solidFill>
                <a:cs typeface="Arial" pitchFamily="34" charset="0"/>
              </a:rPr>
              <a:pPr>
                <a:spcBef>
                  <a:spcPct val="0"/>
                </a:spcBef>
                <a:spcAft>
                  <a:spcPct val="0"/>
                </a:spcAft>
                <a:buFontTx/>
                <a:buNone/>
              </a:pPr>
              <a:t>101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970446784"/>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Décisions</a:t>
            </a:r>
            <a:endParaRPr lang="fr-CA" dirty="0"/>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2765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CDEE0AB-5DD0-4CFB-B0F2-2CCDB4A469C2}" type="slidenum">
              <a:rPr lang="fr-CA" altLang="fr-FR" sz="1200" b="0" smtClean="0">
                <a:solidFill>
                  <a:srgbClr val="898989"/>
                </a:solidFill>
                <a:cs typeface="Arial" pitchFamily="34" charset="0"/>
              </a:rPr>
              <a:pPr>
                <a:spcBef>
                  <a:spcPct val="0"/>
                </a:spcBef>
                <a:spcAft>
                  <a:spcPct val="0"/>
                </a:spcAft>
                <a:buFontTx/>
                <a:buNone/>
              </a:pPr>
              <a:t>102</a:t>
            </a:fld>
            <a:endParaRPr lang="fr-CA" altLang="fr-FR" sz="1200" b="0" smtClean="0">
              <a:solidFill>
                <a:srgbClr val="898989"/>
              </a:solidFill>
              <a:cs typeface="Arial" pitchFamily="34" charset="0"/>
            </a:endParaRPr>
          </a:p>
        </p:txBody>
      </p:sp>
      <p:pic>
        <p:nvPicPr>
          <p:cNvPr id="2765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2060575"/>
            <a:ext cx="6330950" cy="375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519669492"/>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a:t>é</a:t>
            </a:r>
            <a:r>
              <a:rPr lang="fr-FR" dirty="0" smtClean="0"/>
              <a:t>tats composés</a:t>
            </a:r>
            <a:endParaRPr lang="fr-FR" dirty="0"/>
          </a:p>
        </p:txBody>
      </p:sp>
      <p:sp>
        <p:nvSpPr>
          <p:cNvPr id="28675" name="Content Placeholder 2"/>
          <p:cNvSpPr>
            <a:spLocks noGrp="1"/>
          </p:cNvSpPr>
          <p:nvPr>
            <p:ph idx="1"/>
          </p:nvPr>
        </p:nvSpPr>
        <p:spPr>
          <a:xfrm>
            <a:off x="457200" y="1752600"/>
            <a:ext cx="7620000" cy="1171575"/>
          </a:xfrm>
        </p:spPr>
        <p:txBody>
          <a:bodyPr/>
          <a:lstStyle/>
          <a:p>
            <a:r>
              <a:rPr lang="fr-FR" altLang="fr-FR" smtClean="0"/>
              <a:t>Une machine d’état peut inclure des diagrammes de sous-machine</a:t>
            </a:r>
          </a:p>
          <a:p>
            <a:r>
              <a:rPr lang="fr-FR" altLang="fr-FR" smtClean="0"/>
              <a:t>Exemple d’une application de communication simple:</a:t>
            </a:r>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2867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E3D76C7-222E-47E3-BF51-1A525ADCD614}" type="slidenum">
              <a:rPr lang="fr-CA" altLang="fr-FR" sz="1200" b="0" smtClean="0">
                <a:solidFill>
                  <a:srgbClr val="898989"/>
                </a:solidFill>
                <a:cs typeface="Arial" pitchFamily="34" charset="0"/>
              </a:rPr>
              <a:pPr>
                <a:spcBef>
                  <a:spcPct val="0"/>
                </a:spcBef>
                <a:spcAft>
                  <a:spcPct val="0"/>
                </a:spcAft>
                <a:buFontTx/>
                <a:buNone/>
              </a:pPr>
              <a:t>103</a:t>
            </a:fld>
            <a:endParaRPr lang="fr-CA" altLang="fr-FR" sz="1200" b="0" smtClean="0">
              <a:solidFill>
                <a:srgbClr val="898989"/>
              </a:solidFill>
              <a:cs typeface="Arial" pitchFamily="34" charset="0"/>
            </a:endParaRPr>
          </a:p>
        </p:txBody>
      </p:sp>
      <p:sp>
        <p:nvSpPr>
          <p:cNvPr id="3" name="Rounded Rectangle 2"/>
          <p:cNvSpPr/>
          <p:nvPr/>
        </p:nvSpPr>
        <p:spPr>
          <a:xfrm>
            <a:off x="754063" y="3141663"/>
            <a:ext cx="3889375" cy="2808287"/>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b="1" dirty="0">
                <a:solidFill>
                  <a:schemeClr val="tx1"/>
                </a:solidFill>
              </a:rPr>
              <a:t>Connected</a:t>
            </a:r>
            <a:endParaRPr lang="fr-CA" sz="1400" b="1" dirty="0">
              <a:solidFill>
                <a:schemeClr val="tx1"/>
              </a:solidFill>
            </a:endParaRPr>
          </a:p>
        </p:txBody>
      </p:sp>
      <p:sp>
        <p:nvSpPr>
          <p:cNvPr id="8" name="Rounded Rectangle 7"/>
          <p:cNvSpPr/>
          <p:nvPr/>
        </p:nvSpPr>
        <p:spPr>
          <a:xfrm>
            <a:off x="1300163" y="3716338"/>
            <a:ext cx="1831975" cy="585787"/>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b="1" dirty="0">
                <a:solidFill>
                  <a:schemeClr val="tx1"/>
                </a:solidFill>
              </a:rPr>
              <a:t>Waiting</a:t>
            </a:r>
            <a:endParaRPr lang="fr-CA" sz="1400" b="1" dirty="0">
              <a:solidFill>
                <a:schemeClr val="tx1"/>
              </a:solidFill>
            </a:endParaRPr>
          </a:p>
        </p:txBody>
      </p:sp>
      <p:sp>
        <p:nvSpPr>
          <p:cNvPr id="9" name="Rounded Rectangle 8"/>
          <p:cNvSpPr/>
          <p:nvPr/>
        </p:nvSpPr>
        <p:spPr>
          <a:xfrm>
            <a:off x="1300163" y="5076825"/>
            <a:ext cx="1831975" cy="5842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b="1" dirty="0" err="1">
                <a:solidFill>
                  <a:schemeClr val="tx1"/>
                </a:solidFill>
              </a:rPr>
              <a:t>ProcessingByte</a:t>
            </a:r>
            <a:endParaRPr lang="fr-CA" sz="1400" b="1" dirty="0">
              <a:solidFill>
                <a:schemeClr val="tx1"/>
              </a:solidFill>
            </a:endParaRPr>
          </a:p>
        </p:txBody>
      </p:sp>
      <p:cxnSp>
        <p:nvCxnSpPr>
          <p:cNvPr id="6" name="Straight Arrow Connector 5"/>
          <p:cNvCxnSpPr/>
          <p:nvPr/>
        </p:nvCxnSpPr>
        <p:spPr>
          <a:xfrm>
            <a:off x="1619250" y="4302125"/>
            <a:ext cx="0" cy="7747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V="1">
            <a:off x="2843213" y="4302125"/>
            <a:ext cx="0" cy="7747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8683" name="TextBox 10"/>
          <p:cNvSpPr txBox="1">
            <a:spLocks noChangeArrowheads="1"/>
          </p:cNvSpPr>
          <p:nvPr/>
        </p:nvSpPr>
        <p:spPr bwMode="auto">
          <a:xfrm>
            <a:off x="1079500" y="4545013"/>
            <a:ext cx="971550" cy="2460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000" b="0"/>
              <a:t>receiveByte</a:t>
            </a:r>
            <a:endParaRPr lang="fr-CA" altLang="fr-FR" sz="1000" b="0"/>
          </a:p>
        </p:txBody>
      </p:sp>
      <p:sp>
        <p:nvSpPr>
          <p:cNvPr id="28684" name="TextBox 14"/>
          <p:cNvSpPr txBox="1">
            <a:spLocks noChangeArrowheads="1"/>
          </p:cNvSpPr>
          <p:nvPr/>
        </p:nvSpPr>
        <p:spPr bwMode="auto">
          <a:xfrm>
            <a:off x="2339975" y="4560888"/>
            <a:ext cx="1152525" cy="2460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000" b="0"/>
              <a:t>byteProcessed</a:t>
            </a:r>
            <a:endParaRPr lang="fr-CA" altLang="fr-FR" sz="1000" b="0"/>
          </a:p>
        </p:txBody>
      </p:sp>
      <p:cxnSp>
        <p:nvCxnSpPr>
          <p:cNvPr id="13" name="Straight Arrow Connector 12"/>
          <p:cNvCxnSpPr/>
          <p:nvPr/>
        </p:nvCxnSpPr>
        <p:spPr>
          <a:xfrm>
            <a:off x="3132138" y="4010025"/>
            <a:ext cx="1152525" cy="635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4" name="Oval 13"/>
          <p:cNvSpPr/>
          <p:nvPr/>
        </p:nvSpPr>
        <p:spPr>
          <a:xfrm>
            <a:off x="4284663" y="3870325"/>
            <a:ext cx="288925" cy="29210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8687" name="TextBox 18"/>
          <p:cNvSpPr txBox="1">
            <a:spLocks noChangeArrowheads="1"/>
          </p:cNvSpPr>
          <p:nvPr/>
        </p:nvSpPr>
        <p:spPr bwMode="auto">
          <a:xfrm>
            <a:off x="3276600" y="3759200"/>
            <a:ext cx="7905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000" b="0"/>
              <a:t>disconnect</a:t>
            </a:r>
            <a:endParaRPr lang="fr-CA" altLang="fr-FR" sz="1000" b="0"/>
          </a:p>
        </p:txBody>
      </p:sp>
      <p:sp>
        <p:nvSpPr>
          <p:cNvPr id="21" name="Rounded Rectangle 20"/>
          <p:cNvSpPr/>
          <p:nvPr/>
        </p:nvSpPr>
        <p:spPr>
          <a:xfrm>
            <a:off x="5867400" y="3868738"/>
            <a:ext cx="1831975" cy="1863725"/>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b="1" dirty="0">
                <a:solidFill>
                  <a:schemeClr val="tx1"/>
                </a:solidFill>
              </a:rPr>
              <a:t>Disconnected</a:t>
            </a:r>
            <a:endParaRPr lang="fr-CA" sz="1400" b="1" dirty="0">
              <a:solidFill>
                <a:schemeClr val="tx1"/>
              </a:solidFill>
            </a:endParaRPr>
          </a:p>
        </p:txBody>
      </p:sp>
      <p:cxnSp>
        <p:nvCxnSpPr>
          <p:cNvPr id="22" name="Straight Arrow Connector 21"/>
          <p:cNvCxnSpPr/>
          <p:nvPr/>
        </p:nvCxnSpPr>
        <p:spPr>
          <a:xfrm>
            <a:off x="4643438" y="4284663"/>
            <a:ext cx="122396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643438" y="5229225"/>
            <a:ext cx="122396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8691" name="TextBox 26"/>
          <p:cNvSpPr txBox="1">
            <a:spLocks noChangeArrowheads="1"/>
          </p:cNvSpPr>
          <p:nvPr/>
        </p:nvSpPr>
        <p:spPr bwMode="auto">
          <a:xfrm>
            <a:off x="4860925" y="4953000"/>
            <a:ext cx="790575"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000" b="0"/>
              <a:t>connect</a:t>
            </a:r>
            <a:endParaRPr lang="fr-CA" altLang="fr-FR" sz="1000" b="0"/>
          </a:p>
        </p:txBody>
      </p:sp>
      <p:sp>
        <p:nvSpPr>
          <p:cNvPr id="29" name="Oval 28"/>
          <p:cNvSpPr/>
          <p:nvPr/>
        </p:nvSpPr>
        <p:spPr>
          <a:xfrm>
            <a:off x="6948488" y="3282950"/>
            <a:ext cx="287337" cy="292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0" name="Oval 29"/>
          <p:cNvSpPr/>
          <p:nvPr/>
        </p:nvSpPr>
        <p:spPr>
          <a:xfrm>
            <a:off x="4338638" y="3927475"/>
            <a:ext cx="180975" cy="179388"/>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31" name="Straight Arrow Connector 30"/>
          <p:cNvCxnSpPr>
            <a:stCxn id="29" idx="4"/>
          </p:cNvCxnSpPr>
          <p:nvPr/>
        </p:nvCxnSpPr>
        <p:spPr>
          <a:xfrm>
            <a:off x="7092950" y="3575050"/>
            <a:ext cx="0" cy="2936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7" name="Oval 36"/>
          <p:cNvSpPr/>
          <p:nvPr/>
        </p:nvSpPr>
        <p:spPr>
          <a:xfrm>
            <a:off x="7092950" y="6376988"/>
            <a:ext cx="287338" cy="292100"/>
          </a:xfrm>
          <a:prstGeom prst="ellipse">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8" name="Oval 37"/>
          <p:cNvSpPr/>
          <p:nvPr/>
        </p:nvSpPr>
        <p:spPr>
          <a:xfrm>
            <a:off x="7146925" y="6432550"/>
            <a:ext cx="179388" cy="180975"/>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39" name="Straight Arrow Connector 38"/>
          <p:cNvCxnSpPr/>
          <p:nvPr/>
        </p:nvCxnSpPr>
        <p:spPr>
          <a:xfrm>
            <a:off x="7235825" y="5734050"/>
            <a:ext cx="0" cy="64293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8698" name="TextBox 41"/>
          <p:cNvSpPr txBox="1">
            <a:spLocks noChangeArrowheads="1"/>
          </p:cNvSpPr>
          <p:nvPr/>
        </p:nvSpPr>
        <p:spPr bwMode="auto">
          <a:xfrm>
            <a:off x="6764338" y="5949950"/>
            <a:ext cx="1047750" cy="24606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000" b="0"/>
              <a:t>closeSession</a:t>
            </a:r>
            <a:endParaRPr lang="fr-CA" altLang="fr-FR" sz="1000" b="0"/>
          </a:p>
        </p:txBody>
      </p:sp>
      <p:sp>
        <p:nvSpPr>
          <p:cNvPr id="45" name="Oval 44"/>
          <p:cNvSpPr/>
          <p:nvPr/>
        </p:nvSpPr>
        <p:spPr>
          <a:xfrm>
            <a:off x="900113" y="3297238"/>
            <a:ext cx="287337" cy="2921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46" name="Straight Arrow Connector 45"/>
          <p:cNvCxnSpPr>
            <a:stCxn id="45" idx="5"/>
          </p:cNvCxnSpPr>
          <p:nvPr/>
        </p:nvCxnSpPr>
        <p:spPr>
          <a:xfrm>
            <a:off x="1146175" y="3548063"/>
            <a:ext cx="153988" cy="3206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0996328"/>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états </a:t>
            </a:r>
            <a:r>
              <a:rPr lang="fr-FR" dirty="0"/>
              <a:t>composés - Exemple</a:t>
            </a:r>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2970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FB51A5B-3D62-4CAA-AF68-CC5F4023E648}" type="slidenum">
              <a:rPr lang="fr-CA" altLang="fr-FR" sz="1200" b="0" smtClean="0">
                <a:solidFill>
                  <a:srgbClr val="898989"/>
                </a:solidFill>
                <a:cs typeface="Arial" pitchFamily="34" charset="0"/>
              </a:rPr>
              <a:pPr>
                <a:spcBef>
                  <a:spcPct val="0"/>
                </a:spcBef>
                <a:spcAft>
                  <a:spcPct val="0"/>
                </a:spcAft>
                <a:buFontTx/>
                <a:buNone/>
              </a:pPr>
              <a:t>104</a:t>
            </a:fld>
            <a:endParaRPr lang="fr-CA" altLang="fr-FR" sz="1200" b="0" smtClean="0">
              <a:solidFill>
                <a:srgbClr val="898989"/>
              </a:solidFill>
              <a:cs typeface="Arial" pitchFamily="34" charset="0"/>
            </a:endParaRPr>
          </a:p>
        </p:txBody>
      </p:sp>
      <p:pic>
        <p:nvPicPr>
          <p:cNvPr id="29701" name="Picture 3"/>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700338" y="1268413"/>
            <a:ext cx="4676775" cy="495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02259666"/>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a:t>é</a:t>
            </a:r>
            <a:r>
              <a:rPr lang="fr-FR" dirty="0" smtClean="0"/>
              <a:t>tats composés - Exemple</a:t>
            </a:r>
            <a:endParaRPr lang="fr-CA" dirty="0"/>
          </a:p>
        </p:txBody>
      </p:sp>
      <p:sp>
        <p:nvSpPr>
          <p:cNvPr id="30723" name="Content Placeholder 2"/>
          <p:cNvSpPr>
            <a:spLocks noGrp="1"/>
          </p:cNvSpPr>
          <p:nvPr>
            <p:ph idx="1"/>
          </p:nvPr>
        </p:nvSpPr>
        <p:spPr/>
        <p:txBody>
          <a:bodyPr/>
          <a:lstStyle/>
          <a:p>
            <a:r>
              <a:rPr lang="fr-FR" altLang="fr-FR" smtClean="0"/>
              <a:t>Même exemple, mais avec une représentation alternative</a:t>
            </a:r>
          </a:p>
          <a:p>
            <a:pPr lvl="1"/>
            <a:r>
              <a:rPr lang="fr-FR" altLang="fr-FR" smtClean="0"/>
              <a:t>Le symbole dans l’état “Check Pin” indique que les détails de la sous-machine sont spécifiés dans une autre machine d’état</a:t>
            </a:r>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3072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7746AA9-5357-4E47-A1AA-44224717E693}" type="slidenum">
              <a:rPr lang="fr-CA" altLang="fr-FR" sz="1200" b="0" smtClean="0">
                <a:solidFill>
                  <a:srgbClr val="898989"/>
                </a:solidFill>
                <a:cs typeface="Arial" pitchFamily="34" charset="0"/>
              </a:rPr>
              <a:pPr>
                <a:spcBef>
                  <a:spcPct val="0"/>
                </a:spcBef>
                <a:spcAft>
                  <a:spcPct val="0"/>
                </a:spcAft>
                <a:buFontTx/>
                <a:buNone/>
              </a:pPr>
              <a:t>105</a:t>
            </a:fld>
            <a:endParaRPr lang="fr-CA" altLang="fr-FR" sz="1200" b="0" smtClean="0">
              <a:solidFill>
                <a:srgbClr val="898989"/>
              </a:solidFill>
              <a:cs typeface="Arial" pitchFamily="34" charset="0"/>
            </a:endParaRPr>
          </a:p>
        </p:txBody>
      </p:sp>
      <p:pic>
        <p:nvPicPr>
          <p:cNvPr id="30726"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76600" y="2852738"/>
            <a:ext cx="3971925" cy="38893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917670916"/>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Points D’entrée</a:t>
            </a:r>
            <a:endParaRPr lang="fr-FR" dirty="0"/>
          </a:p>
        </p:txBody>
      </p:sp>
      <p:sp>
        <p:nvSpPr>
          <p:cNvPr id="31747" name="Content Placeholder 2"/>
          <p:cNvSpPr>
            <a:spLocks noGrp="1"/>
          </p:cNvSpPr>
          <p:nvPr>
            <p:ph idx="1"/>
          </p:nvPr>
        </p:nvSpPr>
        <p:spPr/>
        <p:txBody>
          <a:bodyPr/>
          <a:lstStyle/>
          <a:p>
            <a:r>
              <a:rPr lang="fr-FR" altLang="fr-FR" smtClean="0"/>
              <a:t>Parfois, on n’a pas besoin de commencer l’exécution par l’état initial</a:t>
            </a:r>
          </a:p>
          <a:p>
            <a:pPr lvl="1"/>
            <a:r>
              <a:rPr lang="fr-FR" altLang="fr-FR" smtClean="0"/>
              <a:t>Il arrive des fois qu’on veut commencer l’exécution à partir d’un point alternatif</a:t>
            </a:r>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3174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E62DAC5-C77E-490C-A977-CA59A39AFE6D}" type="slidenum">
              <a:rPr lang="fr-CA" altLang="fr-FR" sz="1200" b="0" smtClean="0">
                <a:solidFill>
                  <a:srgbClr val="898989"/>
                </a:solidFill>
                <a:cs typeface="Arial" pitchFamily="34" charset="0"/>
              </a:rPr>
              <a:pPr>
                <a:spcBef>
                  <a:spcPct val="0"/>
                </a:spcBef>
                <a:spcAft>
                  <a:spcPct val="0"/>
                </a:spcAft>
                <a:buFontTx/>
                <a:buNone/>
              </a:pPr>
              <a:t>106</a:t>
            </a:fld>
            <a:endParaRPr lang="fr-CA" altLang="fr-FR" sz="1200" b="0" smtClean="0">
              <a:solidFill>
                <a:srgbClr val="898989"/>
              </a:solidFill>
              <a:cs typeface="Arial" pitchFamily="34" charset="0"/>
            </a:endParaRPr>
          </a:p>
        </p:txBody>
      </p:sp>
      <p:sp>
        <p:nvSpPr>
          <p:cNvPr id="3" name="Rounded Rectangle 2"/>
          <p:cNvSpPr/>
          <p:nvPr/>
        </p:nvSpPr>
        <p:spPr>
          <a:xfrm>
            <a:off x="1979613" y="3213100"/>
            <a:ext cx="5472112" cy="3095625"/>
          </a:xfrm>
          <a:prstGeom prst="roundRect">
            <a:avLst/>
          </a:prstGeom>
          <a:solidFill>
            <a:srgbClr val="FFF9E1"/>
          </a:solidFill>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b="1" dirty="0" err="1">
                <a:solidFill>
                  <a:schemeClr val="tx1"/>
                </a:solidFill>
              </a:rPr>
              <a:t>PerformActivity</a:t>
            </a:r>
            <a:endParaRPr lang="fr-CA" sz="1400" b="1" dirty="0">
              <a:solidFill>
                <a:schemeClr val="tx1"/>
              </a:solidFill>
            </a:endParaRPr>
          </a:p>
        </p:txBody>
      </p:sp>
      <p:pic>
        <p:nvPicPr>
          <p:cNvPr id="31751"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84438" y="3752850"/>
            <a:ext cx="4205287" cy="2771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54015226"/>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Points D’entrée</a:t>
            </a:r>
            <a:endParaRPr lang="fr-FR" dirty="0"/>
          </a:p>
        </p:txBody>
      </p:sp>
      <p:sp>
        <p:nvSpPr>
          <p:cNvPr id="32771" name="Content Placeholder 2"/>
          <p:cNvSpPr>
            <a:spLocks noGrp="1"/>
          </p:cNvSpPr>
          <p:nvPr>
            <p:ph idx="1"/>
          </p:nvPr>
        </p:nvSpPr>
        <p:spPr/>
        <p:txBody>
          <a:bodyPr/>
          <a:lstStyle/>
          <a:p>
            <a:r>
              <a:rPr lang="fr-FR" altLang="fr-FR" smtClean="0"/>
              <a:t>Voici le même système qu’on vient de voir, d’un niveau plus haut</a:t>
            </a:r>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3277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3ACE2D7-05F0-4C44-8AE1-61837F181BA7}" type="slidenum">
              <a:rPr lang="fr-CA" altLang="fr-FR" sz="1200" b="0" smtClean="0">
                <a:solidFill>
                  <a:srgbClr val="898989"/>
                </a:solidFill>
                <a:cs typeface="Arial" pitchFamily="34" charset="0"/>
              </a:rPr>
              <a:pPr>
                <a:spcBef>
                  <a:spcPct val="0"/>
                </a:spcBef>
                <a:spcAft>
                  <a:spcPct val="0"/>
                </a:spcAft>
                <a:buFontTx/>
                <a:buNone/>
              </a:pPr>
              <a:t>107</a:t>
            </a:fld>
            <a:endParaRPr lang="fr-CA" altLang="fr-FR" sz="1200" b="0" smtClean="0">
              <a:solidFill>
                <a:srgbClr val="898989"/>
              </a:solidFill>
              <a:cs typeface="Arial" pitchFamily="34" charset="0"/>
            </a:endParaRPr>
          </a:p>
        </p:txBody>
      </p:sp>
      <p:pic>
        <p:nvPicPr>
          <p:cNvPr id="327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2474913"/>
            <a:ext cx="6516688" cy="35639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434712570"/>
      </p:ext>
    </p:extLst>
  </p:cSld>
  <p:clrMapOvr>
    <a:masterClrMapping/>
  </p:clrMapOvr>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Points de Sortie Alternative</a:t>
            </a:r>
            <a:endParaRPr lang="fr-CA" dirty="0"/>
          </a:p>
        </p:txBody>
      </p:sp>
      <p:sp>
        <p:nvSpPr>
          <p:cNvPr id="33795" name="Content Placeholder 2"/>
          <p:cNvSpPr>
            <a:spLocks noGrp="1"/>
          </p:cNvSpPr>
          <p:nvPr>
            <p:ph idx="1"/>
          </p:nvPr>
        </p:nvSpPr>
        <p:spPr/>
        <p:txBody>
          <a:bodyPr/>
          <a:lstStyle/>
          <a:p>
            <a:r>
              <a:rPr lang="fr-FR" altLang="fr-FR" smtClean="0"/>
              <a:t>Il est aussi possible d’avoir des points de sortie alternative d’un état composé</a:t>
            </a:r>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3379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8F85F3C-6CB9-45FD-BA92-9D4666CA03B0}" type="slidenum">
              <a:rPr lang="fr-CA" altLang="fr-FR" sz="1200" b="0" smtClean="0">
                <a:solidFill>
                  <a:srgbClr val="898989"/>
                </a:solidFill>
                <a:cs typeface="Arial" pitchFamily="34" charset="0"/>
              </a:rPr>
              <a:pPr>
                <a:spcBef>
                  <a:spcPct val="0"/>
                </a:spcBef>
                <a:spcAft>
                  <a:spcPct val="0"/>
                </a:spcAft>
                <a:buFontTx/>
                <a:buNone/>
              </a:pPr>
              <a:t>108</a:t>
            </a:fld>
            <a:endParaRPr lang="fr-CA" altLang="fr-FR" sz="1200" b="0" smtClean="0">
              <a:solidFill>
                <a:srgbClr val="898989"/>
              </a:solidFill>
              <a:cs typeface="Arial" pitchFamily="34" charset="0"/>
            </a:endParaRPr>
          </a:p>
        </p:txBody>
      </p:sp>
      <p:pic>
        <p:nvPicPr>
          <p:cNvPr id="3379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2997200"/>
            <a:ext cx="6481762" cy="27622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348106931"/>
      </p:ext>
    </p:extLst>
  </p:cSld>
  <p:clrMapOvr>
    <a:masterClrMapping/>
  </p:clrMapOvr>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Cas d’utilisation – ATM </a:t>
            </a:r>
            <a:r>
              <a:rPr lang="fr-CA" dirty="0" smtClean="0"/>
              <a:t>– Valider le NIP (1)</a:t>
            </a:r>
            <a:endParaRPr lang="fr-CA" dirty="0"/>
          </a:p>
        </p:txBody>
      </p:sp>
      <p:sp>
        <p:nvSpPr>
          <p:cNvPr id="34819" name="Content Placeholder 2"/>
          <p:cNvSpPr>
            <a:spLocks noGrp="1"/>
          </p:cNvSpPr>
          <p:nvPr>
            <p:ph idx="1"/>
          </p:nvPr>
        </p:nvSpPr>
        <p:spPr>
          <a:xfrm>
            <a:off x="457200" y="1600200"/>
            <a:ext cx="7620000" cy="4724400"/>
          </a:xfrm>
        </p:spPr>
        <p:txBody>
          <a:bodyPr/>
          <a:lstStyle/>
          <a:p>
            <a:r>
              <a:rPr lang="fr-CA" altLang="fr-FR" sz="2100" smtClean="0"/>
              <a:t>Nom du cas d’utilisation:</a:t>
            </a:r>
            <a:r>
              <a:rPr lang="fr-CA" altLang="fr-FR" sz="2100" b="0" smtClean="0"/>
              <a:t> Valider le NIP</a:t>
            </a:r>
          </a:p>
          <a:p>
            <a:endParaRPr lang="fr-CA" altLang="fr-FR" sz="2100" b="0" smtClean="0"/>
          </a:p>
          <a:p>
            <a:r>
              <a:rPr lang="fr-CA" altLang="fr-FR" sz="2100" smtClean="0"/>
              <a:t>Sommaire:</a:t>
            </a:r>
            <a:r>
              <a:rPr lang="fr-CA" altLang="fr-FR" sz="2100" b="0" smtClean="0"/>
              <a:t> Le système valide le NIP du client</a:t>
            </a:r>
          </a:p>
          <a:p>
            <a:endParaRPr lang="fr-CA" altLang="fr-FR" sz="2100" b="0" smtClean="0"/>
          </a:p>
          <a:p>
            <a:r>
              <a:rPr lang="fr-CA" altLang="fr-FR" sz="2100" smtClean="0"/>
              <a:t>Acteur:</a:t>
            </a:r>
            <a:r>
              <a:rPr lang="fr-CA" altLang="fr-FR" sz="2100" b="0" smtClean="0"/>
              <a:t> Client de l’ATM</a:t>
            </a:r>
          </a:p>
          <a:p>
            <a:endParaRPr lang="fr-CA" altLang="fr-FR" sz="2100" b="0" smtClean="0"/>
          </a:p>
          <a:p>
            <a:r>
              <a:rPr lang="fr-CA" altLang="fr-FR" sz="2100" smtClean="0"/>
              <a:t>Précondition:</a:t>
            </a:r>
            <a:r>
              <a:rPr lang="fr-CA" altLang="fr-FR" sz="2100" b="0" smtClean="0"/>
              <a:t> L’ATM est inoccupé, affichant le message de bienvenue.</a:t>
            </a:r>
          </a:p>
          <a:p>
            <a:endParaRPr lang="fr-CA" altLang="fr-FR" smtClean="0"/>
          </a:p>
        </p:txBody>
      </p:sp>
      <p:sp>
        <p:nvSpPr>
          <p:cNvPr id="3482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3FBBA26-B446-4E48-98C4-74D7CB6CB6D4}" type="slidenum">
              <a:rPr lang="fr-CA" altLang="fr-FR" sz="1200" b="0" smtClean="0">
                <a:solidFill>
                  <a:srgbClr val="898989"/>
                </a:solidFill>
                <a:latin typeface="Times New Roman" pitchFamily="18" charset="0"/>
                <a:cs typeface="Arial" pitchFamily="34" charset="0"/>
              </a:rPr>
              <a:pPr>
                <a:spcBef>
                  <a:spcPct val="0"/>
                </a:spcBef>
                <a:spcAft>
                  <a:spcPct val="0"/>
                </a:spcAft>
                <a:buFontTx/>
                <a:buNone/>
              </a:pPr>
              <a:t>109</a:t>
            </a:fld>
            <a:endParaRPr lang="fr-CA" altLang="fr-FR" sz="1200" b="0" smtClean="0">
              <a:solidFill>
                <a:srgbClr val="898989"/>
              </a:solidFill>
              <a:latin typeface="Times New Roman" pitchFamily="18" charset="0"/>
              <a:cs typeface="Arial" pitchFamily="34" charset="0"/>
            </a:endParaRPr>
          </a:p>
        </p:txBody>
      </p:sp>
      <p:sp>
        <p:nvSpPr>
          <p:cNvPr id="21509"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defRPr/>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4065338682"/>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Sujets </a:t>
            </a:r>
            <a:r>
              <a:rPr lang="fr-FR" dirty="0"/>
              <a:t>Majeurs du Cours</a:t>
            </a:r>
          </a:p>
        </p:txBody>
      </p:sp>
      <p:sp>
        <p:nvSpPr>
          <p:cNvPr id="12291" name="Content Placeholder 2"/>
          <p:cNvSpPr>
            <a:spLocks noGrp="1"/>
          </p:cNvSpPr>
          <p:nvPr>
            <p:ph idx="1"/>
          </p:nvPr>
        </p:nvSpPr>
        <p:spPr/>
        <p:txBody>
          <a:bodyPr/>
          <a:lstStyle/>
          <a:p>
            <a:r>
              <a:rPr lang="fr-FR" altLang="fr-FR" dirty="0" err="1" smtClean="0"/>
              <a:t>Chaptire</a:t>
            </a:r>
            <a:r>
              <a:rPr lang="fr-FR" altLang="fr-FR" dirty="0" smtClean="0"/>
              <a:t> 3: Concurrence</a:t>
            </a:r>
          </a:p>
          <a:p>
            <a:pPr lvl="1"/>
            <a:r>
              <a:rPr lang="fr-FR" altLang="fr-FR" dirty="0" smtClean="0"/>
              <a:t>Concurrence logique et physique</a:t>
            </a:r>
          </a:p>
          <a:p>
            <a:pPr lvl="1"/>
            <a:r>
              <a:rPr lang="fr-FR" altLang="fr-FR" dirty="0" smtClean="0"/>
              <a:t>Ordonnance des processus</a:t>
            </a:r>
          </a:p>
          <a:p>
            <a:pPr lvl="1"/>
            <a:r>
              <a:rPr lang="fr-FR" altLang="fr-FR" dirty="0" smtClean="0"/>
              <a:t>Exclusion mutuelle pour l'accès à des ressources partagées</a:t>
            </a:r>
          </a:p>
          <a:p>
            <a:pPr lvl="1"/>
            <a:r>
              <a:rPr lang="fr-FR" altLang="fr-FR" dirty="0" smtClean="0"/>
              <a:t>Concurrence en Java</a:t>
            </a:r>
          </a:p>
          <a:p>
            <a:pPr lvl="1"/>
            <a:r>
              <a:rPr lang="fr-FR" altLang="fr-FR" dirty="0" smtClean="0"/>
              <a:t>Patron de conception et des considérations de performance</a:t>
            </a:r>
          </a:p>
          <a:p>
            <a:endParaRPr lang="fr-FR" altLang="fr-FR" dirty="0" smtClean="0"/>
          </a:p>
        </p:txBody>
      </p:sp>
      <p:sp>
        <p:nvSpPr>
          <p:cNvPr id="5" name="Slide Number Placeholder 4"/>
          <p:cNvSpPr>
            <a:spLocks noGrp="1"/>
          </p:cNvSpPr>
          <p:nvPr>
            <p:ph type="sldNum" sz="quarter" idx="10"/>
          </p:nvPr>
        </p:nvSpPr>
        <p:spPr/>
        <p:txBody>
          <a:bodyPr/>
          <a:lstStyle/>
          <a:p>
            <a:pPr>
              <a:defRPr/>
            </a:pPr>
            <a:fld id="{28A03B0D-82C0-4AAB-B636-5429D4E2BF91}" type="slidenum">
              <a:rPr lang="fr-CA">
                <a:solidFill>
                  <a:srgbClr val="000000">
                    <a:tint val="75000"/>
                  </a:srgbClr>
                </a:solidFill>
              </a:rPr>
              <a:pPr>
                <a:defRPr/>
              </a:pPr>
              <a:t>11</a:t>
            </a:fld>
            <a:endParaRPr lang="fr-CA">
              <a:solidFill>
                <a:srgbClr val="000000">
                  <a:tint val="75000"/>
                </a:srgbClr>
              </a:solidFill>
            </a:endParaRPr>
          </a:p>
        </p:txBody>
      </p:sp>
      <p:sp>
        <p:nvSpPr>
          <p:cNvPr id="12293" name="Footer Placeholder 5"/>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718650653"/>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Cas d’utilisation – ATM </a:t>
            </a:r>
            <a:r>
              <a:rPr lang="fr-CA" dirty="0" smtClean="0"/>
              <a:t>– Valider le NIP (2)</a:t>
            </a:r>
            <a:endParaRPr lang="fr-CA" dirty="0"/>
          </a:p>
        </p:txBody>
      </p:sp>
      <p:sp>
        <p:nvSpPr>
          <p:cNvPr id="3" name="Content Placeholder 2"/>
          <p:cNvSpPr>
            <a:spLocks noGrp="1"/>
          </p:cNvSpPr>
          <p:nvPr>
            <p:ph idx="1"/>
          </p:nvPr>
        </p:nvSpPr>
        <p:spPr>
          <a:xfrm>
            <a:off x="457200" y="1600200"/>
            <a:ext cx="7620000" cy="4724400"/>
          </a:xfrm>
        </p:spPr>
        <p:txBody>
          <a:bodyPr>
            <a:normAutofit fontScale="92500"/>
          </a:bodyPr>
          <a:lstStyle/>
          <a:p>
            <a:pPr>
              <a:buFont typeface="Arial" charset="0"/>
              <a:buNone/>
              <a:defRPr/>
            </a:pPr>
            <a:r>
              <a:rPr lang="fr-CA" sz="2100" dirty="0" smtClean="0"/>
              <a:t>Séquence principale:</a:t>
            </a:r>
          </a:p>
          <a:p>
            <a:pPr marL="731837" lvl="1" indent="-457200">
              <a:buFont typeface="+mj-lt"/>
              <a:buAutoNum type="arabicPeriod"/>
              <a:defRPr/>
            </a:pPr>
            <a:r>
              <a:rPr lang="fr-CA" sz="2100" dirty="0" smtClean="0"/>
              <a:t>Le client insert sa carte ATM dans le lecteur.</a:t>
            </a:r>
          </a:p>
          <a:p>
            <a:pPr marL="731837" lvl="1" indent="-457200">
              <a:buFont typeface="+mj-lt"/>
              <a:buAutoNum type="arabicPeriod"/>
              <a:defRPr/>
            </a:pPr>
            <a:r>
              <a:rPr lang="fr-CA" sz="2100" dirty="0" smtClean="0"/>
              <a:t>Si le système reconnait la carte, il lit le numéro de la carte.</a:t>
            </a:r>
          </a:p>
          <a:p>
            <a:pPr marL="731837" lvl="1" indent="-457200">
              <a:buFont typeface="+mj-lt"/>
              <a:buAutoNum type="arabicPeriod"/>
              <a:defRPr/>
            </a:pPr>
            <a:r>
              <a:rPr lang="fr-CA" sz="2100" dirty="0" smtClean="0"/>
              <a:t>Le système demande au client son NIP.</a:t>
            </a:r>
          </a:p>
          <a:p>
            <a:pPr marL="731837" lvl="1" indent="-457200">
              <a:buFont typeface="+mj-lt"/>
              <a:buAutoNum type="arabicPeriod"/>
              <a:defRPr/>
            </a:pPr>
            <a:r>
              <a:rPr lang="fr-CA" sz="2100" dirty="0" smtClean="0"/>
              <a:t>Le client rentre son NIP.</a:t>
            </a:r>
          </a:p>
          <a:p>
            <a:pPr marL="731837" lvl="1" indent="-457200">
              <a:buFont typeface="+mj-lt"/>
              <a:buAutoNum type="arabicPeriod"/>
              <a:defRPr/>
            </a:pPr>
            <a:r>
              <a:rPr lang="fr-CA" sz="2100" dirty="0" smtClean="0"/>
              <a:t>Le système vérifie la date d’expiration de la carte et si la carte a été déclarée perdue ou volée.</a:t>
            </a:r>
          </a:p>
          <a:p>
            <a:pPr marL="731837" lvl="1" indent="-457200">
              <a:buFont typeface="+mj-lt"/>
              <a:buAutoNum type="arabicPeriod"/>
              <a:defRPr/>
            </a:pPr>
            <a:r>
              <a:rPr lang="fr-CA" sz="2100" dirty="0" smtClean="0"/>
              <a:t>Si la carte est valide, le système vérifie si le NIP rentré correspond  au NIP de la carte maintenu par le système.</a:t>
            </a:r>
          </a:p>
          <a:p>
            <a:pPr marL="731837" lvl="1" indent="-457200">
              <a:buFont typeface="+mj-lt"/>
              <a:buAutoNum type="arabicPeriod"/>
              <a:defRPr/>
            </a:pPr>
            <a:r>
              <a:rPr lang="fr-CA" sz="2100" dirty="0" smtClean="0"/>
              <a:t>Si les NIP matchent, le système vérifie quels comptes sont accessibles avec la carte ATM.</a:t>
            </a:r>
          </a:p>
          <a:p>
            <a:pPr marL="731837" lvl="1" indent="-457200">
              <a:buFont typeface="+mj-lt"/>
              <a:buAutoNum type="arabicPeriod"/>
              <a:defRPr/>
            </a:pPr>
            <a:r>
              <a:rPr lang="fr-CA" sz="2100" dirty="0" smtClean="0"/>
              <a:t>Le système affiche les comptes du client et demande au client quel type de transaction il veut: retirer, voir ou transférer.</a:t>
            </a:r>
          </a:p>
          <a:p>
            <a:pPr>
              <a:buFont typeface="Arial" charset="0"/>
              <a:buNone/>
              <a:defRPr/>
            </a:pPr>
            <a:endParaRPr lang="fr-CA" dirty="0"/>
          </a:p>
        </p:txBody>
      </p:sp>
      <p:sp>
        <p:nvSpPr>
          <p:cNvPr id="3584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B4D97F7-AA40-4FAF-85BB-119ECD318D20}" type="slidenum">
              <a:rPr lang="fr-CA" altLang="fr-FR" sz="1200" b="0" smtClean="0">
                <a:solidFill>
                  <a:srgbClr val="898989"/>
                </a:solidFill>
                <a:latin typeface="Times New Roman" pitchFamily="18" charset="0"/>
                <a:cs typeface="Arial" pitchFamily="34" charset="0"/>
              </a:rPr>
              <a:pPr>
                <a:spcBef>
                  <a:spcPct val="0"/>
                </a:spcBef>
                <a:spcAft>
                  <a:spcPct val="0"/>
                </a:spcAft>
                <a:buFontTx/>
                <a:buNone/>
              </a:pPr>
              <a:t>110</a:t>
            </a:fld>
            <a:endParaRPr lang="fr-CA" altLang="fr-FR" sz="1200" b="0" smtClean="0">
              <a:solidFill>
                <a:srgbClr val="898989"/>
              </a:solidFill>
              <a:latin typeface="Times New Roman" pitchFamily="18" charset="0"/>
              <a:cs typeface="Arial" pitchFamily="34" charset="0"/>
            </a:endParaRPr>
          </a:p>
        </p:txBody>
      </p:sp>
      <p:sp>
        <p:nvSpPr>
          <p:cNvPr id="22533"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defRPr/>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241034999"/>
      </p:ext>
    </p:extLst>
  </p:cSld>
  <p:clrMapOvr>
    <a:masterClrMapping/>
  </p:clrMapOvr>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Cas d’utilisation – ATM – Valider le NIP </a:t>
            </a:r>
            <a:r>
              <a:rPr lang="fr-CA" dirty="0" smtClean="0"/>
              <a:t>(3)</a:t>
            </a:r>
            <a:endParaRPr lang="fr-CA" dirty="0"/>
          </a:p>
        </p:txBody>
      </p:sp>
      <p:sp>
        <p:nvSpPr>
          <p:cNvPr id="3" name="Content Placeholder 2"/>
          <p:cNvSpPr>
            <a:spLocks noGrp="1"/>
          </p:cNvSpPr>
          <p:nvPr>
            <p:ph idx="1"/>
          </p:nvPr>
        </p:nvSpPr>
        <p:spPr>
          <a:xfrm>
            <a:off x="457200" y="1676400"/>
            <a:ext cx="7620000" cy="4648200"/>
          </a:xfrm>
        </p:spPr>
        <p:txBody>
          <a:bodyPr>
            <a:normAutofit fontScale="92500" lnSpcReduction="10000"/>
          </a:bodyPr>
          <a:lstStyle/>
          <a:p>
            <a:pPr>
              <a:buFont typeface="Arial" charset="0"/>
              <a:buNone/>
              <a:defRPr/>
            </a:pPr>
            <a:r>
              <a:rPr lang="fr-CA" dirty="0" smtClean="0"/>
              <a:t>Séquences alternatives:</a:t>
            </a:r>
            <a:endParaRPr lang="fr-CA" b="0" dirty="0" smtClean="0"/>
          </a:p>
          <a:p>
            <a:pPr marL="800100" lvl="1" indent="-342900">
              <a:defRPr/>
            </a:pPr>
            <a:r>
              <a:rPr lang="fr-CA" dirty="0" smtClean="0"/>
              <a:t>Étape 2: Si le système ne reconnait pas la carte, il éjecte la carte</a:t>
            </a:r>
          </a:p>
          <a:p>
            <a:pPr marL="800100" lvl="1" indent="-342900">
              <a:defRPr/>
            </a:pPr>
            <a:r>
              <a:rPr lang="fr-CA" dirty="0" smtClean="0"/>
              <a:t>Étape 5: Si le système détermine que la carte est expirée, le système confisque la carte.</a:t>
            </a:r>
          </a:p>
          <a:p>
            <a:pPr marL="800100" lvl="1" indent="-342900">
              <a:defRPr/>
            </a:pPr>
            <a:r>
              <a:rPr lang="fr-CA" dirty="0" smtClean="0"/>
              <a:t>Étape 5: Si le système détermine que la carte a été déclarée perdue ou volée, le système confisque la carte.</a:t>
            </a:r>
          </a:p>
          <a:p>
            <a:pPr marL="800100" lvl="1" indent="-342900">
              <a:defRPr/>
            </a:pPr>
            <a:r>
              <a:rPr lang="fr-CA" dirty="0" smtClean="0"/>
              <a:t>Étape 7: Si le NIP rentré par le client ne matche pas le NIP de cette carte, le système redemande le NIP.</a:t>
            </a:r>
          </a:p>
          <a:p>
            <a:pPr marL="800100" lvl="1" indent="-342900">
              <a:defRPr/>
            </a:pPr>
            <a:r>
              <a:rPr lang="fr-CA" dirty="0" smtClean="0"/>
              <a:t>Étape 7: Si le client rentre un NIP incorrect trois fois, le système confisque la carte.</a:t>
            </a:r>
          </a:p>
          <a:p>
            <a:pPr marL="800100" lvl="1" indent="-342900">
              <a:defRPr/>
            </a:pPr>
            <a:r>
              <a:rPr lang="fr-CA" dirty="0" smtClean="0"/>
              <a:t>Étapes 4-8: Si le client rentre « Annuler », le système annule la transaction et éjecte la carte.</a:t>
            </a:r>
          </a:p>
          <a:p>
            <a:pPr marL="800100" lvl="1" indent="-342900">
              <a:defRPr/>
            </a:pPr>
            <a:endParaRPr lang="fr-CA" dirty="0" smtClean="0"/>
          </a:p>
          <a:p>
            <a:pPr>
              <a:buFont typeface="Arial" charset="0"/>
              <a:buNone/>
              <a:defRPr/>
            </a:pPr>
            <a:r>
              <a:rPr lang="fr-CA" dirty="0" smtClean="0"/>
              <a:t>Poste-condition:</a:t>
            </a:r>
            <a:r>
              <a:rPr lang="fr-CA" b="0" dirty="0" smtClean="0"/>
              <a:t> Le NIP du client a été validé.</a:t>
            </a:r>
          </a:p>
          <a:p>
            <a:pPr>
              <a:buFont typeface="Arial" charset="0"/>
              <a:buNone/>
              <a:defRPr/>
            </a:pPr>
            <a:endParaRPr lang="fr-CA" dirty="0"/>
          </a:p>
        </p:txBody>
      </p:sp>
      <p:sp>
        <p:nvSpPr>
          <p:cNvPr id="3686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D283F16-5009-4DCF-8E07-1FC563A4C021}" type="slidenum">
              <a:rPr lang="fr-CA" altLang="fr-FR" sz="1200" b="0" smtClean="0">
                <a:solidFill>
                  <a:srgbClr val="898989"/>
                </a:solidFill>
                <a:latin typeface="Times New Roman" pitchFamily="18" charset="0"/>
                <a:cs typeface="Arial" pitchFamily="34" charset="0"/>
              </a:rPr>
              <a:pPr>
                <a:spcBef>
                  <a:spcPct val="0"/>
                </a:spcBef>
                <a:spcAft>
                  <a:spcPct val="0"/>
                </a:spcAft>
                <a:buFontTx/>
                <a:buNone/>
              </a:pPr>
              <a:t>111</a:t>
            </a:fld>
            <a:endParaRPr lang="fr-CA" altLang="fr-FR" sz="1200" b="0" smtClean="0">
              <a:solidFill>
                <a:srgbClr val="898989"/>
              </a:solidFill>
              <a:latin typeface="Times New Roman" pitchFamily="18" charset="0"/>
              <a:cs typeface="Arial" pitchFamily="34" charset="0"/>
            </a:endParaRPr>
          </a:p>
        </p:txBody>
      </p:sp>
      <p:sp>
        <p:nvSpPr>
          <p:cNvPr id="23557"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defRPr/>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473051583"/>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Exemple Machine ATM</a:t>
            </a:r>
            <a:endParaRPr lang="fr-CA" dirty="0"/>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3789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CFFF2DE-3E14-4471-8175-2AF9C8432974}" type="slidenum">
              <a:rPr lang="fr-CA" altLang="fr-FR" sz="1200" b="0" smtClean="0">
                <a:solidFill>
                  <a:srgbClr val="898989"/>
                </a:solidFill>
                <a:cs typeface="Arial" pitchFamily="34" charset="0"/>
              </a:rPr>
              <a:pPr>
                <a:spcBef>
                  <a:spcPct val="0"/>
                </a:spcBef>
                <a:spcAft>
                  <a:spcPct val="0"/>
                </a:spcAft>
                <a:buFontTx/>
                <a:buNone/>
              </a:pPr>
              <a:t>112</a:t>
            </a:fld>
            <a:endParaRPr lang="fr-CA" altLang="fr-FR" sz="1200" b="0" smtClean="0">
              <a:solidFill>
                <a:srgbClr val="898989"/>
              </a:solidFill>
              <a:cs typeface="Arial" pitchFamily="34" charset="0"/>
            </a:endParaRPr>
          </a:p>
        </p:txBody>
      </p:sp>
      <p:sp>
        <p:nvSpPr>
          <p:cNvPr id="37893" name="Content Placeholder 2"/>
          <p:cNvSpPr txBox="1">
            <a:spLocks/>
          </p:cNvSpPr>
          <p:nvPr/>
        </p:nvSpPr>
        <p:spPr bwMode="auto">
          <a:xfrm>
            <a:off x="457200" y="1752600"/>
            <a:ext cx="7620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r>
              <a:rPr lang="fr-FR" altLang="fr-FR"/>
              <a:t>Validation du NIP:</a:t>
            </a:r>
          </a:p>
        </p:txBody>
      </p:sp>
      <p:pic>
        <p:nvPicPr>
          <p:cNvPr id="37894" name="Picture 1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68538" y="1916113"/>
            <a:ext cx="5688012" cy="45339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75610129"/>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Exemple Machine ATM</a:t>
            </a:r>
            <a:endParaRPr lang="fr-CA" dirty="0"/>
          </a:p>
        </p:txBody>
      </p:sp>
      <p:sp>
        <p:nvSpPr>
          <p:cNvPr id="4" name="Footer Placeholder 3"/>
          <p:cNvSpPr>
            <a:spLocks noGrp="1"/>
          </p:cNvSpPr>
          <p:nvPr>
            <p:ph type="ftr" sz="quarter" idx="10"/>
          </p:nvPr>
        </p:nvSpPr>
        <p:spPr/>
        <p:txBody>
          <a:bodyPr/>
          <a:lstStyle/>
          <a:p>
            <a:pPr>
              <a:defRPr/>
            </a:pPr>
            <a:r>
              <a:rPr lang="en-US"/>
              <a:t>SEG2506 – Hiver 2014 – Hussein Al Osman</a:t>
            </a:r>
            <a:endParaRPr lang="en-US" dirty="0"/>
          </a:p>
        </p:txBody>
      </p:sp>
      <p:sp>
        <p:nvSpPr>
          <p:cNvPr id="3891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AEF8E91-A7BE-4C59-BB18-EEDFA1861545}" type="slidenum">
              <a:rPr lang="fr-CA" altLang="fr-FR" sz="1200" b="0" smtClean="0">
                <a:solidFill>
                  <a:srgbClr val="898989"/>
                </a:solidFill>
                <a:cs typeface="Arial" pitchFamily="34" charset="0"/>
              </a:rPr>
              <a:pPr>
                <a:spcBef>
                  <a:spcPct val="0"/>
                </a:spcBef>
                <a:spcAft>
                  <a:spcPct val="0"/>
                </a:spcAft>
                <a:buFontTx/>
                <a:buNone/>
              </a:pPr>
              <a:t>113</a:t>
            </a:fld>
            <a:endParaRPr lang="fr-CA" altLang="fr-FR" sz="1200" b="0" smtClean="0">
              <a:solidFill>
                <a:srgbClr val="898989"/>
              </a:solidFill>
              <a:cs typeface="Arial" pitchFamily="34" charset="0"/>
            </a:endParaRPr>
          </a:p>
        </p:txBody>
      </p:sp>
      <p:pic>
        <p:nvPicPr>
          <p:cNvPr id="38917"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692275" y="1916113"/>
            <a:ext cx="5111750" cy="4597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918" name="Content Placeholder 2"/>
          <p:cNvSpPr txBox="1">
            <a:spLocks/>
          </p:cNvSpPr>
          <p:nvPr/>
        </p:nvSpPr>
        <p:spPr bwMode="auto">
          <a:xfrm>
            <a:off x="457200" y="1752600"/>
            <a:ext cx="76200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r>
              <a:rPr lang="fr-FR" altLang="fr-FR"/>
              <a:t>Retirage des fonds:</a:t>
            </a:r>
          </a:p>
        </p:txBody>
      </p:sp>
    </p:spTree>
    <p:extLst>
      <p:ext uri="{BB962C8B-B14F-4D97-AF65-F5344CB8AC3E}">
        <p14:creationId xmlns:p14="http://schemas.microsoft.com/office/powerpoint/2010/main" val="719228929"/>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4</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Modélisation comportementale</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137FAE8-DB82-4A87-83E5-FB3012F0031E}" type="slidenum">
              <a:rPr lang="fr-CA" altLang="fr-FR" sz="1200" b="0" smtClean="0">
                <a:solidFill>
                  <a:srgbClr val="898989"/>
                </a:solidFill>
                <a:cs typeface="Arial" pitchFamily="34" charset="0"/>
              </a:rPr>
              <a:pPr>
                <a:spcBef>
                  <a:spcPct val="0"/>
                </a:spcBef>
                <a:spcAft>
                  <a:spcPct val="0"/>
                </a:spcAft>
                <a:buFontTx/>
                <a:buNone/>
              </a:pPr>
              <a:t>114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169733184"/>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Nous allons continuer de parler la machine d’état UML</a:t>
            </a:r>
          </a:p>
          <a:p>
            <a:endParaRPr lang="fr-CA" altLang="fr-FR" smtClean="0"/>
          </a:p>
          <a:p>
            <a:r>
              <a:rPr lang="fr-CA" altLang="fr-FR" smtClean="0"/>
              <a:t>Nous allons voir un exemple complet d’étude de cas pour construction d’un logiciel simple avec concentration sur les machines d’état UML</a:t>
            </a:r>
          </a:p>
          <a:p>
            <a:endParaRPr lang="fr-CA" altLang="fr-FR" smtClean="0"/>
          </a:p>
          <a:p>
            <a:r>
              <a:rPr lang="fr-CA" altLang="fr-FR" smtClean="0"/>
              <a:t>Nous terminerons cette section avec des commentaires finaux de sagesse!</a:t>
            </a:r>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C374E2C-9C5C-439D-AA4A-289B0A9FB608}" type="slidenum">
              <a:rPr lang="fr-CA" altLang="fr-FR" sz="1200" b="0" smtClean="0">
                <a:solidFill>
                  <a:srgbClr val="898989"/>
                </a:solidFill>
                <a:cs typeface="Arial" pitchFamily="34" charset="0"/>
              </a:rPr>
              <a:pPr>
                <a:spcBef>
                  <a:spcPct val="0"/>
                </a:spcBef>
                <a:spcAft>
                  <a:spcPct val="0"/>
                </a:spcAft>
                <a:buFontTx/>
                <a:buNone/>
              </a:pPr>
              <a:t>115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919371593"/>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séance passée</a:t>
            </a:r>
            <a:endParaRPr lang="fr-CA" dirty="0"/>
          </a:p>
        </p:txBody>
      </p:sp>
      <p:sp>
        <p:nvSpPr>
          <p:cNvPr id="15363" name="Content Placeholder 2"/>
          <p:cNvSpPr>
            <a:spLocks noGrp="1"/>
          </p:cNvSpPr>
          <p:nvPr>
            <p:ph idx="1"/>
          </p:nvPr>
        </p:nvSpPr>
        <p:spPr/>
        <p:txBody>
          <a:bodyPr/>
          <a:lstStyle/>
          <a:p>
            <a:r>
              <a:rPr lang="fr-CA" altLang="fr-FR" smtClean="0"/>
              <a:t>Nous avons parler des machines d’état UML</a:t>
            </a:r>
          </a:p>
          <a:p>
            <a:pPr lvl="1"/>
            <a:r>
              <a:rPr lang="fr-CA" altLang="fr-FR" smtClean="0"/>
              <a:t>États et transitions</a:t>
            </a:r>
          </a:p>
          <a:p>
            <a:pPr lvl="1"/>
            <a:r>
              <a:rPr lang="fr-CA" altLang="fr-FR" smtClean="0"/>
              <a:t>Effets d’état</a:t>
            </a:r>
          </a:p>
          <a:p>
            <a:pPr lvl="1"/>
            <a:r>
              <a:rPr lang="fr-CA" altLang="fr-FR" smtClean="0"/>
              <a:t>Auto Transition</a:t>
            </a:r>
          </a:p>
          <a:p>
            <a:pPr lvl="1"/>
            <a:r>
              <a:rPr lang="fr-CA" altLang="fr-FR" smtClean="0"/>
              <a:t>Pseudo-états de décisions</a:t>
            </a:r>
          </a:p>
          <a:p>
            <a:pPr lvl="1"/>
            <a:r>
              <a:rPr lang="fr-CA" altLang="fr-FR" smtClean="0"/>
              <a:t>États composés</a:t>
            </a:r>
          </a:p>
          <a:p>
            <a:pPr lvl="1"/>
            <a:r>
              <a:rPr lang="fr-CA" altLang="fr-FR" smtClean="0"/>
              <a:t>Entrées et sorties alternatives</a:t>
            </a:r>
          </a:p>
          <a:p>
            <a:pPr lvl="1"/>
            <a:endParaRPr lang="fr-CA" altLang="fr-FR" smtClean="0"/>
          </a:p>
          <a:p>
            <a:r>
              <a:rPr lang="fr-CA" altLang="fr-FR" smtClean="0"/>
              <a:t>Aujourd’hui, nous allons voir des concepts de machines d’états UML plus avancés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53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65D09B7-524D-4743-B412-5FC2020B1C60}" type="slidenum">
              <a:rPr lang="fr-CA" altLang="fr-FR" sz="1200" b="0" smtClean="0">
                <a:solidFill>
                  <a:srgbClr val="898989"/>
                </a:solidFill>
                <a:cs typeface="Arial" pitchFamily="34" charset="0"/>
              </a:rPr>
              <a:pPr>
                <a:spcBef>
                  <a:spcPct val="0"/>
                </a:spcBef>
                <a:spcAft>
                  <a:spcPct val="0"/>
                </a:spcAft>
                <a:buFontTx/>
                <a:buNone/>
              </a:pPr>
              <a:t>116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562705678"/>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États d’histoire</a:t>
            </a:r>
            <a:endParaRPr lang="fr-CA" dirty="0"/>
          </a:p>
        </p:txBody>
      </p:sp>
      <p:sp>
        <p:nvSpPr>
          <p:cNvPr id="16387" name="Content Placeholder 2"/>
          <p:cNvSpPr>
            <a:spLocks noGrp="1"/>
          </p:cNvSpPr>
          <p:nvPr>
            <p:ph idx="1"/>
          </p:nvPr>
        </p:nvSpPr>
        <p:spPr/>
        <p:txBody>
          <a:bodyPr/>
          <a:lstStyle/>
          <a:p>
            <a:r>
              <a:rPr lang="fr-FR" altLang="fr-FR" smtClean="0"/>
              <a:t>Une machine d'état décrit les aspects dynamiques d'un processus dont le comportement actuel dépend de son passé </a:t>
            </a:r>
          </a:p>
          <a:p>
            <a:r>
              <a:rPr lang="fr-FR" altLang="fr-FR" smtClean="0"/>
              <a:t>Une machine d'état en vigueur spécifie l'ordre légal des états dont un processus peut passer au cours de sa vie </a:t>
            </a:r>
          </a:p>
          <a:p>
            <a:r>
              <a:rPr lang="fr-FR" altLang="fr-FR" smtClean="0"/>
              <a:t>Quand une transition entre dans un état composé, l'action de la sous machine d'état recommence à son état initial</a:t>
            </a:r>
          </a:p>
          <a:p>
            <a:pPr lvl="1"/>
            <a:r>
              <a:rPr lang="fr-FR" altLang="fr-FR" smtClean="0"/>
              <a:t>Sauf si un point d'entrée alternatif est spécifié </a:t>
            </a:r>
          </a:p>
          <a:p>
            <a:endParaRPr lang="fr-FR" altLang="fr-FR" smtClean="0"/>
          </a:p>
          <a:p>
            <a:r>
              <a:rPr lang="fr-FR" altLang="fr-FR" smtClean="0"/>
              <a:t>Il y a des moments où vous souhaitez modéliser un processus de sorte qu'il se souvient du dernièr sous-état qui était actif avant de quitter l'état composé</a:t>
            </a:r>
            <a:endParaRPr lang="fr-CA" altLang="fr-FR" smtClean="0"/>
          </a:p>
        </p:txBody>
      </p:sp>
      <p:sp>
        <p:nvSpPr>
          <p:cNvPr id="4" name="Footer Placeholder 3"/>
          <p:cNvSpPr>
            <a:spLocks noGrp="1"/>
          </p:cNvSpPr>
          <p:nvPr>
            <p:ph type="ftr" sz="quarter" idx="10"/>
          </p:nvPr>
        </p:nvSpPr>
        <p:spPr/>
        <p:txBody>
          <a:bodyPr/>
          <a:lstStyle/>
          <a:p>
            <a:pPr>
              <a:defRPr/>
            </a:pPr>
            <a:r>
              <a:rPr lang="en-US" dirty="0" smtClean="0"/>
              <a:t>SEG2106 – Winter 2014 – Hussein Al Osman</a:t>
            </a:r>
            <a:endParaRPr lang="en-US" dirty="0"/>
          </a:p>
        </p:txBody>
      </p:sp>
      <p:sp>
        <p:nvSpPr>
          <p:cNvPr id="163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D140AB7-37D3-44EB-BA9A-8E6167C2D112}" type="slidenum">
              <a:rPr lang="fr-CA" altLang="fr-FR" sz="1200" b="0" smtClean="0">
                <a:solidFill>
                  <a:srgbClr val="898989"/>
                </a:solidFill>
                <a:cs typeface="Arial" pitchFamily="34" charset="0"/>
              </a:rPr>
              <a:pPr>
                <a:spcBef>
                  <a:spcPct val="0"/>
                </a:spcBef>
                <a:spcAft>
                  <a:spcPct val="0"/>
                </a:spcAft>
                <a:buFontTx/>
                <a:buNone/>
              </a:pPr>
              <a:t>117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023768294"/>
      </p:ext>
    </p:extLst>
  </p:cSld>
  <p:clrMapOvr>
    <a:masterClrMapping/>
  </p:clrMapOvr>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États d’histoire</a:t>
            </a:r>
            <a:endParaRPr lang="fr-CA" dirty="0"/>
          </a:p>
        </p:txBody>
      </p:sp>
      <p:sp>
        <p:nvSpPr>
          <p:cNvPr id="17411" name="Content Placeholder 2"/>
          <p:cNvSpPr>
            <a:spLocks noGrp="1"/>
          </p:cNvSpPr>
          <p:nvPr>
            <p:ph idx="1"/>
          </p:nvPr>
        </p:nvSpPr>
        <p:spPr/>
        <p:txBody>
          <a:bodyPr/>
          <a:lstStyle/>
          <a:p>
            <a:r>
              <a:rPr lang="fr-CA" altLang="fr-FR" smtClean="0"/>
              <a:t>Diagramme d’état simple d’une machine à laver:</a:t>
            </a:r>
          </a:p>
          <a:p>
            <a:pPr lvl="1"/>
            <a:r>
              <a:rPr lang="fr-CA" altLang="fr-FR" smtClean="0"/>
              <a:t>Événement coupure du courant électrique: transition à l’état “Power Off”</a:t>
            </a:r>
          </a:p>
          <a:p>
            <a:pPr lvl="1"/>
            <a:r>
              <a:rPr lang="fr-CA" altLang="fr-FR" smtClean="0"/>
              <a:t>Événement courant restauré: transition à l’état actif avant la coupure du courant pour continuer le cycle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741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E349922-73BE-4B85-8A60-0A6558179554}" type="slidenum">
              <a:rPr lang="fr-CA" altLang="fr-FR" sz="1200" b="0" smtClean="0">
                <a:solidFill>
                  <a:srgbClr val="898989"/>
                </a:solidFill>
                <a:cs typeface="Arial" pitchFamily="34" charset="0"/>
              </a:rPr>
              <a:pPr>
                <a:spcBef>
                  <a:spcPct val="0"/>
                </a:spcBef>
                <a:spcAft>
                  <a:spcPct val="0"/>
                </a:spcAft>
                <a:buFontTx/>
                <a:buNone/>
              </a:pPr>
              <a:t>118</a:t>
            </a:fld>
            <a:endParaRPr lang="fr-CA" altLang="fr-FR" sz="1200" b="0" smtClean="0">
              <a:solidFill>
                <a:srgbClr val="898989"/>
              </a:solidFill>
              <a:cs typeface="Arial" pitchFamily="34" charset="0"/>
            </a:endParaRPr>
          </a:p>
        </p:txBody>
      </p:sp>
      <p:pic>
        <p:nvPicPr>
          <p:cNvPr id="174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2613" y="3570288"/>
            <a:ext cx="7369175" cy="2909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39417143"/>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Régions concurrentielles</a:t>
            </a:r>
            <a:endParaRPr lang="fr-CA" dirty="0"/>
          </a:p>
        </p:txBody>
      </p:sp>
      <p:sp>
        <p:nvSpPr>
          <p:cNvPr id="18435" name="Content Placeholder 2"/>
          <p:cNvSpPr>
            <a:spLocks noGrp="1"/>
          </p:cNvSpPr>
          <p:nvPr>
            <p:ph idx="1"/>
          </p:nvPr>
        </p:nvSpPr>
        <p:spPr/>
        <p:txBody>
          <a:bodyPr/>
          <a:lstStyle/>
          <a:p>
            <a:r>
              <a:rPr lang="fr-CA" altLang="fr-FR" smtClean="0"/>
              <a:t>Les machines de sous-état séquentielles sont le genre de sous-machines les plus connues</a:t>
            </a:r>
          </a:p>
          <a:p>
            <a:pPr lvl="1"/>
            <a:r>
              <a:rPr lang="fr-CA" altLang="fr-FR" smtClean="0"/>
              <a:t>Dans certaines situations de modélisation, on fait appel à des sous machines concurrentielles (deux machines de sous-état ou plus qui travaillent simultanément)</a:t>
            </a:r>
          </a:p>
          <a:p>
            <a:r>
              <a:rPr lang="fr-CA" altLang="fr-FR" smtClean="0"/>
              <a:t>Exemple des freins:</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84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6B2684E-67EE-4D32-9210-7E4A94431F80}" type="slidenum">
              <a:rPr lang="fr-CA" altLang="fr-FR" sz="1200" b="0" smtClean="0">
                <a:solidFill>
                  <a:srgbClr val="898989"/>
                </a:solidFill>
                <a:cs typeface="Arial" pitchFamily="34" charset="0"/>
              </a:rPr>
              <a:pPr>
                <a:spcBef>
                  <a:spcPct val="0"/>
                </a:spcBef>
                <a:spcAft>
                  <a:spcPct val="0"/>
                </a:spcAft>
                <a:buFontTx/>
                <a:buNone/>
              </a:pPr>
              <a:t>119</a:t>
            </a:fld>
            <a:endParaRPr lang="fr-CA" altLang="fr-FR" sz="1200" b="0" smtClean="0">
              <a:solidFill>
                <a:srgbClr val="898989"/>
              </a:solidFill>
              <a:cs typeface="Arial" pitchFamily="34" charset="0"/>
            </a:endParaRPr>
          </a:p>
        </p:txBody>
      </p:sp>
      <p:pic>
        <p:nvPicPr>
          <p:cNvPr id="18438"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908175" y="3644900"/>
            <a:ext cx="5416550" cy="23764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159713616"/>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a:t>Sujets Majeurs du Cours</a:t>
            </a:r>
          </a:p>
        </p:txBody>
      </p:sp>
      <p:sp>
        <p:nvSpPr>
          <p:cNvPr id="13315" name="Content Placeholder 2"/>
          <p:cNvSpPr>
            <a:spLocks noGrp="1"/>
          </p:cNvSpPr>
          <p:nvPr>
            <p:ph idx="1"/>
          </p:nvPr>
        </p:nvSpPr>
        <p:spPr/>
        <p:txBody>
          <a:bodyPr/>
          <a:lstStyle/>
          <a:p>
            <a:r>
              <a:rPr lang="fr-FR" altLang="fr-FR" dirty="0" smtClean="0"/>
              <a:t>Chapitre 4: </a:t>
            </a:r>
            <a:r>
              <a:rPr lang="fr-FR" altLang="fr-FR" i="1" dirty="0" smtClean="0"/>
              <a:t>Nouveaux sujets!</a:t>
            </a:r>
            <a:r>
              <a:rPr lang="fr-FR" altLang="fr-FR" dirty="0" smtClean="0"/>
              <a:t> </a:t>
            </a:r>
            <a:r>
              <a:rPr lang="fr-FR" altLang="fr-FR" sz="1800" b="0" dirty="0" smtClean="0"/>
              <a:t>Nous allons voter sur quel(s) sujet(s ) on va couvrir (étant donné que nous avons terminé les sujets décrits précédemment)</a:t>
            </a:r>
          </a:p>
          <a:p>
            <a:pPr lvl="1"/>
            <a:r>
              <a:rPr lang="fr-FR" altLang="fr-FR" dirty="0" smtClean="0"/>
              <a:t>Programmation mobile (spécialement Android)</a:t>
            </a:r>
          </a:p>
          <a:p>
            <a:pPr lvl="1"/>
            <a:r>
              <a:rPr lang="fr-FR" altLang="fr-FR" dirty="0" smtClean="0"/>
              <a:t>Service web</a:t>
            </a:r>
          </a:p>
          <a:p>
            <a:pPr lvl="1"/>
            <a:r>
              <a:rPr lang="fr-FR" altLang="fr-FR" dirty="0" smtClean="0"/>
              <a:t>Les composantes de J2EE </a:t>
            </a:r>
          </a:p>
          <a:p>
            <a:pPr lvl="1"/>
            <a:r>
              <a:rPr lang="fr-FR" altLang="fr-FR" dirty="0" err="1" smtClean="0"/>
              <a:t>Spring</a:t>
            </a:r>
            <a:r>
              <a:rPr lang="fr-FR" altLang="fr-FR" dirty="0" smtClean="0"/>
              <a:t> Framework</a:t>
            </a:r>
          </a:p>
          <a:p>
            <a:pPr lvl="1"/>
            <a:r>
              <a:rPr lang="fr-FR" altLang="fr-FR" dirty="0" smtClean="0"/>
              <a:t>Modèle Agile de développent (spécialement SCRUM)</a:t>
            </a:r>
          </a:p>
          <a:p>
            <a:pPr lvl="1"/>
            <a:r>
              <a:rPr lang="fr-FR" altLang="fr-FR" i="1" dirty="0" smtClean="0"/>
              <a:t>Autres suggestions…</a:t>
            </a:r>
            <a:endParaRPr lang="fr-FR" altLang="fr-FR" dirty="0" smtClean="0"/>
          </a:p>
          <a:p>
            <a:endParaRPr lang="fr-FR" altLang="fr-FR" dirty="0" smtClean="0"/>
          </a:p>
        </p:txBody>
      </p:sp>
      <p:sp>
        <p:nvSpPr>
          <p:cNvPr id="5" name="Slide Number Placeholder 4"/>
          <p:cNvSpPr>
            <a:spLocks noGrp="1"/>
          </p:cNvSpPr>
          <p:nvPr>
            <p:ph type="sldNum" sz="quarter" idx="10"/>
          </p:nvPr>
        </p:nvSpPr>
        <p:spPr/>
        <p:txBody>
          <a:bodyPr/>
          <a:lstStyle/>
          <a:p>
            <a:pPr>
              <a:defRPr/>
            </a:pPr>
            <a:fld id="{7730A815-1A50-483B-A414-4E8B21D06A2F}" type="slidenum">
              <a:rPr lang="fr-CA">
                <a:solidFill>
                  <a:srgbClr val="000000">
                    <a:tint val="75000"/>
                  </a:srgbClr>
                </a:solidFill>
              </a:rPr>
              <a:pPr>
                <a:defRPr/>
              </a:pPr>
              <a:t>12</a:t>
            </a:fld>
            <a:endParaRPr lang="fr-CA">
              <a:solidFill>
                <a:srgbClr val="000000">
                  <a:tint val="75000"/>
                </a:srgbClr>
              </a:solidFill>
            </a:endParaRPr>
          </a:p>
        </p:txBody>
      </p:sp>
      <p:sp>
        <p:nvSpPr>
          <p:cNvPr id="13317" name="Footer Placeholder 5"/>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1753227235"/>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Régions concurrentielles</a:t>
            </a:r>
            <a:endParaRPr lang="fr-CA" dirty="0"/>
          </a:p>
        </p:txBody>
      </p:sp>
      <p:sp>
        <p:nvSpPr>
          <p:cNvPr id="19459" name="Content Placeholder 2"/>
          <p:cNvSpPr>
            <a:spLocks noGrp="1"/>
          </p:cNvSpPr>
          <p:nvPr>
            <p:ph idx="1"/>
          </p:nvPr>
        </p:nvSpPr>
        <p:spPr>
          <a:xfrm>
            <a:off x="457200" y="1752600"/>
            <a:ext cx="7620000" cy="812800"/>
          </a:xfrm>
        </p:spPr>
        <p:txBody>
          <a:bodyPr/>
          <a:lstStyle/>
          <a:p>
            <a:r>
              <a:rPr lang="fr-CA" altLang="fr-FR" smtClean="0"/>
              <a:t>Exemple de modélisation d’un système de maintenance qui utilise des régions concurrentielles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94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D23DF4E-2B1E-45B9-B368-14CE4A5F1175}" type="slidenum">
              <a:rPr lang="fr-CA" altLang="fr-FR" sz="1200" b="0" smtClean="0">
                <a:solidFill>
                  <a:srgbClr val="898989"/>
                </a:solidFill>
                <a:cs typeface="Arial" pitchFamily="34" charset="0"/>
              </a:rPr>
              <a:pPr>
                <a:spcBef>
                  <a:spcPct val="0"/>
                </a:spcBef>
                <a:spcAft>
                  <a:spcPct val="0"/>
                </a:spcAft>
                <a:buFontTx/>
                <a:buNone/>
              </a:pPr>
              <a:t>120</a:t>
            </a:fld>
            <a:endParaRPr lang="fr-CA" altLang="fr-FR" sz="1200" b="0" smtClean="0">
              <a:solidFill>
                <a:srgbClr val="898989"/>
              </a:solidFill>
              <a:cs typeface="Arial" pitchFamily="34" charset="0"/>
            </a:endParaRPr>
          </a:p>
        </p:txBody>
      </p:sp>
      <p:sp>
        <p:nvSpPr>
          <p:cNvPr id="6" name="Rounded Rectangle 5"/>
          <p:cNvSpPr/>
          <p:nvPr/>
        </p:nvSpPr>
        <p:spPr>
          <a:xfrm>
            <a:off x="827088" y="4257675"/>
            <a:ext cx="792162" cy="68103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Idle</a:t>
            </a:r>
            <a:endParaRPr lang="fr-CA" sz="1400" dirty="0">
              <a:solidFill>
                <a:schemeClr val="tx1"/>
              </a:solidFill>
            </a:endParaRPr>
          </a:p>
        </p:txBody>
      </p:sp>
      <p:sp>
        <p:nvSpPr>
          <p:cNvPr id="7" name="Rounded Rectangle 6"/>
          <p:cNvSpPr/>
          <p:nvPr/>
        </p:nvSpPr>
        <p:spPr>
          <a:xfrm>
            <a:off x="2949575" y="2708275"/>
            <a:ext cx="4143375" cy="3168650"/>
          </a:xfrm>
          <a:prstGeom prst="roundRect">
            <a:avLst/>
          </a:prstGeom>
          <a:ln w="38100">
            <a:tailEnd type="arrow"/>
          </a:ln>
        </p:spPr>
        <p:style>
          <a:lnRef idx="1">
            <a:schemeClr val="accent1"/>
          </a:lnRef>
          <a:fillRef idx="0">
            <a:schemeClr val="accent1"/>
          </a:fillRef>
          <a:effectRef idx="0">
            <a:schemeClr val="accent1"/>
          </a:effectRef>
          <a:fontRef idx="minor">
            <a:schemeClr val="tx1"/>
          </a:fontRef>
        </p:style>
        <p:txBody>
          <a:bodyPr/>
          <a:lstStyle/>
          <a:p>
            <a:pPr algn="ctr" eaLnBrk="1" hangingPunct="1">
              <a:defRPr/>
            </a:pPr>
            <a:r>
              <a:rPr lang="en-CA" sz="1400" dirty="0"/>
              <a:t>Maintenance</a:t>
            </a:r>
            <a:endParaRPr lang="fr-CA" sz="1400" dirty="0"/>
          </a:p>
        </p:txBody>
      </p:sp>
      <p:sp>
        <p:nvSpPr>
          <p:cNvPr id="8" name="Rounded Rectangle 7"/>
          <p:cNvSpPr/>
          <p:nvPr/>
        </p:nvSpPr>
        <p:spPr>
          <a:xfrm>
            <a:off x="3454400" y="3716338"/>
            <a:ext cx="1044575" cy="61277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Testing devices</a:t>
            </a:r>
            <a:endParaRPr lang="fr-CA" sz="1400" dirty="0">
              <a:solidFill>
                <a:schemeClr val="tx1"/>
              </a:solidFill>
            </a:endParaRPr>
          </a:p>
        </p:txBody>
      </p:sp>
      <p:sp>
        <p:nvSpPr>
          <p:cNvPr id="9" name="Rounded Rectangle 8"/>
          <p:cNvSpPr/>
          <p:nvPr/>
        </p:nvSpPr>
        <p:spPr>
          <a:xfrm>
            <a:off x="5273675" y="3716338"/>
            <a:ext cx="1314450" cy="61277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Self diagnosing</a:t>
            </a:r>
            <a:endParaRPr lang="fr-CA" sz="1400" dirty="0">
              <a:solidFill>
                <a:schemeClr val="tx1"/>
              </a:solidFill>
            </a:endParaRPr>
          </a:p>
        </p:txBody>
      </p:sp>
      <p:sp>
        <p:nvSpPr>
          <p:cNvPr id="10" name="Rounded Rectangle 9"/>
          <p:cNvSpPr/>
          <p:nvPr/>
        </p:nvSpPr>
        <p:spPr>
          <a:xfrm>
            <a:off x="3454400" y="4905375"/>
            <a:ext cx="1044575" cy="6111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Waiting</a:t>
            </a:r>
            <a:endParaRPr lang="fr-CA" sz="1400" dirty="0">
              <a:solidFill>
                <a:schemeClr val="tx1"/>
              </a:solidFill>
            </a:endParaRPr>
          </a:p>
        </p:txBody>
      </p:sp>
      <p:sp>
        <p:nvSpPr>
          <p:cNvPr id="11" name="Rounded Rectangle 10"/>
          <p:cNvSpPr/>
          <p:nvPr/>
        </p:nvSpPr>
        <p:spPr>
          <a:xfrm>
            <a:off x="5273675" y="4905375"/>
            <a:ext cx="1314450" cy="611188"/>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Processing Command</a:t>
            </a:r>
            <a:endParaRPr lang="fr-CA" sz="1400" dirty="0">
              <a:solidFill>
                <a:schemeClr val="tx1"/>
              </a:solidFill>
            </a:endParaRPr>
          </a:p>
        </p:txBody>
      </p:sp>
      <p:sp>
        <p:nvSpPr>
          <p:cNvPr id="13" name="Rounded Rectangle 12"/>
          <p:cNvSpPr/>
          <p:nvPr/>
        </p:nvSpPr>
        <p:spPr>
          <a:xfrm>
            <a:off x="2484438" y="3933825"/>
            <a:ext cx="142875" cy="1331913"/>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15" name="Straight Arrow Connector 14"/>
          <p:cNvCxnSpPr>
            <a:stCxn id="6" idx="3"/>
            <a:endCxn id="13" idx="1"/>
          </p:cNvCxnSpPr>
          <p:nvPr/>
        </p:nvCxnSpPr>
        <p:spPr>
          <a:xfrm>
            <a:off x="1619250" y="4597400"/>
            <a:ext cx="865188" cy="1588"/>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a:stCxn id="13" idx="3"/>
            <a:endCxn id="8" idx="1"/>
          </p:cNvCxnSpPr>
          <p:nvPr/>
        </p:nvCxnSpPr>
        <p:spPr>
          <a:xfrm flipV="1">
            <a:off x="2627313" y="4022725"/>
            <a:ext cx="827087" cy="576263"/>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a:stCxn id="13" idx="3"/>
            <a:endCxn id="10" idx="1"/>
          </p:cNvCxnSpPr>
          <p:nvPr/>
        </p:nvCxnSpPr>
        <p:spPr>
          <a:xfrm>
            <a:off x="2627313" y="4598988"/>
            <a:ext cx="827087" cy="6127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7812088" y="3933825"/>
            <a:ext cx="144462" cy="1331913"/>
          </a:xfrm>
          <a:prstGeom prst="round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22" name="Straight Arrow Connector 21"/>
          <p:cNvCxnSpPr>
            <a:stCxn id="9" idx="3"/>
            <a:endCxn id="21" idx="1"/>
          </p:cNvCxnSpPr>
          <p:nvPr/>
        </p:nvCxnSpPr>
        <p:spPr>
          <a:xfrm>
            <a:off x="6588125" y="4022725"/>
            <a:ext cx="1223963" cy="576263"/>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a:stCxn id="11" idx="3"/>
            <a:endCxn id="21" idx="1"/>
          </p:cNvCxnSpPr>
          <p:nvPr/>
        </p:nvCxnSpPr>
        <p:spPr>
          <a:xfrm flipV="1">
            <a:off x="6588125" y="4598988"/>
            <a:ext cx="1223963" cy="6127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28" name="Oval 27"/>
          <p:cNvSpPr/>
          <p:nvPr/>
        </p:nvSpPr>
        <p:spPr>
          <a:xfrm>
            <a:off x="179388" y="4454525"/>
            <a:ext cx="288925" cy="288925"/>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29" name="Straight Arrow Connector 28"/>
          <p:cNvCxnSpPr>
            <a:stCxn id="28" idx="6"/>
            <a:endCxn id="6" idx="1"/>
          </p:cNvCxnSpPr>
          <p:nvPr/>
        </p:nvCxnSpPr>
        <p:spPr>
          <a:xfrm flipV="1">
            <a:off x="468313" y="4597400"/>
            <a:ext cx="358775" cy="1588"/>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grpSp>
        <p:nvGrpSpPr>
          <p:cNvPr id="19477" name="Group 34"/>
          <p:cNvGrpSpPr>
            <a:grpSpLocks/>
          </p:cNvGrpSpPr>
          <p:nvPr/>
        </p:nvGrpSpPr>
        <p:grpSpPr bwMode="auto">
          <a:xfrm>
            <a:off x="1085850" y="3309938"/>
            <a:ext cx="287338" cy="287337"/>
            <a:chOff x="647564" y="2732162"/>
            <a:chExt cx="288032" cy="288032"/>
          </a:xfrm>
        </p:grpSpPr>
        <p:sp>
          <p:nvSpPr>
            <p:cNvPr id="36" name="Oval 35"/>
            <p:cNvSpPr/>
            <p:nvPr/>
          </p:nvSpPr>
          <p:spPr>
            <a:xfrm>
              <a:off x="719175" y="2803772"/>
              <a:ext cx="144811" cy="144812"/>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7" name="Oval 36"/>
            <p:cNvSpPr/>
            <p:nvPr/>
          </p:nvSpPr>
          <p:spPr>
            <a:xfrm>
              <a:off x="647564" y="2732162"/>
              <a:ext cx="288032" cy="28803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cxnSp>
        <p:nvCxnSpPr>
          <p:cNvPr id="42" name="Straight Connector 41"/>
          <p:cNvCxnSpPr/>
          <p:nvPr/>
        </p:nvCxnSpPr>
        <p:spPr>
          <a:xfrm>
            <a:off x="2949575" y="3284538"/>
            <a:ext cx="414337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2949575" y="4437063"/>
            <a:ext cx="4143375"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9480" name="TextBox 45"/>
          <p:cNvSpPr txBox="1">
            <a:spLocks noChangeArrowheads="1"/>
          </p:cNvSpPr>
          <p:nvPr/>
        </p:nvSpPr>
        <p:spPr bwMode="auto">
          <a:xfrm>
            <a:off x="2955925" y="3292475"/>
            <a:ext cx="935038"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Testing</a:t>
            </a:r>
            <a:endParaRPr lang="fr-CA" altLang="fr-FR" sz="1400" b="0"/>
          </a:p>
        </p:txBody>
      </p:sp>
      <p:sp>
        <p:nvSpPr>
          <p:cNvPr id="19481" name="TextBox 46"/>
          <p:cNvSpPr txBox="1">
            <a:spLocks noChangeArrowheads="1"/>
          </p:cNvSpPr>
          <p:nvPr/>
        </p:nvSpPr>
        <p:spPr bwMode="auto">
          <a:xfrm>
            <a:off x="2916238" y="4454525"/>
            <a:ext cx="12493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Commanding</a:t>
            </a:r>
            <a:endParaRPr lang="fr-CA" altLang="fr-FR" sz="1400" b="0"/>
          </a:p>
        </p:txBody>
      </p:sp>
      <p:cxnSp>
        <p:nvCxnSpPr>
          <p:cNvPr id="48" name="Straight Arrow Connector 47"/>
          <p:cNvCxnSpPr>
            <a:stCxn id="8" idx="3"/>
            <a:endCxn id="9" idx="1"/>
          </p:cNvCxnSpPr>
          <p:nvPr/>
        </p:nvCxnSpPr>
        <p:spPr>
          <a:xfrm>
            <a:off x="4498975" y="4022725"/>
            <a:ext cx="774700" cy="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a:stCxn id="10" idx="3"/>
            <a:endCxn id="11" idx="1"/>
          </p:cNvCxnSpPr>
          <p:nvPr/>
        </p:nvCxnSpPr>
        <p:spPr>
          <a:xfrm>
            <a:off x="4498975" y="5211763"/>
            <a:ext cx="774700" cy="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19484" name="TextBox 55"/>
          <p:cNvSpPr txBox="1">
            <a:spLocks noChangeArrowheads="1"/>
          </p:cNvSpPr>
          <p:nvPr/>
        </p:nvSpPr>
        <p:spPr bwMode="auto">
          <a:xfrm>
            <a:off x="4340225" y="5300663"/>
            <a:ext cx="1095375"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100" b="0"/>
              <a:t>command</a:t>
            </a:r>
            <a:endParaRPr lang="fr-CA" altLang="fr-FR" sz="1100" b="0"/>
          </a:p>
        </p:txBody>
      </p:sp>
      <p:sp>
        <p:nvSpPr>
          <p:cNvPr id="58" name="Freeform 57"/>
          <p:cNvSpPr/>
          <p:nvPr/>
        </p:nvSpPr>
        <p:spPr>
          <a:xfrm>
            <a:off x="4184650" y="4657725"/>
            <a:ext cx="1630363" cy="227013"/>
          </a:xfrm>
          <a:custGeom>
            <a:avLst/>
            <a:gdLst>
              <a:gd name="connsiteX0" fmla="*/ 1630680 w 1630680"/>
              <a:gd name="connsiteY0" fmla="*/ 226923 h 226923"/>
              <a:gd name="connsiteX1" fmla="*/ 1066800 w 1630680"/>
              <a:gd name="connsiteY1" fmla="*/ 28803 h 226923"/>
              <a:gd name="connsiteX2" fmla="*/ 533400 w 1630680"/>
              <a:gd name="connsiteY2" fmla="*/ 21183 h 226923"/>
              <a:gd name="connsiteX3" fmla="*/ 0 w 1630680"/>
              <a:gd name="connsiteY3" fmla="*/ 219303 h 226923"/>
              <a:gd name="connsiteX4" fmla="*/ 0 w 1630680"/>
              <a:gd name="connsiteY4" fmla="*/ 219303 h 226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0680" h="226923">
                <a:moveTo>
                  <a:pt x="1630680" y="226923"/>
                </a:moveTo>
                <a:cubicBezTo>
                  <a:pt x="1440180" y="145008"/>
                  <a:pt x="1249680" y="63093"/>
                  <a:pt x="1066800" y="28803"/>
                </a:cubicBezTo>
                <a:cubicBezTo>
                  <a:pt x="883920" y="-5487"/>
                  <a:pt x="711200" y="-10567"/>
                  <a:pt x="533400" y="21183"/>
                </a:cubicBezTo>
                <a:cubicBezTo>
                  <a:pt x="355600" y="52933"/>
                  <a:pt x="0" y="219303"/>
                  <a:pt x="0" y="219303"/>
                </a:cubicBezTo>
                <a:lnTo>
                  <a:pt x="0" y="219303"/>
                </a:lnTo>
              </a:path>
            </a:pathLst>
          </a:custGeom>
          <a:ln w="38100">
            <a:tailEnd type="arrow"/>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19486" name="TextBox 58"/>
          <p:cNvSpPr txBox="1">
            <a:spLocks noChangeArrowheads="1"/>
          </p:cNvSpPr>
          <p:nvPr/>
        </p:nvSpPr>
        <p:spPr bwMode="auto">
          <a:xfrm>
            <a:off x="3924300" y="4437063"/>
            <a:ext cx="2227263"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100" b="0"/>
              <a:t>commandProcessed</a:t>
            </a:r>
          </a:p>
          <a:p>
            <a:pPr algn="ctr" eaLnBrk="1" hangingPunct="1">
              <a:spcBef>
                <a:spcPct val="0"/>
              </a:spcBef>
              <a:spcAft>
                <a:spcPct val="0"/>
              </a:spcAft>
              <a:buFontTx/>
              <a:buNone/>
            </a:pPr>
            <a:r>
              <a:rPr lang="en-CA" altLang="fr-FR" sz="1100" b="0"/>
              <a:t>[continue]</a:t>
            </a:r>
            <a:endParaRPr lang="fr-CA" altLang="fr-FR" sz="1100" b="0"/>
          </a:p>
        </p:txBody>
      </p:sp>
      <p:sp>
        <p:nvSpPr>
          <p:cNvPr id="19487" name="TextBox 59"/>
          <p:cNvSpPr txBox="1">
            <a:spLocks noChangeArrowheads="1"/>
          </p:cNvSpPr>
          <p:nvPr/>
        </p:nvSpPr>
        <p:spPr bwMode="auto">
          <a:xfrm rot="-1514944">
            <a:off x="6142038" y="4919663"/>
            <a:ext cx="2227262"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100" b="0"/>
              <a:t>commandProcessed</a:t>
            </a:r>
          </a:p>
          <a:p>
            <a:pPr algn="ctr" eaLnBrk="1" hangingPunct="1">
              <a:spcBef>
                <a:spcPct val="0"/>
              </a:spcBef>
              <a:spcAft>
                <a:spcPct val="0"/>
              </a:spcAft>
              <a:buFontTx/>
              <a:buNone/>
            </a:pPr>
            <a:r>
              <a:rPr lang="en-CA" altLang="fr-FR" sz="1100" b="0"/>
              <a:t>[not continue]</a:t>
            </a:r>
            <a:endParaRPr lang="fr-CA" altLang="fr-FR" sz="1100" b="0"/>
          </a:p>
        </p:txBody>
      </p:sp>
      <p:sp>
        <p:nvSpPr>
          <p:cNvPr id="19488" name="TextBox 60"/>
          <p:cNvSpPr txBox="1">
            <a:spLocks noChangeArrowheads="1"/>
          </p:cNvSpPr>
          <p:nvPr/>
        </p:nvSpPr>
        <p:spPr bwMode="auto">
          <a:xfrm>
            <a:off x="1476375" y="4319588"/>
            <a:ext cx="104298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100" b="0"/>
              <a:t>maintain</a:t>
            </a:r>
            <a:endParaRPr lang="fr-CA" altLang="fr-FR" sz="1100" b="0"/>
          </a:p>
        </p:txBody>
      </p:sp>
      <p:sp>
        <p:nvSpPr>
          <p:cNvPr id="68" name="Freeform 67"/>
          <p:cNvSpPr/>
          <p:nvPr/>
        </p:nvSpPr>
        <p:spPr>
          <a:xfrm>
            <a:off x="1144588" y="4525963"/>
            <a:ext cx="7126287" cy="1658937"/>
          </a:xfrm>
          <a:custGeom>
            <a:avLst/>
            <a:gdLst>
              <a:gd name="connsiteX0" fmla="*/ 6819900 w 7126018"/>
              <a:gd name="connsiteY0" fmla="*/ 0 h 1657950"/>
              <a:gd name="connsiteX1" fmla="*/ 7071360 w 7126018"/>
              <a:gd name="connsiteY1" fmla="*/ 1341120 h 1657950"/>
              <a:gd name="connsiteX2" fmla="*/ 5890260 w 7126018"/>
              <a:gd name="connsiteY2" fmla="*/ 1638300 h 1657950"/>
              <a:gd name="connsiteX3" fmla="*/ 1158240 w 7126018"/>
              <a:gd name="connsiteY3" fmla="*/ 1493520 h 1657950"/>
              <a:gd name="connsiteX4" fmla="*/ 0 w 7126018"/>
              <a:gd name="connsiteY4" fmla="*/ 403860 h 1657950"/>
              <a:gd name="connsiteX5" fmla="*/ 0 w 7126018"/>
              <a:gd name="connsiteY5" fmla="*/ 403860 h 165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6018" h="1657950">
                <a:moveTo>
                  <a:pt x="6819900" y="0"/>
                </a:moveTo>
                <a:cubicBezTo>
                  <a:pt x="7023100" y="534035"/>
                  <a:pt x="7226300" y="1068070"/>
                  <a:pt x="7071360" y="1341120"/>
                </a:cubicBezTo>
                <a:cubicBezTo>
                  <a:pt x="6916420" y="1614170"/>
                  <a:pt x="5890260" y="1638300"/>
                  <a:pt x="5890260" y="1638300"/>
                </a:cubicBezTo>
                <a:cubicBezTo>
                  <a:pt x="4904740" y="1663700"/>
                  <a:pt x="2139950" y="1699260"/>
                  <a:pt x="1158240" y="1493520"/>
                </a:cubicBezTo>
                <a:cubicBezTo>
                  <a:pt x="176530" y="1287780"/>
                  <a:pt x="0" y="403860"/>
                  <a:pt x="0" y="403860"/>
                </a:cubicBezTo>
                <a:lnTo>
                  <a:pt x="0" y="403860"/>
                </a:lnTo>
              </a:path>
            </a:pathLst>
          </a:custGeom>
          <a:ln w="38100">
            <a:tailEnd type="arrow"/>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19490" name="TextBox 68"/>
          <p:cNvSpPr txBox="1">
            <a:spLocks noChangeArrowheads="1"/>
          </p:cNvSpPr>
          <p:nvPr/>
        </p:nvSpPr>
        <p:spPr bwMode="auto">
          <a:xfrm rot="1555432">
            <a:off x="6092825" y="3967163"/>
            <a:ext cx="222726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100" b="0"/>
              <a:t>diagnosisCompleted</a:t>
            </a:r>
            <a:endParaRPr lang="fr-CA" altLang="fr-FR" sz="1100" b="0"/>
          </a:p>
        </p:txBody>
      </p:sp>
      <p:sp>
        <p:nvSpPr>
          <p:cNvPr id="19491" name="TextBox 70"/>
          <p:cNvSpPr txBox="1">
            <a:spLocks noChangeArrowheads="1"/>
          </p:cNvSpPr>
          <p:nvPr/>
        </p:nvSpPr>
        <p:spPr bwMode="auto">
          <a:xfrm>
            <a:off x="4198938" y="3500438"/>
            <a:ext cx="13779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100" b="0"/>
              <a:t>testingCompleted</a:t>
            </a:r>
            <a:endParaRPr lang="fr-CA" altLang="fr-FR" sz="1100" b="0"/>
          </a:p>
        </p:txBody>
      </p:sp>
      <p:cxnSp>
        <p:nvCxnSpPr>
          <p:cNvPr id="73" name="Straight Arrow Connector 72"/>
          <p:cNvCxnSpPr>
            <a:stCxn id="6" idx="0"/>
            <a:endCxn id="37" idx="4"/>
          </p:cNvCxnSpPr>
          <p:nvPr/>
        </p:nvCxnSpPr>
        <p:spPr>
          <a:xfrm flipV="1">
            <a:off x="1223963" y="3597275"/>
            <a:ext cx="6350" cy="66040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19493" name="TextBox 74"/>
          <p:cNvSpPr txBox="1">
            <a:spLocks noChangeArrowheads="1"/>
          </p:cNvSpPr>
          <p:nvPr/>
        </p:nvSpPr>
        <p:spPr bwMode="auto">
          <a:xfrm>
            <a:off x="1081088" y="3841750"/>
            <a:ext cx="1042987"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100" b="0"/>
              <a:t>shutDown</a:t>
            </a:r>
            <a:endParaRPr lang="fr-CA" altLang="fr-FR" sz="1100" b="0"/>
          </a:p>
        </p:txBody>
      </p:sp>
    </p:spTree>
    <p:extLst>
      <p:ext uri="{BB962C8B-B14F-4D97-AF65-F5344CB8AC3E}">
        <p14:creationId xmlns:p14="http://schemas.microsoft.com/office/powerpoint/2010/main" val="368789186"/>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Régions orthogonales</a:t>
            </a:r>
            <a:endParaRPr lang="fr-CA" dirty="0"/>
          </a:p>
        </p:txBody>
      </p:sp>
      <p:sp>
        <p:nvSpPr>
          <p:cNvPr id="20483" name="Content Placeholder 2"/>
          <p:cNvSpPr>
            <a:spLocks noGrp="1"/>
          </p:cNvSpPr>
          <p:nvPr>
            <p:ph idx="1"/>
          </p:nvPr>
        </p:nvSpPr>
        <p:spPr/>
        <p:txBody>
          <a:bodyPr/>
          <a:lstStyle/>
          <a:p>
            <a:r>
              <a:rPr lang="fr-FR" altLang="fr-FR" smtClean="0"/>
              <a:t>Les régions concurrentielles sont aussi nommés régions orthogonales</a:t>
            </a:r>
          </a:p>
          <a:p>
            <a:endParaRPr lang="fr-FR" altLang="fr-FR" smtClean="0"/>
          </a:p>
          <a:p>
            <a:r>
              <a:rPr lang="fr-FR" altLang="fr-FR" smtClean="0"/>
              <a:t>Ces régions nous permettent de modéliser la relation de « ET » entre les états (par opposition à la relation « OU » de défaut)</a:t>
            </a:r>
          </a:p>
          <a:p>
            <a:pPr lvl="1"/>
            <a:r>
              <a:rPr lang="fr-FR" altLang="fr-FR" smtClean="0"/>
              <a:t>Ceci veut dire que dans une machine de sous-état, le système peut exister dans différents états en même temps</a:t>
            </a:r>
          </a:p>
          <a:p>
            <a:r>
              <a:rPr lang="fr-FR" altLang="fr-FR" smtClean="0"/>
              <a:t>Analysons ce phénomène en utilisant un exemple de machine d’état d’un clavier d’ordinateur</a:t>
            </a:r>
          </a:p>
          <a:p>
            <a:endParaRPr lang="fr-FR" altLang="fr-FR" smtClean="0"/>
          </a:p>
          <a:p>
            <a:endParaRPr lang="fr-FR"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04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2CCF297-F86F-4AE1-B09C-6A26E68038E8}" type="slidenum">
              <a:rPr lang="fr-CA" altLang="fr-FR" sz="1200" b="0" smtClean="0">
                <a:solidFill>
                  <a:srgbClr val="898989"/>
                </a:solidFill>
                <a:cs typeface="Arial" pitchFamily="34" charset="0"/>
              </a:rPr>
              <a:pPr>
                <a:spcBef>
                  <a:spcPct val="0"/>
                </a:spcBef>
                <a:spcAft>
                  <a:spcPct val="0"/>
                </a:spcAft>
                <a:buFontTx/>
                <a:buNone/>
              </a:pPr>
              <a:t>121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57501716"/>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du clavier (1)</a:t>
            </a:r>
            <a:endParaRPr lang="fr-CA" dirty="0"/>
          </a:p>
        </p:txBody>
      </p:sp>
      <p:sp>
        <p:nvSpPr>
          <p:cNvPr id="21507" name="Content Placeholder 2"/>
          <p:cNvSpPr>
            <a:spLocks noGrp="1"/>
          </p:cNvSpPr>
          <p:nvPr>
            <p:ph idx="1"/>
          </p:nvPr>
        </p:nvSpPr>
        <p:spPr/>
        <p:txBody>
          <a:bodyPr/>
          <a:lstStyle/>
          <a:p>
            <a:r>
              <a:rPr lang="fr-CA" altLang="fr-FR" smtClean="0"/>
              <a:t>Exemple du clavier </a:t>
            </a:r>
            <a:r>
              <a:rPr lang="fr-CA" altLang="fr-FR" u="sng" smtClean="0"/>
              <a:t>sans</a:t>
            </a:r>
            <a:r>
              <a:rPr lang="fr-CA" altLang="fr-FR" smtClean="0"/>
              <a:t> régions orthogonales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15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C8262D2-F9E0-43B0-936A-5122F518B6E9}" type="slidenum">
              <a:rPr lang="fr-CA" altLang="fr-FR" sz="1200" b="0" smtClean="0">
                <a:solidFill>
                  <a:srgbClr val="898989"/>
                </a:solidFill>
                <a:cs typeface="Arial" pitchFamily="34" charset="0"/>
              </a:rPr>
              <a:pPr>
                <a:spcBef>
                  <a:spcPct val="0"/>
                </a:spcBef>
                <a:spcAft>
                  <a:spcPct val="0"/>
                </a:spcAft>
                <a:buFontTx/>
                <a:buNone/>
              </a:pPr>
              <a:t>122</a:t>
            </a:fld>
            <a:endParaRPr lang="fr-CA" altLang="fr-FR" sz="1200" b="0" smtClean="0">
              <a:solidFill>
                <a:srgbClr val="898989"/>
              </a:solidFill>
              <a:cs typeface="Arial" pitchFamily="34" charset="0"/>
            </a:endParaRPr>
          </a:p>
        </p:txBody>
      </p:sp>
      <p:pic>
        <p:nvPicPr>
          <p:cNvPr id="21510" name="Picture 2"/>
          <p:cNvPicPr>
            <a:picLocks noChangeAspect="1" noChangeArrowheads="1"/>
          </p:cNvPicPr>
          <p:nvPr/>
        </p:nvPicPr>
        <p:blipFill>
          <a:blip r:embed="rId2">
            <a:extLst>
              <a:ext uri="{28A0092B-C50C-407E-A947-70E740481C1C}">
                <a14:useLocalDpi xmlns:a14="http://schemas.microsoft.com/office/drawing/2010/main" val="0"/>
              </a:ext>
            </a:extLst>
          </a:blip>
          <a:srcRect r="21437"/>
          <a:stretch>
            <a:fillRect/>
          </a:stretch>
        </p:blipFill>
        <p:spPr bwMode="auto">
          <a:xfrm rot="10800000" flipH="1" flipV="1">
            <a:off x="1258888" y="2303463"/>
            <a:ext cx="3797300" cy="1936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1511" name="Picture 3"/>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01738" y="4214813"/>
            <a:ext cx="3913187" cy="23749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246870175"/>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4"/>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258888" y="4298950"/>
            <a:ext cx="6342062" cy="21542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 name="Title 1"/>
          <p:cNvSpPr>
            <a:spLocks noGrp="1"/>
          </p:cNvSpPr>
          <p:nvPr>
            <p:ph type="title"/>
          </p:nvPr>
        </p:nvSpPr>
        <p:spPr>
          <a:xfrm>
            <a:off x="457200" y="152400"/>
            <a:ext cx="6934200" cy="1371600"/>
          </a:xfrm>
        </p:spPr>
        <p:txBody>
          <a:bodyPr/>
          <a:lstStyle/>
          <a:p>
            <a:pPr>
              <a:defRPr/>
            </a:pPr>
            <a:r>
              <a:rPr lang="fr-CA" dirty="0" smtClean="0"/>
              <a:t>Exemple du clavier (2)</a:t>
            </a:r>
            <a:endParaRPr lang="fr-CA" dirty="0"/>
          </a:p>
        </p:txBody>
      </p:sp>
      <p:sp>
        <p:nvSpPr>
          <p:cNvPr id="22532" name="Content Placeholder 2"/>
          <p:cNvSpPr>
            <a:spLocks noGrp="1"/>
          </p:cNvSpPr>
          <p:nvPr>
            <p:ph idx="1"/>
          </p:nvPr>
        </p:nvSpPr>
        <p:spPr/>
        <p:txBody>
          <a:bodyPr/>
          <a:lstStyle/>
          <a:p>
            <a:r>
              <a:rPr lang="fr-CA" altLang="fr-FR" smtClean="0"/>
              <a:t>Exemple du clavier </a:t>
            </a:r>
            <a:r>
              <a:rPr lang="fr-CA" altLang="fr-FR" u="sng" smtClean="0"/>
              <a:t>avec</a:t>
            </a:r>
            <a:r>
              <a:rPr lang="fr-CA" altLang="fr-FR" smtClean="0"/>
              <a:t> régions orthogonales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253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50E16F8-8CC5-4621-97C4-489A06797775}" type="slidenum">
              <a:rPr lang="fr-CA" altLang="fr-FR" sz="1200" b="0" smtClean="0">
                <a:solidFill>
                  <a:srgbClr val="898989"/>
                </a:solidFill>
                <a:cs typeface="Arial" pitchFamily="34" charset="0"/>
              </a:rPr>
              <a:pPr>
                <a:spcBef>
                  <a:spcPct val="0"/>
                </a:spcBef>
                <a:spcAft>
                  <a:spcPct val="0"/>
                </a:spcAft>
                <a:buFontTx/>
                <a:buNone/>
              </a:pPr>
              <a:t>123</a:t>
            </a:fld>
            <a:endParaRPr lang="fr-CA" altLang="fr-FR" sz="1200" b="0" smtClean="0">
              <a:solidFill>
                <a:srgbClr val="898989"/>
              </a:solidFill>
              <a:cs typeface="Arial" pitchFamily="34" charset="0"/>
            </a:endParaRPr>
          </a:p>
        </p:txBody>
      </p:sp>
      <p:pic>
        <p:nvPicPr>
          <p:cNvPr id="22535" name="Picture 2"/>
          <p:cNvPicPr>
            <a:picLocks noChangeAspect="1" noChangeArrowheads="1"/>
          </p:cNvPicPr>
          <p:nvPr/>
        </p:nvPicPr>
        <p:blipFill>
          <a:blip r:embed="rId3">
            <a:extLst>
              <a:ext uri="{28A0092B-C50C-407E-A947-70E740481C1C}">
                <a14:useLocalDpi xmlns:a14="http://schemas.microsoft.com/office/drawing/2010/main" val="0"/>
              </a:ext>
            </a:extLst>
          </a:blip>
          <a:srcRect r="-693"/>
          <a:stretch>
            <a:fillRect/>
          </a:stretch>
        </p:blipFill>
        <p:spPr bwMode="auto">
          <a:xfrm rot="10800000" flipH="1" flipV="1">
            <a:off x="1258888" y="2303463"/>
            <a:ext cx="4867275" cy="1936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43338513"/>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Porte du garage – étude de cas</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Contextes</a:t>
            </a:r>
          </a:p>
          <a:p>
            <a:pPr lvl="1">
              <a:buFont typeface="Arial" charset="0"/>
              <a:buChar char="•"/>
              <a:defRPr/>
            </a:pPr>
            <a:r>
              <a:rPr lang="fr-CA" dirty="0" smtClean="0"/>
              <a:t>La compagnie DOORS </a:t>
            </a:r>
            <a:r>
              <a:rPr lang="fr-CA" dirty="0" err="1" smtClean="0"/>
              <a:t>inc.</a:t>
            </a:r>
            <a:r>
              <a:rPr lang="fr-CA" dirty="0"/>
              <a:t> </a:t>
            </a:r>
            <a:r>
              <a:rPr lang="fr-CA" dirty="0" smtClean="0"/>
              <a:t>fabrique des composantes de portes de garage</a:t>
            </a:r>
          </a:p>
          <a:p>
            <a:pPr lvl="1">
              <a:buFont typeface="Arial" charset="0"/>
              <a:buChar char="•"/>
              <a:defRPr/>
            </a:pPr>
            <a:r>
              <a:rPr lang="fr-CA" dirty="0" smtClean="0"/>
              <a:t>Cependant, ils ont des problèmes avec le logiciel intégré (</a:t>
            </a:r>
            <a:r>
              <a:rPr lang="fr-CA" dirty="0" err="1" smtClean="0"/>
              <a:t>embedded</a:t>
            </a:r>
            <a:r>
              <a:rPr lang="fr-CA" dirty="0" smtClean="0"/>
              <a:t>) qui contrôle le moteur (</a:t>
            </a:r>
            <a:r>
              <a:rPr lang="fr-CA" dirty="0" err="1" smtClean="0"/>
              <a:t>motor</a:t>
            </a:r>
            <a:r>
              <a:rPr lang="fr-CA" dirty="0" smtClean="0"/>
              <a:t> unit) de l’ouvre-porte automatique du garage </a:t>
            </a:r>
          </a:p>
          <a:p>
            <a:pPr lvl="2">
              <a:buFont typeface="Arial" charset="0"/>
              <a:buChar char="•"/>
              <a:defRPr/>
            </a:pPr>
            <a:r>
              <a:rPr lang="fr-CA" dirty="0" smtClean="0"/>
              <a:t>Ils ont développé ce logiciel eux-mêmes</a:t>
            </a:r>
          </a:p>
          <a:p>
            <a:pPr lvl="2">
              <a:buFont typeface="Arial" charset="0"/>
              <a:buChar char="•"/>
              <a:defRPr/>
            </a:pPr>
            <a:r>
              <a:rPr lang="fr-CA" dirty="0" smtClean="0"/>
              <a:t>Ceci leur cause la perte de clients</a:t>
            </a:r>
          </a:p>
          <a:p>
            <a:pPr lvl="1">
              <a:buFont typeface="Arial" charset="0"/>
              <a:buChar char="•"/>
              <a:defRPr/>
            </a:pPr>
            <a:r>
              <a:rPr lang="fr-CA" dirty="0" smtClean="0"/>
              <a:t>Ils ont décidé de jeter le logiciel existant et embaucher une compagnie de logiciel professionnelle pour livrer un logiciel sans problèmes (bugs)</a:t>
            </a:r>
          </a:p>
          <a:p>
            <a:pPr marL="274637" lvl="1" indent="0">
              <a:buFont typeface="Arial" charset="0"/>
              <a:buNone/>
              <a:defRPr/>
            </a:pPr>
            <a:endParaRPr lang="fr-CA" dirty="0"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355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690D869-9875-4388-B760-73581F78EAEF}" type="slidenum">
              <a:rPr lang="fr-CA" altLang="fr-FR" sz="1200" b="0" smtClean="0">
                <a:solidFill>
                  <a:srgbClr val="898989"/>
                </a:solidFill>
                <a:cs typeface="Arial" pitchFamily="34" charset="0"/>
              </a:rPr>
              <a:pPr>
                <a:spcBef>
                  <a:spcPct val="0"/>
                </a:spcBef>
                <a:spcAft>
                  <a:spcPct val="0"/>
                </a:spcAft>
                <a:buFontTx/>
                <a:buNone/>
              </a:pPr>
              <a:t>124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376383388"/>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Exigences du Client</a:t>
            </a:r>
            <a:endParaRPr lang="fr-CA" dirty="0"/>
          </a:p>
        </p:txBody>
      </p:sp>
      <p:sp>
        <p:nvSpPr>
          <p:cNvPr id="24579" name="Content Placeholder 2"/>
          <p:cNvSpPr>
            <a:spLocks noGrp="1"/>
          </p:cNvSpPr>
          <p:nvPr>
            <p:ph idx="1"/>
          </p:nvPr>
        </p:nvSpPr>
        <p:spPr/>
        <p:txBody>
          <a:bodyPr/>
          <a:lstStyle/>
          <a:p>
            <a:r>
              <a:rPr lang="fr-CA" altLang="fr-FR" sz="1800" smtClean="0"/>
              <a:t>Exigences (informelles) du client:</a:t>
            </a:r>
          </a:p>
          <a:p>
            <a:pPr lvl="1"/>
            <a:r>
              <a:rPr lang="fr-CA" altLang="fr-FR" sz="1800" b="1" smtClean="0"/>
              <a:t>Exigence 1:</a:t>
            </a:r>
            <a:r>
              <a:rPr lang="fr-CA" altLang="fr-FR" sz="1800" smtClean="0"/>
              <a:t> Quand la porte du garage est fermée, elle doit s’ouvrir lorsque l’utilisateur pèse le bouton sur le système de contrôle mural ou sur la télécommande</a:t>
            </a:r>
          </a:p>
          <a:p>
            <a:pPr lvl="1"/>
            <a:r>
              <a:rPr lang="fr-CA" altLang="fr-FR" sz="1800" b="1" smtClean="0"/>
              <a:t>Exigence 2:</a:t>
            </a:r>
            <a:r>
              <a:rPr lang="fr-CA" altLang="fr-FR" sz="1800" smtClean="0"/>
              <a:t> Quand la porte du garage est ouverte, elle doit se fermer lorsque l’utilisateur pèse le bouton sur le système de contrôle mural ou sur la télécommande</a:t>
            </a:r>
          </a:p>
          <a:p>
            <a:pPr lvl="1"/>
            <a:r>
              <a:rPr lang="fr-CA" altLang="fr-FR" sz="1800" b="1" smtClean="0"/>
              <a:t>Exigence 3:</a:t>
            </a:r>
            <a:r>
              <a:rPr lang="fr-CA" altLang="fr-FR" sz="1800" smtClean="0"/>
              <a:t> La porte du garage ne doit pas se fermer sur un obstacle</a:t>
            </a:r>
          </a:p>
          <a:p>
            <a:pPr lvl="1"/>
            <a:r>
              <a:rPr lang="fr-CA" altLang="fr-FR" sz="1800" b="1" smtClean="0"/>
              <a:t>Exigence 4: </a:t>
            </a:r>
            <a:r>
              <a:rPr lang="fr-CA" altLang="fr-FR" sz="1800" smtClean="0"/>
              <a:t>Il doit y avoir un moyen pour avoir la porte du garage semi-ouverte</a:t>
            </a:r>
          </a:p>
          <a:p>
            <a:pPr lvl="1"/>
            <a:r>
              <a:rPr lang="fr-CA" altLang="fr-FR" sz="1800" b="1" smtClean="0"/>
              <a:t>Exigence 5: </a:t>
            </a:r>
            <a:r>
              <a:rPr lang="fr-CA" altLang="fr-FR" sz="1800" smtClean="0"/>
              <a:t>Le système doit accomplir un test auto-diagnostic avant d’effectuer une commande (ouvrir ou fermer) afin de s’assurer que toutes ses composantes sont fonctionnelles</a:t>
            </a:r>
          </a:p>
        </p:txBody>
      </p:sp>
      <p:sp>
        <p:nvSpPr>
          <p:cNvPr id="4" name="Footer Placeholder 3"/>
          <p:cNvSpPr>
            <a:spLocks noGrp="1"/>
          </p:cNvSpPr>
          <p:nvPr>
            <p:ph type="ftr" sz="quarter" idx="10"/>
          </p:nvPr>
        </p:nvSpPr>
        <p:spPr/>
        <p:txBody>
          <a:bodyPr/>
          <a:lstStyle/>
          <a:p>
            <a:pPr>
              <a:defRPr/>
            </a:pPr>
            <a:r>
              <a:rPr lang="en-US" dirty="0" smtClean="0"/>
              <a:t>SEG2106 – Winter 2014 – Hussein Al Osman</a:t>
            </a:r>
            <a:endParaRPr lang="en-US" dirty="0"/>
          </a:p>
        </p:txBody>
      </p:sp>
      <p:sp>
        <p:nvSpPr>
          <p:cNvPr id="2458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1EDB323-95C6-470A-8299-7F7A92F51D9A}" type="slidenum">
              <a:rPr lang="fr-CA" altLang="fr-FR" sz="1200" b="0" smtClean="0">
                <a:solidFill>
                  <a:srgbClr val="898989"/>
                </a:solidFill>
                <a:cs typeface="Arial" pitchFamily="34" charset="0"/>
              </a:rPr>
              <a:pPr>
                <a:spcBef>
                  <a:spcPct val="0"/>
                </a:spcBef>
                <a:spcAft>
                  <a:spcPct val="0"/>
                </a:spcAft>
                <a:buFontTx/>
                <a:buNone/>
              </a:pPr>
              <a:t>125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597823339"/>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Exigences du Client</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560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7DE5F43-F15D-4F3B-932D-213167F42442}" type="slidenum">
              <a:rPr lang="fr-CA" altLang="fr-FR" sz="1200" b="0" smtClean="0">
                <a:solidFill>
                  <a:srgbClr val="898989"/>
                </a:solidFill>
                <a:cs typeface="Arial" pitchFamily="34" charset="0"/>
              </a:rPr>
              <a:pPr>
                <a:spcBef>
                  <a:spcPct val="0"/>
                </a:spcBef>
                <a:spcAft>
                  <a:spcPct val="0"/>
                </a:spcAft>
                <a:buFontTx/>
                <a:buNone/>
              </a:pPr>
              <a:t>126</a:t>
            </a:fld>
            <a:endParaRPr lang="fr-CA" altLang="fr-FR" sz="1200" b="0" smtClean="0">
              <a:solidFill>
                <a:srgbClr val="898989"/>
              </a:solidFill>
              <a:cs typeface="Arial" pitchFamily="34" charset="0"/>
            </a:endParaRPr>
          </a:p>
        </p:txBody>
      </p:sp>
      <p:pic>
        <p:nvPicPr>
          <p:cNvPr id="25605" name="Picture 2"/>
          <p:cNvPicPr>
            <a:picLocks noChangeAspect="1" noChangeArrowheads="1"/>
          </p:cNvPicPr>
          <p:nvPr/>
        </p:nvPicPr>
        <p:blipFill>
          <a:blip r:embed="rId2">
            <a:extLst>
              <a:ext uri="{28A0092B-C50C-407E-A947-70E740481C1C}">
                <a14:useLocalDpi xmlns:a14="http://schemas.microsoft.com/office/drawing/2010/main" val="0"/>
              </a:ext>
            </a:extLst>
          </a:blip>
          <a:srcRect l="1151" t="1436" r="4247" b="3764"/>
          <a:stretch>
            <a:fillRect/>
          </a:stretch>
        </p:blipFill>
        <p:spPr bwMode="auto">
          <a:xfrm>
            <a:off x="1314450" y="1735138"/>
            <a:ext cx="6000750" cy="42179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5606" name="TextBox 5"/>
          <p:cNvSpPr txBox="1">
            <a:spLocks noChangeArrowheads="1"/>
          </p:cNvSpPr>
          <p:nvPr/>
        </p:nvSpPr>
        <p:spPr bwMode="auto">
          <a:xfrm>
            <a:off x="5651500" y="2968625"/>
            <a:ext cx="2233613" cy="860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a:t>Motor Unit </a:t>
            </a:r>
          </a:p>
          <a:p>
            <a:pPr algn="ctr" eaLnBrk="1" hangingPunct="1">
              <a:spcBef>
                <a:spcPct val="0"/>
              </a:spcBef>
              <a:spcAft>
                <a:spcPct val="0"/>
              </a:spcAft>
              <a:buFontTx/>
              <a:buNone/>
            </a:pPr>
            <a:r>
              <a:rPr lang="en-CA" altLang="fr-FR" sz="1200" b="0" i="1"/>
              <a:t>(includes a microcontroller where the software will be running)</a:t>
            </a:r>
            <a:endParaRPr lang="fr-CA" altLang="fr-FR" sz="1200" b="0" i="1"/>
          </a:p>
        </p:txBody>
      </p:sp>
      <p:sp>
        <p:nvSpPr>
          <p:cNvPr id="25607" name="TextBox 8"/>
          <p:cNvSpPr txBox="1">
            <a:spLocks noChangeArrowheads="1"/>
          </p:cNvSpPr>
          <p:nvPr/>
        </p:nvSpPr>
        <p:spPr bwMode="auto">
          <a:xfrm>
            <a:off x="4824413" y="4479925"/>
            <a:ext cx="1547812"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a:t>Wall Mounted Controller</a:t>
            </a:r>
          </a:p>
          <a:p>
            <a:pPr algn="ctr" eaLnBrk="1" hangingPunct="1">
              <a:spcBef>
                <a:spcPct val="0"/>
              </a:spcBef>
              <a:spcAft>
                <a:spcPct val="0"/>
              </a:spcAft>
              <a:buFontTx/>
              <a:buNone/>
            </a:pPr>
            <a:r>
              <a:rPr lang="en-CA" altLang="fr-FR" sz="1200" b="0" i="1"/>
              <a:t>(a remote controller is also supported)</a:t>
            </a:r>
            <a:endParaRPr lang="fr-CA" altLang="fr-FR" sz="1200" b="0" i="1"/>
          </a:p>
        </p:txBody>
      </p:sp>
      <p:sp>
        <p:nvSpPr>
          <p:cNvPr id="25608" name="TextBox 9"/>
          <p:cNvSpPr txBox="1">
            <a:spLocks noChangeArrowheads="1"/>
          </p:cNvSpPr>
          <p:nvPr/>
        </p:nvSpPr>
        <p:spPr bwMode="auto">
          <a:xfrm>
            <a:off x="1187450" y="5632450"/>
            <a:ext cx="2808288" cy="67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a:t>Sensor Unit(s)</a:t>
            </a:r>
          </a:p>
          <a:p>
            <a:pPr algn="ctr" eaLnBrk="1" hangingPunct="1">
              <a:spcBef>
                <a:spcPct val="0"/>
              </a:spcBef>
              <a:spcAft>
                <a:spcPct val="0"/>
              </a:spcAft>
              <a:buFontTx/>
              <a:buNone/>
            </a:pPr>
            <a:r>
              <a:rPr lang="en-CA" altLang="fr-FR" sz="1200" b="0" i="1"/>
              <a:t>(detects obstacles, when the door is fully open and when it is fully closed)</a:t>
            </a:r>
            <a:endParaRPr lang="fr-CA" altLang="fr-FR" sz="1200" b="0" i="1"/>
          </a:p>
        </p:txBody>
      </p:sp>
      <p:sp>
        <p:nvSpPr>
          <p:cNvPr id="7" name="Rectangle 6"/>
          <p:cNvSpPr/>
          <p:nvPr/>
        </p:nvSpPr>
        <p:spPr>
          <a:xfrm>
            <a:off x="827088" y="1600200"/>
            <a:ext cx="7200900" cy="4852988"/>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1942489961"/>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Diagramme de cas d’utilisation</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662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B1057E9-C719-403A-82D9-84B85C61151A}" type="slidenum">
              <a:rPr lang="fr-CA" altLang="fr-FR" sz="1200" b="0" smtClean="0">
                <a:solidFill>
                  <a:srgbClr val="898989"/>
                </a:solidFill>
                <a:cs typeface="Arial" pitchFamily="34" charset="0"/>
              </a:rPr>
              <a:pPr>
                <a:spcBef>
                  <a:spcPct val="0"/>
                </a:spcBef>
                <a:spcAft>
                  <a:spcPct val="0"/>
                </a:spcAft>
                <a:buFontTx/>
                <a:buNone/>
              </a:pPr>
              <a:t>127</a:t>
            </a:fld>
            <a:endParaRPr lang="fr-CA" altLang="fr-FR" sz="1200" b="0" smtClean="0">
              <a:solidFill>
                <a:srgbClr val="898989"/>
              </a:solidFill>
              <a:cs typeface="Arial" pitchFamily="34" charset="0"/>
            </a:endParaRPr>
          </a:p>
        </p:txBody>
      </p:sp>
      <p:sp>
        <p:nvSpPr>
          <p:cNvPr id="6" name="Rectangle 5"/>
          <p:cNvSpPr/>
          <p:nvPr/>
        </p:nvSpPr>
        <p:spPr>
          <a:xfrm>
            <a:off x="3919538" y="1844675"/>
            <a:ext cx="4181475" cy="388778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 name="Oval 6"/>
          <p:cNvSpPr/>
          <p:nvPr/>
        </p:nvSpPr>
        <p:spPr>
          <a:xfrm>
            <a:off x="4284663" y="2924175"/>
            <a:ext cx="1655762" cy="79216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Open Door</a:t>
            </a:r>
            <a:endParaRPr lang="fr-CA" sz="1400" dirty="0">
              <a:solidFill>
                <a:schemeClr val="tx1"/>
              </a:solidFill>
            </a:endParaRPr>
          </a:p>
        </p:txBody>
      </p:sp>
      <p:sp>
        <p:nvSpPr>
          <p:cNvPr id="8" name="Oval 7"/>
          <p:cNvSpPr/>
          <p:nvPr/>
        </p:nvSpPr>
        <p:spPr>
          <a:xfrm>
            <a:off x="4319588" y="4508500"/>
            <a:ext cx="1657350" cy="792163"/>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Close Door</a:t>
            </a:r>
            <a:endParaRPr lang="fr-CA" sz="1400" dirty="0">
              <a:solidFill>
                <a:schemeClr val="tx1"/>
              </a:solidFill>
            </a:endParaRPr>
          </a:p>
        </p:txBody>
      </p:sp>
      <p:sp>
        <p:nvSpPr>
          <p:cNvPr id="9" name="Oval 8"/>
          <p:cNvSpPr/>
          <p:nvPr/>
        </p:nvSpPr>
        <p:spPr>
          <a:xfrm>
            <a:off x="6227763" y="3716338"/>
            <a:ext cx="1657350" cy="7921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Run Diagnosis</a:t>
            </a:r>
            <a:endParaRPr lang="fr-CA" sz="1400" dirty="0">
              <a:solidFill>
                <a:schemeClr val="tx1"/>
              </a:solidFill>
            </a:endParaRPr>
          </a:p>
        </p:txBody>
      </p:sp>
      <p:sp>
        <p:nvSpPr>
          <p:cNvPr id="26633" name="Content Placeholder 9"/>
          <p:cNvSpPr>
            <a:spLocks noGrp="1"/>
          </p:cNvSpPr>
          <p:nvPr>
            <p:ph idx="1"/>
          </p:nvPr>
        </p:nvSpPr>
        <p:spPr>
          <a:xfrm>
            <a:off x="457200" y="1752600"/>
            <a:ext cx="2919413" cy="739775"/>
          </a:xfrm>
        </p:spPr>
        <p:txBody>
          <a:bodyPr/>
          <a:lstStyle/>
          <a:p>
            <a:r>
              <a:rPr lang="fr-CA" altLang="fr-FR" smtClean="0"/>
              <a:t>Diagramme de cas d’utilisation</a:t>
            </a:r>
          </a:p>
        </p:txBody>
      </p:sp>
      <p:cxnSp>
        <p:nvCxnSpPr>
          <p:cNvPr id="12" name="Straight Arrow Connector 11"/>
          <p:cNvCxnSpPr>
            <a:stCxn id="7" idx="6"/>
            <a:endCxn id="9" idx="0"/>
          </p:cNvCxnSpPr>
          <p:nvPr/>
        </p:nvCxnSpPr>
        <p:spPr>
          <a:xfrm>
            <a:off x="5940425" y="3321050"/>
            <a:ext cx="1116013" cy="395288"/>
          </a:xfrm>
          <a:prstGeom prst="straightConnector1">
            <a:avLst/>
          </a:prstGeom>
          <a:ln w="28575">
            <a:prstDash val="dash"/>
            <a:tailEnd type="arrow"/>
          </a:ln>
        </p:spPr>
        <p:style>
          <a:lnRef idx="1">
            <a:schemeClr val="accent1"/>
          </a:lnRef>
          <a:fillRef idx="0">
            <a:schemeClr val="accent1"/>
          </a:fillRef>
          <a:effectRef idx="0">
            <a:schemeClr val="accent1"/>
          </a:effectRef>
          <a:fontRef idx="minor">
            <a:schemeClr val="tx1"/>
          </a:fontRef>
        </p:style>
      </p:cxnSp>
      <p:cxnSp>
        <p:nvCxnSpPr>
          <p:cNvPr id="14" name="Straight Arrow Connector 13"/>
          <p:cNvCxnSpPr>
            <a:stCxn id="8" idx="6"/>
            <a:endCxn id="9" idx="4"/>
          </p:cNvCxnSpPr>
          <p:nvPr/>
        </p:nvCxnSpPr>
        <p:spPr>
          <a:xfrm flipV="1">
            <a:off x="5976938" y="4508500"/>
            <a:ext cx="1079500" cy="396875"/>
          </a:xfrm>
          <a:prstGeom prst="straightConnector1">
            <a:avLst/>
          </a:prstGeom>
          <a:ln w="28575">
            <a:prstDash val="dash"/>
            <a:tailEnd type="arrow"/>
          </a:ln>
        </p:spPr>
        <p:style>
          <a:lnRef idx="1">
            <a:schemeClr val="accent1"/>
          </a:lnRef>
          <a:fillRef idx="0">
            <a:schemeClr val="accent1"/>
          </a:fillRef>
          <a:effectRef idx="0">
            <a:schemeClr val="accent1"/>
          </a:effectRef>
          <a:fontRef idx="minor">
            <a:schemeClr val="tx1"/>
          </a:fontRef>
        </p:style>
      </p:cxnSp>
      <p:sp>
        <p:nvSpPr>
          <p:cNvPr id="26636" name="TextBox 14"/>
          <p:cNvSpPr txBox="1">
            <a:spLocks noChangeArrowheads="1"/>
          </p:cNvSpPr>
          <p:nvPr/>
        </p:nvSpPr>
        <p:spPr bwMode="auto">
          <a:xfrm rot="1281153">
            <a:off x="6210300" y="3235325"/>
            <a:ext cx="77787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a:t>include</a:t>
            </a:r>
            <a:endParaRPr lang="fr-CA" altLang="fr-FR" sz="1200" b="0"/>
          </a:p>
        </p:txBody>
      </p:sp>
      <p:sp>
        <p:nvSpPr>
          <p:cNvPr id="26637" name="TextBox 15"/>
          <p:cNvSpPr txBox="1">
            <a:spLocks noChangeArrowheads="1"/>
          </p:cNvSpPr>
          <p:nvPr/>
        </p:nvSpPr>
        <p:spPr bwMode="auto">
          <a:xfrm rot="-1085624">
            <a:off x="6251575" y="4767263"/>
            <a:ext cx="7778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a:t>include</a:t>
            </a:r>
            <a:endParaRPr lang="fr-CA" altLang="fr-FR" sz="1200" b="0"/>
          </a:p>
        </p:txBody>
      </p:sp>
      <p:pic>
        <p:nvPicPr>
          <p:cNvPr id="26638" name="Picture 2" descr="https://encrypted-tbn0.gstatic.com/images?q=tbn:ANd9GcR4Fan3mV1tAil5eVfmzmtjyzaAAlTEADWNRYKjJzwwFGBnVmKs"/>
          <p:cNvPicPr>
            <a:picLocks noChangeAspect="1" noChangeArrowheads="1"/>
          </p:cNvPicPr>
          <p:nvPr/>
        </p:nvPicPr>
        <p:blipFill>
          <a:blip r:embed="rId2">
            <a:extLst>
              <a:ext uri="{28A0092B-C50C-407E-A947-70E740481C1C}">
                <a14:useLocalDpi xmlns:a14="http://schemas.microsoft.com/office/drawing/2010/main" val="0"/>
              </a:ext>
            </a:extLst>
          </a:blip>
          <a:srcRect l="21138" t="-737" r="49738" b="737"/>
          <a:stretch>
            <a:fillRect/>
          </a:stretch>
        </p:blipFill>
        <p:spPr bwMode="auto">
          <a:xfrm>
            <a:off x="1619250" y="3127375"/>
            <a:ext cx="812800" cy="163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3" name="Straight Arrow Connector 22"/>
          <p:cNvCxnSpPr>
            <a:stCxn id="26638" idx="3"/>
            <a:endCxn id="7" idx="2"/>
          </p:cNvCxnSpPr>
          <p:nvPr/>
        </p:nvCxnSpPr>
        <p:spPr>
          <a:xfrm flipV="1">
            <a:off x="2432050" y="3321050"/>
            <a:ext cx="1852613" cy="625475"/>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a:stCxn id="26638" idx="3"/>
            <a:endCxn id="8" idx="2"/>
          </p:cNvCxnSpPr>
          <p:nvPr/>
        </p:nvCxnSpPr>
        <p:spPr>
          <a:xfrm>
            <a:off x="2432050" y="3946525"/>
            <a:ext cx="1887538" cy="95885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6641" name="TextBox 26"/>
          <p:cNvSpPr txBox="1">
            <a:spLocks noChangeArrowheads="1"/>
          </p:cNvSpPr>
          <p:nvPr/>
        </p:nvSpPr>
        <p:spPr bwMode="auto">
          <a:xfrm>
            <a:off x="1187450" y="4797425"/>
            <a:ext cx="165576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Garage Door User</a:t>
            </a:r>
            <a:endParaRPr lang="fr-CA" altLang="fr-FR" sz="1400" b="0"/>
          </a:p>
        </p:txBody>
      </p:sp>
      <p:sp>
        <p:nvSpPr>
          <p:cNvPr id="26642" name="TextBox 27"/>
          <p:cNvSpPr txBox="1">
            <a:spLocks noChangeArrowheads="1"/>
          </p:cNvSpPr>
          <p:nvPr/>
        </p:nvSpPr>
        <p:spPr bwMode="auto">
          <a:xfrm>
            <a:off x="3995738" y="1989138"/>
            <a:ext cx="28082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Garage Door System</a:t>
            </a:r>
            <a:endParaRPr lang="fr-CA" altLang="fr-FR" sz="1800" b="0"/>
          </a:p>
        </p:txBody>
      </p:sp>
    </p:spTree>
    <p:extLst>
      <p:ext uri="{BB962C8B-B14F-4D97-AF65-F5344CB8AC3E}">
        <p14:creationId xmlns:p14="http://schemas.microsoft.com/office/powerpoint/2010/main" val="1735457292"/>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Cas d’utilisation: effectuer un diagnostic</a:t>
            </a:r>
            <a:endParaRPr lang="fr-CA" dirty="0"/>
          </a:p>
        </p:txBody>
      </p:sp>
      <p:sp>
        <p:nvSpPr>
          <p:cNvPr id="3" name="Content Placeholder 2"/>
          <p:cNvSpPr>
            <a:spLocks noGrp="1"/>
          </p:cNvSpPr>
          <p:nvPr>
            <p:ph idx="1"/>
          </p:nvPr>
        </p:nvSpPr>
        <p:spPr/>
        <p:txBody>
          <a:bodyPr/>
          <a:lstStyle/>
          <a:p>
            <a:pPr indent="-182563">
              <a:buFont typeface="Arial" charset="0"/>
              <a:buNone/>
              <a:defRPr/>
            </a:pPr>
            <a:r>
              <a:rPr lang="fr-CA" sz="1500" dirty="0" smtClean="0"/>
              <a:t>Nom du cas d’utilisation: </a:t>
            </a:r>
            <a:r>
              <a:rPr lang="fr-CA" sz="1500" b="0" dirty="0" smtClean="0"/>
              <a:t>Effectuer un Diagnostic</a:t>
            </a:r>
          </a:p>
          <a:p>
            <a:pPr indent="-182563">
              <a:buFont typeface="Arial" charset="0"/>
              <a:buNone/>
              <a:defRPr/>
            </a:pPr>
            <a:r>
              <a:rPr lang="fr-CA" sz="1500" dirty="0" smtClean="0"/>
              <a:t>Sommaire: </a:t>
            </a:r>
            <a:r>
              <a:rPr lang="fr-CA" sz="1500" b="0" dirty="0" smtClean="0"/>
              <a:t>Le système effectue un test autodiagnostic</a:t>
            </a:r>
          </a:p>
          <a:p>
            <a:pPr indent="-182563">
              <a:buFont typeface="Arial" charset="0"/>
              <a:buNone/>
              <a:defRPr/>
            </a:pPr>
            <a:r>
              <a:rPr lang="fr-CA" sz="1500" dirty="0" smtClean="0"/>
              <a:t>Acteur: </a:t>
            </a:r>
            <a:r>
              <a:rPr lang="fr-CA" sz="1500" b="0" dirty="0" smtClean="0"/>
              <a:t>L’utilisateur de la porte de garage</a:t>
            </a:r>
          </a:p>
          <a:p>
            <a:pPr indent="-182563">
              <a:buFont typeface="Arial" charset="0"/>
              <a:buNone/>
              <a:defRPr/>
            </a:pPr>
            <a:r>
              <a:rPr lang="fr-CA" sz="1500" dirty="0" smtClean="0"/>
              <a:t>Précondition: </a:t>
            </a:r>
            <a:r>
              <a:rPr lang="fr-CA" sz="1500" b="0" dirty="0" smtClean="0"/>
              <a:t>L’utilisateur a pesé sur la télécommande ou sur le bouton du système de contrôle mural</a:t>
            </a:r>
          </a:p>
          <a:p>
            <a:pPr indent="-182563">
              <a:buFont typeface="Arial" charset="0"/>
              <a:buNone/>
              <a:defRPr/>
            </a:pPr>
            <a:r>
              <a:rPr lang="fr-CA" sz="1500" dirty="0" smtClean="0"/>
              <a:t>Séquence:</a:t>
            </a:r>
          </a:p>
          <a:p>
            <a:pPr marL="731837" lvl="1" indent="-457200">
              <a:buFont typeface="+mj-lt"/>
              <a:buAutoNum type="arabicPeriod"/>
              <a:defRPr/>
            </a:pPr>
            <a:r>
              <a:rPr lang="fr-CA" sz="1500" dirty="0" smtClean="0"/>
              <a:t>Vérifier si le détecteur fonctionne correctement</a:t>
            </a:r>
          </a:p>
          <a:p>
            <a:pPr marL="731837" lvl="1" indent="-457200">
              <a:buFont typeface="+mj-lt"/>
              <a:buAutoNum type="arabicPeriod"/>
              <a:defRPr/>
            </a:pPr>
            <a:r>
              <a:rPr lang="fr-CA" sz="1500" dirty="0" smtClean="0"/>
              <a:t>Vérifier si l’unité moteur fonctionne correctement</a:t>
            </a:r>
          </a:p>
          <a:p>
            <a:pPr marL="731837" lvl="1" indent="-457200">
              <a:buFont typeface="+mj-lt"/>
              <a:buAutoNum type="arabicPeriod"/>
              <a:defRPr/>
            </a:pPr>
            <a:r>
              <a:rPr lang="fr-CA" sz="1500" dirty="0" smtClean="0"/>
              <a:t>Si tout les composantes sont vérifiés avec succès, le système autorise l’</a:t>
            </a:r>
            <a:r>
              <a:rPr lang="fr-CA" sz="1500" dirty="0"/>
              <a:t>e</a:t>
            </a:r>
            <a:r>
              <a:rPr lang="fr-CA" sz="1500" dirty="0" smtClean="0"/>
              <a:t>xécution de la commande</a:t>
            </a:r>
          </a:p>
          <a:p>
            <a:pPr>
              <a:buFont typeface="Arial" charset="0"/>
              <a:buNone/>
              <a:defRPr/>
            </a:pPr>
            <a:r>
              <a:rPr lang="fr-CA" sz="1500" dirty="0" smtClean="0"/>
              <a:t>Séquence alternative:</a:t>
            </a:r>
          </a:p>
          <a:p>
            <a:pPr>
              <a:buFont typeface="Arial" charset="0"/>
              <a:buNone/>
              <a:defRPr/>
            </a:pPr>
            <a:r>
              <a:rPr lang="fr-CA" sz="1500" dirty="0" smtClean="0"/>
              <a:t>Étape 3: </a:t>
            </a:r>
            <a:r>
              <a:rPr lang="fr-CA" sz="1500" b="0" dirty="0" smtClean="0"/>
              <a:t>Un des points à vérifier échoue, et donc le système n’autorise pas l’exécution de la commande</a:t>
            </a:r>
          </a:p>
          <a:p>
            <a:pPr>
              <a:buFont typeface="Arial" charset="0"/>
              <a:buNone/>
              <a:defRPr/>
            </a:pPr>
            <a:r>
              <a:rPr lang="fr-CA" sz="1500" dirty="0" smtClean="0"/>
              <a:t>Poste condition: </a:t>
            </a:r>
            <a:r>
              <a:rPr lang="fr-CA" sz="1500" b="0" dirty="0" smtClean="0"/>
              <a:t>L’autodiagnostic détermine que le système est opérationnel</a:t>
            </a:r>
            <a:endParaRPr lang="fr-CA" sz="1500" dirty="0"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765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A89EE72-C7C5-4AEE-AA74-4A0326690583}" type="slidenum">
              <a:rPr lang="fr-CA" altLang="fr-FR" sz="1200" b="0" smtClean="0">
                <a:solidFill>
                  <a:srgbClr val="898989"/>
                </a:solidFill>
                <a:cs typeface="Arial" pitchFamily="34" charset="0"/>
              </a:rPr>
              <a:pPr>
                <a:spcBef>
                  <a:spcPct val="0"/>
                </a:spcBef>
                <a:spcAft>
                  <a:spcPct val="0"/>
                </a:spcAft>
                <a:buFontTx/>
                <a:buNone/>
              </a:pPr>
              <a:t>128</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907563458"/>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Cas d’utilisation: Ouvrir la porte</a:t>
            </a:r>
            <a:endParaRPr lang="fr-CA" dirty="0"/>
          </a:p>
        </p:txBody>
      </p:sp>
      <p:sp>
        <p:nvSpPr>
          <p:cNvPr id="3" name="Content Placeholder 2"/>
          <p:cNvSpPr>
            <a:spLocks noGrp="1"/>
          </p:cNvSpPr>
          <p:nvPr>
            <p:ph idx="1"/>
          </p:nvPr>
        </p:nvSpPr>
        <p:spPr/>
        <p:txBody>
          <a:bodyPr>
            <a:noAutofit/>
          </a:bodyPr>
          <a:lstStyle/>
          <a:p>
            <a:pPr indent="-182563">
              <a:buFont typeface="Arial" charset="0"/>
              <a:buNone/>
              <a:defRPr/>
            </a:pPr>
            <a:r>
              <a:rPr lang="fr-CA" sz="1300" dirty="0" smtClean="0"/>
              <a:t>Nom du cas d’utilisation: </a:t>
            </a:r>
            <a:r>
              <a:rPr lang="fr-CA" sz="1300" b="0" dirty="0" smtClean="0"/>
              <a:t>Ouvrir la porte</a:t>
            </a:r>
          </a:p>
          <a:p>
            <a:pPr indent="-182563">
              <a:buFont typeface="Arial" charset="0"/>
              <a:buNone/>
              <a:defRPr/>
            </a:pPr>
            <a:r>
              <a:rPr lang="fr-CA" sz="1300" dirty="0" smtClean="0"/>
              <a:t>Sommaire: </a:t>
            </a:r>
            <a:r>
              <a:rPr lang="fr-CA" sz="1300" b="0" dirty="0" smtClean="0"/>
              <a:t>Ouvrir la porte du garage</a:t>
            </a:r>
          </a:p>
          <a:p>
            <a:pPr indent="-182563">
              <a:buFont typeface="Arial" charset="0"/>
              <a:buNone/>
              <a:defRPr/>
            </a:pPr>
            <a:r>
              <a:rPr lang="fr-CA" sz="1300" dirty="0" smtClean="0"/>
              <a:t>Acteur: </a:t>
            </a:r>
            <a:r>
              <a:rPr lang="fr-CA" sz="1300" b="0" dirty="0" smtClean="0"/>
              <a:t>L’utilisateur de la porte du garage</a:t>
            </a:r>
          </a:p>
          <a:p>
            <a:pPr indent="-182563">
              <a:buFont typeface="Arial" charset="0"/>
              <a:buNone/>
              <a:defRPr/>
            </a:pPr>
            <a:r>
              <a:rPr lang="fr-CA" sz="1300" dirty="0" smtClean="0"/>
              <a:t>Dépendance:</a:t>
            </a:r>
            <a:r>
              <a:rPr lang="fr-CA" sz="1300" b="0" dirty="0" smtClean="0"/>
              <a:t> Inclure le cas d’utilisation d’effectuer un diagnostic</a:t>
            </a:r>
          </a:p>
          <a:p>
            <a:pPr indent="-182563">
              <a:buFont typeface="Arial" charset="0"/>
              <a:buNone/>
              <a:defRPr/>
            </a:pPr>
            <a:r>
              <a:rPr lang="fr-CA" sz="1300" dirty="0" smtClean="0"/>
              <a:t>Précondition: </a:t>
            </a:r>
            <a:r>
              <a:rPr lang="fr-CA" sz="1300" b="0" dirty="0" smtClean="0"/>
              <a:t>Le système de la porte du garage est opérationnel et prêt à accepter une commande</a:t>
            </a:r>
          </a:p>
          <a:p>
            <a:pPr indent="-182563">
              <a:buFont typeface="Arial" charset="0"/>
              <a:buNone/>
              <a:defRPr/>
            </a:pPr>
            <a:r>
              <a:rPr lang="fr-CA" sz="1300" dirty="0" smtClean="0"/>
              <a:t>Séquence:</a:t>
            </a:r>
          </a:p>
          <a:p>
            <a:pPr marL="731837" lvl="1" indent="-457200">
              <a:buFont typeface="+mj-lt"/>
              <a:buAutoNum type="arabicPeriod"/>
              <a:defRPr/>
            </a:pPr>
            <a:r>
              <a:rPr lang="fr-CA" sz="1300" dirty="0" smtClean="0"/>
              <a:t>L’utilisateur pèse la télécommande ou le bouton du système de contrôle mural</a:t>
            </a:r>
          </a:p>
          <a:p>
            <a:pPr marL="731837" lvl="1" indent="-457200">
              <a:buFont typeface="+mj-lt"/>
              <a:buAutoNum type="arabicPeriod"/>
              <a:defRPr/>
            </a:pPr>
            <a:r>
              <a:rPr lang="fr-CA" sz="1300" dirty="0" smtClean="0"/>
              <a:t>Inclure le cas d’utilisation d’effectuer un diagnostic</a:t>
            </a:r>
          </a:p>
          <a:p>
            <a:pPr marL="731837" lvl="1" indent="-457200">
              <a:buFont typeface="+mj-lt"/>
              <a:buAutoNum type="arabicPeriod"/>
              <a:defRPr/>
            </a:pPr>
            <a:r>
              <a:rPr lang="fr-CA" sz="1300" dirty="0" smtClean="0"/>
              <a:t>Si la porte est actuellement en train de se fermer ou elle est déjà fermée, le système ouvre la porte</a:t>
            </a:r>
          </a:p>
          <a:p>
            <a:pPr>
              <a:buFont typeface="Arial" charset="0"/>
              <a:buNone/>
              <a:defRPr/>
            </a:pPr>
            <a:r>
              <a:rPr lang="fr-CA" sz="1300" dirty="0" smtClean="0"/>
              <a:t>Séquence alternative:</a:t>
            </a:r>
          </a:p>
          <a:p>
            <a:pPr>
              <a:buFont typeface="Arial" charset="0"/>
              <a:buNone/>
              <a:defRPr/>
            </a:pPr>
            <a:r>
              <a:rPr lang="fr-CA" sz="1300" dirty="0" smtClean="0"/>
              <a:t>Étape 3: </a:t>
            </a:r>
            <a:r>
              <a:rPr lang="fr-CA" sz="1300" b="0" dirty="0" smtClean="0"/>
              <a:t>Si la porte est ouverte, le système ferme la porte</a:t>
            </a:r>
          </a:p>
          <a:p>
            <a:pPr>
              <a:buFont typeface="Arial" charset="0"/>
              <a:buNone/>
              <a:defRPr/>
            </a:pPr>
            <a:r>
              <a:rPr lang="fr-CA" sz="1300" dirty="0" smtClean="0"/>
              <a:t>Étape 3:</a:t>
            </a:r>
            <a:r>
              <a:rPr lang="fr-CA" sz="1300" b="0" dirty="0" smtClean="0"/>
              <a:t> Si la porte est en train de s’ouvrir, le système arrête la porte (la gardant semi-ouverte)</a:t>
            </a:r>
          </a:p>
          <a:p>
            <a:pPr>
              <a:buFont typeface="Arial" charset="0"/>
              <a:buNone/>
              <a:defRPr/>
            </a:pPr>
            <a:r>
              <a:rPr lang="fr-CA" sz="1300" dirty="0" smtClean="0"/>
              <a:t>Poste-condition:</a:t>
            </a:r>
            <a:r>
              <a:rPr lang="fr-CA" sz="1300" b="0" dirty="0" smtClean="0"/>
              <a:t> La porte du garage est ouverte</a:t>
            </a:r>
          </a:p>
        </p:txBody>
      </p:sp>
      <p:sp>
        <p:nvSpPr>
          <p:cNvPr id="4" name="Footer Placeholder 3"/>
          <p:cNvSpPr>
            <a:spLocks noGrp="1"/>
          </p:cNvSpPr>
          <p:nvPr>
            <p:ph type="ftr" sz="quarter" idx="10"/>
          </p:nvPr>
        </p:nvSpPr>
        <p:spPr/>
        <p:txBody>
          <a:bodyPr/>
          <a:lstStyle/>
          <a:p>
            <a:pPr>
              <a:defRPr/>
            </a:pPr>
            <a:r>
              <a:rPr lang="en-US" dirty="0" smtClean="0"/>
              <a:t>SEG2e06 – Winter 2014 – Hussein Al Osman</a:t>
            </a:r>
            <a:endParaRPr lang="en-US" dirty="0"/>
          </a:p>
        </p:txBody>
      </p:sp>
      <p:sp>
        <p:nvSpPr>
          <p:cNvPr id="2867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D899DB0-0D17-47F5-B066-BA64180A233C}" type="slidenum">
              <a:rPr lang="fr-CA" altLang="fr-FR" sz="1200" b="0" smtClean="0">
                <a:solidFill>
                  <a:srgbClr val="898989"/>
                </a:solidFill>
                <a:cs typeface="Arial" pitchFamily="34" charset="0"/>
              </a:rPr>
              <a:pPr>
                <a:spcBef>
                  <a:spcPct val="0"/>
                </a:spcBef>
                <a:spcAft>
                  <a:spcPct val="0"/>
                </a:spcAft>
                <a:buFontTx/>
                <a:buNone/>
              </a:pPr>
              <a:t>129</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15458097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Règlements du cours</a:t>
            </a:r>
            <a:endParaRPr lang="fr-FR" dirty="0"/>
          </a:p>
        </p:txBody>
      </p:sp>
      <p:sp>
        <p:nvSpPr>
          <p:cNvPr id="14339" name="Content Placeholder 2"/>
          <p:cNvSpPr>
            <a:spLocks noGrp="1"/>
          </p:cNvSpPr>
          <p:nvPr>
            <p:ph idx="1"/>
          </p:nvPr>
        </p:nvSpPr>
        <p:spPr/>
        <p:txBody>
          <a:bodyPr/>
          <a:lstStyle/>
          <a:p>
            <a:r>
              <a:rPr lang="fr-FR" altLang="fr-FR" smtClean="0"/>
              <a:t>Devoirs en retard</a:t>
            </a:r>
          </a:p>
          <a:p>
            <a:pPr lvl="1"/>
            <a:r>
              <a:rPr lang="fr-FR" altLang="fr-FR" smtClean="0"/>
              <a:t>Les devoirs en retard seront acceptés jusqu’à 24 heures après la date limite, avec une pénalité de moins 30%.</a:t>
            </a:r>
          </a:p>
          <a:p>
            <a:endParaRPr lang="fr-FR" altLang="fr-FR" i="1" smtClean="0"/>
          </a:p>
          <a:p>
            <a:endParaRPr lang="fr-FR" altLang="fr-FR" smtClean="0"/>
          </a:p>
        </p:txBody>
      </p:sp>
      <p:sp>
        <p:nvSpPr>
          <p:cNvPr id="5" name="Slide Number Placeholder 4"/>
          <p:cNvSpPr>
            <a:spLocks noGrp="1"/>
          </p:cNvSpPr>
          <p:nvPr>
            <p:ph type="sldNum" sz="quarter" idx="10"/>
          </p:nvPr>
        </p:nvSpPr>
        <p:spPr/>
        <p:txBody>
          <a:bodyPr/>
          <a:lstStyle/>
          <a:p>
            <a:pPr>
              <a:defRPr/>
            </a:pPr>
            <a:fld id="{24920D27-3D38-40E5-9A52-802FFB425C76}" type="slidenum">
              <a:rPr lang="fr-CA">
                <a:solidFill>
                  <a:srgbClr val="000000">
                    <a:tint val="75000"/>
                  </a:srgbClr>
                </a:solidFill>
              </a:rPr>
              <a:pPr>
                <a:defRPr/>
              </a:pPr>
              <a:t>13</a:t>
            </a:fld>
            <a:endParaRPr lang="fr-CA">
              <a:solidFill>
                <a:srgbClr val="000000">
                  <a:tint val="75000"/>
                </a:srgbClr>
              </a:solidFill>
            </a:endParaRPr>
          </a:p>
        </p:txBody>
      </p:sp>
      <p:sp>
        <p:nvSpPr>
          <p:cNvPr id="14341" name="Footer Placeholder 5"/>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432944298"/>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Cas d’utilisation: fermer la porte</a:t>
            </a:r>
            <a:endParaRPr lang="fr-CA" dirty="0"/>
          </a:p>
        </p:txBody>
      </p:sp>
      <p:sp>
        <p:nvSpPr>
          <p:cNvPr id="3" name="Content Placeholder 2"/>
          <p:cNvSpPr>
            <a:spLocks noGrp="1"/>
          </p:cNvSpPr>
          <p:nvPr>
            <p:ph idx="1"/>
          </p:nvPr>
        </p:nvSpPr>
        <p:spPr/>
        <p:txBody>
          <a:bodyPr>
            <a:noAutofit/>
          </a:bodyPr>
          <a:lstStyle/>
          <a:p>
            <a:pPr indent="-182563">
              <a:buFont typeface="Arial" charset="0"/>
              <a:buNone/>
              <a:defRPr/>
            </a:pPr>
            <a:r>
              <a:rPr lang="fr-CA" sz="1300" dirty="0"/>
              <a:t>Nom du cas d’utilisation: </a:t>
            </a:r>
            <a:r>
              <a:rPr lang="fr-CA" sz="1300" b="0" dirty="0" smtClean="0"/>
              <a:t>Fermer la </a:t>
            </a:r>
            <a:r>
              <a:rPr lang="fr-CA" sz="1300" b="0" dirty="0"/>
              <a:t>porte</a:t>
            </a:r>
          </a:p>
          <a:p>
            <a:pPr indent="-182563">
              <a:buFont typeface="Arial" charset="0"/>
              <a:buNone/>
              <a:defRPr/>
            </a:pPr>
            <a:r>
              <a:rPr lang="fr-CA" sz="1300" dirty="0"/>
              <a:t>Sommaire: </a:t>
            </a:r>
            <a:r>
              <a:rPr lang="fr-CA" sz="1300" b="0" dirty="0" smtClean="0"/>
              <a:t>Fermer </a:t>
            </a:r>
            <a:r>
              <a:rPr lang="fr-CA" sz="1300" b="0" dirty="0"/>
              <a:t>la porte du garage</a:t>
            </a:r>
          </a:p>
          <a:p>
            <a:pPr indent="-182563">
              <a:buFont typeface="Arial" charset="0"/>
              <a:buNone/>
              <a:defRPr/>
            </a:pPr>
            <a:r>
              <a:rPr lang="fr-CA" sz="1300" dirty="0"/>
              <a:t>Acteur: </a:t>
            </a:r>
            <a:r>
              <a:rPr lang="fr-CA" sz="1300" b="0" dirty="0"/>
              <a:t>L’utilisateur de la porte du garage</a:t>
            </a:r>
          </a:p>
          <a:p>
            <a:pPr indent="-182563">
              <a:buFont typeface="Arial" charset="0"/>
              <a:buNone/>
              <a:defRPr/>
            </a:pPr>
            <a:r>
              <a:rPr lang="fr-CA" sz="1300" dirty="0"/>
              <a:t>Dépendance:</a:t>
            </a:r>
            <a:r>
              <a:rPr lang="fr-CA" sz="1300" b="0" dirty="0"/>
              <a:t> Inclure le cas d’utilisation d’effectuer un diagnostic</a:t>
            </a:r>
          </a:p>
          <a:p>
            <a:pPr indent="-182563">
              <a:buFont typeface="Arial" charset="0"/>
              <a:buNone/>
              <a:defRPr/>
            </a:pPr>
            <a:r>
              <a:rPr lang="fr-CA" sz="1300" dirty="0"/>
              <a:t>Précondition: </a:t>
            </a:r>
            <a:r>
              <a:rPr lang="fr-CA" sz="1300" b="0" dirty="0"/>
              <a:t>Le système de la porte du garage est opérationnel et prêt à accepter une commande</a:t>
            </a:r>
          </a:p>
          <a:p>
            <a:pPr indent="-182563">
              <a:buFont typeface="Arial" charset="0"/>
              <a:buNone/>
              <a:defRPr/>
            </a:pPr>
            <a:r>
              <a:rPr lang="fr-CA" sz="1300" dirty="0"/>
              <a:t>Séquence:</a:t>
            </a:r>
          </a:p>
          <a:p>
            <a:pPr marL="731837" lvl="1" indent="-457200">
              <a:buFont typeface="+mj-lt"/>
              <a:buAutoNum type="arabicPeriod"/>
              <a:defRPr/>
            </a:pPr>
            <a:r>
              <a:rPr lang="fr-CA" sz="1300" dirty="0"/>
              <a:t>L’utilisateur pèse la télécommande ou le bouton du système de contrôle mural</a:t>
            </a:r>
          </a:p>
          <a:p>
            <a:pPr marL="731837" lvl="1" indent="-457200">
              <a:buFont typeface="+mj-lt"/>
              <a:buAutoNum type="arabicPeriod"/>
              <a:defRPr/>
            </a:pPr>
            <a:r>
              <a:rPr lang="fr-CA" sz="1300" dirty="0"/>
              <a:t>Inclure le cas d’utilisation d’effectuer un diagnostic</a:t>
            </a:r>
          </a:p>
          <a:p>
            <a:pPr marL="731837" lvl="1" indent="-457200">
              <a:buFont typeface="+mj-lt"/>
              <a:buAutoNum type="arabicPeriod"/>
              <a:defRPr/>
            </a:pPr>
            <a:r>
              <a:rPr lang="fr-CA" sz="1300" dirty="0"/>
              <a:t>Si la porte est </a:t>
            </a:r>
            <a:r>
              <a:rPr lang="fr-CA" sz="1300" dirty="0" smtClean="0"/>
              <a:t>actuellement en train de s’ouvrir ou elle est déjà ouverte, </a:t>
            </a:r>
            <a:r>
              <a:rPr lang="fr-CA" sz="1300" dirty="0"/>
              <a:t>le système </a:t>
            </a:r>
            <a:r>
              <a:rPr lang="fr-CA" sz="1300" dirty="0" smtClean="0"/>
              <a:t>ferme </a:t>
            </a:r>
            <a:r>
              <a:rPr lang="fr-CA" sz="1300" dirty="0"/>
              <a:t>la porte</a:t>
            </a:r>
          </a:p>
          <a:p>
            <a:pPr>
              <a:buFont typeface="Arial" charset="0"/>
              <a:buNone/>
              <a:defRPr/>
            </a:pPr>
            <a:r>
              <a:rPr lang="fr-CA" sz="1300" dirty="0"/>
              <a:t>Séquence alternative:</a:t>
            </a:r>
          </a:p>
          <a:p>
            <a:pPr>
              <a:buFont typeface="Arial" charset="0"/>
              <a:buNone/>
              <a:defRPr/>
            </a:pPr>
            <a:r>
              <a:rPr lang="fr-CA" sz="1300" dirty="0"/>
              <a:t>Étape 3: </a:t>
            </a:r>
            <a:r>
              <a:rPr lang="fr-CA" sz="1300" b="0" dirty="0"/>
              <a:t>Si la porte </a:t>
            </a:r>
            <a:r>
              <a:rPr lang="fr-CA" sz="1300" b="0" dirty="0" smtClean="0"/>
              <a:t>est en train de se fermer ou elle est déjà fermée, le </a:t>
            </a:r>
            <a:r>
              <a:rPr lang="fr-CA" sz="1300" b="0" dirty="0"/>
              <a:t>système </a:t>
            </a:r>
            <a:r>
              <a:rPr lang="fr-CA" sz="1300" b="0" dirty="0" smtClean="0"/>
              <a:t>ouvre </a:t>
            </a:r>
            <a:r>
              <a:rPr lang="fr-CA" sz="1300" b="0" dirty="0"/>
              <a:t>la porte</a:t>
            </a:r>
          </a:p>
          <a:p>
            <a:pPr>
              <a:buFont typeface="Arial" charset="0"/>
              <a:buNone/>
              <a:defRPr/>
            </a:pPr>
            <a:r>
              <a:rPr lang="fr-CA" sz="1300" dirty="0"/>
              <a:t>Étape 3:</a:t>
            </a:r>
            <a:r>
              <a:rPr lang="fr-CA" sz="1300" b="0" dirty="0"/>
              <a:t> Si la porte est en train de s’ouvrir, le système arrête la porte (la gardant semi-ouverte)</a:t>
            </a:r>
          </a:p>
          <a:p>
            <a:pPr>
              <a:buFont typeface="Arial" charset="0"/>
              <a:buNone/>
              <a:defRPr/>
            </a:pPr>
            <a:r>
              <a:rPr lang="fr-CA" sz="1300" dirty="0"/>
              <a:t>Poste-condition:</a:t>
            </a:r>
            <a:r>
              <a:rPr lang="fr-CA" sz="1300" b="0" dirty="0"/>
              <a:t> La porte du garage est </a:t>
            </a:r>
            <a:r>
              <a:rPr lang="fr-CA" sz="1300" b="0" dirty="0" smtClean="0"/>
              <a:t>fermée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970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A0EE13E-B8DF-47CC-8EEF-5A6BEED6C28B}" type="slidenum">
              <a:rPr lang="fr-CA" altLang="fr-FR" sz="1200" b="0" smtClean="0">
                <a:solidFill>
                  <a:srgbClr val="898989"/>
                </a:solidFill>
                <a:cs typeface="Arial" pitchFamily="34" charset="0"/>
              </a:rPr>
              <a:pPr>
                <a:spcBef>
                  <a:spcPct val="0"/>
                </a:spcBef>
                <a:spcAft>
                  <a:spcPct val="0"/>
                </a:spcAft>
                <a:buFontTx/>
                <a:buNone/>
              </a:pPr>
              <a:t>130</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483056947"/>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Modélisation comportementale de haut niveau</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072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C724A4A-6885-4B5A-A9D0-AC87595B1767}" type="slidenum">
              <a:rPr lang="fr-CA" altLang="fr-FR" sz="1200" b="0" smtClean="0">
                <a:solidFill>
                  <a:srgbClr val="898989"/>
                </a:solidFill>
                <a:cs typeface="Arial" pitchFamily="34" charset="0"/>
              </a:rPr>
              <a:pPr>
                <a:spcBef>
                  <a:spcPct val="0"/>
                </a:spcBef>
                <a:spcAft>
                  <a:spcPct val="0"/>
                </a:spcAft>
                <a:buFontTx/>
                <a:buNone/>
              </a:pPr>
              <a:t>131</a:t>
            </a:fld>
            <a:endParaRPr lang="fr-CA" altLang="fr-FR" sz="1200" b="0" smtClean="0">
              <a:solidFill>
                <a:srgbClr val="898989"/>
              </a:solidFill>
              <a:cs typeface="Arial" pitchFamily="34" charset="0"/>
            </a:endParaRPr>
          </a:p>
        </p:txBody>
      </p:sp>
      <p:pic>
        <p:nvPicPr>
          <p:cNvPr id="30725"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268538" y="1300163"/>
            <a:ext cx="3887787" cy="50815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870896958"/>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Modèle structural de haut niveau</a:t>
            </a:r>
            <a:endParaRPr lang="fr-CA" dirty="0"/>
          </a:p>
        </p:txBody>
      </p:sp>
      <p:sp>
        <p:nvSpPr>
          <p:cNvPr id="4" name="Footer Placeholder 3"/>
          <p:cNvSpPr>
            <a:spLocks noGrp="1"/>
          </p:cNvSpPr>
          <p:nvPr>
            <p:ph type="ftr" sz="quarter" idx="10"/>
          </p:nvPr>
        </p:nvSpPr>
        <p:spPr/>
        <p:txBody>
          <a:bodyPr/>
          <a:lstStyle/>
          <a:p>
            <a:pPr>
              <a:defRPr/>
            </a:pPr>
            <a:r>
              <a:rPr lang="en-US" dirty="0" smtClean="0"/>
              <a:t>SEG2106 – Winter 2014 – Hussein Al Osman</a:t>
            </a:r>
            <a:endParaRPr lang="en-US" dirty="0"/>
          </a:p>
        </p:txBody>
      </p:sp>
      <p:sp>
        <p:nvSpPr>
          <p:cNvPr id="3174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E5EDADE-D5C9-4216-AB46-9F8BCF0C3F0B}" type="slidenum">
              <a:rPr lang="fr-CA" altLang="fr-FR" sz="1200" b="0" smtClean="0">
                <a:solidFill>
                  <a:srgbClr val="898989"/>
                </a:solidFill>
                <a:cs typeface="Arial" pitchFamily="34" charset="0"/>
              </a:rPr>
              <a:pPr>
                <a:spcBef>
                  <a:spcPct val="0"/>
                </a:spcBef>
                <a:spcAft>
                  <a:spcPct val="0"/>
                </a:spcAft>
                <a:buFontTx/>
                <a:buNone/>
              </a:pPr>
              <a:t>132</a:t>
            </a:fld>
            <a:endParaRPr lang="fr-CA" altLang="fr-FR" sz="1200" b="0" smtClean="0">
              <a:solidFill>
                <a:srgbClr val="898989"/>
              </a:solidFill>
              <a:cs typeface="Arial" pitchFamily="34" charset="0"/>
            </a:endParaRPr>
          </a:p>
        </p:txBody>
      </p:sp>
      <p:graphicFrame>
        <p:nvGraphicFramePr>
          <p:cNvPr id="31749" name="Object 2"/>
          <p:cNvGraphicFramePr>
            <a:graphicFrameLocks noChangeAspect="1"/>
          </p:cNvGraphicFramePr>
          <p:nvPr/>
        </p:nvGraphicFramePr>
        <p:xfrm>
          <a:off x="107950" y="1700213"/>
          <a:ext cx="8742363" cy="4249737"/>
        </p:xfrm>
        <a:graphic>
          <a:graphicData uri="http://schemas.openxmlformats.org/presentationml/2006/ole">
            <mc:AlternateContent xmlns:mc="http://schemas.openxmlformats.org/markup-compatibility/2006">
              <mc:Choice xmlns:v="urn:schemas-microsoft-com:vml" Requires="v">
                <p:oleObj spid="_x0000_s1037" name="Visio" r:id="rId4" imgW="6371117" imgH="3095792" progId="Visio.Drawing.11">
                  <p:embed/>
                </p:oleObj>
              </mc:Choice>
              <mc:Fallback>
                <p:oleObj name="Visio" r:id="rId4" imgW="6371117" imgH="3095792" progId="Visio.Drawing.11">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7950" y="1700213"/>
                        <a:ext cx="8742363" cy="4249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4285992735"/>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Modèle structural raffiné</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277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DCFFBF4-E501-40BD-B7CB-B309B3B3735B}" type="slidenum">
              <a:rPr lang="fr-CA" altLang="fr-FR" sz="1200" b="0" smtClean="0">
                <a:solidFill>
                  <a:srgbClr val="898989"/>
                </a:solidFill>
                <a:cs typeface="Arial" pitchFamily="34" charset="0"/>
              </a:rPr>
              <a:pPr>
                <a:spcBef>
                  <a:spcPct val="0"/>
                </a:spcBef>
                <a:spcAft>
                  <a:spcPct val="0"/>
                </a:spcAft>
                <a:buFontTx/>
                <a:buNone/>
              </a:pPr>
              <a:t>133</a:t>
            </a:fld>
            <a:endParaRPr lang="fr-CA" altLang="fr-FR" sz="1200" b="0" smtClean="0">
              <a:solidFill>
                <a:srgbClr val="898989"/>
              </a:solidFill>
              <a:cs typeface="Arial" pitchFamily="34" charset="0"/>
            </a:endParaRPr>
          </a:p>
        </p:txBody>
      </p:sp>
      <p:sp>
        <p:nvSpPr>
          <p:cNvPr id="3" name="Rectangle 2"/>
          <p:cNvSpPr/>
          <p:nvPr/>
        </p:nvSpPr>
        <p:spPr>
          <a:xfrm>
            <a:off x="5688013" y="5445125"/>
            <a:ext cx="1116012" cy="1079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graphicFrame>
        <p:nvGraphicFramePr>
          <p:cNvPr id="32774" name="Object 4"/>
          <p:cNvGraphicFramePr>
            <a:graphicFrameLocks noChangeAspect="1"/>
          </p:cNvGraphicFramePr>
          <p:nvPr/>
        </p:nvGraphicFramePr>
        <p:xfrm>
          <a:off x="323850" y="1484313"/>
          <a:ext cx="8377238" cy="4967287"/>
        </p:xfrm>
        <a:graphic>
          <a:graphicData uri="http://schemas.openxmlformats.org/presentationml/2006/ole">
            <mc:AlternateContent xmlns:mc="http://schemas.openxmlformats.org/markup-compatibility/2006">
              <mc:Choice xmlns:v="urn:schemas-microsoft-com:vml" Requires="v">
                <p:oleObj spid="_x0000_s2061" name="Visio" r:id="rId4" imgW="8381486" imgH="4983866" progId="Visio.Drawing.11">
                  <p:embed/>
                </p:oleObj>
              </mc:Choice>
              <mc:Fallback>
                <p:oleObj name="Visio" r:id="rId4" imgW="8381486" imgH="4983866" progId="Visio.Drawing.11">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3850" y="1484313"/>
                        <a:ext cx="8377238" cy="496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Tree>
    <p:extLst>
      <p:ext uri="{BB962C8B-B14F-4D97-AF65-F5344CB8AC3E}">
        <p14:creationId xmlns:p14="http://schemas.microsoft.com/office/powerpoint/2010/main" val="87456033"/>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Modèle comportemental raffiné – unité moteur</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379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76ECC2D-2A23-4F28-844D-CF6C0CA5F6CC}" type="slidenum">
              <a:rPr lang="fr-CA" altLang="fr-FR" sz="1200" b="0" smtClean="0">
                <a:solidFill>
                  <a:srgbClr val="898989"/>
                </a:solidFill>
                <a:cs typeface="Arial" pitchFamily="34" charset="0"/>
              </a:rPr>
              <a:pPr>
                <a:spcBef>
                  <a:spcPct val="0"/>
                </a:spcBef>
                <a:spcAft>
                  <a:spcPct val="0"/>
                </a:spcAft>
                <a:buFontTx/>
                <a:buNone/>
              </a:pPr>
              <a:t>134</a:t>
            </a:fld>
            <a:endParaRPr lang="fr-CA" altLang="fr-FR" sz="1200" b="0" smtClean="0">
              <a:solidFill>
                <a:srgbClr val="898989"/>
              </a:solidFill>
              <a:cs typeface="Arial" pitchFamily="34" charset="0"/>
            </a:endParaRPr>
          </a:p>
        </p:txBody>
      </p:sp>
      <p:sp>
        <p:nvSpPr>
          <p:cNvPr id="43" name="Freeform 42"/>
          <p:cNvSpPr/>
          <p:nvPr/>
        </p:nvSpPr>
        <p:spPr>
          <a:xfrm>
            <a:off x="2944813" y="3441700"/>
            <a:ext cx="315912" cy="1430338"/>
          </a:xfrm>
          <a:custGeom>
            <a:avLst/>
            <a:gdLst>
              <a:gd name="connsiteX0" fmla="*/ 0 w 233363"/>
              <a:gd name="connsiteY0" fmla="*/ 0 h 1090613"/>
              <a:gd name="connsiteX1" fmla="*/ 142875 w 233363"/>
              <a:gd name="connsiteY1" fmla="*/ 295275 h 1090613"/>
              <a:gd name="connsiteX2" fmla="*/ 233363 w 233363"/>
              <a:gd name="connsiteY2" fmla="*/ 1090613 h 1090613"/>
              <a:gd name="connsiteX3" fmla="*/ 233363 w 233363"/>
              <a:gd name="connsiteY3" fmla="*/ 1090613 h 1090613"/>
            </a:gdLst>
            <a:ahLst/>
            <a:cxnLst>
              <a:cxn ang="0">
                <a:pos x="connsiteX0" y="connsiteY0"/>
              </a:cxn>
              <a:cxn ang="0">
                <a:pos x="connsiteX1" y="connsiteY1"/>
              </a:cxn>
              <a:cxn ang="0">
                <a:pos x="connsiteX2" y="connsiteY2"/>
              </a:cxn>
              <a:cxn ang="0">
                <a:pos x="connsiteX3" y="connsiteY3"/>
              </a:cxn>
            </a:cxnLst>
            <a:rect l="l" t="t" r="r" b="b"/>
            <a:pathLst>
              <a:path w="233363" h="1090613">
                <a:moveTo>
                  <a:pt x="0" y="0"/>
                </a:moveTo>
                <a:cubicBezTo>
                  <a:pt x="51990" y="56753"/>
                  <a:pt x="103981" y="113506"/>
                  <a:pt x="142875" y="295275"/>
                </a:cubicBezTo>
                <a:cubicBezTo>
                  <a:pt x="181769" y="477044"/>
                  <a:pt x="233363" y="1090613"/>
                  <a:pt x="233363" y="1090613"/>
                </a:cubicBezTo>
                <a:lnTo>
                  <a:pt x="233363" y="1090613"/>
                </a:lnTo>
              </a:path>
            </a:pathLst>
          </a:cu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3798" name="TextBox 43"/>
          <p:cNvSpPr txBox="1">
            <a:spLocks noChangeArrowheads="1"/>
          </p:cNvSpPr>
          <p:nvPr/>
        </p:nvSpPr>
        <p:spPr bwMode="auto">
          <a:xfrm>
            <a:off x="3151188" y="3705225"/>
            <a:ext cx="112553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buttonPressed(),</a:t>
            </a:r>
          </a:p>
          <a:p>
            <a:pPr eaLnBrk="1" hangingPunct="1">
              <a:spcBef>
                <a:spcPct val="0"/>
              </a:spcBef>
              <a:spcAft>
                <a:spcPct val="0"/>
              </a:spcAft>
              <a:buFontTx/>
              <a:buNone/>
            </a:pPr>
            <a:r>
              <a:rPr lang="en-CA" altLang="fr-FR" sz="800" b="0"/>
              <a:t>obstacleDetected()</a:t>
            </a:r>
          </a:p>
          <a:p>
            <a:pPr eaLnBrk="1" hangingPunct="1">
              <a:spcBef>
                <a:spcPct val="0"/>
              </a:spcBef>
              <a:spcAft>
                <a:spcPct val="0"/>
              </a:spcAft>
              <a:buFontTx/>
              <a:buNone/>
            </a:pPr>
            <a:r>
              <a:rPr lang="en-CA" altLang="fr-FR" sz="700" b="0"/>
              <a:t> </a:t>
            </a:r>
            <a:r>
              <a:rPr lang="en-CA" altLang="fr-FR" sz="800" b="0"/>
              <a:t>[isFunctioning()]</a:t>
            </a:r>
            <a:endParaRPr lang="fr-CA" altLang="fr-FR" sz="800" b="0"/>
          </a:p>
        </p:txBody>
      </p:sp>
      <p:sp>
        <p:nvSpPr>
          <p:cNvPr id="9" name="Rounded Rectangle 8"/>
          <p:cNvSpPr/>
          <p:nvPr/>
        </p:nvSpPr>
        <p:spPr>
          <a:xfrm>
            <a:off x="2790825" y="2333625"/>
            <a:ext cx="12700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a:solidFill>
                  <a:schemeClr val="tx1"/>
                </a:solidFill>
              </a:rPr>
              <a:t>Open</a:t>
            </a:r>
            <a:endParaRPr lang="fr-CA" sz="1050" dirty="0">
              <a:solidFill>
                <a:schemeClr val="tx1"/>
              </a:solidFill>
            </a:endParaRPr>
          </a:p>
        </p:txBody>
      </p:sp>
      <p:sp>
        <p:nvSpPr>
          <p:cNvPr id="10" name="Rounded Rectangle 9"/>
          <p:cNvSpPr/>
          <p:nvPr/>
        </p:nvSpPr>
        <p:spPr>
          <a:xfrm>
            <a:off x="1819275" y="3298825"/>
            <a:ext cx="1112838"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a:solidFill>
                  <a:schemeClr val="tx1"/>
                </a:solidFill>
              </a:rPr>
              <a:t>Closing</a:t>
            </a:r>
            <a:endParaRPr lang="fr-CA" sz="1050" dirty="0">
              <a:solidFill>
                <a:schemeClr val="tx1"/>
              </a:solidFill>
            </a:endParaRPr>
          </a:p>
        </p:txBody>
      </p:sp>
      <p:sp>
        <p:nvSpPr>
          <p:cNvPr id="11" name="Rounded Rectangle 10"/>
          <p:cNvSpPr/>
          <p:nvPr/>
        </p:nvSpPr>
        <p:spPr>
          <a:xfrm>
            <a:off x="1882775" y="4206875"/>
            <a:ext cx="985838"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a:solidFill>
                  <a:schemeClr val="tx1"/>
                </a:solidFill>
              </a:rPr>
              <a:t>Closed</a:t>
            </a:r>
            <a:endParaRPr lang="fr-CA" sz="1050" dirty="0">
              <a:solidFill>
                <a:schemeClr val="tx1"/>
              </a:solidFill>
            </a:endParaRPr>
          </a:p>
        </p:txBody>
      </p:sp>
      <p:sp>
        <p:nvSpPr>
          <p:cNvPr id="12" name="Rounded Rectangle 11"/>
          <p:cNvSpPr/>
          <p:nvPr/>
        </p:nvSpPr>
        <p:spPr>
          <a:xfrm>
            <a:off x="2790825" y="4911725"/>
            <a:ext cx="1270000" cy="37623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a:solidFill>
                  <a:schemeClr val="tx1"/>
                </a:solidFill>
              </a:rPr>
              <a:t>Opening</a:t>
            </a:r>
            <a:endParaRPr lang="fr-CA" sz="1050" dirty="0">
              <a:solidFill>
                <a:schemeClr val="tx1"/>
              </a:solidFill>
            </a:endParaRPr>
          </a:p>
        </p:txBody>
      </p:sp>
      <p:cxnSp>
        <p:nvCxnSpPr>
          <p:cNvPr id="14" name="Straight Arrow Connector 13"/>
          <p:cNvCxnSpPr>
            <a:stCxn id="9" idx="1"/>
            <a:endCxn id="10" idx="0"/>
          </p:cNvCxnSpPr>
          <p:nvPr/>
        </p:nvCxnSpPr>
        <p:spPr>
          <a:xfrm flipH="1">
            <a:off x="2374900" y="2522538"/>
            <a:ext cx="415925" cy="776287"/>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Arrow Connector 15"/>
          <p:cNvCxnSpPr/>
          <p:nvPr/>
        </p:nvCxnSpPr>
        <p:spPr>
          <a:xfrm>
            <a:off x="2203450" y="3676650"/>
            <a:ext cx="0" cy="530225"/>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Arrow Connector 17"/>
          <p:cNvCxnSpPr>
            <a:stCxn id="11" idx="2"/>
            <a:endCxn id="12" idx="1"/>
          </p:cNvCxnSpPr>
          <p:nvPr/>
        </p:nvCxnSpPr>
        <p:spPr>
          <a:xfrm>
            <a:off x="2374900" y="4584700"/>
            <a:ext cx="415925" cy="514350"/>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9" name="Rounded Rectangle 18"/>
          <p:cNvSpPr/>
          <p:nvPr/>
        </p:nvSpPr>
        <p:spPr>
          <a:xfrm>
            <a:off x="2790825" y="5665788"/>
            <a:ext cx="12700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err="1">
                <a:solidFill>
                  <a:schemeClr val="tx1"/>
                </a:solidFill>
              </a:rPr>
              <a:t>HalfOpen</a:t>
            </a:r>
            <a:endParaRPr lang="fr-CA" sz="1050" dirty="0">
              <a:solidFill>
                <a:schemeClr val="tx1"/>
              </a:solidFill>
            </a:endParaRPr>
          </a:p>
        </p:txBody>
      </p:sp>
      <p:sp>
        <p:nvSpPr>
          <p:cNvPr id="25" name="Freeform 24"/>
          <p:cNvSpPr/>
          <p:nvPr/>
        </p:nvSpPr>
        <p:spPr>
          <a:xfrm>
            <a:off x="2568575" y="5202238"/>
            <a:ext cx="211138" cy="712787"/>
          </a:xfrm>
          <a:custGeom>
            <a:avLst/>
            <a:gdLst>
              <a:gd name="connsiteX0" fmla="*/ 150198 w 156548"/>
              <a:gd name="connsiteY0" fmla="*/ 0 h 542925"/>
              <a:gd name="connsiteX1" fmla="*/ 10498 w 156548"/>
              <a:gd name="connsiteY1" fmla="*/ 180975 h 542925"/>
              <a:gd name="connsiteX2" fmla="*/ 26373 w 156548"/>
              <a:gd name="connsiteY2" fmla="*/ 400050 h 542925"/>
              <a:gd name="connsiteX3" fmla="*/ 156548 w 156548"/>
              <a:gd name="connsiteY3" fmla="*/ 542925 h 542925"/>
              <a:gd name="connsiteX4" fmla="*/ 156548 w 156548"/>
              <a:gd name="connsiteY4" fmla="*/ 542925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48" h="542925">
                <a:moveTo>
                  <a:pt x="150198" y="0"/>
                </a:moveTo>
                <a:cubicBezTo>
                  <a:pt x="90666" y="57150"/>
                  <a:pt x="31135" y="114300"/>
                  <a:pt x="10498" y="180975"/>
                </a:cubicBezTo>
                <a:cubicBezTo>
                  <a:pt x="-10139" y="247650"/>
                  <a:pt x="2031" y="339725"/>
                  <a:pt x="26373" y="400050"/>
                </a:cubicBezTo>
                <a:cubicBezTo>
                  <a:pt x="50715" y="460375"/>
                  <a:pt x="156548" y="542925"/>
                  <a:pt x="156548" y="542925"/>
                </a:cubicBezTo>
                <a:lnTo>
                  <a:pt x="156548" y="542925"/>
                </a:lnTo>
              </a:path>
            </a:pathLst>
          </a:cu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6" name="Freeform 25"/>
          <p:cNvSpPr/>
          <p:nvPr/>
        </p:nvSpPr>
        <p:spPr>
          <a:xfrm flipH="1" flipV="1">
            <a:off x="4078288" y="5099050"/>
            <a:ext cx="212725" cy="712788"/>
          </a:xfrm>
          <a:custGeom>
            <a:avLst/>
            <a:gdLst>
              <a:gd name="connsiteX0" fmla="*/ 150198 w 156548"/>
              <a:gd name="connsiteY0" fmla="*/ 0 h 542925"/>
              <a:gd name="connsiteX1" fmla="*/ 10498 w 156548"/>
              <a:gd name="connsiteY1" fmla="*/ 180975 h 542925"/>
              <a:gd name="connsiteX2" fmla="*/ 26373 w 156548"/>
              <a:gd name="connsiteY2" fmla="*/ 400050 h 542925"/>
              <a:gd name="connsiteX3" fmla="*/ 156548 w 156548"/>
              <a:gd name="connsiteY3" fmla="*/ 542925 h 542925"/>
              <a:gd name="connsiteX4" fmla="*/ 156548 w 156548"/>
              <a:gd name="connsiteY4" fmla="*/ 542925 h 542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48" h="542925">
                <a:moveTo>
                  <a:pt x="150198" y="0"/>
                </a:moveTo>
                <a:cubicBezTo>
                  <a:pt x="90666" y="57150"/>
                  <a:pt x="31135" y="114300"/>
                  <a:pt x="10498" y="180975"/>
                </a:cubicBezTo>
                <a:cubicBezTo>
                  <a:pt x="-10139" y="247650"/>
                  <a:pt x="2031" y="339725"/>
                  <a:pt x="26373" y="400050"/>
                </a:cubicBezTo>
                <a:cubicBezTo>
                  <a:pt x="50715" y="460375"/>
                  <a:pt x="156548" y="542925"/>
                  <a:pt x="156548" y="542925"/>
                </a:cubicBezTo>
                <a:lnTo>
                  <a:pt x="156548" y="542925"/>
                </a:lnTo>
              </a:path>
            </a:pathLst>
          </a:cu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2" name="Freeform 31"/>
          <p:cNvSpPr/>
          <p:nvPr/>
        </p:nvSpPr>
        <p:spPr>
          <a:xfrm>
            <a:off x="4062413" y="2493963"/>
            <a:ext cx="449262" cy="2420937"/>
          </a:xfrm>
          <a:custGeom>
            <a:avLst/>
            <a:gdLst>
              <a:gd name="connsiteX0" fmla="*/ 0 w 330021"/>
              <a:gd name="connsiteY0" fmla="*/ 1847850 h 1847850"/>
              <a:gd name="connsiteX1" fmla="*/ 242887 w 330021"/>
              <a:gd name="connsiteY1" fmla="*/ 1295400 h 1847850"/>
              <a:gd name="connsiteX2" fmla="*/ 319087 w 330021"/>
              <a:gd name="connsiteY2" fmla="*/ 257175 h 1847850"/>
              <a:gd name="connsiteX3" fmla="*/ 28575 w 330021"/>
              <a:gd name="connsiteY3" fmla="*/ 0 h 1847850"/>
              <a:gd name="connsiteX4" fmla="*/ 28575 w 330021"/>
              <a:gd name="connsiteY4" fmla="*/ 0 h 1847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021" h="1847850">
                <a:moveTo>
                  <a:pt x="0" y="1847850"/>
                </a:moveTo>
                <a:cubicBezTo>
                  <a:pt x="94853" y="1704181"/>
                  <a:pt x="189706" y="1560512"/>
                  <a:pt x="242887" y="1295400"/>
                </a:cubicBezTo>
                <a:cubicBezTo>
                  <a:pt x="296068" y="1030288"/>
                  <a:pt x="354806" y="473075"/>
                  <a:pt x="319087" y="257175"/>
                </a:cubicBezTo>
                <a:cubicBezTo>
                  <a:pt x="283368" y="41275"/>
                  <a:pt x="28575" y="0"/>
                  <a:pt x="28575" y="0"/>
                </a:cubicBezTo>
                <a:lnTo>
                  <a:pt x="28575" y="0"/>
                </a:lnTo>
              </a:path>
            </a:pathLst>
          </a:cu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3" name="Oval 32"/>
          <p:cNvSpPr/>
          <p:nvPr/>
        </p:nvSpPr>
        <p:spPr>
          <a:xfrm>
            <a:off x="1882775" y="2232025"/>
            <a:ext cx="266700" cy="246063"/>
          </a:xfrm>
          <a:prstGeom prst="ellipse">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36" name="Straight Arrow Connector 35"/>
          <p:cNvCxnSpPr>
            <a:stCxn id="33" idx="6"/>
            <a:endCxn id="9" idx="1"/>
          </p:cNvCxnSpPr>
          <p:nvPr/>
        </p:nvCxnSpPr>
        <p:spPr>
          <a:xfrm>
            <a:off x="2149475" y="2354263"/>
            <a:ext cx="641350" cy="168275"/>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3812" name="TextBox 37"/>
          <p:cNvSpPr txBox="1">
            <a:spLocks noChangeArrowheads="1"/>
          </p:cNvSpPr>
          <p:nvPr/>
        </p:nvSpPr>
        <p:spPr bwMode="auto">
          <a:xfrm>
            <a:off x="1711325" y="5456238"/>
            <a:ext cx="963613" cy="214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buttonPressed()</a:t>
            </a:r>
            <a:endParaRPr lang="fr-CA" altLang="fr-FR" sz="800" b="0"/>
          </a:p>
        </p:txBody>
      </p:sp>
      <p:sp>
        <p:nvSpPr>
          <p:cNvPr id="33813" name="TextBox 38"/>
          <p:cNvSpPr txBox="1">
            <a:spLocks noChangeArrowheads="1"/>
          </p:cNvSpPr>
          <p:nvPr/>
        </p:nvSpPr>
        <p:spPr bwMode="auto">
          <a:xfrm>
            <a:off x="4276725" y="5381625"/>
            <a:ext cx="103505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buttonPressed()</a:t>
            </a:r>
            <a:endParaRPr lang="fr-CA" altLang="fr-FR" sz="800" b="0"/>
          </a:p>
        </p:txBody>
      </p:sp>
      <p:sp>
        <p:nvSpPr>
          <p:cNvPr id="33814" name="TextBox 46"/>
          <p:cNvSpPr txBox="1">
            <a:spLocks noChangeArrowheads="1"/>
          </p:cNvSpPr>
          <p:nvPr/>
        </p:nvSpPr>
        <p:spPr bwMode="auto">
          <a:xfrm>
            <a:off x="1692275" y="2757488"/>
            <a:ext cx="127000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buttonPressed() [isFunctioning()]</a:t>
            </a:r>
            <a:endParaRPr lang="fr-CA" altLang="fr-FR" sz="800" b="0"/>
          </a:p>
        </p:txBody>
      </p:sp>
      <p:sp>
        <p:nvSpPr>
          <p:cNvPr id="33815" name="TextBox 47"/>
          <p:cNvSpPr txBox="1">
            <a:spLocks noChangeArrowheads="1"/>
          </p:cNvSpPr>
          <p:nvPr/>
        </p:nvSpPr>
        <p:spPr bwMode="auto">
          <a:xfrm>
            <a:off x="4452938" y="3298825"/>
            <a:ext cx="1074737" cy="28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doorOpen()</a:t>
            </a:r>
            <a:endParaRPr lang="fr-CA" altLang="fr-FR" sz="800" b="0"/>
          </a:p>
        </p:txBody>
      </p:sp>
      <p:sp>
        <p:nvSpPr>
          <p:cNvPr id="33816" name="TextBox 48"/>
          <p:cNvSpPr txBox="1">
            <a:spLocks noChangeArrowheads="1"/>
          </p:cNvSpPr>
          <p:nvPr/>
        </p:nvSpPr>
        <p:spPr bwMode="auto">
          <a:xfrm>
            <a:off x="1474788" y="3771900"/>
            <a:ext cx="815975"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doorClosed()</a:t>
            </a:r>
            <a:endParaRPr lang="fr-CA" altLang="fr-FR" sz="800" b="0"/>
          </a:p>
        </p:txBody>
      </p:sp>
      <p:sp>
        <p:nvSpPr>
          <p:cNvPr id="33817" name="TextBox 57"/>
          <p:cNvSpPr txBox="1">
            <a:spLocks noChangeArrowheads="1"/>
          </p:cNvSpPr>
          <p:nvPr/>
        </p:nvSpPr>
        <p:spPr bwMode="auto">
          <a:xfrm>
            <a:off x="1711325" y="4672013"/>
            <a:ext cx="127158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buttonPressed() [isFunctioning()]</a:t>
            </a:r>
            <a:endParaRPr lang="fr-CA" altLang="fr-FR" sz="800" b="0"/>
          </a:p>
        </p:txBody>
      </p:sp>
      <p:sp>
        <p:nvSpPr>
          <p:cNvPr id="62" name="Rounded Rectangle 61"/>
          <p:cNvSpPr/>
          <p:nvPr/>
        </p:nvSpPr>
        <p:spPr>
          <a:xfrm flipH="1">
            <a:off x="1403350" y="1628775"/>
            <a:ext cx="4032250" cy="467995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lstStyle/>
          <a:p>
            <a:pPr algn="ctr" eaLnBrk="1" hangingPunct="1">
              <a:defRPr/>
            </a:pPr>
            <a:r>
              <a:rPr lang="en-CA" dirty="0">
                <a:solidFill>
                  <a:schemeClr val="tx1"/>
                </a:solidFill>
              </a:rPr>
              <a:t>Running</a:t>
            </a:r>
            <a:endParaRPr lang="fr-CA" dirty="0">
              <a:solidFill>
                <a:schemeClr val="tx1"/>
              </a:solidFill>
            </a:endParaRPr>
          </a:p>
        </p:txBody>
      </p:sp>
      <p:sp>
        <p:nvSpPr>
          <p:cNvPr id="64" name="Rounded Rectangle 63"/>
          <p:cNvSpPr/>
          <p:nvPr/>
        </p:nvSpPr>
        <p:spPr>
          <a:xfrm>
            <a:off x="7019925" y="3771900"/>
            <a:ext cx="1271588"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err="1">
                <a:solidFill>
                  <a:schemeClr val="tx1"/>
                </a:solidFill>
              </a:rPr>
              <a:t>WaitingForRepair</a:t>
            </a:r>
            <a:endParaRPr lang="fr-CA" sz="1050" dirty="0">
              <a:solidFill>
                <a:schemeClr val="tx1"/>
              </a:solidFill>
            </a:endParaRPr>
          </a:p>
        </p:txBody>
      </p:sp>
      <p:cxnSp>
        <p:nvCxnSpPr>
          <p:cNvPr id="66" name="Straight Arrow Connector 65"/>
          <p:cNvCxnSpPr>
            <a:stCxn id="62" idx="1"/>
            <a:endCxn id="64" idx="1"/>
          </p:cNvCxnSpPr>
          <p:nvPr/>
        </p:nvCxnSpPr>
        <p:spPr>
          <a:xfrm flipV="1">
            <a:off x="5435600" y="3960813"/>
            <a:ext cx="1584325" cy="79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3821" name="TextBox 66"/>
          <p:cNvSpPr txBox="1">
            <a:spLocks noChangeArrowheads="1"/>
          </p:cNvSpPr>
          <p:nvPr/>
        </p:nvSpPr>
        <p:spPr bwMode="auto">
          <a:xfrm>
            <a:off x="5580063" y="3644900"/>
            <a:ext cx="11255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buttonPressed(),</a:t>
            </a:r>
          </a:p>
          <a:p>
            <a:pPr eaLnBrk="1" hangingPunct="1">
              <a:spcBef>
                <a:spcPct val="0"/>
              </a:spcBef>
              <a:spcAft>
                <a:spcPct val="0"/>
              </a:spcAft>
              <a:buFontTx/>
              <a:buNone/>
            </a:pPr>
            <a:r>
              <a:rPr lang="en-CA" altLang="fr-FR" sz="800" b="0"/>
              <a:t>[! isFunctioning()]</a:t>
            </a:r>
            <a:endParaRPr lang="fr-CA" altLang="fr-FR" sz="800" b="0"/>
          </a:p>
        </p:txBody>
      </p:sp>
      <p:sp>
        <p:nvSpPr>
          <p:cNvPr id="70" name="Freeform 69"/>
          <p:cNvSpPr/>
          <p:nvPr/>
        </p:nvSpPr>
        <p:spPr>
          <a:xfrm>
            <a:off x="7329488" y="3370263"/>
            <a:ext cx="671512" cy="396875"/>
          </a:xfrm>
          <a:custGeom>
            <a:avLst/>
            <a:gdLst>
              <a:gd name="connsiteX0" fmla="*/ 671512 w 671512"/>
              <a:gd name="connsiteY0" fmla="*/ 396441 h 396441"/>
              <a:gd name="connsiteX1" fmla="*/ 538162 w 671512"/>
              <a:gd name="connsiteY1" fmla="*/ 20203 h 396441"/>
              <a:gd name="connsiteX2" fmla="*/ 128587 w 671512"/>
              <a:gd name="connsiteY2" fmla="*/ 86878 h 396441"/>
              <a:gd name="connsiteX3" fmla="*/ 0 w 671512"/>
              <a:gd name="connsiteY3" fmla="*/ 391678 h 396441"/>
              <a:gd name="connsiteX4" fmla="*/ 0 w 671512"/>
              <a:gd name="connsiteY4" fmla="*/ 391678 h 396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1512" h="396441">
                <a:moveTo>
                  <a:pt x="671512" y="396441"/>
                </a:moveTo>
                <a:cubicBezTo>
                  <a:pt x="650080" y="234119"/>
                  <a:pt x="628649" y="71797"/>
                  <a:pt x="538162" y="20203"/>
                </a:cubicBezTo>
                <a:cubicBezTo>
                  <a:pt x="447675" y="-31391"/>
                  <a:pt x="218281" y="24966"/>
                  <a:pt x="128587" y="86878"/>
                </a:cubicBezTo>
                <a:cubicBezTo>
                  <a:pt x="38893" y="148790"/>
                  <a:pt x="0" y="391678"/>
                  <a:pt x="0" y="391678"/>
                </a:cubicBezTo>
                <a:lnTo>
                  <a:pt x="0" y="391678"/>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33823" name="TextBox 70"/>
          <p:cNvSpPr txBox="1">
            <a:spLocks noChangeArrowheads="1"/>
          </p:cNvSpPr>
          <p:nvPr/>
        </p:nvSpPr>
        <p:spPr bwMode="auto">
          <a:xfrm>
            <a:off x="7361238" y="3068638"/>
            <a:ext cx="102711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700" b="0"/>
              <a:t>Timer (180 s)</a:t>
            </a:r>
          </a:p>
          <a:p>
            <a:pPr eaLnBrk="1" hangingPunct="1">
              <a:spcBef>
                <a:spcPct val="0"/>
              </a:spcBef>
              <a:spcAft>
                <a:spcPct val="0"/>
              </a:spcAft>
              <a:buFontTx/>
              <a:buNone/>
            </a:pPr>
            <a:r>
              <a:rPr lang="en-CA" altLang="fr-FR" sz="700" b="0"/>
              <a:t>[! isFunctioning()]</a:t>
            </a:r>
            <a:endParaRPr lang="fr-CA" altLang="fr-FR" sz="700" b="0"/>
          </a:p>
        </p:txBody>
      </p:sp>
      <p:sp>
        <p:nvSpPr>
          <p:cNvPr id="78" name="Freeform 77"/>
          <p:cNvSpPr/>
          <p:nvPr/>
        </p:nvSpPr>
        <p:spPr>
          <a:xfrm>
            <a:off x="5457825" y="4157663"/>
            <a:ext cx="2252663" cy="295275"/>
          </a:xfrm>
          <a:custGeom>
            <a:avLst/>
            <a:gdLst>
              <a:gd name="connsiteX0" fmla="*/ 2252663 w 2252663"/>
              <a:gd name="connsiteY0" fmla="*/ 0 h 295973"/>
              <a:gd name="connsiteX1" fmla="*/ 1752600 w 2252663"/>
              <a:gd name="connsiteY1" fmla="*/ 285750 h 295973"/>
              <a:gd name="connsiteX2" fmla="*/ 0 w 2252663"/>
              <a:gd name="connsiteY2" fmla="*/ 204787 h 295973"/>
            </a:gdLst>
            <a:ahLst/>
            <a:cxnLst>
              <a:cxn ang="0">
                <a:pos x="connsiteX0" y="connsiteY0"/>
              </a:cxn>
              <a:cxn ang="0">
                <a:pos x="connsiteX1" y="connsiteY1"/>
              </a:cxn>
              <a:cxn ang="0">
                <a:pos x="connsiteX2" y="connsiteY2"/>
              </a:cxn>
            </a:cxnLst>
            <a:rect l="l" t="t" r="r" b="b"/>
            <a:pathLst>
              <a:path w="2252663" h="295973">
                <a:moveTo>
                  <a:pt x="2252663" y="0"/>
                </a:moveTo>
                <a:cubicBezTo>
                  <a:pt x="2190353" y="125809"/>
                  <a:pt x="2128044" y="251619"/>
                  <a:pt x="1752600" y="285750"/>
                </a:cubicBezTo>
                <a:cubicBezTo>
                  <a:pt x="1377156" y="319881"/>
                  <a:pt x="688578" y="262334"/>
                  <a:pt x="0" y="204787"/>
                </a:cubicBez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33825" name="TextBox 78"/>
          <p:cNvSpPr txBox="1">
            <a:spLocks noChangeArrowheads="1"/>
          </p:cNvSpPr>
          <p:nvPr/>
        </p:nvSpPr>
        <p:spPr bwMode="auto">
          <a:xfrm>
            <a:off x="6137275" y="4468813"/>
            <a:ext cx="88265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700" b="0"/>
              <a:t>Timer (180 s)</a:t>
            </a:r>
          </a:p>
          <a:p>
            <a:pPr eaLnBrk="1" hangingPunct="1">
              <a:spcBef>
                <a:spcPct val="0"/>
              </a:spcBef>
              <a:spcAft>
                <a:spcPct val="0"/>
              </a:spcAft>
              <a:buFontTx/>
              <a:buNone/>
            </a:pPr>
            <a:r>
              <a:rPr lang="en-CA" altLang="fr-FR" sz="600" b="0"/>
              <a:t> </a:t>
            </a:r>
            <a:r>
              <a:rPr lang="en-CA" altLang="fr-FR" sz="700" b="0"/>
              <a:t>[isFunctioning()]</a:t>
            </a:r>
            <a:endParaRPr lang="fr-CA" altLang="fr-FR" sz="700" b="0"/>
          </a:p>
        </p:txBody>
      </p:sp>
      <p:sp>
        <p:nvSpPr>
          <p:cNvPr id="80" name="Oval 79"/>
          <p:cNvSpPr/>
          <p:nvPr/>
        </p:nvSpPr>
        <p:spPr>
          <a:xfrm>
            <a:off x="755650" y="3830638"/>
            <a:ext cx="266700" cy="246062"/>
          </a:xfrm>
          <a:prstGeom prst="ellipse">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82" name="Straight Arrow Connector 81"/>
          <p:cNvCxnSpPr>
            <a:stCxn id="80" idx="6"/>
            <a:endCxn id="62" idx="3"/>
          </p:cNvCxnSpPr>
          <p:nvPr/>
        </p:nvCxnSpPr>
        <p:spPr>
          <a:xfrm>
            <a:off x="1022350" y="3952875"/>
            <a:ext cx="381000" cy="15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25582323"/>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Modèle comportemental raffiné – unité détecteur</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482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7B1303E-E468-4272-8594-B7448F14BE12}" type="slidenum">
              <a:rPr lang="fr-CA" altLang="fr-FR" sz="1200" b="0" smtClean="0">
                <a:solidFill>
                  <a:srgbClr val="898989"/>
                </a:solidFill>
                <a:cs typeface="Arial" pitchFamily="34" charset="0"/>
              </a:rPr>
              <a:pPr>
                <a:spcBef>
                  <a:spcPct val="0"/>
                </a:spcBef>
                <a:spcAft>
                  <a:spcPct val="0"/>
                </a:spcAft>
                <a:buFontTx/>
                <a:buNone/>
              </a:pPr>
              <a:t>135</a:t>
            </a:fld>
            <a:endParaRPr lang="fr-CA" altLang="fr-FR" sz="1200" b="0" smtClean="0">
              <a:solidFill>
                <a:srgbClr val="898989"/>
              </a:solidFill>
              <a:cs typeface="Arial" pitchFamily="34" charset="0"/>
            </a:endParaRPr>
          </a:p>
        </p:txBody>
      </p:sp>
      <p:sp>
        <p:nvSpPr>
          <p:cNvPr id="24" name="Rounded Rectangle 23"/>
          <p:cNvSpPr/>
          <p:nvPr/>
        </p:nvSpPr>
        <p:spPr>
          <a:xfrm>
            <a:off x="3365500" y="1814513"/>
            <a:ext cx="1638300" cy="376237"/>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err="1">
                <a:solidFill>
                  <a:schemeClr val="tx1"/>
                </a:solidFill>
              </a:rPr>
              <a:t>CheckingForObstacles</a:t>
            </a:r>
            <a:endParaRPr lang="fr-CA" sz="1050" dirty="0">
              <a:solidFill>
                <a:schemeClr val="tx1"/>
              </a:solidFill>
            </a:endParaRPr>
          </a:p>
        </p:txBody>
      </p:sp>
      <p:sp>
        <p:nvSpPr>
          <p:cNvPr id="25" name="Rounded Rectangle 24"/>
          <p:cNvSpPr/>
          <p:nvPr/>
        </p:nvSpPr>
        <p:spPr>
          <a:xfrm>
            <a:off x="3348038" y="3181350"/>
            <a:ext cx="1655762"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err="1">
                <a:solidFill>
                  <a:schemeClr val="tx1"/>
                </a:solidFill>
              </a:rPr>
              <a:t>CheckingIfDoorOpen</a:t>
            </a:r>
            <a:endParaRPr lang="fr-CA" sz="1050" dirty="0">
              <a:solidFill>
                <a:schemeClr val="tx1"/>
              </a:solidFill>
            </a:endParaRPr>
          </a:p>
        </p:txBody>
      </p:sp>
      <p:sp>
        <p:nvSpPr>
          <p:cNvPr id="27" name="Rounded Rectangle 26"/>
          <p:cNvSpPr/>
          <p:nvPr/>
        </p:nvSpPr>
        <p:spPr>
          <a:xfrm>
            <a:off x="3365500" y="4402138"/>
            <a:ext cx="16383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err="1">
                <a:solidFill>
                  <a:schemeClr val="tx1"/>
                </a:solidFill>
              </a:rPr>
              <a:t>CheckingIfDoorClosed</a:t>
            </a:r>
            <a:endParaRPr lang="fr-CA" sz="1050" dirty="0">
              <a:solidFill>
                <a:schemeClr val="tx1"/>
              </a:solidFill>
            </a:endParaRPr>
          </a:p>
        </p:txBody>
      </p:sp>
      <p:cxnSp>
        <p:nvCxnSpPr>
          <p:cNvPr id="28" name="Straight Arrow Connector 27"/>
          <p:cNvCxnSpPr>
            <a:stCxn id="57" idx="2"/>
            <a:endCxn id="25" idx="0"/>
          </p:cNvCxnSpPr>
          <p:nvPr/>
        </p:nvCxnSpPr>
        <p:spPr>
          <a:xfrm flipH="1">
            <a:off x="4176713" y="2822575"/>
            <a:ext cx="7937" cy="358775"/>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5" name="Oval 34"/>
          <p:cNvSpPr/>
          <p:nvPr/>
        </p:nvSpPr>
        <p:spPr>
          <a:xfrm>
            <a:off x="4016375" y="6278563"/>
            <a:ext cx="268288" cy="246062"/>
          </a:xfrm>
          <a:prstGeom prst="ellipse">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36" name="Straight Arrow Connector 35"/>
          <p:cNvCxnSpPr>
            <a:stCxn id="35" idx="0"/>
            <a:endCxn id="110" idx="2"/>
          </p:cNvCxnSpPr>
          <p:nvPr/>
        </p:nvCxnSpPr>
        <p:spPr>
          <a:xfrm flipV="1">
            <a:off x="4149725" y="5986463"/>
            <a:ext cx="34925" cy="292100"/>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57" name="Diamond 56"/>
          <p:cNvSpPr/>
          <p:nvPr/>
        </p:nvSpPr>
        <p:spPr>
          <a:xfrm>
            <a:off x="4041775" y="2465388"/>
            <a:ext cx="287338" cy="357187"/>
          </a:xfrm>
          <a:prstGeom prst="diamond">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050">
              <a:solidFill>
                <a:schemeClr val="tx1"/>
              </a:solidFill>
            </a:endParaRPr>
          </a:p>
        </p:txBody>
      </p:sp>
      <p:cxnSp>
        <p:nvCxnSpPr>
          <p:cNvPr id="60" name="Straight Connector 59"/>
          <p:cNvCxnSpPr>
            <a:stCxn id="24" idx="2"/>
            <a:endCxn id="57" idx="0"/>
          </p:cNvCxnSpPr>
          <p:nvPr/>
        </p:nvCxnSpPr>
        <p:spPr>
          <a:xfrm>
            <a:off x="4184650" y="2190750"/>
            <a:ext cx="0" cy="274638"/>
          </a:xfrm>
          <a:prstGeom prst="line">
            <a:avLst/>
          </a:prstGeom>
        </p:spPr>
        <p:style>
          <a:lnRef idx="1">
            <a:schemeClr val="accent1"/>
          </a:lnRef>
          <a:fillRef idx="0">
            <a:schemeClr val="accent1"/>
          </a:fillRef>
          <a:effectRef idx="0">
            <a:schemeClr val="accent1"/>
          </a:effectRef>
          <a:fontRef idx="minor">
            <a:schemeClr val="tx1"/>
          </a:fontRef>
        </p:style>
      </p:cxnSp>
      <p:sp>
        <p:nvSpPr>
          <p:cNvPr id="34829" name="TextBox 61"/>
          <p:cNvSpPr txBox="1">
            <a:spLocks noChangeArrowheads="1"/>
          </p:cNvSpPr>
          <p:nvPr/>
        </p:nvSpPr>
        <p:spPr bwMode="auto">
          <a:xfrm>
            <a:off x="4140200" y="2925763"/>
            <a:ext cx="1271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a:t>
            </a:r>
            <a:r>
              <a:rPr lang="fr-CA" altLang="fr-FR" sz="800" b="0"/>
              <a:t>isObstacleDetected()</a:t>
            </a:r>
            <a:r>
              <a:rPr lang="en-CA" altLang="fr-FR" sz="800" b="0"/>
              <a:t>]</a:t>
            </a:r>
            <a:endParaRPr lang="fr-CA" altLang="fr-FR" sz="800" b="0"/>
          </a:p>
        </p:txBody>
      </p:sp>
      <p:sp>
        <p:nvSpPr>
          <p:cNvPr id="34830" name="TextBox 65"/>
          <p:cNvSpPr txBox="1">
            <a:spLocks noChangeArrowheads="1"/>
          </p:cNvSpPr>
          <p:nvPr/>
        </p:nvSpPr>
        <p:spPr bwMode="auto">
          <a:xfrm>
            <a:off x="2916238" y="2386013"/>
            <a:ext cx="1271587"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a:t>
            </a:r>
            <a:r>
              <a:rPr lang="fr-CA" altLang="fr-FR" sz="800" b="0"/>
              <a:t>isObstacleDetected()</a:t>
            </a:r>
            <a:r>
              <a:rPr lang="en-CA" altLang="fr-FR" sz="800" b="0"/>
              <a:t>]</a:t>
            </a:r>
            <a:endParaRPr lang="fr-CA" altLang="fr-FR" sz="800" b="0"/>
          </a:p>
        </p:txBody>
      </p:sp>
      <p:cxnSp>
        <p:nvCxnSpPr>
          <p:cNvPr id="78" name="Straight Arrow Connector 77"/>
          <p:cNvCxnSpPr>
            <a:stCxn id="57" idx="1"/>
            <a:endCxn id="130" idx="3"/>
          </p:cNvCxnSpPr>
          <p:nvPr/>
        </p:nvCxnSpPr>
        <p:spPr>
          <a:xfrm flipH="1" flipV="1">
            <a:off x="2771775" y="2628900"/>
            <a:ext cx="1270000" cy="142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81" name="Straight Arrow Connector 80"/>
          <p:cNvCxnSpPr>
            <a:stCxn id="82" idx="2"/>
            <a:endCxn id="27" idx="0"/>
          </p:cNvCxnSpPr>
          <p:nvPr/>
        </p:nvCxnSpPr>
        <p:spPr>
          <a:xfrm>
            <a:off x="4176713" y="4043363"/>
            <a:ext cx="7937" cy="358775"/>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82" name="Diamond 81"/>
          <p:cNvSpPr/>
          <p:nvPr/>
        </p:nvSpPr>
        <p:spPr>
          <a:xfrm>
            <a:off x="4032250" y="3686175"/>
            <a:ext cx="287338" cy="357188"/>
          </a:xfrm>
          <a:prstGeom prst="diamond">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050">
              <a:solidFill>
                <a:schemeClr val="tx1"/>
              </a:solidFill>
            </a:endParaRPr>
          </a:p>
        </p:txBody>
      </p:sp>
      <p:cxnSp>
        <p:nvCxnSpPr>
          <p:cNvPr id="83" name="Straight Connector 82"/>
          <p:cNvCxnSpPr>
            <a:stCxn id="25" idx="2"/>
            <a:endCxn id="82" idx="0"/>
          </p:cNvCxnSpPr>
          <p:nvPr/>
        </p:nvCxnSpPr>
        <p:spPr>
          <a:xfrm>
            <a:off x="4176713" y="3559175"/>
            <a:ext cx="0" cy="127000"/>
          </a:xfrm>
          <a:prstGeom prst="line">
            <a:avLst/>
          </a:prstGeom>
        </p:spPr>
        <p:style>
          <a:lnRef idx="1">
            <a:schemeClr val="accent1"/>
          </a:lnRef>
          <a:fillRef idx="0">
            <a:schemeClr val="accent1"/>
          </a:fillRef>
          <a:effectRef idx="0">
            <a:schemeClr val="accent1"/>
          </a:effectRef>
          <a:fontRef idx="minor">
            <a:schemeClr val="tx1"/>
          </a:fontRef>
        </p:style>
      </p:cxnSp>
      <p:sp>
        <p:nvSpPr>
          <p:cNvPr id="34835" name="TextBox 83"/>
          <p:cNvSpPr txBox="1">
            <a:spLocks noChangeArrowheads="1"/>
          </p:cNvSpPr>
          <p:nvPr/>
        </p:nvSpPr>
        <p:spPr bwMode="auto">
          <a:xfrm>
            <a:off x="4184650" y="4117975"/>
            <a:ext cx="127158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a:t>
            </a:r>
            <a:r>
              <a:rPr lang="fr-CA" altLang="fr-FR" sz="800" b="0"/>
              <a:t>isDoorOpen()</a:t>
            </a:r>
            <a:r>
              <a:rPr lang="en-CA" altLang="fr-FR" sz="800" b="0"/>
              <a:t>]</a:t>
            </a:r>
            <a:endParaRPr lang="fr-CA" altLang="fr-FR" sz="800" b="0"/>
          </a:p>
        </p:txBody>
      </p:sp>
      <p:sp>
        <p:nvSpPr>
          <p:cNvPr id="34836" name="TextBox 99"/>
          <p:cNvSpPr txBox="1">
            <a:spLocks noChangeArrowheads="1"/>
          </p:cNvSpPr>
          <p:nvPr/>
        </p:nvSpPr>
        <p:spPr bwMode="auto">
          <a:xfrm>
            <a:off x="2843213" y="3609975"/>
            <a:ext cx="9652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a:t>
            </a:r>
            <a:r>
              <a:rPr lang="fr-CA" altLang="fr-FR" sz="800" b="0"/>
              <a:t>isDoorOpen()</a:t>
            </a:r>
            <a:r>
              <a:rPr lang="en-CA" altLang="fr-FR" sz="800" b="0"/>
              <a:t>]</a:t>
            </a:r>
            <a:endParaRPr lang="fr-CA" altLang="fr-FR" sz="800" b="0"/>
          </a:p>
        </p:txBody>
      </p:sp>
      <p:cxnSp>
        <p:nvCxnSpPr>
          <p:cNvPr id="105" name="Straight Arrow Connector 104"/>
          <p:cNvCxnSpPr>
            <a:stCxn id="106" idx="2"/>
            <a:endCxn id="110" idx="0"/>
          </p:cNvCxnSpPr>
          <p:nvPr/>
        </p:nvCxnSpPr>
        <p:spPr>
          <a:xfrm>
            <a:off x="4176713" y="5264150"/>
            <a:ext cx="7937" cy="344488"/>
          </a:xfrm>
          <a:prstGeom prst="straightConnector1">
            <a:avLst/>
          </a:prstGeom>
          <a:noFill/>
          <a:ln w="12700">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06" name="Diamond 105"/>
          <p:cNvSpPr/>
          <p:nvPr/>
        </p:nvSpPr>
        <p:spPr>
          <a:xfrm>
            <a:off x="4032250" y="4906963"/>
            <a:ext cx="287338" cy="357187"/>
          </a:xfrm>
          <a:prstGeom prst="diamond">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050">
              <a:solidFill>
                <a:schemeClr val="tx1"/>
              </a:solidFill>
            </a:endParaRPr>
          </a:p>
        </p:txBody>
      </p:sp>
      <p:cxnSp>
        <p:nvCxnSpPr>
          <p:cNvPr id="107" name="Straight Connector 106"/>
          <p:cNvCxnSpPr>
            <a:stCxn id="27" idx="2"/>
            <a:endCxn id="106" idx="0"/>
          </p:cNvCxnSpPr>
          <p:nvPr/>
        </p:nvCxnSpPr>
        <p:spPr>
          <a:xfrm flipH="1">
            <a:off x="4176713" y="4779963"/>
            <a:ext cx="7937" cy="127000"/>
          </a:xfrm>
          <a:prstGeom prst="line">
            <a:avLst/>
          </a:prstGeom>
        </p:spPr>
        <p:style>
          <a:lnRef idx="1">
            <a:schemeClr val="accent1"/>
          </a:lnRef>
          <a:fillRef idx="0">
            <a:schemeClr val="accent1"/>
          </a:fillRef>
          <a:effectRef idx="0">
            <a:schemeClr val="accent1"/>
          </a:effectRef>
          <a:fontRef idx="minor">
            <a:schemeClr val="tx1"/>
          </a:fontRef>
        </p:style>
      </p:cxnSp>
      <p:sp>
        <p:nvSpPr>
          <p:cNvPr id="110" name="Rounded Rectangle 109"/>
          <p:cNvSpPr/>
          <p:nvPr/>
        </p:nvSpPr>
        <p:spPr>
          <a:xfrm>
            <a:off x="3365500" y="5608638"/>
            <a:ext cx="16383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a:solidFill>
                  <a:schemeClr val="tx1"/>
                </a:solidFill>
              </a:rPr>
              <a:t>Sleeping</a:t>
            </a:r>
            <a:endParaRPr lang="fr-CA" sz="1050" dirty="0">
              <a:solidFill>
                <a:schemeClr val="tx1"/>
              </a:solidFill>
            </a:endParaRPr>
          </a:p>
        </p:txBody>
      </p:sp>
      <p:sp>
        <p:nvSpPr>
          <p:cNvPr id="34841" name="TextBox 117"/>
          <p:cNvSpPr txBox="1">
            <a:spLocks noChangeArrowheads="1"/>
          </p:cNvSpPr>
          <p:nvPr/>
        </p:nvSpPr>
        <p:spPr bwMode="auto">
          <a:xfrm>
            <a:off x="4144963" y="5329238"/>
            <a:ext cx="12700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a:t>
            </a:r>
            <a:r>
              <a:rPr lang="fr-CA" altLang="fr-FR" sz="800" b="0"/>
              <a:t>isDoorClosed()</a:t>
            </a:r>
            <a:r>
              <a:rPr lang="en-CA" altLang="fr-FR" sz="800" b="0"/>
              <a:t>]</a:t>
            </a:r>
            <a:endParaRPr lang="fr-CA" altLang="fr-FR" sz="800" b="0"/>
          </a:p>
        </p:txBody>
      </p:sp>
      <p:sp>
        <p:nvSpPr>
          <p:cNvPr id="34842" name="TextBox 118"/>
          <p:cNvSpPr txBox="1">
            <a:spLocks noChangeArrowheads="1"/>
          </p:cNvSpPr>
          <p:nvPr/>
        </p:nvSpPr>
        <p:spPr bwMode="auto">
          <a:xfrm>
            <a:off x="2814638" y="4833938"/>
            <a:ext cx="9652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a:t>
            </a:r>
            <a:r>
              <a:rPr lang="fr-CA" altLang="fr-FR" sz="800" b="0"/>
              <a:t>isDoorClosed()</a:t>
            </a:r>
            <a:r>
              <a:rPr lang="en-CA" altLang="fr-FR" sz="800" b="0"/>
              <a:t>]</a:t>
            </a:r>
            <a:endParaRPr lang="fr-CA" altLang="fr-FR" sz="800" b="0"/>
          </a:p>
        </p:txBody>
      </p:sp>
      <p:sp>
        <p:nvSpPr>
          <p:cNvPr id="127" name="Freeform 126"/>
          <p:cNvSpPr/>
          <p:nvPr/>
        </p:nvSpPr>
        <p:spPr>
          <a:xfrm>
            <a:off x="5005388" y="1958975"/>
            <a:ext cx="892175" cy="3841750"/>
          </a:xfrm>
          <a:custGeom>
            <a:avLst/>
            <a:gdLst>
              <a:gd name="connsiteX0" fmla="*/ 7620 w 891542"/>
              <a:gd name="connsiteY0" fmla="*/ 3840480 h 3840480"/>
              <a:gd name="connsiteX1" fmla="*/ 891540 w 891542"/>
              <a:gd name="connsiteY1" fmla="*/ 1592580 h 3840480"/>
              <a:gd name="connsiteX2" fmla="*/ 0 w 891542"/>
              <a:gd name="connsiteY2" fmla="*/ 0 h 3840480"/>
            </a:gdLst>
            <a:ahLst/>
            <a:cxnLst>
              <a:cxn ang="0">
                <a:pos x="connsiteX0" y="connsiteY0"/>
              </a:cxn>
              <a:cxn ang="0">
                <a:pos x="connsiteX1" y="connsiteY1"/>
              </a:cxn>
              <a:cxn ang="0">
                <a:pos x="connsiteX2" y="connsiteY2"/>
              </a:cxn>
            </a:cxnLst>
            <a:rect l="l" t="t" r="r" b="b"/>
            <a:pathLst>
              <a:path w="891542" h="3840480">
                <a:moveTo>
                  <a:pt x="7620" y="3840480"/>
                </a:moveTo>
                <a:cubicBezTo>
                  <a:pt x="450215" y="3036570"/>
                  <a:pt x="892810" y="2232660"/>
                  <a:pt x="891540" y="1592580"/>
                </a:cubicBezTo>
                <a:cubicBezTo>
                  <a:pt x="890270" y="952500"/>
                  <a:pt x="445135" y="476250"/>
                  <a:pt x="0" y="0"/>
                </a:cubicBez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34844" name="TextBox 127"/>
          <p:cNvSpPr txBox="1">
            <a:spLocks noChangeArrowheads="1"/>
          </p:cNvSpPr>
          <p:nvPr/>
        </p:nvSpPr>
        <p:spPr bwMode="auto">
          <a:xfrm>
            <a:off x="5821363" y="3322638"/>
            <a:ext cx="838200"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800" b="0"/>
              <a:t>Time (20 ms)</a:t>
            </a:r>
            <a:endParaRPr lang="fr-CA" altLang="fr-FR" sz="800" b="0"/>
          </a:p>
        </p:txBody>
      </p:sp>
      <p:sp>
        <p:nvSpPr>
          <p:cNvPr id="130" name="Rounded Rectangle 129"/>
          <p:cNvSpPr/>
          <p:nvPr/>
        </p:nvSpPr>
        <p:spPr>
          <a:xfrm>
            <a:off x="1139825" y="2439988"/>
            <a:ext cx="163195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err="1">
                <a:solidFill>
                  <a:schemeClr val="tx1"/>
                </a:solidFill>
              </a:rPr>
              <a:t>SendingObstacleEvent</a:t>
            </a:r>
            <a:endParaRPr lang="fr-CA" sz="1050" dirty="0">
              <a:solidFill>
                <a:schemeClr val="tx1"/>
              </a:solidFill>
            </a:endParaRPr>
          </a:p>
        </p:txBody>
      </p:sp>
      <p:cxnSp>
        <p:nvCxnSpPr>
          <p:cNvPr id="133" name="Elbow Connector 132"/>
          <p:cNvCxnSpPr>
            <a:stCxn id="130" idx="2"/>
            <a:endCxn id="25" idx="1"/>
          </p:cNvCxnSpPr>
          <p:nvPr/>
        </p:nvCxnSpPr>
        <p:spPr>
          <a:xfrm rot="16200000" flipH="1">
            <a:off x="2375694" y="2397919"/>
            <a:ext cx="552450" cy="1392238"/>
          </a:xfrm>
          <a:prstGeom prst="bentConnector2">
            <a:avLst/>
          </a:prstGeom>
          <a:ln>
            <a:tailEnd type="arrow"/>
          </a:ln>
        </p:spPr>
        <p:style>
          <a:lnRef idx="1">
            <a:schemeClr val="accent1"/>
          </a:lnRef>
          <a:fillRef idx="0">
            <a:schemeClr val="accent1"/>
          </a:fillRef>
          <a:effectRef idx="0">
            <a:schemeClr val="accent1"/>
          </a:effectRef>
          <a:fontRef idx="minor">
            <a:schemeClr val="tx1"/>
          </a:fontRef>
        </p:style>
      </p:cxnSp>
      <p:sp>
        <p:nvSpPr>
          <p:cNvPr id="134" name="Rounded Rectangle 133"/>
          <p:cNvSpPr/>
          <p:nvPr/>
        </p:nvSpPr>
        <p:spPr>
          <a:xfrm>
            <a:off x="1128713" y="3690938"/>
            <a:ext cx="1714500" cy="377825"/>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err="1">
                <a:solidFill>
                  <a:schemeClr val="tx1"/>
                </a:solidFill>
              </a:rPr>
              <a:t>SendingOpenDoorEvent</a:t>
            </a:r>
            <a:endParaRPr lang="fr-CA" sz="1050" dirty="0">
              <a:solidFill>
                <a:schemeClr val="tx1"/>
              </a:solidFill>
            </a:endParaRPr>
          </a:p>
        </p:txBody>
      </p:sp>
      <p:cxnSp>
        <p:nvCxnSpPr>
          <p:cNvPr id="136" name="Straight Arrow Connector 135"/>
          <p:cNvCxnSpPr>
            <a:stCxn id="82" idx="1"/>
            <a:endCxn id="134" idx="3"/>
          </p:cNvCxnSpPr>
          <p:nvPr/>
        </p:nvCxnSpPr>
        <p:spPr>
          <a:xfrm flipH="1">
            <a:off x="2843213" y="3865563"/>
            <a:ext cx="1189037" cy="1428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38" name="Elbow Connector 137"/>
          <p:cNvCxnSpPr>
            <a:stCxn id="134" idx="2"/>
            <a:endCxn id="27" idx="1"/>
          </p:cNvCxnSpPr>
          <p:nvPr/>
        </p:nvCxnSpPr>
        <p:spPr>
          <a:xfrm rot="16200000" flipH="1">
            <a:off x="2414588" y="3640138"/>
            <a:ext cx="522287" cy="1379537"/>
          </a:xfrm>
          <a:prstGeom prst="bentConnector2">
            <a:avLst/>
          </a:prstGeom>
          <a:ln>
            <a:tailEnd type="arrow"/>
          </a:ln>
        </p:spPr>
        <p:style>
          <a:lnRef idx="1">
            <a:schemeClr val="accent1"/>
          </a:lnRef>
          <a:fillRef idx="0">
            <a:schemeClr val="accent1"/>
          </a:fillRef>
          <a:effectRef idx="0">
            <a:schemeClr val="accent1"/>
          </a:effectRef>
          <a:fontRef idx="minor">
            <a:schemeClr val="tx1"/>
          </a:fontRef>
        </p:style>
      </p:cxnSp>
      <p:sp>
        <p:nvSpPr>
          <p:cNvPr id="139" name="Rounded Rectangle 138"/>
          <p:cNvSpPr/>
          <p:nvPr/>
        </p:nvSpPr>
        <p:spPr>
          <a:xfrm>
            <a:off x="684213" y="4889500"/>
            <a:ext cx="1906587" cy="37623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err="1">
                <a:solidFill>
                  <a:schemeClr val="tx1"/>
                </a:solidFill>
              </a:rPr>
              <a:t>SendingDoorClosedEvent</a:t>
            </a:r>
            <a:endParaRPr lang="fr-CA" sz="1050" dirty="0">
              <a:solidFill>
                <a:schemeClr val="tx1"/>
              </a:solidFill>
            </a:endParaRPr>
          </a:p>
        </p:txBody>
      </p:sp>
      <p:cxnSp>
        <p:nvCxnSpPr>
          <p:cNvPr id="141" name="Straight Arrow Connector 140"/>
          <p:cNvCxnSpPr>
            <a:stCxn id="106" idx="1"/>
            <a:endCxn id="139" idx="3"/>
          </p:cNvCxnSpPr>
          <p:nvPr/>
        </p:nvCxnSpPr>
        <p:spPr>
          <a:xfrm flipH="1" flipV="1">
            <a:off x="2590800" y="5078413"/>
            <a:ext cx="1441450" cy="79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47" name="Elbow Connector 146"/>
          <p:cNvCxnSpPr>
            <a:stCxn id="139" idx="2"/>
            <a:endCxn id="110" idx="1"/>
          </p:cNvCxnSpPr>
          <p:nvPr/>
        </p:nvCxnSpPr>
        <p:spPr>
          <a:xfrm rot="16200000" flipH="1">
            <a:off x="2235201" y="4667250"/>
            <a:ext cx="531812" cy="1728787"/>
          </a:xfrm>
          <a:prstGeom prst="bentConnector2">
            <a:avLst/>
          </a:prstGeom>
          <a:ln>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05781027"/>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Ne vous-endormez pas!</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584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838434D-1BC6-4646-B2FF-0308B33BDC49}" type="slidenum">
              <a:rPr lang="fr-CA" altLang="fr-FR" sz="1200" b="0" smtClean="0">
                <a:solidFill>
                  <a:srgbClr val="898989"/>
                </a:solidFill>
                <a:cs typeface="Arial" pitchFamily="34" charset="0"/>
              </a:rPr>
              <a:pPr>
                <a:spcBef>
                  <a:spcPct val="0"/>
                </a:spcBef>
                <a:spcAft>
                  <a:spcPct val="0"/>
                </a:spcAft>
                <a:buFontTx/>
                <a:buNone/>
              </a:pPr>
              <a:t>136</a:t>
            </a:fld>
            <a:endParaRPr lang="fr-CA" altLang="fr-FR" sz="1200" b="0" smtClean="0">
              <a:solidFill>
                <a:srgbClr val="898989"/>
              </a:solidFill>
              <a:cs typeface="Arial" pitchFamily="34" charset="0"/>
            </a:endParaRPr>
          </a:p>
        </p:txBody>
      </p:sp>
      <p:pic>
        <p:nvPicPr>
          <p:cNvPr id="3891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71775" y="2205038"/>
            <a:ext cx="2619375" cy="3333750"/>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a:extLs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2834406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8914"/>
                                        </p:tgtEl>
                                        <p:attrNameLst>
                                          <p:attrName>style.visibility</p:attrName>
                                        </p:attrNameLst>
                                      </p:cBhvr>
                                      <p:to>
                                        <p:strVal val="visible"/>
                                      </p:to>
                                    </p:set>
                                    <p:animEffect transition="in" filter="fade">
                                      <p:cBhvr>
                                        <p:cTn id="7" dur="500"/>
                                        <p:tgtEl>
                                          <p:spTgt spid="389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programmation</a:t>
            </a:r>
            <a:endParaRPr lang="fr-CA" dirty="0"/>
          </a:p>
        </p:txBody>
      </p:sp>
      <p:sp>
        <p:nvSpPr>
          <p:cNvPr id="36867" name="Content Placeholder 2"/>
          <p:cNvSpPr>
            <a:spLocks noGrp="1"/>
          </p:cNvSpPr>
          <p:nvPr>
            <p:ph idx="1"/>
          </p:nvPr>
        </p:nvSpPr>
        <p:spPr/>
        <p:txBody>
          <a:bodyPr/>
          <a:lstStyle/>
          <a:p>
            <a:r>
              <a:rPr lang="fr-CA" altLang="fr-FR" smtClean="0"/>
              <a:t>Lorsque nous sommes satisfaits du niveau de détail dans notre modèle comportemental, nous sommes prêts à programmer</a:t>
            </a:r>
          </a:p>
          <a:p>
            <a:endParaRPr lang="fr-CA" altLang="fr-FR" smtClean="0"/>
          </a:p>
          <a:p>
            <a:r>
              <a:rPr lang="fr-CA" altLang="fr-FR" smtClean="0"/>
              <a:t>Quelques parties du code peuvent être générées directement par des outils du modèle comportemental</a:t>
            </a:r>
          </a:p>
          <a:p>
            <a:pPr lvl="1"/>
            <a:r>
              <a:rPr lang="fr-CA" altLang="fr-FR" smtClean="0"/>
              <a:t>Quelques modifications peuvent être nécessaires (n’utilisez pas le code sans un peu d’examination)</a:t>
            </a:r>
          </a:p>
          <a:p>
            <a:pPr lvl="1"/>
            <a:r>
              <a:rPr lang="fr-CA" altLang="fr-FR" smtClean="0"/>
              <a:t>Les Humains sont toujours les programmeurs les plus intelligents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686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619416C-9EFD-474E-936F-10D8544F8EDA}" type="slidenum">
              <a:rPr lang="fr-CA" altLang="fr-FR" sz="1200" b="0" smtClean="0">
                <a:solidFill>
                  <a:srgbClr val="898989"/>
                </a:solidFill>
                <a:cs typeface="Arial" pitchFamily="34" charset="0"/>
              </a:rPr>
              <a:pPr>
                <a:spcBef>
                  <a:spcPct val="0"/>
                </a:spcBef>
                <a:spcAft>
                  <a:spcPct val="0"/>
                </a:spcAft>
                <a:buFontTx/>
                <a:buNone/>
              </a:pPr>
              <a:t>137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38720836"/>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Classe de générateur d’événement</a:t>
            </a:r>
            <a:endParaRPr lang="fr-CA" dirty="0"/>
          </a:p>
        </p:txBody>
      </p:sp>
      <p:sp>
        <p:nvSpPr>
          <p:cNvPr id="4" name="Footer Placeholder 3"/>
          <p:cNvSpPr>
            <a:spLocks noGrp="1"/>
          </p:cNvSpPr>
          <p:nvPr>
            <p:ph type="ftr" sz="quarter" idx="10"/>
          </p:nvPr>
        </p:nvSpPr>
        <p:spPr/>
        <p:txBody>
          <a:bodyPr/>
          <a:lstStyle/>
          <a:p>
            <a:pPr>
              <a:defRPr/>
            </a:pPr>
            <a:r>
              <a:rPr lang="en-US" dirty="0" smtClean="0"/>
              <a:t>SEG2106 – Winter 2014 – Hussein Al Osman</a:t>
            </a:r>
            <a:endParaRPr lang="en-US" dirty="0"/>
          </a:p>
        </p:txBody>
      </p:sp>
      <p:sp>
        <p:nvSpPr>
          <p:cNvPr id="3789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FCCFB8F-FCA0-4745-B10C-F5EF408D4041}" type="slidenum">
              <a:rPr lang="fr-CA" altLang="fr-FR" sz="1200" b="0" smtClean="0">
                <a:solidFill>
                  <a:srgbClr val="898989"/>
                </a:solidFill>
                <a:cs typeface="Arial" pitchFamily="34" charset="0"/>
              </a:rPr>
              <a:pPr>
                <a:spcBef>
                  <a:spcPct val="0"/>
                </a:spcBef>
                <a:spcAft>
                  <a:spcPct val="0"/>
                </a:spcAft>
                <a:buFontTx/>
                <a:buNone/>
              </a:pPr>
              <a:t>138</a:t>
            </a:fld>
            <a:endParaRPr lang="fr-CA" altLang="fr-FR" sz="1200" b="0" smtClean="0">
              <a:solidFill>
                <a:srgbClr val="898989"/>
              </a:solidFill>
              <a:cs typeface="Arial" pitchFamily="34" charset="0"/>
            </a:endParaRPr>
          </a:p>
        </p:txBody>
      </p:sp>
      <p:pic>
        <p:nvPicPr>
          <p:cNvPr id="37893" name="Picture 8" descr="Screen Clippi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35150" y="1557338"/>
            <a:ext cx="5151438" cy="4926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26738682"/>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Classe détectrice</a:t>
            </a:r>
            <a:endParaRPr lang="fr-CA" dirty="0"/>
          </a:p>
        </p:txBody>
      </p:sp>
      <p:pic>
        <p:nvPicPr>
          <p:cNvPr id="38915" name="Content Placeholder 5" descr="Screen Clipping"/>
          <p:cNvPicPr>
            <a:picLocks noGrp="1" noChangeAspect="1"/>
          </p:cNvPicPr>
          <p:nvPr>
            <p:ph idx="1"/>
          </p:nvPr>
        </p:nvPicPr>
        <p:blipFill>
          <a:blip r:embed="rId2">
            <a:extLst>
              <a:ext uri="{28A0092B-C50C-407E-A947-70E740481C1C}">
                <a14:useLocalDpi xmlns:a14="http://schemas.microsoft.com/office/drawing/2010/main" val="0"/>
              </a:ext>
            </a:extLst>
          </a:blip>
          <a:srcRect/>
          <a:stretch>
            <a:fillRect/>
          </a:stretch>
        </p:blipFill>
        <p:spPr>
          <a:xfrm>
            <a:off x="1611313" y="1752600"/>
            <a:ext cx="5311775" cy="4373563"/>
          </a:xfrm>
        </p:spPr>
      </p:pic>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89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8340647-11B5-413F-85BA-D69B73A43A7A}" type="slidenum">
              <a:rPr lang="fr-CA" altLang="fr-FR" sz="1200" b="0" smtClean="0">
                <a:solidFill>
                  <a:srgbClr val="898989"/>
                </a:solidFill>
                <a:cs typeface="Arial" pitchFamily="34" charset="0"/>
              </a:rPr>
              <a:pPr>
                <a:spcBef>
                  <a:spcPct val="0"/>
                </a:spcBef>
                <a:spcAft>
                  <a:spcPct val="0"/>
                </a:spcAft>
                <a:buFontTx/>
                <a:buNone/>
              </a:pPr>
              <a:t>139</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04406046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a:t>Règlements du cours</a:t>
            </a:r>
          </a:p>
        </p:txBody>
      </p:sp>
      <p:sp>
        <p:nvSpPr>
          <p:cNvPr id="20483" name="Content Placeholder 2"/>
          <p:cNvSpPr>
            <a:spLocks noGrp="1"/>
          </p:cNvSpPr>
          <p:nvPr>
            <p:ph idx="1"/>
          </p:nvPr>
        </p:nvSpPr>
        <p:spPr/>
        <p:txBody>
          <a:bodyPr/>
          <a:lstStyle/>
          <a:p>
            <a:pPr>
              <a:buFont typeface="Arial" charset="0"/>
              <a:buNone/>
              <a:defRPr/>
            </a:pPr>
            <a:r>
              <a:rPr lang="fr-FR" altLang="fr-FR" sz="1800" i="1" dirty="0" smtClean="0"/>
              <a:t>Plagiat</a:t>
            </a:r>
          </a:p>
          <a:p>
            <a:pPr lvl="1">
              <a:buFont typeface="Arial" charset="0"/>
              <a:buChar char="•"/>
              <a:defRPr/>
            </a:pPr>
            <a:r>
              <a:rPr lang="fr-FR" altLang="fr-FR" sz="1800" dirty="0" smtClean="0"/>
              <a:t>Le plagiat est une infraction grave académique qui ne sera pas toléré.</a:t>
            </a:r>
          </a:p>
          <a:p>
            <a:pPr lvl="1">
              <a:buFont typeface="Arial" charset="0"/>
              <a:buChar char="•"/>
              <a:defRPr/>
            </a:pPr>
            <a:endParaRPr lang="fr-FR" altLang="fr-FR" sz="1800" dirty="0" smtClean="0"/>
          </a:p>
          <a:p>
            <a:pPr lvl="1">
              <a:buFont typeface="Arial" charset="0"/>
              <a:buChar char="•"/>
              <a:defRPr/>
            </a:pPr>
            <a:r>
              <a:rPr lang="fr-FR" altLang="fr-FR" sz="1800" dirty="0" smtClean="0"/>
              <a:t>Notez que la personne qui fournit des solutions à copier a également commis une infraction car il(elle) est un(e) participant(e) actif(</a:t>
            </a:r>
            <a:r>
              <a:rPr lang="fr-FR" altLang="fr-FR" sz="1800" dirty="0" err="1" smtClean="0"/>
              <a:t>ve</a:t>
            </a:r>
            <a:r>
              <a:rPr lang="fr-FR" altLang="fr-FR" sz="1800" dirty="0" smtClean="0"/>
              <a:t>) dans le plagiat.</a:t>
            </a:r>
          </a:p>
          <a:p>
            <a:pPr lvl="1">
              <a:buFont typeface="Arial" charset="0"/>
              <a:buChar char="•"/>
              <a:defRPr/>
            </a:pPr>
            <a:endParaRPr lang="fr-FR" altLang="fr-FR" sz="1800" dirty="0" smtClean="0"/>
          </a:p>
          <a:p>
            <a:pPr lvl="1">
              <a:buFont typeface="Arial" charset="0"/>
              <a:buChar char="•"/>
              <a:defRPr/>
            </a:pPr>
            <a:r>
              <a:rPr lang="fr-FR" altLang="fr-FR" sz="1800" dirty="0" smtClean="0"/>
              <a:t>La personne qui copie et la personne qui laisse copier seront réprimandés également selon les règles de l'Université d'Ottawa.</a:t>
            </a:r>
          </a:p>
          <a:p>
            <a:pPr lvl="1">
              <a:buFont typeface="Arial" charset="0"/>
              <a:buChar char="•"/>
              <a:defRPr/>
            </a:pPr>
            <a:endParaRPr lang="fr-FR" altLang="fr-FR" sz="1800" dirty="0" smtClean="0"/>
          </a:p>
          <a:p>
            <a:pPr lvl="1">
              <a:buFont typeface="Arial" charset="0"/>
              <a:buChar char="•"/>
              <a:defRPr/>
            </a:pPr>
            <a:r>
              <a:rPr lang="fr-FR" altLang="fr-FR" sz="1800" dirty="0" smtClean="0"/>
              <a:t>S'il vous plaît, référer à ce lien pour plus d'informations: </a:t>
            </a:r>
            <a:r>
              <a:rPr lang="fr-FR" sz="1800" dirty="0" smtClean="0">
                <a:hlinkClick r:id="rId2"/>
              </a:rPr>
              <a:t>http://www.uottawa.ca/academic/info/regist/crs/0305/home_5_FR.htm</a:t>
            </a:r>
            <a:endParaRPr lang="fr-FR" sz="1800" dirty="0" smtClean="0"/>
          </a:p>
          <a:p>
            <a:pPr marL="274637" lvl="1" indent="0">
              <a:buFont typeface="Arial" charset="0"/>
              <a:buNone/>
              <a:defRPr/>
            </a:pPr>
            <a:endParaRPr lang="fr-FR" altLang="fr-FR" sz="1800" dirty="0" smtClean="0"/>
          </a:p>
          <a:p>
            <a:pPr>
              <a:buFont typeface="Arial" charset="0"/>
              <a:buNone/>
              <a:defRPr/>
            </a:pPr>
            <a:endParaRPr lang="fr-FR" altLang="fr-FR" i="1" dirty="0" smtClean="0"/>
          </a:p>
          <a:p>
            <a:pPr>
              <a:buFont typeface="Arial" charset="0"/>
              <a:buNone/>
              <a:defRPr/>
            </a:pPr>
            <a:endParaRPr lang="fr-FR" altLang="fr-FR" dirty="0" smtClean="0"/>
          </a:p>
        </p:txBody>
      </p:sp>
      <p:sp>
        <p:nvSpPr>
          <p:cNvPr id="5" name="Slide Number Placeholder 4"/>
          <p:cNvSpPr>
            <a:spLocks noGrp="1"/>
          </p:cNvSpPr>
          <p:nvPr>
            <p:ph type="sldNum" sz="quarter" idx="10"/>
          </p:nvPr>
        </p:nvSpPr>
        <p:spPr/>
        <p:txBody>
          <a:bodyPr/>
          <a:lstStyle/>
          <a:p>
            <a:pPr>
              <a:defRPr/>
            </a:pPr>
            <a:fld id="{38A449B3-7180-4A71-B531-365C2B954EC9}" type="slidenum">
              <a:rPr lang="fr-CA">
                <a:solidFill>
                  <a:srgbClr val="000000">
                    <a:tint val="75000"/>
                  </a:srgbClr>
                </a:solidFill>
              </a:rPr>
              <a:pPr>
                <a:defRPr/>
              </a:pPr>
              <a:t>14</a:t>
            </a:fld>
            <a:endParaRPr lang="fr-CA">
              <a:solidFill>
                <a:srgbClr val="000000">
                  <a:tint val="75000"/>
                </a:srgbClr>
              </a:solidFill>
            </a:endParaRPr>
          </a:p>
        </p:txBody>
      </p:sp>
      <p:sp>
        <p:nvSpPr>
          <p:cNvPr id="15365" name="Footer Placeholder 5"/>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762109180"/>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Classe détectrice</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994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921321F-4178-4E4A-861D-8C8A25A75971}" type="slidenum">
              <a:rPr lang="fr-CA" altLang="fr-FR" sz="1200" b="0" smtClean="0">
                <a:solidFill>
                  <a:srgbClr val="898989"/>
                </a:solidFill>
                <a:cs typeface="Arial" pitchFamily="34" charset="0"/>
              </a:rPr>
              <a:pPr>
                <a:spcBef>
                  <a:spcPct val="0"/>
                </a:spcBef>
                <a:spcAft>
                  <a:spcPct val="0"/>
                </a:spcAft>
                <a:buFontTx/>
                <a:buNone/>
              </a:pPr>
              <a:t>140</a:t>
            </a:fld>
            <a:endParaRPr lang="fr-CA" altLang="fr-FR" sz="1200" b="0" smtClean="0">
              <a:solidFill>
                <a:srgbClr val="898989"/>
              </a:solidFill>
              <a:cs typeface="Arial" pitchFamily="34" charset="0"/>
            </a:endParaRPr>
          </a:p>
        </p:txBody>
      </p:sp>
      <p:pic>
        <p:nvPicPr>
          <p:cNvPr id="39941" name="Picture 6" descr="Screen Clippin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1916113"/>
            <a:ext cx="6481762" cy="432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Right Brace 7"/>
          <p:cNvSpPr/>
          <p:nvPr/>
        </p:nvSpPr>
        <p:spPr>
          <a:xfrm>
            <a:off x="6732588" y="2205038"/>
            <a:ext cx="503237" cy="3816350"/>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9" name="TextBox 8"/>
          <p:cNvSpPr txBox="1">
            <a:spLocks noChangeArrowheads="1"/>
          </p:cNvSpPr>
          <p:nvPr/>
        </p:nvSpPr>
        <p:spPr bwMode="auto">
          <a:xfrm>
            <a:off x="7019925" y="3770313"/>
            <a:ext cx="1800225" cy="738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b="0"/>
              <a:t>Sensor</a:t>
            </a:r>
          </a:p>
          <a:p>
            <a:pPr algn="ctr" eaLnBrk="1" hangingPunct="1">
              <a:spcBef>
                <a:spcPct val="0"/>
              </a:spcBef>
              <a:spcAft>
                <a:spcPct val="0"/>
              </a:spcAft>
              <a:buFontTx/>
              <a:buNone/>
            </a:pPr>
            <a:r>
              <a:rPr lang="en-CA" altLang="fr-FR" sz="1400" b="0"/>
              <a:t>State machine Implementation</a:t>
            </a:r>
            <a:endParaRPr lang="fr-CA" altLang="fr-FR" sz="1400" b="0"/>
          </a:p>
        </p:txBody>
      </p:sp>
    </p:spTree>
    <p:extLst>
      <p:ext uri="{BB962C8B-B14F-4D97-AF65-F5344CB8AC3E}">
        <p14:creationId xmlns:p14="http://schemas.microsoft.com/office/powerpoint/2010/main" val="11075661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Démo </a:t>
            </a:r>
            <a:r>
              <a:rPr lang="fr-CA" dirty="0" err="1" smtClean="0"/>
              <a:t>Umple</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UMPLE est un outil de modélisation pour permettre ce qu’on appelle la programmation modèle-orientée</a:t>
            </a:r>
          </a:p>
          <a:p>
            <a:pPr lvl="1">
              <a:buFont typeface="Arial" charset="0"/>
              <a:buChar char="•"/>
              <a:defRPr/>
            </a:pPr>
            <a:r>
              <a:rPr lang="fr-CA" dirty="0" smtClean="0"/>
              <a:t>C’est ce qu’on fait dans ce cours</a:t>
            </a:r>
          </a:p>
          <a:p>
            <a:pPr>
              <a:buFont typeface="Arial" charset="0"/>
              <a:buNone/>
              <a:defRPr/>
            </a:pPr>
            <a:r>
              <a:rPr lang="fr-CA" dirty="0" smtClean="0"/>
              <a:t>Vous pouvez l’utiliser pour créer des diagrammes de classe (modèles structuraux) et des machines d’état (modèles comportementaux)</a:t>
            </a:r>
          </a:p>
          <a:p>
            <a:pPr>
              <a:buFont typeface="Arial" charset="0"/>
              <a:buNone/>
              <a:defRPr/>
            </a:pPr>
            <a:r>
              <a:rPr lang="fr-CA" dirty="0" smtClean="0"/>
              <a:t>Cet outil a été développé à l’Université d’Ottawa</a:t>
            </a:r>
          </a:p>
          <a:p>
            <a:pPr lvl="1">
              <a:buFont typeface="Arial" charset="0"/>
              <a:buChar char="•"/>
              <a:defRPr/>
            </a:pPr>
            <a:r>
              <a:rPr lang="fr-CA" dirty="0" smtClean="0"/>
              <a:t>Une version en ligne existe sur ce lien:</a:t>
            </a:r>
          </a:p>
          <a:p>
            <a:pPr marL="274637" lvl="1" indent="0">
              <a:buFont typeface="Arial" charset="0"/>
              <a:buNone/>
              <a:defRPr/>
            </a:pPr>
            <a:r>
              <a:rPr lang="fr-CA" dirty="0" smtClean="0">
                <a:hlinkClick r:id="rId2"/>
              </a:rPr>
              <a:t>http://cruise.eecs.uottawa.ca/umpleonline/</a:t>
            </a:r>
            <a:endParaRPr lang="fr-CA" dirty="0" smtClean="0"/>
          </a:p>
          <a:p>
            <a:pPr lvl="1">
              <a:buFont typeface="Arial" charset="0"/>
              <a:buChar char="•"/>
              <a:defRPr/>
            </a:pPr>
            <a:r>
              <a:rPr lang="fr-CA" dirty="0" smtClean="0"/>
              <a:t>Il existe aussi un </a:t>
            </a:r>
            <a:r>
              <a:rPr lang="fr-CA" dirty="0" err="1" smtClean="0"/>
              <a:t>eclipse</a:t>
            </a:r>
            <a:r>
              <a:rPr lang="fr-CA" dirty="0" smtClean="0"/>
              <a:t> plugin pour cet outil</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09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0AA2E8D-81D3-480B-ADE3-786B6AD1959C}" type="slidenum">
              <a:rPr lang="fr-CA" altLang="fr-FR" sz="1200" b="0" smtClean="0">
                <a:solidFill>
                  <a:srgbClr val="898989"/>
                </a:solidFill>
                <a:cs typeface="Arial" pitchFamily="34" charset="0"/>
              </a:rPr>
              <a:pPr>
                <a:spcBef>
                  <a:spcPct val="0"/>
                </a:spcBef>
                <a:spcAft>
                  <a:spcPct val="0"/>
                </a:spcAft>
                <a:buFontTx/>
                <a:buNone/>
              </a:pPr>
              <a:t>141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890466625"/>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CODE </a:t>
            </a:r>
            <a:r>
              <a:rPr lang="fr-CA" dirty="0" err="1" smtClean="0"/>
              <a:t>Umple</a:t>
            </a:r>
            <a:r>
              <a:rPr lang="fr-CA" dirty="0" smtClean="0"/>
              <a:t> pour machine d’état à unité moteur</a:t>
            </a:r>
            <a:endParaRPr lang="fr-CA" dirty="0"/>
          </a:p>
        </p:txBody>
      </p:sp>
      <p:sp>
        <p:nvSpPr>
          <p:cNvPr id="41987" name="Content Placeholder 2"/>
          <p:cNvSpPr>
            <a:spLocks noGrp="1"/>
          </p:cNvSpPr>
          <p:nvPr>
            <p:ph idx="1"/>
          </p:nvPr>
        </p:nvSpPr>
        <p:spPr/>
        <p:txBody>
          <a:bodyPr/>
          <a:lstStyle/>
          <a:p>
            <a:pPr>
              <a:lnSpc>
                <a:spcPct val="120000"/>
              </a:lnSpc>
              <a:spcBef>
                <a:spcPct val="0"/>
              </a:spcBef>
              <a:spcAft>
                <a:spcPct val="0"/>
              </a:spcAft>
            </a:pPr>
            <a:r>
              <a:rPr lang="fr-CA" altLang="fr-FR" sz="1400" smtClean="0"/>
              <a:t>class Motor</a:t>
            </a:r>
            <a:r>
              <a:rPr lang="fr-CA" altLang="fr-FR" sz="1400" b="0" smtClean="0"/>
              <a:t> {</a:t>
            </a:r>
          </a:p>
          <a:p>
            <a:pPr marL="273050" lvl="1" indent="0">
              <a:lnSpc>
                <a:spcPct val="120000"/>
              </a:lnSpc>
              <a:spcBef>
                <a:spcPct val="0"/>
              </a:spcBef>
              <a:buFont typeface="Arial" pitchFamily="34" charset="0"/>
              <a:buNone/>
            </a:pPr>
            <a:r>
              <a:rPr lang="fr-CA" altLang="fr-FR" sz="1400" b="1" smtClean="0"/>
              <a:t>status</a:t>
            </a:r>
            <a:r>
              <a:rPr lang="fr-CA" altLang="fr-FR" sz="1400" smtClean="0"/>
              <a:t> {</a:t>
            </a:r>
          </a:p>
          <a:p>
            <a:pPr marL="958850" lvl="2" indent="0">
              <a:lnSpc>
                <a:spcPct val="120000"/>
              </a:lnSpc>
              <a:spcBef>
                <a:spcPct val="0"/>
              </a:spcBef>
              <a:buFont typeface="Arial" pitchFamily="34" charset="0"/>
              <a:buNone/>
            </a:pPr>
            <a:r>
              <a:rPr lang="fr-CA" altLang="fr-FR" sz="1400" b="1" smtClean="0"/>
              <a:t>Running</a:t>
            </a:r>
            <a:r>
              <a:rPr lang="fr-CA" altLang="fr-FR" sz="1400" smtClean="0"/>
              <a:t> { </a:t>
            </a:r>
          </a:p>
          <a:p>
            <a:pPr marL="1416050" lvl="3" indent="0">
              <a:lnSpc>
                <a:spcPct val="120000"/>
              </a:lnSpc>
              <a:spcBef>
                <a:spcPct val="0"/>
              </a:spcBef>
              <a:buFont typeface="Arial" pitchFamily="34" charset="0"/>
              <a:buNone/>
            </a:pPr>
            <a:r>
              <a:rPr lang="fr-CA" altLang="fr-FR" sz="1400" b="1" smtClean="0"/>
              <a:t>Open</a:t>
            </a:r>
            <a:r>
              <a:rPr lang="fr-CA" altLang="fr-FR" sz="1400" smtClean="0"/>
              <a:t> {buttonPressed[isFunctioning()]-&gt;Closing; }</a:t>
            </a:r>
          </a:p>
          <a:p>
            <a:pPr marL="1416050" lvl="3" indent="0">
              <a:lnSpc>
                <a:spcPct val="120000"/>
              </a:lnSpc>
              <a:spcBef>
                <a:spcPct val="0"/>
              </a:spcBef>
              <a:buFont typeface="Arial" pitchFamily="34" charset="0"/>
              <a:buNone/>
            </a:pPr>
            <a:r>
              <a:rPr lang="fr-CA" altLang="fr-FR" sz="1400" b="1" smtClean="0"/>
              <a:t>Closing</a:t>
            </a:r>
            <a:r>
              <a:rPr lang="fr-CA" altLang="fr-FR" sz="1400" smtClean="0"/>
              <a:t> { buttonPressed()[isFunctioning()]-&gt;Opening;</a:t>
            </a:r>
          </a:p>
          <a:p>
            <a:pPr marL="1873250" lvl="4" indent="0">
              <a:lnSpc>
                <a:spcPct val="120000"/>
              </a:lnSpc>
              <a:spcBef>
                <a:spcPct val="0"/>
              </a:spcBef>
              <a:buFont typeface="Arial" pitchFamily="34" charset="0"/>
              <a:buNone/>
            </a:pPr>
            <a:r>
              <a:rPr lang="fr-CA" altLang="fr-FR" sz="1400" smtClean="0"/>
              <a:t>ObstacleDetected()[isFunctioning()]-&gt;Opening;</a:t>
            </a:r>
          </a:p>
          <a:p>
            <a:pPr marL="1873250" lvl="4" indent="0">
              <a:lnSpc>
                <a:spcPct val="120000"/>
              </a:lnSpc>
              <a:spcBef>
                <a:spcPct val="0"/>
              </a:spcBef>
              <a:buFont typeface="Arial" pitchFamily="34" charset="0"/>
              <a:buNone/>
            </a:pPr>
            <a:r>
              <a:rPr lang="fr-CA" altLang="fr-FR" sz="1400" smtClean="0"/>
              <a:t>doorClosed()-&gt;Closed;}</a:t>
            </a:r>
          </a:p>
          <a:p>
            <a:pPr marL="1416050" lvl="3" indent="0">
              <a:lnSpc>
                <a:spcPct val="120000"/>
              </a:lnSpc>
              <a:spcBef>
                <a:spcPct val="0"/>
              </a:spcBef>
              <a:buFont typeface="Arial" pitchFamily="34" charset="0"/>
              <a:buNone/>
            </a:pPr>
            <a:r>
              <a:rPr lang="fr-CA" altLang="fr-FR" sz="1400" b="1" smtClean="0"/>
              <a:t>Closed</a:t>
            </a:r>
            <a:r>
              <a:rPr lang="fr-CA" altLang="fr-FR" sz="1400" smtClean="0"/>
              <a:t> { buttonPressed()[isFunctioning()]-&gt;Opening; }</a:t>
            </a:r>
          </a:p>
          <a:p>
            <a:pPr marL="1416050" lvl="3" indent="0">
              <a:lnSpc>
                <a:spcPct val="120000"/>
              </a:lnSpc>
              <a:spcBef>
                <a:spcPct val="0"/>
              </a:spcBef>
              <a:buFont typeface="Arial" pitchFamily="34" charset="0"/>
              <a:buNone/>
            </a:pPr>
            <a:r>
              <a:rPr lang="fr-CA" altLang="fr-FR" sz="1400" b="1" smtClean="0"/>
              <a:t>Opening</a:t>
            </a:r>
            <a:r>
              <a:rPr lang="fr-CA" altLang="fr-FR" sz="1400" smtClean="0"/>
              <a:t> { buttonPressed()-&gt;HalfOpen;</a:t>
            </a:r>
          </a:p>
          <a:p>
            <a:pPr marL="1873250" lvl="4" indent="0">
              <a:lnSpc>
                <a:spcPct val="120000"/>
              </a:lnSpc>
              <a:spcBef>
                <a:spcPct val="0"/>
              </a:spcBef>
              <a:buFont typeface="Arial" pitchFamily="34" charset="0"/>
              <a:buNone/>
            </a:pPr>
            <a:r>
              <a:rPr lang="fr-CA" altLang="fr-FR" sz="1400" smtClean="0"/>
              <a:t>doorOpen()-&gt;Open; }</a:t>
            </a:r>
          </a:p>
          <a:p>
            <a:pPr marL="1416050" lvl="3" indent="0">
              <a:lnSpc>
                <a:spcPct val="120000"/>
              </a:lnSpc>
              <a:spcBef>
                <a:spcPct val="0"/>
              </a:spcBef>
              <a:buFont typeface="Arial" pitchFamily="34" charset="0"/>
              <a:buNone/>
            </a:pPr>
            <a:r>
              <a:rPr lang="fr-CA" altLang="fr-FR" sz="1400" b="1" smtClean="0"/>
              <a:t>HalfOpen{buttonPressed</a:t>
            </a:r>
            <a:r>
              <a:rPr lang="fr-CA" altLang="fr-FR" sz="1400" smtClean="0"/>
              <a:t>()-&gt;Opening;}</a:t>
            </a:r>
          </a:p>
          <a:p>
            <a:pPr marL="958850" lvl="2" indent="0">
              <a:lnSpc>
                <a:spcPct val="120000"/>
              </a:lnSpc>
              <a:spcBef>
                <a:spcPct val="0"/>
              </a:spcBef>
              <a:buFont typeface="Arial" pitchFamily="34" charset="0"/>
              <a:buNone/>
            </a:pPr>
            <a:endParaRPr lang="fr-CA" altLang="fr-FR" sz="1400" smtClean="0"/>
          </a:p>
          <a:p>
            <a:pPr marL="1416050" lvl="3" indent="0">
              <a:lnSpc>
                <a:spcPct val="120000"/>
              </a:lnSpc>
              <a:spcBef>
                <a:spcPct val="0"/>
              </a:spcBef>
              <a:buFont typeface="Arial" pitchFamily="34" charset="0"/>
              <a:buNone/>
            </a:pPr>
            <a:r>
              <a:rPr lang="fr-CA" altLang="fr-FR" sz="1400" smtClean="0"/>
              <a:t>buttonPressed()[!isFunctioning()]-&gt;WaitingForRepair;</a:t>
            </a:r>
          </a:p>
          <a:p>
            <a:pPr marL="273050" lvl="1" indent="0">
              <a:lnSpc>
                <a:spcPct val="120000"/>
              </a:lnSpc>
              <a:spcBef>
                <a:spcPct val="0"/>
              </a:spcBef>
              <a:buFont typeface="Arial" pitchFamily="34" charset="0"/>
              <a:buNone/>
            </a:pPr>
            <a:r>
              <a:rPr lang="fr-CA" altLang="fr-FR" sz="1400" smtClean="0"/>
              <a:t>}</a:t>
            </a:r>
          </a:p>
          <a:p>
            <a:pPr marL="273050" lvl="1" indent="0">
              <a:lnSpc>
                <a:spcPct val="120000"/>
              </a:lnSpc>
              <a:spcBef>
                <a:spcPct val="0"/>
              </a:spcBef>
              <a:buFont typeface="Arial" pitchFamily="34" charset="0"/>
              <a:buNone/>
            </a:pPr>
            <a:r>
              <a:rPr lang="fr-CA" altLang="fr-FR" sz="1400" smtClean="0"/>
              <a:t>	</a:t>
            </a:r>
            <a:r>
              <a:rPr lang="fr-CA" altLang="fr-FR" sz="1400" b="1" smtClean="0"/>
              <a:t>WaitingForRepair</a:t>
            </a:r>
            <a:r>
              <a:rPr lang="fr-CA" altLang="fr-FR" sz="1400" smtClean="0"/>
              <a:t>{ </a:t>
            </a:r>
          </a:p>
          <a:p>
            <a:pPr marL="1416050" lvl="3" indent="0">
              <a:lnSpc>
                <a:spcPct val="120000"/>
              </a:lnSpc>
              <a:spcBef>
                <a:spcPct val="0"/>
              </a:spcBef>
              <a:buFont typeface="Arial" pitchFamily="34" charset="0"/>
              <a:buNone/>
            </a:pPr>
            <a:r>
              <a:rPr lang="fr-CA" altLang="fr-FR" sz="1400" smtClean="0"/>
              <a:t>timer()[!isFunctioning()]-&gt;WaitingForRepair;</a:t>
            </a:r>
          </a:p>
          <a:p>
            <a:pPr marL="1416050" lvl="3" indent="0">
              <a:lnSpc>
                <a:spcPct val="120000"/>
              </a:lnSpc>
              <a:spcBef>
                <a:spcPct val="0"/>
              </a:spcBef>
              <a:buFont typeface="Arial" pitchFamily="34" charset="0"/>
              <a:buNone/>
            </a:pPr>
            <a:r>
              <a:rPr lang="fr-CA" altLang="fr-FR" sz="1400" smtClean="0"/>
              <a:t>timer()[isFunctioning()]-&gt;Running;}</a:t>
            </a:r>
          </a:p>
          <a:p>
            <a:pPr marL="273050" lvl="1" indent="0">
              <a:lnSpc>
                <a:spcPct val="120000"/>
              </a:lnSpc>
              <a:spcBef>
                <a:spcPct val="0"/>
              </a:spcBef>
              <a:buFont typeface="Arial" pitchFamily="34" charset="0"/>
              <a:buNone/>
            </a:pPr>
            <a:r>
              <a:rPr lang="fr-CA" altLang="fr-FR" sz="1400" smtClean="0"/>
              <a:t>}</a:t>
            </a:r>
          </a:p>
          <a:p>
            <a:pPr>
              <a:lnSpc>
                <a:spcPct val="120000"/>
              </a:lnSpc>
              <a:spcBef>
                <a:spcPct val="0"/>
              </a:spcBef>
              <a:spcAft>
                <a:spcPct val="0"/>
              </a:spcAft>
            </a:pPr>
            <a:r>
              <a:rPr lang="fr-CA" altLang="fr-FR" sz="1400" b="0" smtClean="0"/>
              <a:t>}</a:t>
            </a:r>
          </a:p>
        </p:txBody>
      </p:sp>
      <p:sp>
        <p:nvSpPr>
          <p:cNvPr id="4" name="Footer Placeholder 3"/>
          <p:cNvSpPr>
            <a:spLocks noGrp="1"/>
          </p:cNvSpPr>
          <p:nvPr>
            <p:ph type="ftr" sz="quarter" idx="10"/>
          </p:nvPr>
        </p:nvSpPr>
        <p:spPr/>
        <p:txBody>
          <a:bodyPr/>
          <a:lstStyle/>
          <a:p>
            <a:pPr>
              <a:defRPr/>
            </a:pPr>
            <a:r>
              <a:rPr lang="en-US" dirty="0" smtClean="0"/>
              <a:t>SEG2106 – Winter 2014 – Hussein Al Osman</a:t>
            </a:r>
            <a:endParaRPr lang="en-US" dirty="0"/>
          </a:p>
        </p:txBody>
      </p:sp>
      <p:sp>
        <p:nvSpPr>
          <p:cNvPr id="419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09BE3A1-0C74-4CDF-ABE6-1CEAC8FC15B6}" type="slidenum">
              <a:rPr lang="fr-CA" altLang="fr-FR" sz="1200" b="0" smtClean="0">
                <a:solidFill>
                  <a:srgbClr val="898989"/>
                </a:solidFill>
                <a:cs typeface="Arial" pitchFamily="34" charset="0"/>
              </a:rPr>
              <a:pPr>
                <a:spcBef>
                  <a:spcPct val="0"/>
                </a:spcBef>
                <a:spcAft>
                  <a:spcPct val="0"/>
                </a:spcAft>
                <a:buFontTx/>
                <a:buNone/>
              </a:pPr>
              <a:t>142</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866334716"/>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468313"/>
          </a:xfrm>
        </p:spPr>
        <p:txBody>
          <a:bodyPr>
            <a:noAutofit/>
          </a:bodyPr>
          <a:lstStyle/>
          <a:p>
            <a:pPr>
              <a:defRPr/>
            </a:pPr>
            <a:r>
              <a:rPr lang="fr-CA" sz="2000" dirty="0" smtClean="0"/>
              <a:t>Fragments de code de la classe moteur</a:t>
            </a:r>
            <a:endParaRPr lang="fr-CA" sz="2000"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301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219E179-9D34-4520-ACE0-50BDF336FE79}" type="slidenum">
              <a:rPr lang="fr-CA" altLang="fr-FR" sz="1200" b="0" smtClean="0">
                <a:solidFill>
                  <a:srgbClr val="898989"/>
                </a:solidFill>
                <a:cs typeface="Arial" pitchFamily="34" charset="0"/>
              </a:rPr>
              <a:pPr>
                <a:spcBef>
                  <a:spcPct val="0"/>
                </a:spcBef>
                <a:spcAft>
                  <a:spcPct val="0"/>
                </a:spcAft>
                <a:buFontTx/>
                <a:buNone/>
              </a:pPr>
              <a:t>143</a:t>
            </a:fld>
            <a:endParaRPr lang="fr-CA" altLang="fr-FR" sz="1200" b="0" smtClean="0">
              <a:solidFill>
                <a:srgbClr val="898989"/>
              </a:solidFill>
              <a:cs typeface="Arial" pitchFamily="34" charset="0"/>
            </a:endParaRPr>
          </a:p>
        </p:txBody>
      </p:sp>
      <p:pic>
        <p:nvPicPr>
          <p:cNvPr id="43013" name="Picture 7" descr="Screen Clipping"/>
          <p:cNvPicPr>
            <a:picLocks noChangeAspect="1"/>
          </p:cNvPicPr>
          <p:nvPr/>
        </p:nvPicPr>
        <p:blipFill>
          <a:blip r:embed="rId2">
            <a:extLst>
              <a:ext uri="{28A0092B-C50C-407E-A947-70E740481C1C}">
                <a14:useLocalDpi xmlns:a14="http://schemas.microsoft.com/office/drawing/2010/main" val="0"/>
              </a:ext>
            </a:extLst>
          </a:blip>
          <a:srcRect r="27354"/>
          <a:stretch>
            <a:fillRect/>
          </a:stretch>
        </p:blipFill>
        <p:spPr bwMode="auto">
          <a:xfrm>
            <a:off x="2106613" y="549275"/>
            <a:ext cx="3257550" cy="623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11"/>
          <p:cNvGrpSpPr>
            <a:grpSpLocks/>
          </p:cNvGrpSpPr>
          <p:nvPr/>
        </p:nvGrpSpPr>
        <p:grpSpPr bwMode="auto">
          <a:xfrm>
            <a:off x="5076825" y="1001713"/>
            <a:ext cx="1943100" cy="1366837"/>
            <a:chOff x="5076056" y="1000944"/>
            <a:chExt cx="1944216" cy="1368152"/>
          </a:xfrm>
        </p:grpSpPr>
        <p:sp>
          <p:nvSpPr>
            <p:cNvPr id="10" name="Right Brace 9"/>
            <p:cNvSpPr/>
            <p:nvPr/>
          </p:nvSpPr>
          <p:spPr>
            <a:xfrm>
              <a:off x="5076056" y="1000944"/>
              <a:ext cx="503527" cy="1368152"/>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43019" name="TextBox 10"/>
            <p:cNvSpPr txBox="1">
              <a:spLocks noChangeArrowheads="1"/>
            </p:cNvSpPr>
            <p:nvPr/>
          </p:nvSpPr>
          <p:spPr bwMode="auto">
            <a:xfrm>
              <a:off x="5580112" y="1412776"/>
              <a:ext cx="1440160" cy="43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Switching between high level states</a:t>
              </a:r>
              <a:endParaRPr lang="fr-CA" altLang="fr-FR" sz="1100" b="0"/>
            </a:p>
          </p:txBody>
        </p:sp>
      </p:grpSp>
      <p:grpSp>
        <p:nvGrpSpPr>
          <p:cNvPr id="13" name="Group 12"/>
          <p:cNvGrpSpPr>
            <a:grpSpLocks/>
          </p:cNvGrpSpPr>
          <p:nvPr/>
        </p:nvGrpSpPr>
        <p:grpSpPr bwMode="auto">
          <a:xfrm>
            <a:off x="5148263" y="2492375"/>
            <a:ext cx="1944687" cy="3960813"/>
            <a:chOff x="5076056" y="1000944"/>
            <a:chExt cx="1944216" cy="1368152"/>
          </a:xfrm>
        </p:grpSpPr>
        <p:sp>
          <p:nvSpPr>
            <p:cNvPr id="14" name="Right Brace 13"/>
            <p:cNvSpPr/>
            <p:nvPr/>
          </p:nvSpPr>
          <p:spPr>
            <a:xfrm>
              <a:off x="5076056" y="1000944"/>
              <a:ext cx="504703" cy="1368152"/>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43017" name="TextBox 14"/>
            <p:cNvSpPr txBox="1">
              <a:spLocks noChangeArrowheads="1"/>
            </p:cNvSpPr>
            <p:nvPr/>
          </p:nvSpPr>
          <p:spPr bwMode="auto">
            <a:xfrm>
              <a:off x="5580112" y="1556028"/>
              <a:ext cx="1440160" cy="2658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Switching between nest states inside the Running compound state</a:t>
              </a:r>
              <a:endParaRPr lang="fr-CA" altLang="fr-FR" sz="1100" b="0"/>
            </a:p>
          </p:txBody>
        </p:sp>
      </p:grpSp>
    </p:spTree>
    <p:extLst>
      <p:ext uri="{BB962C8B-B14F-4D97-AF65-F5344CB8AC3E}">
        <p14:creationId xmlns:p14="http://schemas.microsoft.com/office/powerpoint/2010/main" val="325372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Quand utiliser des machines d’état?</a:t>
            </a:r>
            <a:endParaRPr lang="fr-CA" dirty="0"/>
          </a:p>
        </p:txBody>
      </p:sp>
      <p:sp>
        <p:nvSpPr>
          <p:cNvPr id="44035" name="Content Placeholder 2"/>
          <p:cNvSpPr>
            <a:spLocks noGrp="1"/>
          </p:cNvSpPr>
          <p:nvPr>
            <p:ph idx="1"/>
          </p:nvPr>
        </p:nvSpPr>
        <p:spPr/>
        <p:txBody>
          <a:bodyPr/>
          <a:lstStyle/>
          <a:p>
            <a:r>
              <a:rPr lang="fr-CA" altLang="fr-FR" sz="1800" smtClean="0"/>
              <a:t>Lorsqu’un objet ou un système passe à travers plusieur étapes d’exécution (états)</a:t>
            </a:r>
          </a:p>
          <a:p>
            <a:pPr lvl="1"/>
            <a:r>
              <a:rPr lang="fr-CA" altLang="fr-FR" sz="1800" smtClean="0"/>
              <a:t>Le comportement du système varie d’une étape à une autre</a:t>
            </a:r>
          </a:p>
          <a:p>
            <a:r>
              <a:rPr lang="fr-CA" altLang="fr-FR" sz="1800" smtClean="0"/>
              <a:t>Lorsque vous pouvez identifier des événements clairs qui changent le statut du système</a:t>
            </a:r>
          </a:p>
          <a:p>
            <a:r>
              <a:rPr lang="fr-CA" altLang="fr-FR" sz="1800" smtClean="0"/>
              <a:t>Ils sont idéals pour la programmation dérivée par des événements (moins de boucles et de branches, plus d’événements générés et échangés)</a:t>
            </a:r>
          </a:p>
          <a:p>
            <a:pPr lvl="1"/>
            <a:r>
              <a:rPr lang="fr-CA" altLang="fr-FR" sz="1800" smtClean="0"/>
              <a:t>Plusieurs événements sont échangés entre les objets</a:t>
            </a:r>
          </a:p>
          <a:p>
            <a:r>
              <a:rPr lang="fr-CA" altLang="fr-FR" sz="1800" smtClean="0"/>
              <a:t>Lorsqu’on utilise la programmation dérivée par des événements:</a:t>
            </a:r>
          </a:p>
          <a:p>
            <a:pPr lvl="1"/>
            <a:r>
              <a:rPr lang="fr-CA" altLang="fr-FR" sz="1800" smtClean="0"/>
              <a:t>Assurez-vous de suivre les patrons Observable ou Event Notifier</a:t>
            </a:r>
          </a:p>
          <a:p>
            <a:pPr lvl="1"/>
            <a:r>
              <a:rPr lang="fr-CA" altLang="fr-FR" sz="1800" smtClean="0"/>
              <a:t>Les deux sont simples (similaires à ce qu’on a fait avec l’exemple de la porte de garage)	</a:t>
            </a:r>
          </a:p>
        </p:txBody>
      </p:sp>
      <p:sp>
        <p:nvSpPr>
          <p:cNvPr id="4" name="Footer Placeholder 3"/>
          <p:cNvSpPr>
            <a:spLocks noGrp="1"/>
          </p:cNvSpPr>
          <p:nvPr>
            <p:ph type="ftr" sz="quarter" idx="10"/>
          </p:nvPr>
        </p:nvSpPr>
        <p:spPr/>
        <p:txBody>
          <a:bodyPr/>
          <a:lstStyle/>
          <a:p>
            <a:pPr>
              <a:defRPr/>
            </a:pPr>
            <a:r>
              <a:rPr lang="en-US" dirty="0" smtClean="0"/>
              <a:t>SEG2106 – Winter 2014 – Hussein Al Osman</a:t>
            </a:r>
            <a:endParaRPr lang="en-US" dirty="0"/>
          </a:p>
        </p:txBody>
      </p:sp>
      <p:sp>
        <p:nvSpPr>
          <p:cNvPr id="440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CFCBAA4-0946-4FA3-BCAE-AD91DB9B71FA}" type="slidenum">
              <a:rPr lang="fr-CA" altLang="fr-FR" sz="1200" b="0" smtClean="0">
                <a:solidFill>
                  <a:srgbClr val="898989"/>
                </a:solidFill>
                <a:cs typeface="Arial" pitchFamily="34" charset="0"/>
              </a:rPr>
              <a:pPr>
                <a:spcBef>
                  <a:spcPct val="0"/>
                </a:spcBef>
                <a:spcAft>
                  <a:spcPct val="0"/>
                </a:spcAft>
                <a:buFontTx/>
                <a:buNone/>
              </a:pPr>
              <a:t>144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53516983"/>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Modélisation comportementale en excès</a:t>
            </a:r>
            <a:endParaRPr lang="fr-CA" dirty="0"/>
          </a:p>
        </p:txBody>
      </p:sp>
      <p:sp>
        <p:nvSpPr>
          <p:cNvPr id="45059" name="Content Placeholder 2"/>
          <p:cNvSpPr>
            <a:spLocks noGrp="1"/>
          </p:cNvSpPr>
          <p:nvPr>
            <p:ph idx="1"/>
          </p:nvPr>
        </p:nvSpPr>
        <p:spPr/>
        <p:txBody>
          <a:bodyPr/>
          <a:lstStyle/>
          <a:p>
            <a:pPr>
              <a:defRPr/>
            </a:pPr>
            <a:r>
              <a:rPr lang="fr-CA" dirty="0" smtClean="0"/>
              <a:t>SVP modéliser avec responsabilité!!</a:t>
            </a:r>
          </a:p>
          <a:p>
            <a:pPr>
              <a:defRPr/>
            </a:pPr>
            <a:r>
              <a:rPr lang="fr-CA" dirty="0" smtClean="0"/>
              <a:t>Ne vous perdez pas du temps à modéliser chaque détail au point au vous êtes en retard</a:t>
            </a:r>
          </a:p>
          <a:p>
            <a:pPr lvl="1">
              <a:defRPr/>
            </a:pPr>
            <a:r>
              <a:rPr lang="fr-CA" dirty="0" smtClean="0"/>
              <a:t>Vous vendez des codes et</a:t>
            </a:r>
          </a:p>
          <a:p>
            <a:pPr marL="274637" lvl="1" indent="0">
              <a:buFont typeface="Arial" pitchFamily="34" charset="0"/>
              <a:buNone/>
              <a:defRPr/>
            </a:pPr>
            <a:r>
              <a:rPr lang="fr-CA" dirty="0"/>
              <a:t>n</a:t>
            </a:r>
            <a:r>
              <a:rPr lang="fr-CA" dirty="0" smtClean="0"/>
              <a:t>on pas des modèles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50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64CCB9B-CE49-4DFA-A10D-2FCAEC1903D0}" type="slidenum">
              <a:rPr lang="fr-CA" altLang="fr-FR" sz="1200" b="0" smtClean="0">
                <a:solidFill>
                  <a:srgbClr val="898989"/>
                </a:solidFill>
                <a:cs typeface="Arial" pitchFamily="34" charset="0"/>
              </a:rPr>
              <a:pPr>
                <a:spcBef>
                  <a:spcPct val="0"/>
                </a:spcBef>
                <a:spcAft>
                  <a:spcPct val="0"/>
                </a:spcAft>
                <a:buFontTx/>
                <a:buNone/>
              </a:pPr>
              <a:t>145</a:t>
            </a:fld>
            <a:endParaRPr lang="fr-CA" altLang="fr-FR" sz="1200" b="0" smtClean="0">
              <a:solidFill>
                <a:srgbClr val="898989"/>
              </a:solidFill>
              <a:cs typeface="Arial" pitchFamily="34" charset="0"/>
            </a:endParaRPr>
          </a:p>
        </p:txBody>
      </p:sp>
      <p:pic>
        <p:nvPicPr>
          <p:cNvPr id="45062" name="Picture 2" descr="mban2558l.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56100" y="2897188"/>
            <a:ext cx="3168650" cy="369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34963146"/>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Comment faire la modélisation Comportementale</a:t>
            </a:r>
            <a:endParaRPr lang="fr-CA" dirty="0"/>
          </a:p>
        </p:txBody>
      </p:sp>
      <p:sp>
        <p:nvSpPr>
          <p:cNvPr id="46083" name="Content Placeholder 2"/>
          <p:cNvSpPr>
            <a:spLocks noGrp="1"/>
          </p:cNvSpPr>
          <p:nvPr>
            <p:ph idx="1"/>
          </p:nvPr>
        </p:nvSpPr>
        <p:spPr/>
        <p:txBody>
          <a:bodyPr/>
          <a:lstStyle/>
          <a:p>
            <a:r>
              <a:rPr lang="fr-FR" altLang="fr-FR" smtClean="0"/>
              <a:t>Soyez prudents, vous ne voulez pas modéliser en excès</a:t>
            </a:r>
          </a:p>
          <a:p>
            <a:pPr lvl="1"/>
            <a:r>
              <a:rPr lang="fr-FR" altLang="fr-FR" smtClean="0"/>
              <a:t>Les processus de développement de logiciel modernes essaye de minimiser la phase de modélisation (ca ne veux pas dire qu’on ne crée pas des modèles)</a:t>
            </a:r>
          </a:p>
          <a:p>
            <a:r>
              <a:rPr lang="fr-FR" altLang="fr-FR" smtClean="0"/>
              <a:t>Pour cette raison, commencez avec un modèle à haut niveau du comportement</a:t>
            </a:r>
          </a:p>
          <a:p>
            <a:pPr lvl="1"/>
            <a:r>
              <a:rPr lang="fr-FR" altLang="fr-FR" smtClean="0"/>
              <a:t>Ce modèle doit montrer une vue d’ensemble claire de certaines (pas toutes nécessairement) fonctionnalités importantes du système</a:t>
            </a:r>
          </a:p>
          <a:p>
            <a:pPr lvl="1"/>
            <a:r>
              <a:rPr lang="fr-FR" altLang="fr-FR" smtClean="0"/>
              <a:t>Ceci serait similaire à la première machine d’état pour une porte de garage créée</a:t>
            </a:r>
          </a:p>
          <a:p>
            <a:endParaRPr lang="fr-FR"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60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7DF3844-2AB9-4469-BEEF-B699B056CE89}" type="slidenum">
              <a:rPr lang="fr-CA" altLang="fr-FR" sz="1200" b="0" smtClean="0">
                <a:solidFill>
                  <a:srgbClr val="898989"/>
                </a:solidFill>
                <a:cs typeface="Arial" pitchFamily="34" charset="0"/>
              </a:rPr>
              <a:pPr>
                <a:spcBef>
                  <a:spcPct val="0"/>
                </a:spcBef>
                <a:spcAft>
                  <a:spcPct val="0"/>
                </a:spcAft>
                <a:buFontTx/>
                <a:buNone/>
              </a:pPr>
              <a:t>146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775654648"/>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a:t>Comment faire la modélisation Comportementale</a:t>
            </a:r>
          </a:p>
        </p:txBody>
      </p:sp>
      <p:sp>
        <p:nvSpPr>
          <p:cNvPr id="47107" name="Content Placeholder 2"/>
          <p:cNvSpPr>
            <a:spLocks noGrp="1"/>
          </p:cNvSpPr>
          <p:nvPr>
            <p:ph idx="1"/>
          </p:nvPr>
        </p:nvSpPr>
        <p:spPr/>
        <p:txBody>
          <a:bodyPr/>
          <a:lstStyle/>
          <a:p>
            <a:r>
              <a:rPr lang="fr-CA" altLang="fr-FR" smtClean="0"/>
              <a:t>Identifiez les zones complexes potentielles qui nécessitent plus de compréhension</a:t>
            </a:r>
          </a:p>
          <a:p>
            <a:pPr lvl="1"/>
            <a:r>
              <a:rPr lang="fr-CA" altLang="fr-FR" smtClean="0"/>
              <a:t>Nous minimisons les risques si nous comprenons ces composantes avant de commencer à programmer</a:t>
            </a:r>
          </a:p>
          <a:p>
            <a:pPr lvl="1"/>
            <a:r>
              <a:rPr lang="fr-CA" altLang="fr-FR" smtClean="0"/>
              <a:t>Modélisez ces zones complexes avec plus de détails jusqu’au point où vous êtes satisfaits qu’ils sont bien compris</a:t>
            </a:r>
          </a:p>
          <a:p>
            <a:r>
              <a:rPr lang="fr-CA" altLang="fr-FR" smtClean="0"/>
              <a:t>Utilisez des outils pour générer le code de vos modèles existants</a:t>
            </a:r>
          </a:p>
          <a:p>
            <a:pPr lvl="1"/>
            <a:r>
              <a:rPr lang="fr-CA" altLang="fr-FR" smtClean="0"/>
              <a:t>Ne comptez pas sur les outils sans examination (pour le moment!)</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71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8FAC2C7-D8C7-4913-98CC-546B38B734CC}" type="slidenum">
              <a:rPr lang="fr-CA" altLang="fr-FR" sz="1200" b="0" smtClean="0">
                <a:solidFill>
                  <a:srgbClr val="898989"/>
                </a:solidFill>
                <a:cs typeface="Arial" pitchFamily="34" charset="0"/>
              </a:rPr>
              <a:pPr>
                <a:spcBef>
                  <a:spcPct val="0"/>
                </a:spcBef>
                <a:spcAft>
                  <a:spcPct val="0"/>
                </a:spcAft>
                <a:buFontTx/>
                <a:buNone/>
              </a:pPr>
              <a:t>147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168915333"/>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en-CA" dirty="0" smtClean="0"/>
              <a:t>Conception des classes avec Machines d'états</a:t>
            </a:r>
            <a:endParaRPr lang="fr-CA" dirty="0"/>
          </a:p>
        </p:txBody>
      </p:sp>
      <p:sp>
        <p:nvSpPr>
          <p:cNvPr id="48131" name="Content Placeholder 2"/>
          <p:cNvSpPr>
            <a:spLocks noGrp="1"/>
          </p:cNvSpPr>
          <p:nvPr>
            <p:ph idx="1"/>
          </p:nvPr>
        </p:nvSpPr>
        <p:spPr/>
        <p:txBody>
          <a:bodyPr/>
          <a:lstStyle/>
          <a:p>
            <a:r>
              <a:rPr lang="fr-FR" altLang="fr-FR" smtClean="0"/>
              <a:t>Maintenez des machines d’états simple (le plus simple possible au moins) </a:t>
            </a:r>
          </a:p>
          <a:p>
            <a:pPr lvl="1"/>
            <a:r>
              <a:rPr lang="fr-FR" altLang="fr-FR" smtClean="0"/>
              <a:t>Les machines d’états peuvent rapidement devenir compliqués et cause de la confusion</a:t>
            </a:r>
          </a:p>
          <a:p>
            <a:pPr lvl="1"/>
            <a:r>
              <a:rPr lang="fr-FR" altLang="fr-FR" smtClean="0"/>
              <a:t>A tous temps, il faut suivre la loi: «  </a:t>
            </a:r>
            <a:r>
              <a:rPr lang="fr-CA" altLang="fr-FR" smtClean="0"/>
              <a:t>Moins, c'est mieux </a:t>
            </a:r>
            <a:r>
              <a:rPr lang="fr-FR" altLang="fr-FR" smtClean="0"/>
              <a:t>»</a:t>
            </a:r>
          </a:p>
          <a:p>
            <a:endParaRPr lang="fr-FR" altLang="fr-FR" smtClean="0"/>
          </a:p>
          <a:p>
            <a:r>
              <a:rPr lang="fr-FR" altLang="fr-FR" smtClean="0"/>
              <a:t>Si la machine d’état devient très compliqués, considérez de divisez le processus dans plusieurs classes</a:t>
            </a:r>
          </a:p>
          <a:p>
            <a:endParaRPr lang="fr-FR" altLang="fr-FR" smtClean="0"/>
          </a:p>
          <a:p>
            <a:r>
              <a:rPr lang="fr-FR" altLang="fr-FR" smtClean="0"/>
              <a:t>Essayez de maximisez l’utilisation des états composés au lieu de dépendre sure une conception plane (flat design)</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813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12974CB-5686-404E-B457-133C713BD8F1}" type="slidenum">
              <a:rPr lang="fr-CA" altLang="fr-FR" sz="1200" b="0" smtClean="0">
                <a:solidFill>
                  <a:srgbClr val="898989"/>
                </a:solidFill>
                <a:cs typeface="Arial" pitchFamily="34" charset="0"/>
              </a:rPr>
              <a:pPr>
                <a:spcBef>
                  <a:spcPct val="0"/>
                </a:spcBef>
                <a:spcAft>
                  <a:spcPct val="0"/>
                </a:spcAft>
                <a:buFontTx/>
                <a:buNone/>
              </a:pPr>
              <a:t>148</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577330960"/>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Autres exemples de machines d’état </a:t>
            </a:r>
            <a:r>
              <a:rPr lang="fr-CA" dirty="0" err="1"/>
              <a:t>uml</a:t>
            </a:r>
            <a:endParaRPr lang="fr-FR"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5018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FC0D20B-C351-4D0F-BC8C-1221D957C1F9}" type="slidenum">
              <a:rPr lang="fr-CA" altLang="fr-FR" sz="1200" b="0" smtClean="0">
                <a:solidFill>
                  <a:srgbClr val="898989"/>
                </a:solidFill>
                <a:cs typeface="Arial" pitchFamily="34" charset="0"/>
              </a:rPr>
              <a:pPr>
                <a:spcBef>
                  <a:spcPct val="0"/>
                </a:spcBef>
                <a:spcAft>
                  <a:spcPct val="0"/>
                </a:spcAft>
                <a:buFontTx/>
                <a:buNone/>
              </a:pPr>
              <a:t>149</a:t>
            </a:fld>
            <a:endParaRPr lang="fr-CA" altLang="fr-FR" sz="1200" b="0" smtClean="0">
              <a:solidFill>
                <a:srgbClr val="898989"/>
              </a:solidFill>
              <a:cs typeface="Arial" pitchFamily="34" charset="0"/>
            </a:endParaRPr>
          </a:p>
        </p:txBody>
      </p:sp>
      <p:sp>
        <p:nvSpPr>
          <p:cNvPr id="6" name="Rounded Rectangle 5"/>
          <p:cNvSpPr/>
          <p:nvPr/>
        </p:nvSpPr>
        <p:spPr>
          <a:xfrm>
            <a:off x="2411413" y="1557338"/>
            <a:ext cx="4824412" cy="395922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On</a:t>
            </a:r>
            <a:endParaRPr lang="fr-CA" dirty="0">
              <a:solidFill>
                <a:schemeClr val="tx1"/>
              </a:solidFill>
            </a:endParaRPr>
          </a:p>
        </p:txBody>
      </p:sp>
      <p:sp>
        <p:nvSpPr>
          <p:cNvPr id="9" name="Rounded Rectangle 8"/>
          <p:cNvSpPr/>
          <p:nvPr/>
        </p:nvSpPr>
        <p:spPr>
          <a:xfrm>
            <a:off x="3132138" y="2582863"/>
            <a:ext cx="1439862"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Displaying Current Time</a:t>
            </a:r>
            <a:endParaRPr lang="fr-CA" sz="1600" dirty="0">
              <a:solidFill>
                <a:schemeClr val="tx1"/>
              </a:solidFill>
            </a:endParaRPr>
          </a:p>
        </p:txBody>
      </p:sp>
      <p:sp>
        <p:nvSpPr>
          <p:cNvPr id="10" name="Rounded Rectangle 9"/>
          <p:cNvSpPr/>
          <p:nvPr/>
        </p:nvSpPr>
        <p:spPr>
          <a:xfrm>
            <a:off x="5003800" y="2582863"/>
            <a:ext cx="1439863"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Displaying Alarm Time</a:t>
            </a:r>
            <a:endParaRPr lang="fr-CA" sz="1600" dirty="0">
              <a:solidFill>
                <a:schemeClr val="tx1"/>
              </a:solidFill>
            </a:endParaRPr>
          </a:p>
        </p:txBody>
      </p:sp>
      <p:sp>
        <p:nvSpPr>
          <p:cNvPr id="7" name="Oval 6"/>
          <p:cNvSpPr/>
          <p:nvPr/>
        </p:nvSpPr>
        <p:spPr>
          <a:xfrm>
            <a:off x="2484438" y="2717800"/>
            <a:ext cx="287337" cy="287338"/>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11" name="Straight Arrow Connector 10"/>
          <p:cNvCxnSpPr>
            <a:stCxn id="7" idx="6"/>
            <a:endCxn id="9" idx="1"/>
          </p:cNvCxnSpPr>
          <p:nvPr/>
        </p:nvCxnSpPr>
        <p:spPr>
          <a:xfrm>
            <a:off x="2771775" y="2862263"/>
            <a:ext cx="360363"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 name="Freeform 11"/>
          <p:cNvSpPr/>
          <p:nvPr/>
        </p:nvSpPr>
        <p:spPr>
          <a:xfrm>
            <a:off x="3984625" y="2366963"/>
            <a:ext cx="1627188" cy="209550"/>
          </a:xfrm>
          <a:custGeom>
            <a:avLst/>
            <a:gdLst>
              <a:gd name="connsiteX0" fmla="*/ 0 w 1627464"/>
              <a:gd name="connsiteY0" fmla="*/ 193005 h 209783"/>
              <a:gd name="connsiteX1" fmla="*/ 746620 w 1627464"/>
              <a:gd name="connsiteY1" fmla="*/ 58 h 209783"/>
              <a:gd name="connsiteX2" fmla="*/ 1627464 w 1627464"/>
              <a:gd name="connsiteY2" fmla="*/ 209783 h 209783"/>
              <a:gd name="connsiteX3" fmla="*/ 1627464 w 1627464"/>
              <a:gd name="connsiteY3" fmla="*/ 209783 h 209783"/>
            </a:gdLst>
            <a:ahLst/>
            <a:cxnLst>
              <a:cxn ang="0">
                <a:pos x="connsiteX0" y="connsiteY0"/>
              </a:cxn>
              <a:cxn ang="0">
                <a:pos x="connsiteX1" y="connsiteY1"/>
              </a:cxn>
              <a:cxn ang="0">
                <a:pos x="connsiteX2" y="connsiteY2"/>
              </a:cxn>
              <a:cxn ang="0">
                <a:pos x="connsiteX3" y="connsiteY3"/>
              </a:cxn>
            </a:cxnLst>
            <a:rect l="l" t="t" r="r" b="b"/>
            <a:pathLst>
              <a:path w="1627464" h="209783">
                <a:moveTo>
                  <a:pt x="0" y="193005"/>
                </a:moveTo>
                <a:cubicBezTo>
                  <a:pt x="237688" y="95133"/>
                  <a:pt x="475376" y="-2738"/>
                  <a:pt x="746620" y="58"/>
                </a:cubicBezTo>
                <a:cubicBezTo>
                  <a:pt x="1017864" y="2854"/>
                  <a:pt x="1627464" y="209783"/>
                  <a:pt x="1627464" y="209783"/>
                </a:cubicBezTo>
                <a:lnTo>
                  <a:pt x="1627464" y="209783"/>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50187" name="TextBox 12"/>
          <p:cNvSpPr txBox="1">
            <a:spLocks noChangeArrowheads="1"/>
          </p:cNvSpPr>
          <p:nvPr/>
        </p:nvSpPr>
        <p:spPr bwMode="auto">
          <a:xfrm>
            <a:off x="4211638" y="2133600"/>
            <a:ext cx="11525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200" b="0"/>
              <a:t>Display Alarm</a:t>
            </a:r>
            <a:endParaRPr lang="fr-CA" altLang="fr-FR" sz="1200" b="0"/>
          </a:p>
        </p:txBody>
      </p:sp>
      <p:cxnSp>
        <p:nvCxnSpPr>
          <p:cNvPr id="15" name="Straight Connector 14"/>
          <p:cNvCxnSpPr/>
          <p:nvPr/>
        </p:nvCxnSpPr>
        <p:spPr>
          <a:xfrm>
            <a:off x="2411413" y="3644900"/>
            <a:ext cx="4824412"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7" name="Freeform 16"/>
          <p:cNvSpPr/>
          <p:nvPr/>
        </p:nvSpPr>
        <p:spPr>
          <a:xfrm>
            <a:off x="3925888" y="3144838"/>
            <a:ext cx="1803400" cy="192087"/>
          </a:xfrm>
          <a:custGeom>
            <a:avLst/>
            <a:gdLst>
              <a:gd name="connsiteX0" fmla="*/ 1803633 w 1803633"/>
              <a:gd name="connsiteY0" fmla="*/ 0 h 193022"/>
              <a:gd name="connsiteX1" fmla="*/ 1040235 w 1803633"/>
              <a:gd name="connsiteY1" fmla="*/ 192947 h 193022"/>
              <a:gd name="connsiteX2" fmla="*/ 0 w 1803633"/>
              <a:gd name="connsiteY2" fmla="*/ 25167 h 193022"/>
              <a:gd name="connsiteX3" fmla="*/ 0 w 1803633"/>
              <a:gd name="connsiteY3" fmla="*/ 25167 h 193022"/>
            </a:gdLst>
            <a:ahLst/>
            <a:cxnLst>
              <a:cxn ang="0">
                <a:pos x="connsiteX0" y="connsiteY0"/>
              </a:cxn>
              <a:cxn ang="0">
                <a:pos x="connsiteX1" y="connsiteY1"/>
              </a:cxn>
              <a:cxn ang="0">
                <a:pos x="connsiteX2" y="connsiteY2"/>
              </a:cxn>
              <a:cxn ang="0">
                <a:pos x="connsiteX3" y="connsiteY3"/>
              </a:cxn>
            </a:cxnLst>
            <a:rect l="l" t="t" r="r" b="b"/>
            <a:pathLst>
              <a:path w="1803633" h="193022">
                <a:moveTo>
                  <a:pt x="1803633" y="0"/>
                </a:moveTo>
                <a:cubicBezTo>
                  <a:pt x="1572236" y="94376"/>
                  <a:pt x="1340840" y="188753"/>
                  <a:pt x="1040235" y="192947"/>
                </a:cubicBezTo>
                <a:cubicBezTo>
                  <a:pt x="739630" y="197141"/>
                  <a:pt x="0" y="25167"/>
                  <a:pt x="0" y="25167"/>
                </a:cubicBezTo>
                <a:lnTo>
                  <a:pt x="0" y="25167"/>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50190" name="TextBox 19"/>
          <p:cNvSpPr txBox="1">
            <a:spLocks noChangeArrowheads="1"/>
          </p:cNvSpPr>
          <p:nvPr/>
        </p:nvSpPr>
        <p:spPr bwMode="auto">
          <a:xfrm>
            <a:off x="4427538" y="3284538"/>
            <a:ext cx="11525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200" b="0"/>
              <a:t>Timer (3 s)</a:t>
            </a:r>
            <a:endParaRPr lang="fr-CA" altLang="fr-FR" sz="1200" b="0"/>
          </a:p>
        </p:txBody>
      </p:sp>
      <p:sp>
        <p:nvSpPr>
          <p:cNvPr id="21" name="Rounded Rectangle 20"/>
          <p:cNvSpPr/>
          <p:nvPr/>
        </p:nvSpPr>
        <p:spPr>
          <a:xfrm>
            <a:off x="3132138" y="4076700"/>
            <a:ext cx="1439862"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Playing Radio</a:t>
            </a:r>
            <a:endParaRPr lang="fr-CA" sz="1600" dirty="0">
              <a:solidFill>
                <a:schemeClr val="tx1"/>
              </a:solidFill>
            </a:endParaRPr>
          </a:p>
        </p:txBody>
      </p:sp>
      <p:sp>
        <p:nvSpPr>
          <p:cNvPr id="22" name="Rounded Rectangle 21"/>
          <p:cNvSpPr/>
          <p:nvPr/>
        </p:nvSpPr>
        <p:spPr>
          <a:xfrm>
            <a:off x="5010150" y="4076700"/>
            <a:ext cx="1439863"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Playing CD</a:t>
            </a:r>
            <a:endParaRPr lang="fr-CA" sz="1600" dirty="0">
              <a:solidFill>
                <a:schemeClr val="tx1"/>
              </a:solidFill>
            </a:endParaRPr>
          </a:p>
        </p:txBody>
      </p:sp>
      <p:sp>
        <p:nvSpPr>
          <p:cNvPr id="24" name="Rounded Rectangle 23"/>
          <p:cNvSpPr/>
          <p:nvPr/>
        </p:nvSpPr>
        <p:spPr>
          <a:xfrm>
            <a:off x="4284663" y="5876925"/>
            <a:ext cx="1439862" cy="5588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600" dirty="0">
                <a:solidFill>
                  <a:schemeClr val="tx1"/>
                </a:solidFill>
              </a:rPr>
              <a:t>off</a:t>
            </a:r>
            <a:endParaRPr lang="fr-CA" sz="1600" dirty="0">
              <a:solidFill>
                <a:schemeClr val="tx1"/>
              </a:solidFill>
            </a:endParaRPr>
          </a:p>
        </p:txBody>
      </p:sp>
      <p:cxnSp>
        <p:nvCxnSpPr>
          <p:cNvPr id="23" name="Straight Arrow Connector 22"/>
          <p:cNvCxnSpPr/>
          <p:nvPr/>
        </p:nvCxnSpPr>
        <p:spPr>
          <a:xfrm>
            <a:off x="5364163" y="5516563"/>
            <a:ext cx="0" cy="36036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0195" name="TextBox 26"/>
          <p:cNvSpPr txBox="1">
            <a:spLocks noChangeArrowheads="1"/>
          </p:cNvSpPr>
          <p:nvPr/>
        </p:nvSpPr>
        <p:spPr bwMode="auto">
          <a:xfrm>
            <a:off x="5364163" y="5516563"/>
            <a:ext cx="57626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200" b="0"/>
              <a:t>Off</a:t>
            </a:r>
            <a:endParaRPr lang="fr-CA" altLang="fr-FR" sz="1200" b="0"/>
          </a:p>
        </p:txBody>
      </p:sp>
      <p:cxnSp>
        <p:nvCxnSpPr>
          <p:cNvPr id="26" name="Straight Arrow Connector 25"/>
          <p:cNvCxnSpPr/>
          <p:nvPr/>
        </p:nvCxnSpPr>
        <p:spPr>
          <a:xfrm flipV="1">
            <a:off x="4572000" y="5516563"/>
            <a:ext cx="0" cy="360362"/>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0197" name="TextBox 29"/>
          <p:cNvSpPr txBox="1">
            <a:spLocks noChangeArrowheads="1"/>
          </p:cNvSpPr>
          <p:nvPr/>
        </p:nvSpPr>
        <p:spPr bwMode="auto">
          <a:xfrm>
            <a:off x="4067175" y="5559425"/>
            <a:ext cx="5762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200" b="0"/>
              <a:t>On</a:t>
            </a:r>
            <a:endParaRPr lang="fr-CA" altLang="fr-FR" sz="1200" b="0"/>
          </a:p>
        </p:txBody>
      </p:sp>
      <p:sp>
        <p:nvSpPr>
          <p:cNvPr id="28" name="Oval 27"/>
          <p:cNvSpPr/>
          <p:nvPr/>
        </p:nvSpPr>
        <p:spPr>
          <a:xfrm>
            <a:off x="3708400" y="4868863"/>
            <a:ext cx="358775" cy="360362"/>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H</a:t>
            </a:r>
            <a:endParaRPr lang="fr-CA" dirty="0">
              <a:solidFill>
                <a:schemeClr val="tx1"/>
              </a:solidFill>
            </a:endParaRPr>
          </a:p>
        </p:txBody>
      </p:sp>
      <p:cxnSp>
        <p:nvCxnSpPr>
          <p:cNvPr id="59393" name="Straight Arrow Connector 59392"/>
          <p:cNvCxnSpPr>
            <a:endCxn id="28" idx="4"/>
          </p:cNvCxnSpPr>
          <p:nvPr/>
        </p:nvCxnSpPr>
        <p:spPr>
          <a:xfrm flipV="1">
            <a:off x="3887788" y="5229225"/>
            <a:ext cx="0" cy="27463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0200" name="TextBox 36"/>
          <p:cNvSpPr txBox="1">
            <a:spLocks noChangeArrowheads="1"/>
          </p:cNvSpPr>
          <p:nvPr/>
        </p:nvSpPr>
        <p:spPr bwMode="auto">
          <a:xfrm>
            <a:off x="3492500" y="5227638"/>
            <a:ext cx="5746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200" b="0"/>
              <a:t>On</a:t>
            </a:r>
            <a:endParaRPr lang="fr-CA" altLang="fr-FR" sz="1200" b="0"/>
          </a:p>
        </p:txBody>
      </p:sp>
      <p:sp>
        <p:nvSpPr>
          <p:cNvPr id="59397" name="Oval 59396"/>
          <p:cNvSpPr/>
          <p:nvPr/>
        </p:nvSpPr>
        <p:spPr>
          <a:xfrm>
            <a:off x="2484438" y="4214813"/>
            <a:ext cx="287337" cy="290512"/>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cxnSp>
        <p:nvCxnSpPr>
          <p:cNvPr id="59399" name="Straight Arrow Connector 59398"/>
          <p:cNvCxnSpPr>
            <a:stCxn id="59397" idx="6"/>
            <a:endCxn id="21" idx="1"/>
          </p:cNvCxnSpPr>
          <p:nvPr/>
        </p:nvCxnSpPr>
        <p:spPr>
          <a:xfrm flipV="1">
            <a:off x="2771775" y="4356100"/>
            <a:ext cx="360363" cy="47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2" name="Freeform 41"/>
          <p:cNvSpPr/>
          <p:nvPr/>
        </p:nvSpPr>
        <p:spPr>
          <a:xfrm>
            <a:off x="4122738" y="3879850"/>
            <a:ext cx="1627187" cy="209550"/>
          </a:xfrm>
          <a:custGeom>
            <a:avLst/>
            <a:gdLst>
              <a:gd name="connsiteX0" fmla="*/ 0 w 1627464"/>
              <a:gd name="connsiteY0" fmla="*/ 193005 h 209783"/>
              <a:gd name="connsiteX1" fmla="*/ 746620 w 1627464"/>
              <a:gd name="connsiteY1" fmla="*/ 58 h 209783"/>
              <a:gd name="connsiteX2" fmla="*/ 1627464 w 1627464"/>
              <a:gd name="connsiteY2" fmla="*/ 209783 h 209783"/>
              <a:gd name="connsiteX3" fmla="*/ 1627464 w 1627464"/>
              <a:gd name="connsiteY3" fmla="*/ 209783 h 209783"/>
            </a:gdLst>
            <a:ahLst/>
            <a:cxnLst>
              <a:cxn ang="0">
                <a:pos x="connsiteX0" y="connsiteY0"/>
              </a:cxn>
              <a:cxn ang="0">
                <a:pos x="connsiteX1" y="connsiteY1"/>
              </a:cxn>
              <a:cxn ang="0">
                <a:pos x="connsiteX2" y="connsiteY2"/>
              </a:cxn>
              <a:cxn ang="0">
                <a:pos x="connsiteX3" y="connsiteY3"/>
              </a:cxn>
            </a:cxnLst>
            <a:rect l="l" t="t" r="r" b="b"/>
            <a:pathLst>
              <a:path w="1627464" h="209783">
                <a:moveTo>
                  <a:pt x="0" y="193005"/>
                </a:moveTo>
                <a:cubicBezTo>
                  <a:pt x="237688" y="95133"/>
                  <a:pt x="475376" y="-2738"/>
                  <a:pt x="746620" y="58"/>
                </a:cubicBezTo>
                <a:cubicBezTo>
                  <a:pt x="1017864" y="2854"/>
                  <a:pt x="1627464" y="209783"/>
                  <a:pt x="1627464" y="209783"/>
                </a:cubicBezTo>
                <a:lnTo>
                  <a:pt x="1627464" y="209783"/>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50204" name="TextBox 42"/>
          <p:cNvSpPr txBox="1">
            <a:spLocks noChangeArrowheads="1"/>
          </p:cNvSpPr>
          <p:nvPr/>
        </p:nvSpPr>
        <p:spPr bwMode="auto">
          <a:xfrm>
            <a:off x="4349750" y="3644900"/>
            <a:ext cx="1152525"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200" b="0"/>
              <a:t>Play CD</a:t>
            </a:r>
            <a:endParaRPr lang="fr-CA" altLang="fr-FR" sz="1200" b="0"/>
          </a:p>
        </p:txBody>
      </p:sp>
      <p:sp>
        <p:nvSpPr>
          <p:cNvPr id="44" name="Freeform 43"/>
          <p:cNvSpPr/>
          <p:nvPr/>
        </p:nvSpPr>
        <p:spPr>
          <a:xfrm>
            <a:off x="4064000" y="4656138"/>
            <a:ext cx="1803400" cy="193675"/>
          </a:xfrm>
          <a:custGeom>
            <a:avLst/>
            <a:gdLst>
              <a:gd name="connsiteX0" fmla="*/ 1803633 w 1803633"/>
              <a:gd name="connsiteY0" fmla="*/ 0 h 193022"/>
              <a:gd name="connsiteX1" fmla="*/ 1040235 w 1803633"/>
              <a:gd name="connsiteY1" fmla="*/ 192947 h 193022"/>
              <a:gd name="connsiteX2" fmla="*/ 0 w 1803633"/>
              <a:gd name="connsiteY2" fmla="*/ 25167 h 193022"/>
              <a:gd name="connsiteX3" fmla="*/ 0 w 1803633"/>
              <a:gd name="connsiteY3" fmla="*/ 25167 h 193022"/>
            </a:gdLst>
            <a:ahLst/>
            <a:cxnLst>
              <a:cxn ang="0">
                <a:pos x="connsiteX0" y="connsiteY0"/>
              </a:cxn>
              <a:cxn ang="0">
                <a:pos x="connsiteX1" y="connsiteY1"/>
              </a:cxn>
              <a:cxn ang="0">
                <a:pos x="connsiteX2" y="connsiteY2"/>
              </a:cxn>
              <a:cxn ang="0">
                <a:pos x="connsiteX3" y="connsiteY3"/>
              </a:cxn>
            </a:cxnLst>
            <a:rect l="l" t="t" r="r" b="b"/>
            <a:pathLst>
              <a:path w="1803633" h="193022">
                <a:moveTo>
                  <a:pt x="1803633" y="0"/>
                </a:moveTo>
                <a:cubicBezTo>
                  <a:pt x="1572236" y="94376"/>
                  <a:pt x="1340840" y="188753"/>
                  <a:pt x="1040235" y="192947"/>
                </a:cubicBezTo>
                <a:cubicBezTo>
                  <a:pt x="739630" y="197141"/>
                  <a:pt x="0" y="25167"/>
                  <a:pt x="0" y="25167"/>
                </a:cubicBezTo>
                <a:lnTo>
                  <a:pt x="0" y="25167"/>
                </a:lnTo>
              </a:path>
            </a:pathLst>
          </a:custGeom>
          <a:ln>
            <a:tailEnd type="arrow"/>
          </a:ln>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a:p>
        </p:txBody>
      </p:sp>
      <p:sp>
        <p:nvSpPr>
          <p:cNvPr id="50206" name="TextBox 44"/>
          <p:cNvSpPr txBox="1">
            <a:spLocks noChangeArrowheads="1"/>
          </p:cNvSpPr>
          <p:nvPr/>
        </p:nvSpPr>
        <p:spPr bwMode="auto">
          <a:xfrm>
            <a:off x="4567238" y="4808538"/>
            <a:ext cx="1150937"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200" b="0"/>
              <a:t>Play Radio</a:t>
            </a:r>
            <a:endParaRPr lang="fr-CA" altLang="fr-FR" sz="1200" b="0"/>
          </a:p>
        </p:txBody>
      </p:sp>
    </p:spTree>
    <p:extLst>
      <p:ext uri="{BB962C8B-B14F-4D97-AF65-F5344CB8AC3E}">
        <p14:creationId xmlns:p14="http://schemas.microsoft.com/office/powerpoint/2010/main" val="3619382433"/>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Règlements </a:t>
            </a:r>
            <a:r>
              <a:rPr lang="fr-FR" dirty="0"/>
              <a:t>du cours</a:t>
            </a:r>
          </a:p>
        </p:txBody>
      </p:sp>
      <p:sp>
        <p:nvSpPr>
          <p:cNvPr id="16387" name="Content Placeholder 2"/>
          <p:cNvSpPr>
            <a:spLocks noGrp="1"/>
          </p:cNvSpPr>
          <p:nvPr>
            <p:ph idx="1"/>
          </p:nvPr>
        </p:nvSpPr>
        <p:spPr/>
        <p:txBody>
          <a:bodyPr/>
          <a:lstStyle/>
          <a:p>
            <a:r>
              <a:rPr lang="fr-FR" altLang="fr-FR" i="1" dirty="0" smtClean="0"/>
              <a:t>Présence</a:t>
            </a:r>
          </a:p>
          <a:p>
            <a:pPr lvl="1"/>
            <a:r>
              <a:rPr lang="fr-FR" altLang="fr-FR" dirty="0" smtClean="0"/>
              <a:t>La présence en classe est obligatoire. Selon les règlements scolaires, les étudiants qui ne se présentent pas pour 80% des cours ne seront pas autorisés à passer les examens finaux.</a:t>
            </a:r>
          </a:p>
          <a:p>
            <a:pPr lvl="1"/>
            <a:r>
              <a:rPr lang="fr-FR" altLang="fr-FR" dirty="0" smtClean="0"/>
              <a:t>Toutes les composantes du cours (ex: rapports de laboratoire, travaux, etc.) doivent être complétées, sinon les étudiants peuvent recevoir une INC comme note finale (équivalente à un F).</a:t>
            </a:r>
          </a:p>
          <a:p>
            <a:pPr lvl="1"/>
            <a:r>
              <a:rPr lang="fr-FR" altLang="fr-FR" dirty="0" smtClean="0"/>
              <a:t>L’absence d'une séance de laboratoire ou d'un examen en raison de la maladie sera excusée seulement si vous fournissez un certificat du services de santé (100 Marie Curie, 3e étage) dans la semaine qui suit votre absence.</a:t>
            </a:r>
          </a:p>
        </p:txBody>
      </p:sp>
      <p:sp>
        <p:nvSpPr>
          <p:cNvPr id="5" name="Slide Number Placeholder 4"/>
          <p:cNvSpPr>
            <a:spLocks noGrp="1"/>
          </p:cNvSpPr>
          <p:nvPr>
            <p:ph type="sldNum" sz="quarter" idx="10"/>
          </p:nvPr>
        </p:nvSpPr>
        <p:spPr/>
        <p:txBody>
          <a:bodyPr/>
          <a:lstStyle/>
          <a:p>
            <a:pPr>
              <a:defRPr/>
            </a:pPr>
            <a:fld id="{066376D0-37FE-457B-B698-7A3EA4575826}" type="slidenum">
              <a:rPr lang="fr-CA">
                <a:solidFill>
                  <a:srgbClr val="000000">
                    <a:tint val="75000"/>
                  </a:srgbClr>
                </a:solidFill>
              </a:rPr>
              <a:pPr>
                <a:defRPr/>
              </a:pPr>
              <a:t>15</a:t>
            </a:fld>
            <a:endParaRPr lang="fr-CA">
              <a:solidFill>
                <a:srgbClr val="000000">
                  <a:tint val="75000"/>
                </a:srgbClr>
              </a:solidFill>
            </a:endParaRPr>
          </a:p>
        </p:txBody>
      </p:sp>
      <p:sp>
        <p:nvSpPr>
          <p:cNvPr id="16389" name="Footer Placeholder 5"/>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4032978207"/>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Autres exemples de machines d’état </a:t>
            </a:r>
            <a:r>
              <a:rPr lang="fr-CA" dirty="0" err="1" smtClean="0"/>
              <a:t>uml</a:t>
            </a:r>
            <a:endParaRPr lang="fr-CA" dirty="0"/>
          </a:p>
        </p:txBody>
      </p:sp>
      <p:pic>
        <p:nvPicPr>
          <p:cNvPr id="51203" name="Content Placeholder 6" descr="Screen Clipping"/>
          <p:cNvPicPr>
            <a:picLocks noGrp="1" noChangeAspect="1"/>
          </p:cNvPicPr>
          <p:nvPr>
            <p:ph idx="1"/>
          </p:nvPr>
        </p:nvPicPr>
        <p:blipFill>
          <a:blip r:embed="rId2">
            <a:extLst>
              <a:ext uri="{28A0092B-C50C-407E-A947-70E740481C1C}">
                <a14:useLocalDpi xmlns:a14="http://schemas.microsoft.com/office/drawing/2010/main" val="0"/>
              </a:ext>
            </a:extLst>
          </a:blip>
          <a:srcRect t="4530"/>
          <a:stretch>
            <a:fillRect/>
          </a:stretch>
        </p:blipFill>
        <p:spPr>
          <a:xfrm>
            <a:off x="2278063" y="1547813"/>
            <a:ext cx="4741862" cy="4976812"/>
          </a:xfrm>
        </p:spPr>
      </p:pic>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512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688A190-5612-4079-AD2B-73B21B87FE15}" type="slidenum">
              <a:rPr lang="fr-CA" altLang="fr-FR" sz="1200" b="0" smtClean="0">
                <a:solidFill>
                  <a:srgbClr val="898989"/>
                </a:solidFill>
                <a:cs typeface="Arial" pitchFamily="34" charset="0"/>
              </a:rPr>
              <a:pPr>
                <a:spcBef>
                  <a:spcPct val="0"/>
                </a:spcBef>
                <a:spcAft>
                  <a:spcPct val="0"/>
                </a:spcAft>
                <a:buFontTx/>
                <a:buNone/>
              </a:pPr>
              <a:t>150</a:t>
            </a:fld>
            <a:endParaRPr lang="fr-CA" altLang="fr-FR" sz="1200" b="0" smtClean="0">
              <a:solidFill>
                <a:srgbClr val="898989"/>
              </a:solidFill>
              <a:cs typeface="Arial" pitchFamily="34" charset="0"/>
            </a:endParaRPr>
          </a:p>
        </p:txBody>
      </p:sp>
      <p:sp>
        <p:nvSpPr>
          <p:cNvPr id="51206" name="TextBox 7"/>
          <p:cNvSpPr txBox="1">
            <a:spLocks noChangeArrowheads="1"/>
          </p:cNvSpPr>
          <p:nvPr/>
        </p:nvSpPr>
        <p:spPr bwMode="auto">
          <a:xfrm>
            <a:off x="684213" y="1700213"/>
            <a:ext cx="2519362"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Machine d'état d’un vole</a:t>
            </a:r>
            <a:endParaRPr lang="fr-CA" altLang="fr-FR" sz="1800" b="0"/>
          </a:p>
        </p:txBody>
      </p:sp>
    </p:spTree>
    <p:extLst>
      <p:ext uri="{BB962C8B-B14F-4D97-AF65-F5344CB8AC3E}">
        <p14:creationId xmlns:p14="http://schemas.microsoft.com/office/powerpoint/2010/main" val="2525434562"/>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Autres exemples de machines d’état </a:t>
            </a:r>
            <a:r>
              <a:rPr lang="fr-CA" dirty="0" err="1"/>
              <a:t>uml</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5222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0F51CD5-72F2-461B-BF8C-BBF907795D9A}" type="slidenum">
              <a:rPr lang="fr-CA" altLang="fr-FR" sz="1200" b="0" smtClean="0">
                <a:solidFill>
                  <a:srgbClr val="898989"/>
                </a:solidFill>
                <a:cs typeface="Arial" pitchFamily="34" charset="0"/>
              </a:rPr>
              <a:pPr>
                <a:spcBef>
                  <a:spcPct val="0"/>
                </a:spcBef>
                <a:spcAft>
                  <a:spcPct val="0"/>
                </a:spcAft>
                <a:buFontTx/>
                <a:buNone/>
              </a:pPr>
              <a:t>151</a:t>
            </a:fld>
            <a:endParaRPr lang="fr-CA" altLang="fr-FR" sz="1200" b="0" smtClean="0">
              <a:solidFill>
                <a:srgbClr val="898989"/>
              </a:solidFill>
              <a:cs typeface="Arial" pitchFamily="34" charset="0"/>
            </a:endParaRPr>
          </a:p>
        </p:txBody>
      </p:sp>
      <p:sp>
        <p:nvSpPr>
          <p:cNvPr id="52229" name="TextBox 7"/>
          <p:cNvSpPr txBox="1">
            <a:spLocks noChangeArrowheads="1"/>
          </p:cNvSpPr>
          <p:nvPr/>
        </p:nvSpPr>
        <p:spPr bwMode="auto">
          <a:xfrm>
            <a:off x="684213" y="1700213"/>
            <a:ext cx="251936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800" b="0"/>
              <a:t>Machine d'état d’un vole (avec un état complexe)</a:t>
            </a:r>
          </a:p>
        </p:txBody>
      </p:sp>
      <p:pic>
        <p:nvPicPr>
          <p:cNvPr id="52230" name="Picture 8" descr="Screen Clipping"/>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484438" y="1685925"/>
            <a:ext cx="5840412"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09785296"/>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5</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Modélisation comportementale</a:t>
            </a:r>
          </a:p>
          <a:p>
            <a:pPr>
              <a:buFont typeface="Arial" charset="0"/>
              <a:buNone/>
              <a:defRPr/>
            </a:pPr>
            <a:endParaRPr lang="fr-CA" sz="1600" dirty="0" smtClean="0"/>
          </a:p>
          <a:p>
            <a:pPr>
              <a:buFont typeface="Arial" charset="0"/>
              <a:buNone/>
              <a:defRPr/>
            </a:pPr>
            <a:endParaRPr lang="fr-CA" sz="1600" dirty="0" smtClean="0"/>
          </a:p>
          <a:p>
            <a:pPr>
              <a:spcBef>
                <a:spcPts val="0"/>
              </a:spcBef>
              <a:spcAft>
                <a:spcPts val="0"/>
              </a:spcAft>
              <a:buFont typeface="Arial" charset="0"/>
              <a:buNone/>
              <a:defRPr/>
            </a:pPr>
            <a:r>
              <a:rPr lang="fr-CA" sz="1800" i="1" dirty="0" smtClean="0"/>
              <a:t>Ces diapos sont basées sur les notes de:</a:t>
            </a:r>
          </a:p>
          <a:p>
            <a:pPr>
              <a:spcBef>
                <a:spcPts val="0"/>
              </a:spcBef>
              <a:spcAft>
                <a:spcPts val="0"/>
              </a:spcAft>
              <a:buFont typeface="Arial" charset="0"/>
              <a:buNone/>
              <a:defRPr/>
            </a:pPr>
            <a:r>
              <a:rPr lang="fr-CA" sz="1800" i="1" dirty="0" smtClean="0"/>
              <a:t>Dr. Chris Ling </a:t>
            </a:r>
            <a:r>
              <a:rPr lang="fr-CA" sz="1100" i="1" dirty="0" smtClean="0"/>
              <a:t>(</a:t>
            </a:r>
            <a:r>
              <a:rPr lang="fr-CA" altLang="fr-FR" sz="1100" i="1" dirty="0" smtClean="0"/>
              <a:t>http://www.csse.monash.edu.au/~sling/</a:t>
            </a:r>
            <a:r>
              <a:rPr lang="fr-CA" sz="1100" i="1" dirty="0" smtClean="0"/>
              <a:t>)</a:t>
            </a:r>
            <a:endParaRPr lang="fr-CA" sz="1100" i="1" dirty="0"/>
          </a:p>
        </p:txBody>
      </p:sp>
      <p:sp>
        <p:nvSpPr>
          <p:cNvPr id="1331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F666EF0-C1DB-477A-BE4F-0B5A03B3BF58}" type="slidenum">
              <a:rPr lang="fr-CA" altLang="fr-FR" sz="1200" b="0" smtClean="0">
                <a:solidFill>
                  <a:srgbClr val="898989"/>
                </a:solidFill>
                <a:cs typeface="Arial" pitchFamily="34" charset="0"/>
              </a:rPr>
              <a:pPr>
                <a:spcBef>
                  <a:spcPct val="0"/>
                </a:spcBef>
                <a:spcAft>
                  <a:spcPct val="0"/>
                </a:spcAft>
                <a:buFontTx/>
                <a:buNone/>
              </a:pPr>
              <a:t>152</a:t>
            </a:fld>
            <a:endParaRPr lang="fr-CA" altLang="fr-FR" sz="1200" b="0" smtClean="0">
              <a:solidFill>
                <a:srgbClr val="898989"/>
              </a:solidFill>
              <a:cs typeface="Arial" pitchFamily="34" charset="0"/>
            </a:endParaRPr>
          </a:p>
        </p:txBody>
      </p:sp>
      <p:sp>
        <p:nvSpPr>
          <p:cNvPr id="4" name="Footer Placeholder 3"/>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430637127"/>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Aujourd’hui, nous discutons d’un autre type de machine d’état:</a:t>
            </a:r>
          </a:p>
          <a:p>
            <a:pPr lvl="1"/>
            <a:r>
              <a:rPr lang="fr-CA" altLang="fr-FR" smtClean="0"/>
              <a:t>Les réseaux de Petri (seulement une introduction…)</a:t>
            </a:r>
          </a:p>
          <a:p>
            <a:pPr lvl="1"/>
            <a:endParaRPr lang="fr-CA" altLang="fr-FR" smtClean="0"/>
          </a:p>
          <a:p>
            <a:r>
              <a:rPr lang="fr-CA" altLang="fr-FR" smtClean="0"/>
              <a:t>Ceci sera le dernier cours sur la modélisation comportementale</a:t>
            </a:r>
          </a:p>
          <a:p>
            <a:pPr lvl="1"/>
            <a:r>
              <a:rPr lang="fr-CA" altLang="fr-FR" smtClean="0"/>
              <a:t>Nous commencerons la 2</a:t>
            </a:r>
            <a:r>
              <a:rPr lang="fr-CA" altLang="fr-FR" baseline="30000" smtClean="0"/>
              <a:t>e</a:t>
            </a:r>
            <a:r>
              <a:rPr lang="fr-CA" altLang="fr-FR" smtClean="0"/>
              <a:t> section du cours la semaine prochaine</a:t>
            </a:r>
          </a:p>
        </p:txBody>
      </p:sp>
      <p:sp>
        <p:nvSpPr>
          <p:cNvPr id="1434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C008ED6-C972-4DAB-98E6-84E05BBD188A}" type="slidenum">
              <a:rPr lang="fr-CA" altLang="fr-FR" sz="1200" b="0" smtClean="0">
                <a:solidFill>
                  <a:srgbClr val="898989"/>
                </a:solidFill>
                <a:cs typeface="Arial" pitchFamily="34" charset="0"/>
              </a:rPr>
              <a:pPr>
                <a:spcBef>
                  <a:spcPct val="0"/>
                </a:spcBef>
                <a:spcAft>
                  <a:spcPct val="0"/>
                </a:spcAft>
                <a:buFontTx/>
                <a:buNone/>
              </a:pPr>
              <a:t>153</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441581810"/>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Ok, nous commençons…</a:t>
            </a:r>
            <a:endParaRPr lang="fr-CA" dirty="0"/>
          </a:p>
        </p:txBody>
      </p:sp>
      <p:sp>
        <p:nvSpPr>
          <p:cNvPr id="1536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B1D7220-FA06-4357-8169-43DC2DF42D07}" type="slidenum">
              <a:rPr lang="fr-CA" altLang="fr-FR" sz="1200" b="0" smtClean="0">
                <a:solidFill>
                  <a:srgbClr val="898989"/>
                </a:solidFill>
                <a:cs typeface="Arial" pitchFamily="34" charset="0"/>
              </a:rPr>
              <a:pPr>
                <a:spcBef>
                  <a:spcPct val="0"/>
                </a:spcBef>
                <a:spcAft>
                  <a:spcPct val="0"/>
                </a:spcAft>
                <a:buFontTx/>
                <a:buNone/>
              </a:pPr>
              <a:t>154</a:t>
            </a:fld>
            <a:endParaRPr lang="fr-CA" altLang="fr-FR" sz="1200" b="0" smtClean="0">
              <a:solidFill>
                <a:srgbClr val="898989"/>
              </a:solidFill>
              <a:cs typeface="Arial" pitchFamily="34" charset="0"/>
            </a:endParaRPr>
          </a:p>
        </p:txBody>
      </p:sp>
      <p:pic>
        <p:nvPicPr>
          <p:cNvPr id="15364" name="Picture 2" descr="http://www.andertoons.com/img/cartoons/6218.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9975" y="2492375"/>
            <a:ext cx="3238500" cy="260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Footer Placeholder 5"/>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109459112"/>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457200" y="152400"/>
            <a:ext cx="6934200" cy="1371600"/>
          </a:xfrm>
        </p:spPr>
        <p:txBody>
          <a:bodyPr/>
          <a:lstStyle/>
          <a:p>
            <a:pPr>
              <a:defRPr/>
            </a:pPr>
            <a:r>
              <a:rPr lang="fr-CA" altLang="fr-FR" dirty="0" smtClean="0"/>
              <a:t>Introduction</a:t>
            </a:r>
            <a:endParaRPr lang="fr-CA" altLang="fr-FR" dirty="0"/>
          </a:p>
        </p:txBody>
      </p:sp>
      <p:sp>
        <p:nvSpPr>
          <p:cNvPr id="16387" name="Rectangle 3"/>
          <p:cNvSpPr>
            <a:spLocks noGrp="1" noChangeArrowheads="1"/>
          </p:cNvSpPr>
          <p:nvPr>
            <p:ph type="body" idx="1"/>
          </p:nvPr>
        </p:nvSpPr>
        <p:spPr/>
        <p:txBody>
          <a:bodyPr/>
          <a:lstStyle/>
          <a:p>
            <a:pPr>
              <a:lnSpc>
                <a:spcPct val="90000"/>
              </a:lnSpc>
            </a:pPr>
            <a:r>
              <a:rPr lang="fr-CA" altLang="fr-FR" smtClean="0"/>
              <a:t>Introduit initialement par Carl Adam Petri en 1962.</a:t>
            </a:r>
          </a:p>
          <a:p>
            <a:pPr>
              <a:lnSpc>
                <a:spcPct val="90000"/>
              </a:lnSpc>
            </a:pPr>
            <a:endParaRPr lang="fr-CA" altLang="fr-FR" smtClean="0"/>
          </a:p>
          <a:p>
            <a:pPr>
              <a:lnSpc>
                <a:spcPct val="90000"/>
              </a:lnSpc>
            </a:pPr>
            <a:r>
              <a:rPr lang="fr-CA" altLang="fr-FR" smtClean="0"/>
              <a:t>Un outil de diagramme pour modéliser la concurrence et la synchronisation dans les systèmes distribués</a:t>
            </a:r>
          </a:p>
          <a:p>
            <a:pPr lvl="1">
              <a:lnSpc>
                <a:spcPct val="90000"/>
              </a:lnSpc>
            </a:pPr>
            <a:r>
              <a:rPr lang="fr-CA" altLang="fr-FR" smtClean="0"/>
              <a:t>Ils nous permettent de simuler rapidement un comportement complexe concurrentiel (plus rapide que de faire des prototypes!)</a:t>
            </a:r>
          </a:p>
          <a:p>
            <a:pPr lvl="1">
              <a:lnSpc>
                <a:spcPct val="90000"/>
              </a:lnSpc>
            </a:pPr>
            <a:endParaRPr lang="fr-CA" altLang="fr-FR" smtClean="0"/>
          </a:p>
          <a:p>
            <a:pPr>
              <a:lnSpc>
                <a:spcPct val="90000"/>
              </a:lnSpc>
            </a:pPr>
            <a:r>
              <a:rPr lang="fr-CA" altLang="fr-FR" smtClean="0"/>
              <a:t>Similaire aux machines d’état UML déjà vues:</a:t>
            </a:r>
          </a:p>
          <a:p>
            <a:pPr lvl="1">
              <a:lnSpc>
                <a:spcPct val="90000"/>
              </a:lnSpc>
            </a:pPr>
            <a:r>
              <a:rPr lang="fr-CA" altLang="fr-FR" smtClean="0"/>
              <a:t>Utilisé comme aide visuel de communication pour modéliser le comportement du système</a:t>
            </a:r>
          </a:p>
          <a:p>
            <a:pPr>
              <a:lnSpc>
                <a:spcPct val="90000"/>
              </a:lnSpc>
            </a:pPr>
            <a:endParaRPr lang="fr-CA" altLang="fr-FR" smtClean="0"/>
          </a:p>
          <a:p>
            <a:pPr>
              <a:lnSpc>
                <a:spcPct val="90000"/>
              </a:lnSpc>
            </a:pPr>
            <a:r>
              <a:rPr lang="fr-CA" altLang="fr-FR" smtClean="0"/>
              <a:t>Basé sur une forte fondation en mathématiques</a:t>
            </a:r>
          </a:p>
        </p:txBody>
      </p:sp>
      <p:sp>
        <p:nvSpPr>
          <p:cNvPr id="16388"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93B5C84-556F-4A18-8762-E3EC857A8E07}" type="slidenum">
              <a:rPr lang="fr-CA" altLang="fr-FR" sz="1200" b="0" smtClean="0">
                <a:solidFill>
                  <a:srgbClr val="898989"/>
                </a:solidFill>
                <a:cs typeface="Arial" pitchFamily="34" charset="0"/>
              </a:rPr>
              <a:pPr>
                <a:spcBef>
                  <a:spcPct val="0"/>
                </a:spcBef>
                <a:spcAft>
                  <a:spcPct val="0"/>
                </a:spcAft>
                <a:buFontTx/>
                <a:buNone/>
              </a:pPr>
              <a:t>155</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162242826"/>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457200" y="152400"/>
            <a:ext cx="6934200" cy="1371600"/>
          </a:xfrm>
        </p:spPr>
        <p:txBody>
          <a:bodyPr/>
          <a:lstStyle/>
          <a:p>
            <a:pPr>
              <a:defRPr/>
            </a:pPr>
            <a:r>
              <a:rPr lang="fr-CA" altLang="fr-FR" dirty="0" smtClean="0"/>
              <a:t>Exemple: Terminal </a:t>
            </a:r>
            <a:r>
              <a:rPr lang="fr-CA" altLang="fr-FR" dirty="0" err="1" smtClean="0"/>
              <a:t>pDV</a:t>
            </a:r>
            <a:r>
              <a:rPr lang="fr-CA" altLang="fr-FR" dirty="0" smtClean="0"/>
              <a:t> (machine d’état UML)</a:t>
            </a:r>
            <a:endParaRPr lang="fr-CA" dirty="0"/>
          </a:p>
        </p:txBody>
      </p:sp>
      <p:sp>
        <p:nvSpPr>
          <p:cNvPr id="17411"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C35EFF5-9869-4D0D-90C3-1C4E09051745}" type="slidenum">
              <a:rPr lang="fr-CA" altLang="fr-FR" sz="1200" b="0" smtClean="0">
                <a:solidFill>
                  <a:srgbClr val="898989"/>
                </a:solidFill>
                <a:cs typeface="Arial" pitchFamily="34" charset="0"/>
              </a:rPr>
              <a:pPr>
                <a:spcBef>
                  <a:spcPct val="0"/>
                </a:spcBef>
                <a:spcAft>
                  <a:spcPct val="0"/>
                </a:spcAft>
                <a:buFontTx/>
                <a:buNone/>
              </a:pPr>
              <a:t>156</a:t>
            </a:fld>
            <a:endParaRPr lang="fr-CA" altLang="fr-FR" sz="1200" b="0" smtClean="0">
              <a:solidFill>
                <a:srgbClr val="898989"/>
              </a:solidFill>
              <a:cs typeface="Arial" pitchFamily="34" charset="0"/>
            </a:endParaRPr>
          </a:p>
        </p:txBody>
      </p:sp>
      <p:sp>
        <p:nvSpPr>
          <p:cNvPr id="17412" name="Rectangle 3"/>
          <p:cNvSpPr>
            <a:spLocks noChangeArrowheads="1"/>
          </p:cNvSpPr>
          <p:nvPr/>
        </p:nvSpPr>
        <p:spPr bwMode="auto">
          <a:xfrm>
            <a:off x="990600" y="2057400"/>
            <a:ext cx="684213"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idle</a:t>
            </a:r>
          </a:p>
        </p:txBody>
      </p:sp>
      <p:sp>
        <p:nvSpPr>
          <p:cNvPr id="17413" name="Rectangle 10"/>
          <p:cNvSpPr>
            <a:spLocks noChangeArrowheads="1"/>
          </p:cNvSpPr>
          <p:nvPr/>
        </p:nvSpPr>
        <p:spPr bwMode="auto">
          <a:xfrm>
            <a:off x="2435225" y="2057400"/>
            <a:ext cx="684213"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d1</a:t>
            </a:r>
            <a:endParaRPr lang="fr-CA" altLang="fr-FR" sz="1800" b="0"/>
          </a:p>
        </p:txBody>
      </p:sp>
      <p:sp>
        <p:nvSpPr>
          <p:cNvPr id="17414" name="Line 11"/>
          <p:cNvSpPr>
            <a:spLocks noChangeShapeType="1"/>
          </p:cNvSpPr>
          <p:nvPr/>
        </p:nvSpPr>
        <p:spPr bwMode="auto">
          <a:xfrm>
            <a:off x="1674813" y="2386013"/>
            <a:ext cx="7604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15" name="Rectangle 13"/>
          <p:cNvSpPr>
            <a:spLocks noChangeArrowheads="1"/>
          </p:cNvSpPr>
          <p:nvPr/>
        </p:nvSpPr>
        <p:spPr bwMode="auto">
          <a:xfrm>
            <a:off x="3878263" y="2057400"/>
            <a:ext cx="684212"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d2</a:t>
            </a:r>
            <a:endParaRPr lang="fr-CA" altLang="fr-FR" sz="1800" b="0"/>
          </a:p>
        </p:txBody>
      </p:sp>
      <p:sp>
        <p:nvSpPr>
          <p:cNvPr id="17416" name="Rectangle 14"/>
          <p:cNvSpPr>
            <a:spLocks noChangeArrowheads="1"/>
          </p:cNvSpPr>
          <p:nvPr/>
        </p:nvSpPr>
        <p:spPr bwMode="auto">
          <a:xfrm>
            <a:off x="5322888" y="2057400"/>
            <a:ext cx="684212"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7417" name="Rectangle 15"/>
          <p:cNvSpPr>
            <a:spLocks noChangeArrowheads="1"/>
          </p:cNvSpPr>
          <p:nvPr/>
        </p:nvSpPr>
        <p:spPr bwMode="auto">
          <a:xfrm>
            <a:off x="6767513" y="2057400"/>
            <a:ext cx="684212"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7418" name="Rectangle 20"/>
          <p:cNvSpPr>
            <a:spLocks noChangeArrowheads="1"/>
          </p:cNvSpPr>
          <p:nvPr/>
        </p:nvSpPr>
        <p:spPr bwMode="auto">
          <a:xfrm>
            <a:off x="7680325" y="3535363"/>
            <a:ext cx="987425"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a:p>
            <a:pPr eaLnBrk="1" hangingPunct="1">
              <a:spcBef>
                <a:spcPct val="0"/>
              </a:spcBef>
              <a:spcAft>
                <a:spcPct val="0"/>
              </a:spcAft>
              <a:buFontTx/>
              <a:buNone/>
            </a:pPr>
            <a:r>
              <a:rPr lang="en-US" altLang="fr-FR" sz="1800" b="0"/>
              <a:t>pressed</a:t>
            </a:r>
          </a:p>
        </p:txBody>
      </p:sp>
      <p:sp>
        <p:nvSpPr>
          <p:cNvPr id="17419" name="Text Box 21"/>
          <p:cNvSpPr txBox="1">
            <a:spLocks noChangeArrowheads="1"/>
          </p:cNvSpPr>
          <p:nvPr/>
        </p:nvSpPr>
        <p:spPr bwMode="auto">
          <a:xfrm>
            <a:off x="1674813" y="2057400"/>
            <a:ext cx="733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1 digit</a:t>
            </a:r>
          </a:p>
        </p:txBody>
      </p:sp>
      <p:sp>
        <p:nvSpPr>
          <p:cNvPr id="17420" name="Text Box 24"/>
          <p:cNvSpPr txBox="1">
            <a:spLocks noChangeArrowheads="1"/>
          </p:cNvSpPr>
          <p:nvPr/>
        </p:nvSpPr>
        <p:spPr bwMode="auto">
          <a:xfrm>
            <a:off x="3119438" y="2057400"/>
            <a:ext cx="733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1 digit</a:t>
            </a:r>
          </a:p>
        </p:txBody>
      </p:sp>
      <p:sp>
        <p:nvSpPr>
          <p:cNvPr id="17421" name="Text Box 25"/>
          <p:cNvSpPr txBox="1">
            <a:spLocks noChangeArrowheads="1"/>
          </p:cNvSpPr>
          <p:nvPr/>
        </p:nvSpPr>
        <p:spPr bwMode="auto">
          <a:xfrm>
            <a:off x="4562475" y="2057400"/>
            <a:ext cx="733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1 digit</a:t>
            </a:r>
          </a:p>
        </p:txBody>
      </p:sp>
      <p:sp>
        <p:nvSpPr>
          <p:cNvPr id="17422" name="Line 26"/>
          <p:cNvSpPr>
            <a:spLocks noChangeShapeType="1"/>
          </p:cNvSpPr>
          <p:nvPr/>
        </p:nvSpPr>
        <p:spPr bwMode="auto">
          <a:xfrm>
            <a:off x="3119438" y="2386013"/>
            <a:ext cx="75882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23" name="Line 28"/>
          <p:cNvSpPr>
            <a:spLocks noChangeShapeType="1"/>
          </p:cNvSpPr>
          <p:nvPr/>
        </p:nvSpPr>
        <p:spPr bwMode="auto">
          <a:xfrm>
            <a:off x="4562475" y="2386013"/>
            <a:ext cx="76041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24" name="Line 29"/>
          <p:cNvSpPr>
            <a:spLocks noChangeShapeType="1"/>
          </p:cNvSpPr>
          <p:nvPr/>
        </p:nvSpPr>
        <p:spPr bwMode="auto">
          <a:xfrm>
            <a:off x="6007100" y="2386013"/>
            <a:ext cx="760413"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25" name="Text Box 30"/>
          <p:cNvSpPr txBox="1">
            <a:spLocks noChangeArrowheads="1"/>
          </p:cNvSpPr>
          <p:nvPr/>
        </p:nvSpPr>
        <p:spPr bwMode="auto">
          <a:xfrm>
            <a:off x="6007100" y="2057400"/>
            <a:ext cx="733425"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1 digit</a:t>
            </a:r>
          </a:p>
        </p:txBody>
      </p:sp>
      <p:sp>
        <p:nvSpPr>
          <p:cNvPr id="17426" name="Line 31"/>
          <p:cNvSpPr>
            <a:spLocks noChangeShapeType="1"/>
          </p:cNvSpPr>
          <p:nvPr/>
        </p:nvSpPr>
        <p:spPr bwMode="auto">
          <a:xfrm>
            <a:off x="7299325" y="2714625"/>
            <a:ext cx="760413" cy="82073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27" name="Text Box 34"/>
          <p:cNvSpPr txBox="1">
            <a:spLocks noChangeArrowheads="1"/>
          </p:cNvSpPr>
          <p:nvPr/>
        </p:nvSpPr>
        <p:spPr bwMode="auto">
          <a:xfrm>
            <a:off x="5508625" y="2205038"/>
            <a:ext cx="4254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d3</a:t>
            </a:r>
          </a:p>
        </p:txBody>
      </p:sp>
      <p:sp>
        <p:nvSpPr>
          <p:cNvPr id="17428" name="Text Box 35"/>
          <p:cNvSpPr txBox="1">
            <a:spLocks noChangeArrowheads="1"/>
          </p:cNvSpPr>
          <p:nvPr/>
        </p:nvSpPr>
        <p:spPr bwMode="auto">
          <a:xfrm>
            <a:off x="6904038" y="2197100"/>
            <a:ext cx="4254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d4</a:t>
            </a:r>
          </a:p>
        </p:txBody>
      </p:sp>
      <p:sp>
        <p:nvSpPr>
          <p:cNvPr id="17429" name="Text Box 36"/>
          <p:cNvSpPr txBox="1">
            <a:spLocks noChangeArrowheads="1"/>
          </p:cNvSpPr>
          <p:nvPr/>
        </p:nvSpPr>
        <p:spPr bwMode="auto">
          <a:xfrm>
            <a:off x="7664450" y="275590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7430" name="Rectangle 38"/>
          <p:cNvSpPr>
            <a:spLocks noChangeArrowheads="1"/>
          </p:cNvSpPr>
          <p:nvPr/>
        </p:nvSpPr>
        <p:spPr bwMode="auto">
          <a:xfrm>
            <a:off x="7451725" y="5260975"/>
            <a:ext cx="1216025" cy="65722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7431" name="Line 39"/>
          <p:cNvSpPr>
            <a:spLocks noChangeShapeType="1"/>
          </p:cNvSpPr>
          <p:nvPr/>
        </p:nvSpPr>
        <p:spPr bwMode="auto">
          <a:xfrm>
            <a:off x="8135938" y="4192588"/>
            <a:ext cx="0" cy="10683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32" name="Text Box 40"/>
          <p:cNvSpPr txBox="1">
            <a:spLocks noChangeArrowheads="1"/>
          </p:cNvSpPr>
          <p:nvPr/>
        </p:nvSpPr>
        <p:spPr bwMode="auto">
          <a:xfrm rot="5402571">
            <a:off x="7899400" y="4502150"/>
            <a:ext cx="9842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approve</a:t>
            </a:r>
          </a:p>
        </p:txBody>
      </p:sp>
      <p:sp>
        <p:nvSpPr>
          <p:cNvPr id="17433" name="Text Box 41"/>
          <p:cNvSpPr txBox="1">
            <a:spLocks noChangeArrowheads="1"/>
          </p:cNvSpPr>
          <p:nvPr/>
        </p:nvSpPr>
        <p:spPr bwMode="auto">
          <a:xfrm>
            <a:off x="7527925" y="5426075"/>
            <a:ext cx="1162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Approved</a:t>
            </a:r>
          </a:p>
        </p:txBody>
      </p:sp>
      <p:sp>
        <p:nvSpPr>
          <p:cNvPr id="17434" name="Rectangle 43"/>
          <p:cNvSpPr>
            <a:spLocks noChangeArrowheads="1"/>
          </p:cNvSpPr>
          <p:nvPr/>
        </p:nvSpPr>
        <p:spPr bwMode="auto">
          <a:xfrm>
            <a:off x="3422650" y="4275138"/>
            <a:ext cx="1292225" cy="739775"/>
          </a:xfrm>
          <a:prstGeom prst="roundRect">
            <a:avLst>
              <a:gd name="adj" fmla="val 16667"/>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7435" name="Text Box 44"/>
          <p:cNvSpPr txBox="1">
            <a:spLocks noChangeArrowheads="1"/>
          </p:cNvSpPr>
          <p:nvPr/>
        </p:nvSpPr>
        <p:spPr bwMode="auto">
          <a:xfrm>
            <a:off x="3559175" y="4398963"/>
            <a:ext cx="10350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Rejected</a:t>
            </a:r>
          </a:p>
        </p:txBody>
      </p:sp>
      <p:sp>
        <p:nvSpPr>
          <p:cNvPr id="17436" name="Line 46"/>
          <p:cNvSpPr>
            <a:spLocks noChangeShapeType="1"/>
          </p:cNvSpPr>
          <p:nvPr/>
        </p:nvSpPr>
        <p:spPr bwMode="auto">
          <a:xfrm flipH="1">
            <a:off x="4714875" y="2714625"/>
            <a:ext cx="2205038" cy="1560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37" name="Line 47"/>
          <p:cNvSpPr>
            <a:spLocks noChangeShapeType="1"/>
          </p:cNvSpPr>
          <p:nvPr/>
        </p:nvSpPr>
        <p:spPr bwMode="auto">
          <a:xfrm flipH="1">
            <a:off x="4411663" y="2714625"/>
            <a:ext cx="1139825" cy="1560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38" name="Line 48"/>
          <p:cNvSpPr>
            <a:spLocks noChangeShapeType="1"/>
          </p:cNvSpPr>
          <p:nvPr/>
        </p:nvSpPr>
        <p:spPr bwMode="auto">
          <a:xfrm>
            <a:off x="4183063" y="2714625"/>
            <a:ext cx="0" cy="1560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39" name="Line 49"/>
          <p:cNvSpPr>
            <a:spLocks noChangeShapeType="1"/>
          </p:cNvSpPr>
          <p:nvPr/>
        </p:nvSpPr>
        <p:spPr bwMode="auto">
          <a:xfrm>
            <a:off x="2890838" y="2714625"/>
            <a:ext cx="836612" cy="1560513"/>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40" name="Text Box 50"/>
          <p:cNvSpPr txBox="1">
            <a:spLocks noChangeArrowheads="1"/>
          </p:cNvSpPr>
          <p:nvPr/>
        </p:nvSpPr>
        <p:spPr bwMode="auto">
          <a:xfrm>
            <a:off x="5688013" y="3495675"/>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7441" name="Text Box 52"/>
          <p:cNvSpPr txBox="1">
            <a:spLocks noChangeArrowheads="1"/>
          </p:cNvSpPr>
          <p:nvPr/>
        </p:nvSpPr>
        <p:spPr bwMode="auto">
          <a:xfrm>
            <a:off x="4638675" y="3043238"/>
            <a:ext cx="539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7442" name="Text Box 53"/>
          <p:cNvSpPr txBox="1">
            <a:spLocks noChangeArrowheads="1"/>
          </p:cNvSpPr>
          <p:nvPr/>
        </p:nvSpPr>
        <p:spPr bwMode="auto">
          <a:xfrm>
            <a:off x="3651250" y="3043238"/>
            <a:ext cx="539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7443" name="Text Box 54"/>
          <p:cNvSpPr txBox="1">
            <a:spLocks noChangeArrowheads="1"/>
          </p:cNvSpPr>
          <p:nvPr/>
        </p:nvSpPr>
        <p:spPr bwMode="auto">
          <a:xfrm>
            <a:off x="2738438" y="3371850"/>
            <a:ext cx="539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7444" name="Line 60"/>
          <p:cNvSpPr>
            <a:spLocks noChangeShapeType="1"/>
          </p:cNvSpPr>
          <p:nvPr/>
        </p:nvSpPr>
        <p:spPr bwMode="auto">
          <a:xfrm flipH="1">
            <a:off x="4724400" y="3962400"/>
            <a:ext cx="29718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7445" name="Text Box 62"/>
          <p:cNvSpPr txBox="1">
            <a:spLocks noChangeArrowheads="1"/>
          </p:cNvSpPr>
          <p:nvPr/>
        </p:nvSpPr>
        <p:spPr bwMode="auto">
          <a:xfrm>
            <a:off x="5775325" y="4381500"/>
            <a:ext cx="8064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Reject</a:t>
            </a:r>
          </a:p>
        </p:txBody>
      </p:sp>
      <p:sp>
        <p:nvSpPr>
          <p:cNvPr id="17446" name="Rectangle 65"/>
          <p:cNvSpPr>
            <a:spLocks noChangeArrowheads="1"/>
          </p:cNvSpPr>
          <p:nvPr/>
        </p:nvSpPr>
        <p:spPr bwMode="auto">
          <a:xfrm>
            <a:off x="2814638" y="1484313"/>
            <a:ext cx="4762500"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(PDV = Point de Vente; POS = Point of Sale)</a:t>
            </a:r>
          </a:p>
        </p:txBody>
      </p:sp>
      <p:sp>
        <p:nvSpPr>
          <p:cNvPr id="42" name="Oval 41"/>
          <p:cNvSpPr/>
          <p:nvPr/>
        </p:nvSpPr>
        <p:spPr>
          <a:xfrm>
            <a:off x="198438" y="2205038"/>
            <a:ext cx="360362" cy="36830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43" name="Straight Arrow Connector 42"/>
          <p:cNvCxnSpPr>
            <a:stCxn id="42" idx="6"/>
            <a:endCxn id="17412" idx="1"/>
          </p:cNvCxnSpPr>
          <p:nvPr/>
        </p:nvCxnSpPr>
        <p:spPr>
          <a:xfrm flipV="1">
            <a:off x="558800" y="2386013"/>
            <a:ext cx="431800" cy="31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6" name="Footer Placeholder 45"/>
          <p:cNvSpPr>
            <a:spLocks noGrp="1"/>
          </p:cNvSpPr>
          <p:nvPr>
            <p:ph type="ftr" sz="quarter" idx="10"/>
          </p:nvPr>
        </p:nvSpPr>
        <p:spPr/>
        <p:txBody>
          <a:bodyPr/>
          <a:lstStyle/>
          <a:p>
            <a:pPr>
              <a:defRPr/>
            </a:pPr>
            <a:r>
              <a:rPr lang="en-US"/>
              <a:t>SEG2106 – Winter 2014 – Hussein Al Osman</a:t>
            </a:r>
            <a:endParaRPr lang="en-US" dirty="0"/>
          </a:p>
        </p:txBody>
      </p:sp>
      <p:cxnSp>
        <p:nvCxnSpPr>
          <p:cNvPr id="17450" name="Straight Arrow Connector 2"/>
          <p:cNvCxnSpPr>
            <a:cxnSpLocks noChangeShapeType="1"/>
            <a:stCxn id="17434" idx="2"/>
            <a:endCxn id="50" idx="1"/>
          </p:cNvCxnSpPr>
          <p:nvPr/>
        </p:nvCxnSpPr>
        <p:spPr bwMode="auto">
          <a:xfrm>
            <a:off x="4068763" y="5014913"/>
            <a:ext cx="301625" cy="908050"/>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17451" name="Straight Arrow Connector 5"/>
          <p:cNvCxnSpPr>
            <a:cxnSpLocks noChangeShapeType="1"/>
            <a:stCxn id="17430" idx="1"/>
            <a:endCxn id="50" idx="6"/>
          </p:cNvCxnSpPr>
          <p:nvPr/>
        </p:nvCxnSpPr>
        <p:spPr bwMode="auto">
          <a:xfrm flipH="1">
            <a:off x="4676775" y="5589588"/>
            <a:ext cx="2774950" cy="463550"/>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17452" name="Group 8"/>
          <p:cNvGrpSpPr>
            <a:grpSpLocks/>
          </p:cNvGrpSpPr>
          <p:nvPr/>
        </p:nvGrpSpPr>
        <p:grpSpPr bwMode="auto">
          <a:xfrm>
            <a:off x="4316413" y="5868988"/>
            <a:ext cx="360362" cy="368300"/>
            <a:chOff x="2994369" y="5549900"/>
            <a:chExt cx="360362" cy="368300"/>
          </a:xfrm>
        </p:grpSpPr>
        <p:sp>
          <p:nvSpPr>
            <p:cNvPr id="50" name="Oval 49"/>
            <p:cNvSpPr/>
            <p:nvPr/>
          </p:nvSpPr>
          <p:spPr>
            <a:xfrm>
              <a:off x="2994369" y="5549900"/>
              <a:ext cx="360362" cy="3683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1" name="Oval 50"/>
            <p:cNvSpPr/>
            <p:nvPr/>
          </p:nvSpPr>
          <p:spPr>
            <a:xfrm>
              <a:off x="3084856" y="5641975"/>
              <a:ext cx="179388" cy="184150"/>
            </a:xfrm>
            <a:prstGeom prst="ellipse">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Tree>
    <p:extLst>
      <p:ext uri="{BB962C8B-B14F-4D97-AF65-F5344CB8AC3E}">
        <p14:creationId xmlns:p14="http://schemas.microsoft.com/office/powerpoint/2010/main" val="3934707377"/>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62" name="Rectangle 2"/>
          <p:cNvSpPr>
            <a:spLocks noGrp="1" noChangeArrowheads="1"/>
          </p:cNvSpPr>
          <p:nvPr>
            <p:ph type="title"/>
          </p:nvPr>
        </p:nvSpPr>
        <p:spPr/>
        <p:txBody>
          <a:bodyPr/>
          <a:lstStyle/>
          <a:p>
            <a:pPr>
              <a:defRPr/>
            </a:pPr>
            <a:r>
              <a:rPr lang="fr-CA" altLang="fr-FR" sz="3200" dirty="0" smtClean="0"/>
              <a:t>Exemple: terminal PDV (réseau de </a:t>
            </a:r>
            <a:r>
              <a:rPr lang="fr-CA" altLang="fr-FR" sz="3200" dirty="0" err="1" smtClean="0"/>
              <a:t>Petri</a:t>
            </a:r>
            <a:r>
              <a:rPr lang="fr-CA" altLang="fr-FR" sz="3200" dirty="0" smtClean="0"/>
              <a:t>)</a:t>
            </a:r>
            <a:endParaRPr lang="fr-CA" altLang="fr-FR" sz="3200" dirty="0"/>
          </a:p>
        </p:txBody>
      </p:sp>
      <p:grpSp>
        <p:nvGrpSpPr>
          <p:cNvPr id="92248" name="Group 88"/>
          <p:cNvGrpSpPr>
            <a:grpSpLocks/>
          </p:cNvGrpSpPr>
          <p:nvPr/>
        </p:nvGrpSpPr>
        <p:grpSpPr bwMode="auto">
          <a:xfrm>
            <a:off x="611188" y="1905000"/>
            <a:ext cx="8083550" cy="4191000"/>
            <a:chOff x="518" y="1200"/>
            <a:chExt cx="5092" cy="2640"/>
          </a:xfrm>
        </p:grpSpPr>
        <p:sp>
          <p:nvSpPr>
            <p:cNvPr id="18438" name="Oval 16"/>
            <p:cNvSpPr>
              <a:spLocks noChangeArrowheads="1"/>
            </p:cNvSpPr>
            <p:nvPr/>
          </p:nvSpPr>
          <p:spPr bwMode="auto">
            <a:xfrm>
              <a:off x="720" y="144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8439" name="Group 87"/>
            <p:cNvGrpSpPr>
              <a:grpSpLocks/>
            </p:cNvGrpSpPr>
            <p:nvPr/>
          </p:nvGrpSpPr>
          <p:grpSpPr bwMode="auto">
            <a:xfrm>
              <a:off x="518" y="1200"/>
              <a:ext cx="5092" cy="2640"/>
              <a:chOff x="518" y="1200"/>
              <a:chExt cx="5092" cy="2640"/>
            </a:xfrm>
          </p:grpSpPr>
          <p:grpSp>
            <p:nvGrpSpPr>
              <p:cNvPr id="18440" name="Group 26"/>
              <p:cNvGrpSpPr>
                <a:grpSpLocks/>
              </p:cNvGrpSpPr>
              <p:nvPr/>
            </p:nvGrpSpPr>
            <p:grpSpPr bwMode="auto">
              <a:xfrm>
                <a:off x="518" y="1200"/>
                <a:ext cx="5092" cy="2640"/>
                <a:chOff x="518" y="1200"/>
                <a:chExt cx="5092" cy="2640"/>
              </a:xfrm>
            </p:grpSpPr>
            <p:sp>
              <p:nvSpPr>
                <p:cNvPr id="18442" name="Oval 27"/>
                <p:cNvSpPr>
                  <a:spLocks noChangeArrowheads="1"/>
                </p:cNvSpPr>
                <p:nvPr/>
              </p:nvSpPr>
              <p:spPr bwMode="auto">
                <a:xfrm>
                  <a:off x="624"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43" name="Rectangle 28"/>
                <p:cNvSpPr>
                  <a:spLocks noChangeArrowheads="1"/>
                </p:cNvSpPr>
                <p:nvPr/>
              </p:nvSpPr>
              <p:spPr bwMode="auto">
                <a:xfrm>
                  <a:off x="1200" y="1392"/>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44" name="Line 29"/>
                <p:cNvSpPr>
                  <a:spLocks noChangeShapeType="1"/>
                </p:cNvSpPr>
                <p:nvPr/>
              </p:nvSpPr>
              <p:spPr bwMode="auto">
                <a:xfrm>
                  <a:off x="864"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45" name="Line 30"/>
                <p:cNvSpPr>
                  <a:spLocks noChangeShapeType="1"/>
                </p:cNvSpPr>
                <p:nvPr/>
              </p:nvSpPr>
              <p:spPr bwMode="auto">
                <a:xfrm>
                  <a:off x="1392"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46" name="Oval 31"/>
                <p:cNvSpPr>
                  <a:spLocks noChangeArrowheads="1"/>
                </p:cNvSpPr>
                <p:nvPr/>
              </p:nvSpPr>
              <p:spPr bwMode="auto">
                <a:xfrm>
                  <a:off x="1728"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47" name="Rectangle 32"/>
                <p:cNvSpPr>
                  <a:spLocks noChangeArrowheads="1"/>
                </p:cNvSpPr>
                <p:nvPr/>
              </p:nvSpPr>
              <p:spPr bwMode="auto">
                <a:xfrm>
                  <a:off x="2304" y="1392"/>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48" name="Line 33"/>
                <p:cNvSpPr>
                  <a:spLocks noChangeShapeType="1"/>
                </p:cNvSpPr>
                <p:nvPr/>
              </p:nvSpPr>
              <p:spPr bwMode="auto">
                <a:xfrm>
                  <a:off x="1968"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49" name="Oval 34"/>
                <p:cNvSpPr>
                  <a:spLocks noChangeArrowheads="1"/>
                </p:cNvSpPr>
                <p:nvPr/>
              </p:nvSpPr>
              <p:spPr bwMode="auto">
                <a:xfrm>
                  <a:off x="2832"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50" name="Rectangle 35"/>
                <p:cNvSpPr>
                  <a:spLocks noChangeArrowheads="1"/>
                </p:cNvSpPr>
                <p:nvPr/>
              </p:nvSpPr>
              <p:spPr bwMode="auto">
                <a:xfrm>
                  <a:off x="3408" y="1392"/>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51" name="Line 36"/>
                <p:cNvSpPr>
                  <a:spLocks noChangeShapeType="1"/>
                </p:cNvSpPr>
                <p:nvPr/>
              </p:nvSpPr>
              <p:spPr bwMode="auto">
                <a:xfrm>
                  <a:off x="3072"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52" name="Line 37"/>
                <p:cNvSpPr>
                  <a:spLocks noChangeShapeType="1"/>
                </p:cNvSpPr>
                <p:nvPr/>
              </p:nvSpPr>
              <p:spPr bwMode="auto">
                <a:xfrm>
                  <a:off x="2496"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53" name="Text Box 38"/>
                <p:cNvSpPr txBox="1">
                  <a:spLocks noChangeArrowheads="1"/>
                </p:cNvSpPr>
                <p:nvPr/>
              </p:nvSpPr>
              <p:spPr bwMode="auto">
                <a:xfrm>
                  <a:off x="518" y="1608"/>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Initial</a:t>
                  </a:r>
                </a:p>
              </p:txBody>
            </p:sp>
            <p:sp>
              <p:nvSpPr>
                <p:cNvPr id="18454" name="Text Box 39"/>
                <p:cNvSpPr txBox="1">
                  <a:spLocks noChangeArrowheads="1"/>
                </p:cNvSpPr>
                <p:nvPr/>
              </p:nvSpPr>
              <p:spPr bwMode="auto">
                <a:xfrm>
                  <a:off x="1056" y="1200"/>
                  <a:ext cx="5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1 digit</a:t>
                  </a:r>
                </a:p>
              </p:txBody>
            </p:sp>
            <p:sp>
              <p:nvSpPr>
                <p:cNvPr id="18455" name="Text Box 40"/>
                <p:cNvSpPr txBox="1">
                  <a:spLocks noChangeArrowheads="1"/>
                </p:cNvSpPr>
                <p:nvPr/>
              </p:nvSpPr>
              <p:spPr bwMode="auto">
                <a:xfrm>
                  <a:off x="2160" y="1200"/>
                  <a:ext cx="5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1 digit</a:t>
                  </a:r>
                </a:p>
              </p:txBody>
            </p:sp>
            <p:sp>
              <p:nvSpPr>
                <p:cNvPr id="18456" name="Text Box 41"/>
                <p:cNvSpPr txBox="1">
                  <a:spLocks noChangeArrowheads="1"/>
                </p:cNvSpPr>
                <p:nvPr/>
              </p:nvSpPr>
              <p:spPr bwMode="auto">
                <a:xfrm>
                  <a:off x="3264" y="1200"/>
                  <a:ext cx="5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1 digit</a:t>
                  </a:r>
                </a:p>
              </p:txBody>
            </p:sp>
            <p:sp>
              <p:nvSpPr>
                <p:cNvPr id="18457" name="Text Box 42"/>
                <p:cNvSpPr txBox="1">
                  <a:spLocks noChangeArrowheads="1"/>
                </p:cNvSpPr>
                <p:nvPr/>
              </p:nvSpPr>
              <p:spPr bwMode="auto">
                <a:xfrm>
                  <a:off x="4368" y="1200"/>
                  <a:ext cx="5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1 digit</a:t>
                  </a:r>
                </a:p>
              </p:txBody>
            </p:sp>
            <p:sp>
              <p:nvSpPr>
                <p:cNvPr id="18458" name="Oval 43"/>
                <p:cNvSpPr>
                  <a:spLocks noChangeArrowheads="1"/>
                </p:cNvSpPr>
                <p:nvPr/>
              </p:nvSpPr>
              <p:spPr bwMode="auto">
                <a:xfrm>
                  <a:off x="3936"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59" name="Rectangle 44"/>
                <p:cNvSpPr>
                  <a:spLocks noChangeArrowheads="1"/>
                </p:cNvSpPr>
                <p:nvPr/>
              </p:nvSpPr>
              <p:spPr bwMode="auto">
                <a:xfrm>
                  <a:off x="4512" y="1392"/>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60" name="Line 45"/>
                <p:cNvSpPr>
                  <a:spLocks noChangeShapeType="1"/>
                </p:cNvSpPr>
                <p:nvPr/>
              </p:nvSpPr>
              <p:spPr bwMode="auto">
                <a:xfrm>
                  <a:off x="4176"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61" name="Line 46"/>
                <p:cNvSpPr>
                  <a:spLocks noChangeShapeType="1"/>
                </p:cNvSpPr>
                <p:nvPr/>
              </p:nvSpPr>
              <p:spPr bwMode="auto">
                <a:xfrm>
                  <a:off x="3600"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62" name="Text Box 47"/>
                <p:cNvSpPr txBox="1">
                  <a:spLocks noChangeArrowheads="1"/>
                </p:cNvSpPr>
                <p:nvPr/>
              </p:nvSpPr>
              <p:spPr bwMode="auto">
                <a:xfrm>
                  <a:off x="1718" y="160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d1</a:t>
                  </a:r>
                </a:p>
              </p:txBody>
            </p:sp>
            <p:sp>
              <p:nvSpPr>
                <p:cNvPr id="18463" name="Text Box 48"/>
                <p:cNvSpPr txBox="1">
                  <a:spLocks noChangeArrowheads="1"/>
                </p:cNvSpPr>
                <p:nvPr/>
              </p:nvSpPr>
              <p:spPr bwMode="auto">
                <a:xfrm>
                  <a:off x="2822" y="160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d2</a:t>
                  </a:r>
                </a:p>
              </p:txBody>
            </p:sp>
            <p:sp>
              <p:nvSpPr>
                <p:cNvPr id="18464" name="Text Box 49"/>
                <p:cNvSpPr txBox="1">
                  <a:spLocks noChangeArrowheads="1"/>
                </p:cNvSpPr>
                <p:nvPr/>
              </p:nvSpPr>
              <p:spPr bwMode="auto">
                <a:xfrm>
                  <a:off x="3926" y="160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d3</a:t>
                  </a:r>
                </a:p>
              </p:txBody>
            </p:sp>
            <p:sp>
              <p:nvSpPr>
                <p:cNvPr id="18465" name="Oval 50"/>
                <p:cNvSpPr>
                  <a:spLocks noChangeArrowheads="1"/>
                </p:cNvSpPr>
                <p:nvPr/>
              </p:nvSpPr>
              <p:spPr bwMode="auto">
                <a:xfrm>
                  <a:off x="5040"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66" name="Line 51"/>
                <p:cNvSpPr>
                  <a:spLocks noChangeShapeType="1"/>
                </p:cNvSpPr>
                <p:nvPr/>
              </p:nvSpPr>
              <p:spPr bwMode="auto">
                <a:xfrm>
                  <a:off x="4704"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67" name="Text Box 52"/>
                <p:cNvSpPr txBox="1">
                  <a:spLocks noChangeArrowheads="1"/>
                </p:cNvSpPr>
                <p:nvPr/>
              </p:nvSpPr>
              <p:spPr bwMode="auto">
                <a:xfrm>
                  <a:off x="5040" y="1200"/>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d4</a:t>
                  </a:r>
                </a:p>
              </p:txBody>
            </p:sp>
            <p:sp>
              <p:nvSpPr>
                <p:cNvPr id="18468" name="Line 53"/>
                <p:cNvSpPr>
                  <a:spLocks noChangeShapeType="1"/>
                </p:cNvSpPr>
                <p:nvPr/>
              </p:nvSpPr>
              <p:spPr bwMode="auto">
                <a:xfrm>
                  <a:off x="5184" y="1632"/>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69" name="Rectangle 54"/>
                <p:cNvSpPr>
                  <a:spLocks noChangeArrowheads="1"/>
                </p:cNvSpPr>
                <p:nvPr/>
              </p:nvSpPr>
              <p:spPr bwMode="auto">
                <a:xfrm>
                  <a:off x="5088" y="2016"/>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70" name="Text Box 55"/>
                <p:cNvSpPr txBox="1">
                  <a:spLocks noChangeArrowheads="1"/>
                </p:cNvSpPr>
                <p:nvPr/>
              </p:nvSpPr>
              <p:spPr bwMode="auto">
                <a:xfrm>
                  <a:off x="5270" y="2040"/>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8471" name="Line 56"/>
                <p:cNvSpPr>
                  <a:spLocks noChangeShapeType="1"/>
                </p:cNvSpPr>
                <p:nvPr/>
              </p:nvSpPr>
              <p:spPr bwMode="auto">
                <a:xfrm>
                  <a:off x="5184" y="2256"/>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72" name="Oval 57"/>
                <p:cNvSpPr>
                  <a:spLocks noChangeArrowheads="1"/>
                </p:cNvSpPr>
                <p:nvPr/>
              </p:nvSpPr>
              <p:spPr bwMode="auto">
                <a:xfrm>
                  <a:off x="5088" y="264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73" name="Text Box 58"/>
                <p:cNvSpPr txBox="1">
                  <a:spLocks noChangeArrowheads="1"/>
                </p:cNvSpPr>
                <p:nvPr/>
              </p:nvSpPr>
              <p:spPr bwMode="auto">
                <a:xfrm>
                  <a:off x="4608" y="2592"/>
                  <a:ext cx="58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1">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a:p>
                  <a:pPr eaLnBrk="1" hangingPunct="1">
                    <a:spcBef>
                      <a:spcPct val="0"/>
                    </a:spcBef>
                    <a:spcAft>
                      <a:spcPct val="0"/>
                    </a:spcAft>
                    <a:buFontTx/>
                    <a:buNone/>
                  </a:pPr>
                  <a:r>
                    <a:rPr lang="en-US" altLang="fr-FR" sz="1800" b="0"/>
                    <a:t>pressed</a:t>
                  </a:r>
                </a:p>
              </p:txBody>
            </p:sp>
            <p:sp>
              <p:nvSpPr>
                <p:cNvPr id="18474" name="Oval 59"/>
                <p:cNvSpPr>
                  <a:spLocks noChangeArrowheads="1"/>
                </p:cNvSpPr>
                <p:nvPr/>
              </p:nvSpPr>
              <p:spPr bwMode="auto">
                <a:xfrm>
                  <a:off x="5136" y="360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75" name="Oval 60"/>
                <p:cNvSpPr>
                  <a:spLocks noChangeArrowheads="1"/>
                </p:cNvSpPr>
                <p:nvPr/>
              </p:nvSpPr>
              <p:spPr bwMode="auto">
                <a:xfrm>
                  <a:off x="2496" y="302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76" name="Rectangle 61"/>
                <p:cNvSpPr>
                  <a:spLocks noChangeArrowheads="1"/>
                </p:cNvSpPr>
                <p:nvPr/>
              </p:nvSpPr>
              <p:spPr bwMode="auto">
                <a:xfrm>
                  <a:off x="5136" y="3120"/>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77" name="Line 62"/>
                <p:cNvSpPr>
                  <a:spLocks noChangeShapeType="1"/>
                </p:cNvSpPr>
                <p:nvPr/>
              </p:nvSpPr>
              <p:spPr bwMode="auto">
                <a:xfrm>
                  <a:off x="5232" y="2880"/>
                  <a:ext cx="0"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78" name="Line 63"/>
                <p:cNvSpPr>
                  <a:spLocks noChangeShapeType="1"/>
                </p:cNvSpPr>
                <p:nvPr/>
              </p:nvSpPr>
              <p:spPr bwMode="auto">
                <a:xfrm>
                  <a:off x="5232" y="3360"/>
                  <a:ext cx="0"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79" name="Text Box 64"/>
                <p:cNvSpPr txBox="1">
                  <a:spLocks noChangeArrowheads="1"/>
                </p:cNvSpPr>
                <p:nvPr/>
              </p:nvSpPr>
              <p:spPr bwMode="auto">
                <a:xfrm>
                  <a:off x="4560" y="3120"/>
                  <a:ext cx="62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approve</a:t>
                  </a:r>
                </a:p>
              </p:txBody>
            </p:sp>
            <p:sp>
              <p:nvSpPr>
                <p:cNvPr id="18480" name="Text Box 65"/>
                <p:cNvSpPr txBox="1">
                  <a:spLocks noChangeArrowheads="1"/>
                </p:cNvSpPr>
                <p:nvPr/>
              </p:nvSpPr>
              <p:spPr bwMode="auto">
                <a:xfrm>
                  <a:off x="4464" y="3600"/>
                  <a:ext cx="70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approved</a:t>
                  </a:r>
                </a:p>
              </p:txBody>
            </p:sp>
            <p:sp>
              <p:nvSpPr>
                <p:cNvPr id="18481" name="Rectangle 66"/>
                <p:cNvSpPr>
                  <a:spLocks noChangeArrowheads="1"/>
                </p:cNvSpPr>
                <p:nvPr/>
              </p:nvSpPr>
              <p:spPr bwMode="auto">
                <a:xfrm>
                  <a:off x="2064" y="2208"/>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82" name="Rectangle 67"/>
                <p:cNvSpPr>
                  <a:spLocks noChangeArrowheads="1"/>
                </p:cNvSpPr>
                <p:nvPr/>
              </p:nvSpPr>
              <p:spPr bwMode="auto">
                <a:xfrm>
                  <a:off x="2736" y="2208"/>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83" name="Rectangle 68"/>
                <p:cNvSpPr>
                  <a:spLocks noChangeArrowheads="1"/>
                </p:cNvSpPr>
                <p:nvPr/>
              </p:nvSpPr>
              <p:spPr bwMode="auto">
                <a:xfrm>
                  <a:off x="3504" y="2208"/>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84" name="Rectangle 69"/>
                <p:cNvSpPr>
                  <a:spLocks noChangeArrowheads="1"/>
                </p:cNvSpPr>
                <p:nvPr/>
              </p:nvSpPr>
              <p:spPr bwMode="auto">
                <a:xfrm>
                  <a:off x="3696" y="2976"/>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85" name="Rectangle 70"/>
                <p:cNvSpPr>
                  <a:spLocks noChangeArrowheads="1"/>
                </p:cNvSpPr>
                <p:nvPr/>
              </p:nvSpPr>
              <p:spPr bwMode="auto">
                <a:xfrm>
                  <a:off x="4080" y="2256"/>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8486" name="Line 71"/>
                <p:cNvSpPr>
                  <a:spLocks noChangeShapeType="1"/>
                </p:cNvSpPr>
                <p:nvPr/>
              </p:nvSpPr>
              <p:spPr bwMode="auto">
                <a:xfrm>
                  <a:off x="1920" y="1632"/>
                  <a:ext cx="24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87" name="Line 72"/>
                <p:cNvSpPr>
                  <a:spLocks noChangeShapeType="1"/>
                </p:cNvSpPr>
                <p:nvPr/>
              </p:nvSpPr>
              <p:spPr bwMode="auto">
                <a:xfrm>
                  <a:off x="2256" y="2448"/>
                  <a:ext cx="288"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88" name="Line 73"/>
                <p:cNvSpPr>
                  <a:spLocks noChangeShapeType="1"/>
                </p:cNvSpPr>
                <p:nvPr/>
              </p:nvSpPr>
              <p:spPr bwMode="auto">
                <a:xfrm flipH="1">
                  <a:off x="2832" y="1632"/>
                  <a:ext cx="96"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89" name="Line 74"/>
                <p:cNvSpPr>
                  <a:spLocks noChangeShapeType="1"/>
                </p:cNvSpPr>
                <p:nvPr/>
              </p:nvSpPr>
              <p:spPr bwMode="auto">
                <a:xfrm flipH="1">
                  <a:off x="2640" y="2448"/>
                  <a:ext cx="192"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90" name="Line 75"/>
                <p:cNvSpPr>
                  <a:spLocks noChangeShapeType="1"/>
                </p:cNvSpPr>
                <p:nvPr/>
              </p:nvSpPr>
              <p:spPr bwMode="auto">
                <a:xfrm flipH="1">
                  <a:off x="3648" y="1632"/>
                  <a:ext cx="384"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91" name="Line 76"/>
                <p:cNvSpPr>
                  <a:spLocks noChangeShapeType="1"/>
                </p:cNvSpPr>
                <p:nvPr/>
              </p:nvSpPr>
              <p:spPr bwMode="auto">
                <a:xfrm flipH="1">
                  <a:off x="2736" y="2400"/>
                  <a:ext cx="768" cy="67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92" name="Line 77"/>
                <p:cNvSpPr>
                  <a:spLocks noChangeShapeType="1"/>
                </p:cNvSpPr>
                <p:nvPr/>
              </p:nvSpPr>
              <p:spPr bwMode="auto">
                <a:xfrm flipH="1">
                  <a:off x="4272" y="1632"/>
                  <a:ext cx="81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93" name="Line 78"/>
                <p:cNvSpPr>
                  <a:spLocks noChangeShapeType="1"/>
                </p:cNvSpPr>
                <p:nvPr/>
              </p:nvSpPr>
              <p:spPr bwMode="auto">
                <a:xfrm flipH="1">
                  <a:off x="2736" y="2448"/>
                  <a:ext cx="1344"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94" name="Line 79"/>
                <p:cNvSpPr>
                  <a:spLocks noChangeShapeType="1"/>
                </p:cNvSpPr>
                <p:nvPr/>
              </p:nvSpPr>
              <p:spPr bwMode="auto">
                <a:xfrm flipH="1">
                  <a:off x="3888" y="2784"/>
                  <a:ext cx="1200"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95" name="Line 80"/>
                <p:cNvSpPr>
                  <a:spLocks noChangeShapeType="1"/>
                </p:cNvSpPr>
                <p:nvPr/>
              </p:nvSpPr>
              <p:spPr bwMode="auto">
                <a:xfrm flipH="1">
                  <a:off x="2736" y="3120"/>
                  <a:ext cx="960"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18496" name="Text Box 81"/>
                <p:cNvSpPr txBox="1">
                  <a:spLocks noChangeArrowheads="1"/>
                </p:cNvSpPr>
                <p:nvPr/>
              </p:nvSpPr>
              <p:spPr bwMode="auto">
                <a:xfrm>
                  <a:off x="1718" y="2184"/>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8497" name="Text Box 82"/>
                <p:cNvSpPr txBox="1">
                  <a:spLocks noChangeArrowheads="1"/>
                </p:cNvSpPr>
                <p:nvPr/>
              </p:nvSpPr>
              <p:spPr bwMode="auto">
                <a:xfrm>
                  <a:off x="2438" y="2184"/>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8498" name="Text Box 83"/>
                <p:cNvSpPr txBox="1">
                  <a:spLocks noChangeArrowheads="1"/>
                </p:cNvSpPr>
                <p:nvPr/>
              </p:nvSpPr>
              <p:spPr bwMode="auto">
                <a:xfrm>
                  <a:off x="3158" y="2184"/>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8499" name="Text Box 84"/>
                <p:cNvSpPr txBox="1">
                  <a:spLocks noChangeArrowheads="1"/>
                </p:cNvSpPr>
                <p:nvPr/>
              </p:nvSpPr>
              <p:spPr bwMode="auto">
                <a:xfrm>
                  <a:off x="4310" y="2280"/>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18500" name="Text Box 85"/>
                <p:cNvSpPr txBox="1">
                  <a:spLocks noChangeArrowheads="1"/>
                </p:cNvSpPr>
                <p:nvPr/>
              </p:nvSpPr>
              <p:spPr bwMode="auto">
                <a:xfrm>
                  <a:off x="3542" y="3192"/>
                  <a:ext cx="5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Reject</a:t>
                  </a:r>
                </a:p>
              </p:txBody>
            </p:sp>
          </p:grpSp>
          <p:sp>
            <p:nvSpPr>
              <p:cNvPr id="18441" name="Text Box 86"/>
              <p:cNvSpPr txBox="1">
                <a:spLocks noChangeArrowheads="1"/>
              </p:cNvSpPr>
              <p:nvPr/>
            </p:nvSpPr>
            <p:spPr bwMode="auto">
              <a:xfrm>
                <a:off x="1776" y="3024"/>
                <a:ext cx="70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Rejected!</a:t>
                </a:r>
              </a:p>
            </p:txBody>
          </p:sp>
        </p:grpSp>
      </p:grpSp>
      <p:sp>
        <p:nvSpPr>
          <p:cNvPr id="18436"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89961AC-DA5A-444C-A7E2-E7B5232A3D8E}" type="slidenum">
              <a:rPr lang="fr-CA" altLang="fr-FR" sz="1200" b="0" smtClean="0">
                <a:solidFill>
                  <a:srgbClr val="898989"/>
                </a:solidFill>
                <a:cs typeface="Arial" pitchFamily="34" charset="0"/>
              </a:rPr>
              <a:pPr>
                <a:spcBef>
                  <a:spcPct val="0"/>
                </a:spcBef>
                <a:spcAft>
                  <a:spcPct val="0"/>
                </a:spcAft>
                <a:buFontTx/>
                <a:buNone/>
              </a:pPr>
              <a:t>157</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8621441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92248"/>
                                        </p:tgtEl>
                                        <p:attrNameLst>
                                          <p:attrName>style.visibility</p:attrName>
                                        </p:attrNameLst>
                                      </p:cBhvr>
                                      <p:to>
                                        <p:strVal val="visible"/>
                                      </p:to>
                                    </p:set>
                                    <p:animEffect transition="in" filter="box(in)">
                                      <p:cBhvr>
                                        <p:cTn id="7" dur="500"/>
                                        <p:tgtEl>
                                          <p:spTgt spid="922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457200" y="152400"/>
            <a:ext cx="6934200" cy="1371600"/>
          </a:xfrm>
        </p:spPr>
        <p:txBody>
          <a:bodyPr/>
          <a:lstStyle/>
          <a:p>
            <a:pPr>
              <a:defRPr/>
            </a:pPr>
            <a:r>
              <a:rPr lang="fr-CA" altLang="fr-FR" sz="3200" dirty="0" smtClean="0"/>
              <a:t>Terminal PDV</a:t>
            </a:r>
            <a:endParaRPr lang="fr-CA" altLang="fr-FR" sz="3200" dirty="0"/>
          </a:p>
        </p:txBody>
      </p:sp>
      <p:sp>
        <p:nvSpPr>
          <p:cNvPr id="95235" name="Rectangle 3"/>
          <p:cNvSpPr>
            <a:spLocks noGrp="1" noChangeArrowheads="1"/>
          </p:cNvSpPr>
          <p:nvPr>
            <p:ph type="body" idx="1"/>
          </p:nvPr>
        </p:nvSpPr>
        <p:spPr/>
        <p:txBody>
          <a:bodyPr/>
          <a:lstStyle/>
          <a:p>
            <a:r>
              <a:rPr lang="fr-CA" altLang="fr-FR" smtClean="0"/>
              <a:t>Scénario 1: Normal </a:t>
            </a:r>
          </a:p>
          <a:p>
            <a:pPr lvl="1"/>
            <a:r>
              <a:rPr lang="fr-CA" altLang="fr-FR" smtClean="0"/>
              <a:t>Entrer les 4 chiffres et peser OK.</a:t>
            </a:r>
          </a:p>
          <a:p>
            <a:r>
              <a:rPr lang="fr-CA" altLang="fr-FR" smtClean="0"/>
              <a:t>Scénario 2: Exceptionnel </a:t>
            </a:r>
          </a:p>
          <a:p>
            <a:pPr lvl="1"/>
            <a:r>
              <a:rPr lang="fr-CA" altLang="fr-FR" smtClean="0"/>
              <a:t>Entrer seulement 3 chiffres et peser OK.</a:t>
            </a:r>
          </a:p>
        </p:txBody>
      </p:sp>
      <p:sp>
        <p:nvSpPr>
          <p:cNvPr id="19460"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DEFE689-DC17-4D2E-995A-7A383DAFBDE5}" type="slidenum">
              <a:rPr lang="fr-CA" altLang="fr-FR" sz="1200" b="0" smtClean="0">
                <a:solidFill>
                  <a:srgbClr val="898989"/>
                </a:solidFill>
                <a:cs typeface="Arial" pitchFamily="34" charset="0"/>
              </a:rPr>
              <a:pPr>
                <a:spcBef>
                  <a:spcPct val="0"/>
                </a:spcBef>
                <a:spcAft>
                  <a:spcPct val="0"/>
                </a:spcAft>
                <a:buFontTx/>
                <a:buNone/>
              </a:pPr>
              <a:t>158</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6425655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5235">
                                            <p:txEl>
                                              <p:pRg st="0" end="0"/>
                                            </p:txEl>
                                          </p:spTgt>
                                        </p:tgtEl>
                                        <p:attrNameLst>
                                          <p:attrName>style.visibility</p:attrName>
                                        </p:attrNameLst>
                                      </p:cBhvr>
                                      <p:to>
                                        <p:strVal val="visible"/>
                                      </p:to>
                                    </p:set>
                                    <p:anim calcmode="lin" valueType="num">
                                      <p:cBhvr additive="base">
                                        <p:cTn id="7" dur="500" fill="hold"/>
                                        <p:tgtEl>
                                          <p:spTgt spid="952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52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5235">
                                            <p:txEl>
                                              <p:pRg st="1" end="1"/>
                                            </p:txEl>
                                          </p:spTgt>
                                        </p:tgtEl>
                                        <p:attrNameLst>
                                          <p:attrName>style.visibility</p:attrName>
                                        </p:attrNameLst>
                                      </p:cBhvr>
                                      <p:to>
                                        <p:strVal val="visible"/>
                                      </p:to>
                                    </p:set>
                                    <p:anim calcmode="lin" valueType="num">
                                      <p:cBhvr additive="base">
                                        <p:cTn id="13" dur="500" fill="hold"/>
                                        <p:tgtEl>
                                          <p:spTgt spid="9523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52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5235">
                                            <p:txEl>
                                              <p:pRg st="2" end="2"/>
                                            </p:txEl>
                                          </p:spTgt>
                                        </p:tgtEl>
                                        <p:attrNameLst>
                                          <p:attrName>style.visibility</p:attrName>
                                        </p:attrNameLst>
                                      </p:cBhvr>
                                      <p:to>
                                        <p:strVal val="visible"/>
                                      </p:to>
                                    </p:set>
                                    <p:anim calcmode="lin" valueType="num">
                                      <p:cBhvr additive="base">
                                        <p:cTn id="19" dur="500" fill="hold"/>
                                        <p:tgtEl>
                                          <p:spTgt spid="9523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52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95235">
                                            <p:txEl>
                                              <p:pRg st="3" end="3"/>
                                            </p:txEl>
                                          </p:spTgt>
                                        </p:tgtEl>
                                        <p:attrNameLst>
                                          <p:attrName>style.visibility</p:attrName>
                                        </p:attrNameLst>
                                      </p:cBhvr>
                                      <p:to>
                                        <p:strVal val="visible"/>
                                      </p:to>
                                    </p:set>
                                    <p:anim calcmode="lin" valueType="num">
                                      <p:cBhvr additive="base">
                                        <p:cTn id="25" dur="500" fill="hold"/>
                                        <p:tgtEl>
                                          <p:spTgt spid="9523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523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235" grpId="0" build="p" bldLvl="2" autoUpdateAnimBg="0"/>
    </p:bldLst>
  </p:timing>
</p:sld>
</file>

<file path=ppt/slides/slide15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4755" name="Rectangle 3"/>
          <p:cNvSpPr>
            <a:spLocks noGrp="1" noChangeArrowheads="1"/>
          </p:cNvSpPr>
          <p:nvPr>
            <p:ph type="title"/>
          </p:nvPr>
        </p:nvSpPr>
        <p:spPr/>
        <p:txBody>
          <a:bodyPr/>
          <a:lstStyle/>
          <a:p>
            <a:pPr>
              <a:defRPr/>
            </a:pPr>
            <a:r>
              <a:rPr lang="fr-CA" altLang="fr-FR" sz="3200" dirty="0" smtClean="0"/>
              <a:t>Exemple: système PDV (jeu de jetons)</a:t>
            </a:r>
            <a:endParaRPr lang="fr-CA" altLang="fr-FR" sz="3200" dirty="0"/>
          </a:p>
        </p:txBody>
      </p:sp>
      <p:sp>
        <p:nvSpPr>
          <p:cNvPr id="74823" name="Oval 71"/>
          <p:cNvSpPr>
            <a:spLocks noChangeArrowheads="1"/>
          </p:cNvSpPr>
          <p:nvPr/>
        </p:nvSpPr>
        <p:spPr bwMode="auto">
          <a:xfrm>
            <a:off x="1143000" y="2286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25" name="Rectangle 73"/>
          <p:cNvSpPr>
            <a:spLocks noChangeArrowheads="1"/>
          </p:cNvSpPr>
          <p:nvPr/>
        </p:nvSpPr>
        <p:spPr bwMode="auto">
          <a:xfrm>
            <a:off x="1905000" y="22098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26" name="Oval 74"/>
          <p:cNvSpPr>
            <a:spLocks noChangeArrowheads="1"/>
          </p:cNvSpPr>
          <p:nvPr/>
        </p:nvSpPr>
        <p:spPr bwMode="auto">
          <a:xfrm>
            <a:off x="28956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27" name="Rectangle 75"/>
          <p:cNvSpPr>
            <a:spLocks noChangeArrowheads="1"/>
          </p:cNvSpPr>
          <p:nvPr/>
        </p:nvSpPr>
        <p:spPr bwMode="auto">
          <a:xfrm>
            <a:off x="3657600" y="22098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28" name="Oval 76"/>
          <p:cNvSpPr>
            <a:spLocks noChangeArrowheads="1"/>
          </p:cNvSpPr>
          <p:nvPr/>
        </p:nvSpPr>
        <p:spPr bwMode="auto">
          <a:xfrm>
            <a:off x="46482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29" name="Rectangle 77"/>
          <p:cNvSpPr>
            <a:spLocks noChangeArrowheads="1"/>
          </p:cNvSpPr>
          <p:nvPr/>
        </p:nvSpPr>
        <p:spPr bwMode="auto">
          <a:xfrm>
            <a:off x="5410200" y="22098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0" name="Oval 78"/>
          <p:cNvSpPr>
            <a:spLocks noChangeArrowheads="1"/>
          </p:cNvSpPr>
          <p:nvPr/>
        </p:nvSpPr>
        <p:spPr bwMode="auto">
          <a:xfrm>
            <a:off x="64008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1" name="Rectangle 79"/>
          <p:cNvSpPr>
            <a:spLocks noChangeArrowheads="1"/>
          </p:cNvSpPr>
          <p:nvPr/>
        </p:nvSpPr>
        <p:spPr bwMode="auto">
          <a:xfrm>
            <a:off x="7162800" y="22098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2" name="Oval 80"/>
          <p:cNvSpPr>
            <a:spLocks noChangeArrowheads="1"/>
          </p:cNvSpPr>
          <p:nvPr/>
        </p:nvSpPr>
        <p:spPr bwMode="auto">
          <a:xfrm>
            <a:off x="81534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3" name="Rectangle 81"/>
          <p:cNvSpPr>
            <a:spLocks noChangeArrowheads="1"/>
          </p:cNvSpPr>
          <p:nvPr/>
        </p:nvSpPr>
        <p:spPr bwMode="auto">
          <a:xfrm>
            <a:off x="8077200" y="32004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4" name="Oval 82"/>
          <p:cNvSpPr>
            <a:spLocks noChangeArrowheads="1"/>
          </p:cNvSpPr>
          <p:nvPr/>
        </p:nvSpPr>
        <p:spPr bwMode="auto">
          <a:xfrm>
            <a:off x="8229600" y="4343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5" name="Rectangle 83"/>
          <p:cNvSpPr>
            <a:spLocks noChangeArrowheads="1"/>
          </p:cNvSpPr>
          <p:nvPr/>
        </p:nvSpPr>
        <p:spPr bwMode="auto">
          <a:xfrm>
            <a:off x="8153400" y="49530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6" name="Oval 84"/>
          <p:cNvSpPr>
            <a:spLocks noChangeArrowheads="1"/>
          </p:cNvSpPr>
          <p:nvPr/>
        </p:nvSpPr>
        <p:spPr bwMode="auto">
          <a:xfrm>
            <a:off x="8305800" y="5867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7" name="Oval 85"/>
          <p:cNvSpPr>
            <a:spLocks noChangeArrowheads="1"/>
          </p:cNvSpPr>
          <p:nvPr/>
        </p:nvSpPr>
        <p:spPr bwMode="auto">
          <a:xfrm>
            <a:off x="1143000" y="2286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8" name="Rectangle 86"/>
          <p:cNvSpPr>
            <a:spLocks noChangeArrowheads="1"/>
          </p:cNvSpPr>
          <p:nvPr/>
        </p:nvSpPr>
        <p:spPr bwMode="auto">
          <a:xfrm>
            <a:off x="1905000" y="2205038"/>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39" name="Oval 87"/>
          <p:cNvSpPr>
            <a:spLocks noChangeArrowheads="1"/>
          </p:cNvSpPr>
          <p:nvPr/>
        </p:nvSpPr>
        <p:spPr bwMode="auto">
          <a:xfrm>
            <a:off x="28956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40" name="Rectangle 88"/>
          <p:cNvSpPr>
            <a:spLocks noChangeArrowheads="1"/>
          </p:cNvSpPr>
          <p:nvPr/>
        </p:nvSpPr>
        <p:spPr bwMode="auto">
          <a:xfrm>
            <a:off x="3657600" y="2205038"/>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41" name="Oval 89"/>
          <p:cNvSpPr>
            <a:spLocks noChangeArrowheads="1"/>
          </p:cNvSpPr>
          <p:nvPr/>
        </p:nvSpPr>
        <p:spPr bwMode="auto">
          <a:xfrm>
            <a:off x="46482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42" name="Rectangle 90"/>
          <p:cNvSpPr>
            <a:spLocks noChangeArrowheads="1"/>
          </p:cNvSpPr>
          <p:nvPr/>
        </p:nvSpPr>
        <p:spPr bwMode="auto">
          <a:xfrm>
            <a:off x="5410200" y="2205038"/>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43" name="Oval 91"/>
          <p:cNvSpPr>
            <a:spLocks noChangeArrowheads="1"/>
          </p:cNvSpPr>
          <p:nvPr/>
        </p:nvSpPr>
        <p:spPr bwMode="auto">
          <a:xfrm>
            <a:off x="6400800" y="2362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44" name="Rectangle 92"/>
          <p:cNvSpPr>
            <a:spLocks noChangeArrowheads="1"/>
          </p:cNvSpPr>
          <p:nvPr/>
        </p:nvSpPr>
        <p:spPr bwMode="auto">
          <a:xfrm>
            <a:off x="5562600" y="3505200"/>
            <a:ext cx="3048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74845" name="Oval 93"/>
          <p:cNvSpPr>
            <a:spLocks noChangeArrowheads="1"/>
          </p:cNvSpPr>
          <p:nvPr/>
        </p:nvSpPr>
        <p:spPr bwMode="auto">
          <a:xfrm>
            <a:off x="4114800" y="4953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74847" name="Group 95"/>
          <p:cNvGrpSpPr>
            <a:grpSpLocks/>
          </p:cNvGrpSpPr>
          <p:nvPr/>
        </p:nvGrpSpPr>
        <p:grpSpPr bwMode="auto">
          <a:xfrm>
            <a:off x="822325" y="1905000"/>
            <a:ext cx="8083550" cy="4191000"/>
            <a:chOff x="518" y="1200"/>
            <a:chExt cx="5092" cy="2640"/>
          </a:xfrm>
        </p:grpSpPr>
        <p:grpSp>
          <p:nvGrpSpPr>
            <p:cNvPr id="20508" name="Group 72"/>
            <p:cNvGrpSpPr>
              <a:grpSpLocks/>
            </p:cNvGrpSpPr>
            <p:nvPr/>
          </p:nvGrpSpPr>
          <p:grpSpPr bwMode="auto">
            <a:xfrm>
              <a:off x="518" y="1200"/>
              <a:ext cx="5092" cy="2640"/>
              <a:chOff x="518" y="1200"/>
              <a:chExt cx="5092" cy="2640"/>
            </a:xfrm>
          </p:grpSpPr>
          <p:sp>
            <p:nvSpPr>
              <p:cNvPr id="20510" name="Oval 4"/>
              <p:cNvSpPr>
                <a:spLocks noChangeArrowheads="1"/>
              </p:cNvSpPr>
              <p:nvPr/>
            </p:nvSpPr>
            <p:spPr bwMode="auto">
              <a:xfrm>
                <a:off x="624"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11" name="Rectangle 5"/>
              <p:cNvSpPr>
                <a:spLocks noChangeArrowheads="1"/>
              </p:cNvSpPr>
              <p:nvPr/>
            </p:nvSpPr>
            <p:spPr bwMode="auto">
              <a:xfrm>
                <a:off x="1200" y="1392"/>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12" name="Line 7"/>
              <p:cNvSpPr>
                <a:spLocks noChangeShapeType="1"/>
              </p:cNvSpPr>
              <p:nvPr/>
            </p:nvSpPr>
            <p:spPr bwMode="auto">
              <a:xfrm>
                <a:off x="864"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13" name="Line 8"/>
              <p:cNvSpPr>
                <a:spLocks noChangeShapeType="1"/>
              </p:cNvSpPr>
              <p:nvPr/>
            </p:nvSpPr>
            <p:spPr bwMode="auto">
              <a:xfrm>
                <a:off x="1392"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14" name="Oval 9"/>
              <p:cNvSpPr>
                <a:spLocks noChangeArrowheads="1"/>
              </p:cNvSpPr>
              <p:nvPr/>
            </p:nvSpPr>
            <p:spPr bwMode="auto">
              <a:xfrm>
                <a:off x="1728"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15" name="Rectangle 10"/>
              <p:cNvSpPr>
                <a:spLocks noChangeArrowheads="1"/>
              </p:cNvSpPr>
              <p:nvPr/>
            </p:nvSpPr>
            <p:spPr bwMode="auto">
              <a:xfrm>
                <a:off x="2304" y="1392"/>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16" name="Line 11"/>
              <p:cNvSpPr>
                <a:spLocks noChangeShapeType="1"/>
              </p:cNvSpPr>
              <p:nvPr/>
            </p:nvSpPr>
            <p:spPr bwMode="auto">
              <a:xfrm>
                <a:off x="1968"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17" name="Oval 12"/>
              <p:cNvSpPr>
                <a:spLocks noChangeArrowheads="1"/>
              </p:cNvSpPr>
              <p:nvPr/>
            </p:nvSpPr>
            <p:spPr bwMode="auto">
              <a:xfrm>
                <a:off x="2832"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18" name="Rectangle 13"/>
              <p:cNvSpPr>
                <a:spLocks noChangeArrowheads="1"/>
              </p:cNvSpPr>
              <p:nvPr/>
            </p:nvSpPr>
            <p:spPr bwMode="auto">
              <a:xfrm>
                <a:off x="3408" y="1392"/>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19" name="Line 14"/>
              <p:cNvSpPr>
                <a:spLocks noChangeShapeType="1"/>
              </p:cNvSpPr>
              <p:nvPr/>
            </p:nvSpPr>
            <p:spPr bwMode="auto">
              <a:xfrm>
                <a:off x="3072"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20" name="Line 15"/>
              <p:cNvSpPr>
                <a:spLocks noChangeShapeType="1"/>
              </p:cNvSpPr>
              <p:nvPr/>
            </p:nvSpPr>
            <p:spPr bwMode="auto">
              <a:xfrm>
                <a:off x="2496"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21" name="Text Box 16"/>
              <p:cNvSpPr txBox="1">
                <a:spLocks noChangeArrowheads="1"/>
              </p:cNvSpPr>
              <p:nvPr/>
            </p:nvSpPr>
            <p:spPr bwMode="auto">
              <a:xfrm>
                <a:off x="518" y="1608"/>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Initial</a:t>
                </a:r>
              </a:p>
            </p:txBody>
          </p:sp>
          <p:sp>
            <p:nvSpPr>
              <p:cNvPr id="20522" name="Text Box 17"/>
              <p:cNvSpPr txBox="1">
                <a:spLocks noChangeArrowheads="1"/>
              </p:cNvSpPr>
              <p:nvPr/>
            </p:nvSpPr>
            <p:spPr bwMode="auto">
              <a:xfrm>
                <a:off x="1056" y="1200"/>
                <a:ext cx="5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1 digit</a:t>
                </a:r>
              </a:p>
            </p:txBody>
          </p:sp>
          <p:sp>
            <p:nvSpPr>
              <p:cNvPr id="20523" name="Text Box 18"/>
              <p:cNvSpPr txBox="1">
                <a:spLocks noChangeArrowheads="1"/>
              </p:cNvSpPr>
              <p:nvPr/>
            </p:nvSpPr>
            <p:spPr bwMode="auto">
              <a:xfrm>
                <a:off x="2160" y="1200"/>
                <a:ext cx="5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1 digit</a:t>
                </a:r>
              </a:p>
            </p:txBody>
          </p:sp>
          <p:sp>
            <p:nvSpPr>
              <p:cNvPr id="20524" name="Text Box 19"/>
              <p:cNvSpPr txBox="1">
                <a:spLocks noChangeArrowheads="1"/>
              </p:cNvSpPr>
              <p:nvPr/>
            </p:nvSpPr>
            <p:spPr bwMode="auto">
              <a:xfrm>
                <a:off x="3264" y="1200"/>
                <a:ext cx="5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1 digit</a:t>
                </a:r>
              </a:p>
            </p:txBody>
          </p:sp>
          <p:sp>
            <p:nvSpPr>
              <p:cNvPr id="20525" name="Text Box 20"/>
              <p:cNvSpPr txBox="1">
                <a:spLocks noChangeArrowheads="1"/>
              </p:cNvSpPr>
              <p:nvPr/>
            </p:nvSpPr>
            <p:spPr bwMode="auto">
              <a:xfrm>
                <a:off x="4368" y="1200"/>
                <a:ext cx="50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1 digit</a:t>
                </a:r>
              </a:p>
            </p:txBody>
          </p:sp>
          <p:sp>
            <p:nvSpPr>
              <p:cNvPr id="20526" name="Oval 21"/>
              <p:cNvSpPr>
                <a:spLocks noChangeArrowheads="1"/>
              </p:cNvSpPr>
              <p:nvPr/>
            </p:nvSpPr>
            <p:spPr bwMode="auto">
              <a:xfrm>
                <a:off x="3936"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27" name="Rectangle 22"/>
              <p:cNvSpPr>
                <a:spLocks noChangeArrowheads="1"/>
              </p:cNvSpPr>
              <p:nvPr/>
            </p:nvSpPr>
            <p:spPr bwMode="auto">
              <a:xfrm>
                <a:off x="4512" y="1392"/>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28" name="Line 23"/>
              <p:cNvSpPr>
                <a:spLocks noChangeShapeType="1"/>
              </p:cNvSpPr>
              <p:nvPr/>
            </p:nvSpPr>
            <p:spPr bwMode="auto">
              <a:xfrm>
                <a:off x="4176"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29" name="Line 24"/>
              <p:cNvSpPr>
                <a:spLocks noChangeShapeType="1"/>
              </p:cNvSpPr>
              <p:nvPr/>
            </p:nvSpPr>
            <p:spPr bwMode="auto">
              <a:xfrm>
                <a:off x="3600"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30" name="Text Box 25"/>
              <p:cNvSpPr txBox="1">
                <a:spLocks noChangeArrowheads="1"/>
              </p:cNvSpPr>
              <p:nvPr/>
            </p:nvSpPr>
            <p:spPr bwMode="auto">
              <a:xfrm>
                <a:off x="1718" y="160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d1</a:t>
                </a:r>
              </a:p>
            </p:txBody>
          </p:sp>
          <p:sp>
            <p:nvSpPr>
              <p:cNvPr id="20531" name="Text Box 26"/>
              <p:cNvSpPr txBox="1">
                <a:spLocks noChangeArrowheads="1"/>
              </p:cNvSpPr>
              <p:nvPr/>
            </p:nvSpPr>
            <p:spPr bwMode="auto">
              <a:xfrm>
                <a:off x="2822" y="160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d2</a:t>
                </a:r>
              </a:p>
            </p:txBody>
          </p:sp>
          <p:sp>
            <p:nvSpPr>
              <p:cNvPr id="20532" name="Text Box 27"/>
              <p:cNvSpPr txBox="1">
                <a:spLocks noChangeArrowheads="1"/>
              </p:cNvSpPr>
              <p:nvPr/>
            </p:nvSpPr>
            <p:spPr bwMode="auto">
              <a:xfrm>
                <a:off x="3926" y="1608"/>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d3</a:t>
                </a:r>
              </a:p>
            </p:txBody>
          </p:sp>
          <p:sp>
            <p:nvSpPr>
              <p:cNvPr id="20533" name="Oval 28"/>
              <p:cNvSpPr>
                <a:spLocks noChangeArrowheads="1"/>
              </p:cNvSpPr>
              <p:nvPr/>
            </p:nvSpPr>
            <p:spPr bwMode="auto">
              <a:xfrm>
                <a:off x="5040" y="13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34" name="Line 29"/>
              <p:cNvSpPr>
                <a:spLocks noChangeShapeType="1"/>
              </p:cNvSpPr>
              <p:nvPr/>
            </p:nvSpPr>
            <p:spPr bwMode="auto">
              <a:xfrm>
                <a:off x="4704" y="153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35" name="Text Box 30"/>
              <p:cNvSpPr txBox="1">
                <a:spLocks noChangeArrowheads="1"/>
              </p:cNvSpPr>
              <p:nvPr/>
            </p:nvSpPr>
            <p:spPr bwMode="auto">
              <a:xfrm>
                <a:off x="5040" y="1200"/>
                <a:ext cx="2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d4</a:t>
                </a:r>
              </a:p>
            </p:txBody>
          </p:sp>
          <p:sp>
            <p:nvSpPr>
              <p:cNvPr id="20536" name="Line 31"/>
              <p:cNvSpPr>
                <a:spLocks noChangeShapeType="1"/>
              </p:cNvSpPr>
              <p:nvPr/>
            </p:nvSpPr>
            <p:spPr bwMode="auto">
              <a:xfrm>
                <a:off x="5184" y="1632"/>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37" name="Rectangle 32"/>
              <p:cNvSpPr>
                <a:spLocks noChangeArrowheads="1"/>
              </p:cNvSpPr>
              <p:nvPr/>
            </p:nvSpPr>
            <p:spPr bwMode="auto">
              <a:xfrm>
                <a:off x="5088" y="2016"/>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38" name="Text Box 33"/>
              <p:cNvSpPr txBox="1">
                <a:spLocks noChangeArrowheads="1"/>
              </p:cNvSpPr>
              <p:nvPr/>
            </p:nvSpPr>
            <p:spPr bwMode="auto">
              <a:xfrm>
                <a:off x="5270" y="2040"/>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20539" name="Line 34"/>
              <p:cNvSpPr>
                <a:spLocks noChangeShapeType="1"/>
              </p:cNvSpPr>
              <p:nvPr/>
            </p:nvSpPr>
            <p:spPr bwMode="auto">
              <a:xfrm>
                <a:off x="5184" y="2256"/>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40" name="Oval 35"/>
              <p:cNvSpPr>
                <a:spLocks noChangeArrowheads="1"/>
              </p:cNvSpPr>
              <p:nvPr/>
            </p:nvSpPr>
            <p:spPr bwMode="auto">
              <a:xfrm>
                <a:off x="5088" y="264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41" name="Text Box 36"/>
              <p:cNvSpPr txBox="1">
                <a:spLocks noChangeArrowheads="1"/>
              </p:cNvSpPr>
              <p:nvPr/>
            </p:nvSpPr>
            <p:spPr bwMode="auto">
              <a:xfrm>
                <a:off x="4608" y="2592"/>
                <a:ext cx="58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1">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a:p>
                <a:pPr eaLnBrk="1" hangingPunct="1">
                  <a:spcBef>
                    <a:spcPct val="0"/>
                  </a:spcBef>
                  <a:spcAft>
                    <a:spcPct val="0"/>
                  </a:spcAft>
                  <a:buFontTx/>
                  <a:buNone/>
                </a:pPr>
                <a:r>
                  <a:rPr lang="en-US" altLang="fr-FR" sz="1800" b="0"/>
                  <a:t>pressed</a:t>
                </a:r>
              </a:p>
            </p:txBody>
          </p:sp>
          <p:sp>
            <p:nvSpPr>
              <p:cNvPr id="20542" name="Oval 37"/>
              <p:cNvSpPr>
                <a:spLocks noChangeArrowheads="1"/>
              </p:cNvSpPr>
              <p:nvPr/>
            </p:nvSpPr>
            <p:spPr bwMode="auto">
              <a:xfrm>
                <a:off x="5136" y="360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43" name="Oval 38"/>
              <p:cNvSpPr>
                <a:spLocks noChangeArrowheads="1"/>
              </p:cNvSpPr>
              <p:nvPr/>
            </p:nvSpPr>
            <p:spPr bwMode="auto">
              <a:xfrm>
                <a:off x="2496" y="302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44" name="Rectangle 39"/>
              <p:cNvSpPr>
                <a:spLocks noChangeArrowheads="1"/>
              </p:cNvSpPr>
              <p:nvPr/>
            </p:nvSpPr>
            <p:spPr bwMode="auto">
              <a:xfrm>
                <a:off x="5136" y="3120"/>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45" name="Line 40"/>
              <p:cNvSpPr>
                <a:spLocks noChangeShapeType="1"/>
              </p:cNvSpPr>
              <p:nvPr/>
            </p:nvSpPr>
            <p:spPr bwMode="auto">
              <a:xfrm>
                <a:off x="5232" y="2880"/>
                <a:ext cx="0"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46" name="Line 41"/>
              <p:cNvSpPr>
                <a:spLocks noChangeShapeType="1"/>
              </p:cNvSpPr>
              <p:nvPr/>
            </p:nvSpPr>
            <p:spPr bwMode="auto">
              <a:xfrm>
                <a:off x="5232" y="3360"/>
                <a:ext cx="0"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47" name="Text Box 42"/>
              <p:cNvSpPr txBox="1">
                <a:spLocks noChangeArrowheads="1"/>
              </p:cNvSpPr>
              <p:nvPr/>
            </p:nvSpPr>
            <p:spPr bwMode="auto">
              <a:xfrm>
                <a:off x="4560" y="3120"/>
                <a:ext cx="62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approve</a:t>
                </a:r>
              </a:p>
            </p:txBody>
          </p:sp>
          <p:sp>
            <p:nvSpPr>
              <p:cNvPr id="20548" name="Text Box 43"/>
              <p:cNvSpPr txBox="1">
                <a:spLocks noChangeArrowheads="1"/>
              </p:cNvSpPr>
              <p:nvPr/>
            </p:nvSpPr>
            <p:spPr bwMode="auto">
              <a:xfrm>
                <a:off x="4464" y="3600"/>
                <a:ext cx="70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approved</a:t>
                </a:r>
              </a:p>
            </p:txBody>
          </p:sp>
          <p:sp>
            <p:nvSpPr>
              <p:cNvPr id="20549" name="Rectangle 44"/>
              <p:cNvSpPr>
                <a:spLocks noChangeArrowheads="1"/>
              </p:cNvSpPr>
              <p:nvPr/>
            </p:nvSpPr>
            <p:spPr bwMode="auto">
              <a:xfrm>
                <a:off x="2064" y="2208"/>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50" name="Rectangle 45"/>
              <p:cNvSpPr>
                <a:spLocks noChangeArrowheads="1"/>
              </p:cNvSpPr>
              <p:nvPr/>
            </p:nvSpPr>
            <p:spPr bwMode="auto">
              <a:xfrm>
                <a:off x="2736" y="2208"/>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51" name="Rectangle 46"/>
              <p:cNvSpPr>
                <a:spLocks noChangeArrowheads="1"/>
              </p:cNvSpPr>
              <p:nvPr/>
            </p:nvSpPr>
            <p:spPr bwMode="auto">
              <a:xfrm>
                <a:off x="3504" y="2208"/>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52" name="Rectangle 47"/>
              <p:cNvSpPr>
                <a:spLocks noChangeArrowheads="1"/>
              </p:cNvSpPr>
              <p:nvPr/>
            </p:nvSpPr>
            <p:spPr bwMode="auto">
              <a:xfrm>
                <a:off x="3696" y="2976"/>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53" name="Rectangle 48"/>
              <p:cNvSpPr>
                <a:spLocks noChangeArrowheads="1"/>
              </p:cNvSpPr>
              <p:nvPr/>
            </p:nvSpPr>
            <p:spPr bwMode="auto">
              <a:xfrm>
                <a:off x="4080" y="2256"/>
                <a:ext cx="192" cy="24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0554" name="Line 49"/>
              <p:cNvSpPr>
                <a:spLocks noChangeShapeType="1"/>
              </p:cNvSpPr>
              <p:nvPr/>
            </p:nvSpPr>
            <p:spPr bwMode="auto">
              <a:xfrm>
                <a:off x="1920" y="1632"/>
                <a:ext cx="24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55" name="Line 50"/>
              <p:cNvSpPr>
                <a:spLocks noChangeShapeType="1"/>
              </p:cNvSpPr>
              <p:nvPr/>
            </p:nvSpPr>
            <p:spPr bwMode="auto">
              <a:xfrm>
                <a:off x="2256" y="2448"/>
                <a:ext cx="288"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56" name="Line 52"/>
              <p:cNvSpPr>
                <a:spLocks noChangeShapeType="1"/>
              </p:cNvSpPr>
              <p:nvPr/>
            </p:nvSpPr>
            <p:spPr bwMode="auto">
              <a:xfrm flipH="1">
                <a:off x="2832" y="1632"/>
                <a:ext cx="96"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57" name="Line 53"/>
              <p:cNvSpPr>
                <a:spLocks noChangeShapeType="1"/>
              </p:cNvSpPr>
              <p:nvPr/>
            </p:nvSpPr>
            <p:spPr bwMode="auto">
              <a:xfrm flipH="1">
                <a:off x="2640" y="2448"/>
                <a:ext cx="192"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58" name="Line 56"/>
              <p:cNvSpPr>
                <a:spLocks noChangeShapeType="1"/>
              </p:cNvSpPr>
              <p:nvPr/>
            </p:nvSpPr>
            <p:spPr bwMode="auto">
              <a:xfrm flipH="1">
                <a:off x="3648" y="1632"/>
                <a:ext cx="384"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59" name="Line 57"/>
              <p:cNvSpPr>
                <a:spLocks noChangeShapeType="1"/>
              </p:cNvSpPr>
              <p:nvPr/>
            </p:nvSpPr>
            <p:spPr bwMode="auto">
              <a:xfrm flipH="1">
                <a:off x="2736" y="2400"/>
                <a:ext cx="768" cy="67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60" name="Line 62"/>
              <p:cNvSpPr>
                <a:spLocks noChangeShapeType="1"/>
              </p:cNvSpPr>
              <p:nvPr/>
            </p:nvSpPr>
            <p:spPr bwMode="auto">
              <a:xfrm flipH="1">
                <a:off x="4272" y="1632"/>
                <a:ext cx="81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61" name="Line 63"/>
              <p:cNvSpPr>
                <a:spLocks noChangeShapeType="1"/>
              </p:cNvSpPr>
              <p:nvPr/>
            </p:nvSpPr>
            <p:spPr bwMode="auto">
              <a:xfrm flipH="1">
                <a:off x="2736" y="2448"/>
                <a:ext cx="1344"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62" name="Line 64"/>
              <p:cNvSpPr>
                <a:spLocks noChangeShapeType="1"/>
              </p:cNvSpPr>
              <p:nvPr/>
            </p:nvSpPr>
            <p:spPr bwMode="auto">
              <a:xfrm flipH="1">
                <a:off x="3888" y="2784"/>
                <a:ext cx="1200"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63" name="Line 65"/>
              <p:cNvSpPr>
                <a:spLocks noChangeShapeType="1"/>
              </p:cNvSpPr>
              <p:nvPr/>
            </p:nvSpPr>
            <p:spPr bwMode="auto">
              <a:xfrm flipH="1">
                <a:off x="2736" y="3120"/>
                <a:ext cx="960"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0564" name="Text Box 66"/>
              <p:cNvSpPr txBox="1">
                <a:spLocks noChangeArrowheads="1"/>
              </p:cNvSpPr>
              <p:nvPr/>
            </p:nvSpPr>
            <p:spPr bwMode="auto">
              <a:xfrm>
                <a:off x="1718" y="2184"/>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20565" name="Text Box 67"/>
              <p:cNvSpPr txBox="1">
                <a:spLocks noChangeArrowheads="1"/>
              </p:cNvSpPr>
              <p:nvPr/>
            </p:nvSpPr>
            <p:spPr bwMode="auto">
              <a:xfrm>
                <a:off x="2438" y="2184"/>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20566" name="Text Box 68"/>
              <p:cNvSpPr txBox="1">
                <a:spLocks noChangeArrowheads="1"/>
              </p:cNvSpPr>
              <p:nvPr/>
            </p:nvSpPr>
            <p:spPr bwMode="auto">
              <a:xfrm>
                <a:off x="3158" y="2184"/>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20567" name="Text Box 69"/>
              <p:cNvSpPr txBox="1">
                <a:spLocks noChangeArrowheads="1"/>
              </p:cNvSpPr>
              <p:nvPr/>
            </p:nvSpPr>
            <p:spPr bwMode="auto">
              <a:xfrm>
                <a:off x="4310" y="2280"/>
                <a:ext cx="3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OK</a:t>
                </a:r>
              </a:p>
            </p:txBody>
          </p:sp>
          <p:sp>
            <p:nvSpPr>
              <p:cNvPr id="20568" name="Text Box 70"/>
              <p:cNvSpPr txBox="1">
                <a:spLocks noChangeArrowheads="1"/>
              </p:cNvSpPr>
              <p:nvPr/>
            </p:nvSpPr>
            <p:spPr bwMode="auto">
              <a:xfrm>
                <a:off x="3542" y="3192"/>
                <a:ext cx="5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Reject</a:t>
                </a:r>
              </a:p>
            </p:txBody>
          </p:sp>
        </p:grpSp>
        <p:sp>
          <p:nvSpPr>
            <p:cNvPr id="20509" name="Text Box 94"/>
            <p:cNvSpPr txBox="1">
              <a:spLocks noChangeArrowheads="1"/>
            </p:cNvSpPr>
            <p:nvPr/>
          </p:nvSpPr>
          <p:spPr bwMode="auto">
            <a:xfrm>
              <a:off x="1776" y="3024"/>
              <a:ext cx="70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Rejected!</a:t>
              </a:r>
            </a:p>
          </p:txBody>
        </p:sp>
      </p:grpSp>
      <p:sp>
        <p:nvSpPr>
          <p:cNvPr id="20506"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E1D7E18-0E50-4B48-A53E-B72F3711ECA2}" type="slidenum">
              <a:rPr lang="fr-CA" altLang="fr-FR" sz="1200" b="0" smtClean="0">
                <a:solidFill>
                  <a:srgbClr val="898989"/>
                </a:solidFill>
                <a:cs typeface="Arial" pitchFamily="34" charset="0"/>
              </a:rPr>
              <a:pPr>
                <a:spcBef>
                  <a:spcPct val="0"/>
                </a:spcBef>
                <a:spcAft>
                  <a:spcPct val="0"/>
                </a:spcAft>
                <a:buFontTx/>
                <a:buNone/>
              </a:pPr>
              <a:t>159</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71767841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74847"/>
                                        </p:tgtEl>
                                        <p:attrNameLst>
                                          <p:attrName>style.visibility</p:attrName>
                                        </p:attrNameLst>
                                      </p:cBhvr>
                                      <p:to>
                                        <p:strVal val="visible"/>
                                      </p:to>
                                    </p:set>
                                    <p:anim calcmode="lin" valueType="num">
                                      <p:cBhvr additive="base">
                                        <p:cTn id="7" dur="500" fill="hold"/>
                                        <p:tgtEl>
                                          <p:spTgt spid="74847"/>
                                        </p:tgtEl>
                                        <p:attrNameLst>
                                          <p:attrName>ppt_x</p:attrName>
                                        </p:attrNameLst>
                                      </p:cBhvr>
                                      <p:tavLst>
                                        <p:tav tm="0">
                                          <p:val>
                                            <p:strVal val="0-#ppt_w/2"/>
                                          </p:val>
                                        </p:tav>
                                        <p:tav tm="100000">
                                          <p:val>
                                            <p:strVal val="#ppt_x"/>
                                          </p:val>
                                        </p:tav>
                                      </p:tavLst>
                                    </p:anim>
                                    <p:anim calcmode="lin" valueType="num">
                                      <p:cBhvr additive="base">
                                        <p:cTn id="8" dur="500" fill="hold"/>
                                        <p:tgtEl>
                                          <p:spTgt spid="7484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74823"/>
                                        </p:tgtEl>
                                        <p:attrNameLst>
                                          <p:attrName>style.visibility</p:attrName>
                                        </p:attrNameLst>
                                      </p:cBhvr>
                                      <p:to>
                                        <p:strVal val="visible"/>
                                      </p:to>
                                    </p:set>
                                  </p:childTnLst>
                                  <p:subTnLst>
                                    <p:set>
                                      <p:cBhvr override="childStyle">
                                        <p:cTn dur="1" fill="hold" display="0" masterRel="nextClick" afterEffect="1"/>
                                        <p:tgtEl>
                                          <p:spTgt spid="74823"/>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11" presetClass="entr" presetSubtype="0" fill="hold" grpId="0" nodeType="clickEffect">
                                  <p:stCondLst>
                                    <p:cond delay="0"/>
                                  </p:stCondLst>
                                  <p:childTnLst>
                                    <p:set>
                                      <p:cBhvr>
                                        <p:cTn id="16" dur="1000">
                                          <p:stCondLst>
                                            <p:cond delay="0"/>
                                          </p:stCondLst>
                                        </p:cTn>
                                        <p:tgtEl>
                                          <p:spTgt spid="74825"/>
                                        </p:tgtEl>
                                        <p:attrNameLst>
                                          <p:attrName>style.visibility</p:attrName>
                                        </p:attrNameLst>
                                      </p:cBhvr>
                                      <p:to>
                                        <p:strVal val="visible"/>
                                      </p:to>
                                    </p:set>
                                  </p:childTnLst>
                                  <p:subTnLst>
                                    <p:set>
                                      <p:cBhvr override="childStyle">
                                        <p:cTn dur="1" fill="hold" display="0" masterRel="nextClick" afterEffect="1"/>
                                        <p:tgtEl>
                                          <p:spTgt spid="74825"/>
                                        </p:tgtEl>
                                        <p:attrNameLst>
                                          <p:attrName>style.visibility</p:attrName>
                                        </p:attrNameLst>
                                      </p:cBhvr>
                                      <p:to>
                                        <p:strVal val="hidden"/>
                                      </p:to>
                                    </p:set>
                                  </p:sub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74826"/>
                                        </p:tgtEl>
                                        <p:attrNameLst>
                                          <p:attrName>style.visibility</p:attrName>
                                        </p:attrNameLst>
                                      </p:cBhvr>
                                      <p:to>
                                        <p:strVal val="visible"/>
                                      </p:to>
                                    </p:set>
                                  </p:childTnLst>
                                  <p:subTnLst>
                                    <p:set>
                                      <p:cBhvr override="childStyle">
                                        <p:cTn dur="1" fill="hold" display="0" masterRel="nextClick" afterEffect="1"/>
                                        <p:tgtEl>
                                          <p:spTgt spid="74826"/>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11" presetClass="entr" presetSubtype="0" fill="hold" grpId="0" nodeType="clickEffect">
                                  <p:stCondLst>
                                    <p:cond delay="0"/>
                                  </p:stCondLst>
                                  <p:childTnLst>
                                    <p:set>
                                      <p:cBhvr>
                                        <p:cTn id="24" dur="1000">
                                          <p:stCondLst>
                                            <p:cond delay="0"/>
                                          </p:stCondLst>
                                        </p:cTn>
                                        <p:tgtEl>
                                          <p:spTgt spid="74827"/>
                                        </p:tgtEl>
                                        <p:attrNameLst>
                                          <p:attrName>style.visibility</p:attrName>
                                        </p:attrNameLst>
                                      </p:cBhvr>
                                      <p:to>
                                        <p:strVal val="visible"/>
                                      </p:to>
                                    </p:set>
                                  </p:childTnLst>
                                  <p:subTnLst>
                                    <p:set>
                                      <p:cBhvr override="childStyle">
                                        <p:cTn dur="1" fill="hold" display="0" masterRel="nextClick" afterEffect="1"/>
                                        <p:tgtEl>
                                          <p:spTgt spid="74827"/>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499"/>
                                          </p:stCondLst>
                                        </p:cTn>
                                        <p:tgtEl>
                                          <p:spTgt spid="74828"/>
                                        </p:tgtEl>
                                        <p:attrNameLst>
                                          <p:attrName>style.visibility</p:attrName>
                                        </p:attrNameLst>
                                      </p:cBhvr>
                                      <p:to>
                                        <p:strVal val="visible"/>
                                      </p:to>
                                    </p:set>
                                  </p:childTnLst>
                                  <p:subTnLst>
                                    <p:set>
                                      <p:cBhvr override="childStyle">
                                        <p:cTn dur="1" fill="hold" display="0" masterRel="nextClick" afterEffect="1"/>
                                        <p:tgtEl>
                                          <p:spTgt spid="74828"/>
                                        </p:tgtEl>
                                        <p:attrNameLst>
                                          <p:attrName>style.visibility</p:attrName>
                                        </p:attrNameLst>
                                      </p:cBhvr>
                                      <p:to>
                                        <p:strVal val="hidden"/>
                                      </p:to>
                                    </p:set>
                                  </p:subTnLst>
                                </p:cTn>
                              </p:par>
                            </p:childTnLst>
                          </p:cTn>
                        </p:par>
                      </p:childTnLst>
                    </p:cTn>
                  </p:par>
                  <p:par>
                    <p:cTn id="29" fill="hold" nodeType="clickPar">
                      <p:stCondLst>
                        <p:cond delay="indefinite"/>
                      </p:stCondLst>
                      <p:childTnLst>
                        <p:par>
                          <p:cTn id="30" fill="hold" nodeType="withGroup">
                            <p:stCondLst>
                              <p:cond delay="0"/>
                            </p:stCondLst>
                            <p:childTnLst>
                              <p:par>
                                <p:cTn id="31" presetID="11" presetClass="entr" presetSubtype="0" fill="hold" grpId="0" nodeType="clickEffect">
                                  <p:stCondLst>
                                    <p:cond delay="0"/>
                                  </p:stCondLst>
                                  <p:childTnLst>
                                    <p:set>
                                      <p:cBhvr>
                                        <p:cTn id="32" dur="1000">
                                          <p:stCondLst>
                                            <p:cond delay="0"/>
                                          </p:stCondLst>
                                        </p:cTn>
                                        <p:tgtEl>
                                          <p:spTgt spid="74829"/>
                                        </p:tgtEl>
                                        <p:attrNameLst>
                                          <p:attrName>style.visibility</p:attrName>
                                        </p:attrNameLst>
                                      </p:cBhvr>
                                      <p:to>
                                        <p:strVal val="visible"/>
                                      </p:to>
                                    </p:set>
                                  </p:childTnLst>
                                  <p:subTnLst>
                                    <p:set>
                                      <p:cBhvr override="childStyle">
                                        <p:cTn dur="1" fill="hold" display="0" masterRel="nextClick" afterEffect="1"/>
                                        <p:tgtEl>
                                          <p:spTgt spid="74829"/>
                                        </p:tgtEl>
                                        <p:attrNameLst>
                                          <p:attrName>style.visibility</p:attrName>
                                        </p:attrNameLst>
                                      </p:cBhvr>
                                      <p:to>
                                        <p:strVal val="hidden"/>
                                      </p:to>
                                    </p:set>
                                  </p:subTnLst>
                                </p:cTn>
                              </p:par>
                            </p:childTnLst>
                          </p:cTn>
                        </p:par>
                      </p:childTnLst>
                    </p:cTn>
                  </p:par>
                  <p:par>
                    <p:cTn id="33" fill="hold" nodeType="clickPar">
                      <p:stCondLst>
                        <p:cond delay="indefinite"/>
                      </p:stCondLst>
                      <p:childTnLst>
                        <p:par>
                          <p:cTn id="34" fill="hold" nodeType="withGroup">
                            <p:stCondLst>
                              <p:cond delay="0"/>
                            </p:stCondLst>
                            <p:childTnLst>
                              <p:par>
                                <p:cTn id="35" presetID="1" presetClass="entr" presetSubtype="0" fill="hold" grpId="0" nodeType="clickEffect">
                                  <p:stCondLst>
                                    <p:cond delay="0"/>
                                  </p:stCondLst>
                                  <p:childTnLst>
                                    <p:set>
                                      <p:cBhvr>
                                        <p:cTn id="36" dur="1" fill="hold">
                                          <p:stCondLst>
                                            <p:cond delay="499"/>
                                          </p:stCondLst>
                                        </p:cTn>
                                        <p:tgtEl>
                                          <p:spTgt spid="74830"/>
                                        </p:tgtEl>
                                        <p:attrNameLst>
                                          <p:attrName>style.visibility</p:attrName>
                                        </p:attrNameLst>
                                      </p:cBhvr>
                                      <p:to>
                                        <p:strVal val="visible"/>
                                      </p:to>
                                    </p:set>
                                  </p:childTnLst>
                                  <p:subTnLst>
                                    <p:set>
                                      <p:cBhvr override="childStyle">
                                        <p:cTn dur="1" fill="hold" display="0" masterRel="nextClick" afterEffect="1"/>
                                        <p:tgtEl>
                                          <p:spTgt spid="74830"/>
                                        </p:tgtEl>
                                        <p:attrNameLst>
                                          <p:attrName>style.visibility</p:attrName>
                                        </p:attrNameLst>
                                      </p:cBhvr>
                                      <p:to>
                                        <p:strVal val="hidden"/>
                                      </p:to>
                                    </p:set>
                                  </p:subTnLst>
                                </p:cTn>
                              </p:par>
                            </p:childTnLst>
                          </p:cTn>
                        </p:par>
                      </p:childTnLst>
                    </p:cTn>
                  </p:par>
                  <p:par>
                    <p:cTn id="37" fill="hold" nodeType="clickPar">
                      <p:stCondLst>
                        <p:cond delay="indefinite"/>
                      </p:stCondLst>
                      <p:childTnLst>
                        <p:par>
                          <p:cTn id="38" fill="hold" nodeType="withGroup">
                            <p:stCondLst>
                              <p:cond delay="0"/>
                            </p:stCondLst>
                            <p:childTnLst>
                              <p:par>
                                <p:cTn id="39" presetID="11" presetClass="entr" presetSubtype="0" fill="hold" grpId="0" nodeType="clickEffect">
                                  <p:stCondLst>
                                    <p:cond delay="0"/>
                                  </p:stCondLst>
                                  <p:childTnLst>
                                    <p:set>
                                      <p:cBhvr>
                                        <p:cTn id="40" dur="1000">
                                          <p:stCondLst>
                                            <p:cond delay="0"/>
                                          </p:stCondLst>
                                        </p:cTn>
                                        <p:tgtEl>
                                          <p:spTgt spid="74831"/>
                                        </p:tgtEl>
                                        <p:attrNameLst>
                                          <p:attrName>style.visibility</p:attrName>
                                        </p:attrNameLst>
                                      </p:cBhvr>
                                      <p:to>
                                        <p:strVal val="visible"/>
                                      </p:to>
                                    </p:set>
                                  </p:childTnLst>
                                  <p:subTnLst>
                                    <p:set>
                                      <p:cBhvr override="childStyle">
                                        <p:cTn dur="1" fill="hold" display="0" masterRel="nextClick" afterEffect="1"/>
                                        <p:tgtEl>
                                          <p:spTgt spid="74831"/>
                                        </p:tgtEl>
                                        <p:attrNameLst>
                                          <p:attrName>style.visibility</p:attrName>
                                        </p:attrNameLst>
                                      </p:cBhvr>
                                      <p:to>
                                        <p:strVal val="hidden"/>
                                      </p:to>
                                    </p:set>
                                  </p:sub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ntr" presetSubtype="0" fill="hold" grpId="0" nodeType="clickEffect">
                                  <p:stCondLst>
                                    <p:cond delay="0"/>
                                  </p:stCondLst>
                                  <p:childTnLst>
                                    <p:set>
                                      <p:cBhvr>
                                        <p:cTn id="44" dur="1" fill="hold">
                                          <p:stCondLst>
                                            <p:cond delay="499"/>
                                          </p:stCondLst>
                                        </p:cTn>
                                        <p:tgtEl>
                                          <p:spTgt spid="74832"/>
                                        </p:tgtEl>
                                        <p:attrNameLst>
                                          <p:attrName>style.visibility</p:attrName>
                                        </p:attrNameLst>
                                      </p:cBhvr>
                                      <p:to>
                                        <p:strVal val="visible"/>
                                      </p:to>
                                    </p:set>
                                  </p:childTnLst>
                                  <p:subTnLst>
                                    <p:set>
                                      <p:cBhvr override="childStyle">
                                        <p:cTn dur="1" fill="hold" display="0" masterRel="nextClick" afterEffect="1"/>
                                        <p:tgtEl>
                                          <p:spTgt spid="74832"/>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11" presetClass="entr" presetSubtype="0" fill="hold" grpId="0" nodeType="clickEffect">
                                  <p:stCondLst>
                                    <p:cond delay="0"/>
                                  </p:stCondLst>
                                  <p:childTnLst>
                                    <p:set>
                                      <p:cBhvr>
                                        <p:cTn id="48" dur="1000">
                                          <p:stCondLst>
                                            <p:cond delay="0"/>
                                          </p:stCondLst>
                                        </p:cTn>
                                        <p:tgtEl>
                                          <p:spTgt spid="74833"/>
                                        </p:tgtEl>
                                        <p:attrNameLst>
                                          <p:attrName>style.visibility</p:attrName>
                                        </p:attrNameLst>
                                      </p:cBhvr>
                                      <p:to>
                                        <p:strVal val="visible"/>
                                      </p:to>
                                    </p:set>
                                  </p:childTnLst>
                                  <p:subTnLst>
                                    <p:set>
                                      <p:cBhvr override="childStyle">
                                        <p:cTn dur="1" fill="hold" display="0" masterRel="nextClick" afterEffect="1"/>
                                        <p:tgtEl>
                                          <p:spTgt spid="74833"/>
                                        </p:tgtEl>
                                        <p:attrNameLst>
                                          <p:attrName>style.visibility</p:attrName>
                                        </p:attrNameLst>
                                      </p:cBhvr>
                                      <p:to>
                                        <p:strVal val="hidden"/>
                                      </p:to>
                                    </p:set>
                                  </p:subTnLst>
                                </p:cTn>
                              </p:par>
                            </p:childTnLst>
                          </p:cTn>
                        </p:par>
                      </p:childTnLst>
                    </p:cTn>
                  </p:par>
                  <p:par>
                    <p:cTn id="49" fill="hold" nodeType="clickPar">
                      <p:stCondLst>
                        <p:cond delay="indefinite"/>
                      </p:stCondLst>
                      <p:childTnLst>
                        <p:par>
                          <p:cTn id="50" fill="hold" nodeType="withGroup">
                            <p:stCondLst>
                              <p:cond delay="0"/>
                            </p:stCondLst>
                            <p:childTnLst>
                              <p:par>
                                <p:cTn id="51" presetID="1" presetClass="entr" presetSubtype="0" fill="hold" grpId="0" nodeType="clickEffect">
                                  <p:stCondLst>
                                    <p:cond delay="0"/>
                                  </p:stCondLst>
                                  <p:childTnLst>
                                    <p:set>
                                      <p:cBhvr>
                                        <p:cTn id="52" dur="1" fill="hold">
                                          <p:stCondLst>
                                            <p:cond delay="499"/>
                                          </p:stCondLst>
                                        </p:cTn>
                                        <p:tgtEl>
                                          <p:spTgt spid="74834"/>
                                        </p:tgtEl>
                                        <p:attrNameLst>
                                          <p:attrName>style.visibility</p:attrName>
                                        </p:attrNameLst>
                                      </p:cBhvr>
                                      <p:to>
                                        <p:strVal val="visible"/>
                                      </p:to>
                                    </p:set>
                                  </p:childTnLst>
                                  <p:subTnLst>
                                    <p:set>
                                      <p:cBhvr override="childStyle">
                                        <p:cTn dur="1" fill="hold" display="0" masterRel="nextClick" afterEffect="1"/>
                                        <p:tgtEl>
                                          <p:spTgt spid="74834"/>
                                        </p:tgtEl>
                                        <p:attrNameLst>
                                          <p:attrName>style.visibility</p:attrName>
                                        </p:attrNameLst>
                                      </p:cBhvr>
                                      <p:to>
                                        <p:strVal val="hidden"/>
                                      </p:to>
                                    </p:set>
                                  </p:subTnLst>
                                </p:cTn>
                              </p:par>
                            </p:childTnLst>
                          </p:cTn>
                        </p:par>
                      </p:childTnLst>
                    </p:cTn>
                  </p:par>
                  <p:par>
                    <p:cTn id="53" fill="hold" nodeType="clickPar">
                      <p:stCondLst>
                        <p:cond delay="indefinite"/>
                      </p:stCondLst>
                      <p:childTnLst>
                        <p:par>
                          <p:cTn id="54" fill="hold" nodeType="withGroup">
                            <p:stCondLst>
                              <p:cond delay="0"/>
                            </p:stCondLst>
                            <p:childTnLst>
                              <p:par>
                                <p:cTn id="55" presetID="11" presetClass="entr" presetSubtype="0" fill="hold" grpId="0" nodeType="clickEffect">
                                  <p:stCondLst>
                                    <p:cond delay="0"/>
                                  </p:stCondLst>
                                  <p:childTnLst>
                                    <p:set>
                                      <p:cBhvr>
                                        <p:cTn id="56" dur="1000">
                                          <p:stCondLst>
                                            <p:cond delay="0"/>
                                          </p:stCondLst>
                                        </p:cTn>
                                        <p:tgtEl>
                                          <p:spTgt spid="74835"/>
                                        </p:tgtEl>
                                        <p:attrNameLst>
                                          <p:attrName>style.visibility</p:attrName>
                                        </p:attrNameLst>
                                      </p:cBhvr>
                                      <p:to>
                                        <p:strVal val="visible"/>
                                      </p:to>
                                    </p:set>
                                  </p:childTnLst>
                                  <p:subTnLst>
                                    <p:set>
                                      <p:cBhvr override="childStyle">
                                        <p:cTn dur="1" fill="hold" display="0" masterRel="nextClick" afterEffect="1"/>
                                        <p:tgtEl>
                                          <p:spTgt spid="74835"/>
                                        </p:tgtEl>
                                        <p:attrNameLst>
                                          <p:attrName>style.visibility</p:attrName>
                                        </p:attrNameLst>
                                      </p:cBhvr>
                                      <p:to>
                                        <p:strVal val="hidden"/>
                                      </p:to>
                                    </p:set>
                                  </p:sub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499"/>
                                          </p:stCondLst>
                                        </p:cTn>
                                        <p:tgtEl>
                                          <p:spTgt spid="74836"/>
                                        </p:tgtEl>
                                        <p:attrNameLst>
                                          <p:attrName>style.visibility</p:attrName>
                                        </p:attrNameLst>
                                      </p:cBhvr>
                                      <p:to>
                                        <p:strVal val="visible"/>
                                      </p:to>
                                    </p:set>
                                  </p:childTnLst>
                                  <p:subTnLst>
                                    <p:set>
                                      <p:cBhvr override="childStyle">
                                        <p:cTn dur="1" fill="hold" display="0" masterRel="nextClick" afterEffect="1"/>
                                        <p:tgtEl>
                                          <p:spTgt spid="74836"/>
                                        </p:tgtEl>
                                        <p:attrNameLst>
                                          <p:attrName>style.visibility</p:attrName>
                                        </p:attrNameLst>
                                      </p:cBhvr>
                                      <p:to>
                                        <p:strVal val="hidden"/>
                                      </p:to>
                                    </p:set>
                                  </p:subTnLst>
                                </p:cTn>
                              </p:par>
                            </p:childTnLst>
                          </p:cTn>
                        </p:par>
                      </p:childTnLst>
                    </p:cTn>
                  </p:par>
                  <p:par>
                    <p:cTn id="61" fill="hold" nodeType="clickPar">
                      <p:stCondLst>
                        <p:cond delay="indefinite"/>
                      </p:stCondLst>
                      <p:childTnLst>
                        <p:par>
                          <p:cTn id="62" fill="hold" nodeType="withGroup">
                            <p:stCondLst>
                              <p:cond delay="0"/>
                            </p:stCondLst>
                            <p:childTnLst>
                              <p:par>
                                <p:cTn id="63" presetID="1" presetClass="entr" presetSubtype="0" fill="hold" grpId="0" nodeType="clickEffect">
                                  <p:stCondLst>
                                    <p:cond delay="0"/>
                                  </p:stCondLst>
                                  <p:childTnLst>
                                    <p:set>
                                      <p:cBhvr>
                                        <p:cTn id="64" dur="1" fill="hold">
                                          <p:stCondLst>
                                            <p:cond delay="499"/>
                                          </p:stCondLst>
                                        </p:cTn>
                                        <p:tgtEl>
                                          <p:spTgt spid="74837"/>
                                        </p:tgtEl>
                                        <p:attrNameLst>
                                          <p:attrName>style.visibility</p:attrName>
                                        </p:attrNameLst>
                                      </p:cBhvr>
                                      <p:to>
                                        <p:strVal val="visible"/>
                                      </p:to>
                                    </p:set>
                                  </p:childTnLst>
                                  <p:subTnLst>
                                    <p:set>
                                      <p:cBhvr override="childStyle">
                                        <p:cTn dur="1" fill="hold" display="0" masterRel="nextClick" afterEffect="1"/>
                                        <p:tgtEl>
                                          <p:spTgt spid="74837"/>
                                        </p:tgtEl>
                                        <p:attrNameLst>
                                          <p:attrName>style.visibility</p:attrName>
                                        </p:attrNameLst>
                                      </p:cBhvr>
                                      <p:to>
                                        <p:strVal val="hidden"/>
                                      </p:to>
                                    </p:set>
                                  </p:subTnLst>
                                </p:cTn>
                              </p:par>
                            </p:childTnLst>
                          </p:cTn>
                        </p:par>
                      </p:childTnLst>
                    </p:cTn>
                  </p:par>
                  <p:par>
                    <p:cTn id="65" fill="hold" nodeType="clickPar">
                      <p:stCondLst>
                        <p:cond delay="indefinite"/>
                      </p:stCondLst>
                      <p:childTnLst>
                        <p:par>
                          <p:cTn id="66" fill="hold" nodeType="withGroup">
                            <p:stCondLst>
                              <p:cond delay="0"/>
                            </p:stCondLst>
                            <p:childTnLst>
                              <p:par>
                                <p:cTn id="67" presetID="11" presetClass="entr" presetSubtype="0" fill="hold" grpId="0" nodeType="clickEffect">
                                  <p:stCondLst>
                                    <p:cond delay="0"/>
                                  </p:stCondLst>
                                  <p:childTnLst>
                                    <p:set>
                                      <p:cBhvr>
                                        <p:cTn id="68" dur="1000">
                                          <p:stCondLst>
                                            <p:cond delay="0"/>
                                          </p:stCondLst>
                                        </p:cTn>
                                        <p:tgtEl>
                                          <p:spTgt spid="74838"/>
                                        </p:tgtEl>
                                        <p:attrNameLst>
                                          <p:attrName>style.visibility</p:attrName>
                                        </p:attrNameLst>
                                      </p:cBhvr>
                                      <p:to>
                                        <p:strVal val="visible"/>
                                      </p:to>
                                    </p:set>
                                  </p:childTnLst>
                                  <p:subTnLst>
                                    <p:set>
                                      <p:cBhvr override="childStyle">
                                        <p:cTn dur="1" fill="hold" display="0" masterRel="nextClick" afterEffect="1"/>
                                        <p:tgtEl>
                                          <p:spTgt spid="74838"/>
                                        </p:tgtEl>
                                        <p:attrNameLst>
                                          <p:attrName>style.visibility</p:attrName>
                                        </p:attrNameLst>
                                      </p:cBhvr>
                                      <p:to>
                                        <p:strVal val="hidden"/>
                                      </p:to>
                                    </p:set>
                                  </p:subTnLst>
                                </p:cTn>
                              </p:par>
                            </p:childTnLst>
                          </p:cTn>
                        </p:par>
                      </p:childTnLst>
                    </p:cTn>
                  </p:par>
                  <p:par>
                    <p:cTn id="69" fill="hold" nodeType="clickPar">
                      <p:stCondLst>
                        <p:cond delay="indefinite"/>
                      </p:stCondLst>
                      <p:childTnLst>
                        <p:par>
                          <p:cTn id="70" fill="hold" nodeType="withGroup">
                            <p:stCondLst>
                              <p:cond delay="0"/>
                            </p:stCondLst>
                            <p:childTnLst>
                              <p:par>
                                <p:cTn id="71" presetID="1" presetClass="entr" presetSubtype="0" fill="hold" grpId="0" nodeType="clickEffect">
                                  <p:stCondLst>
                                    <p:cond delay="0"/>
                                  </p:stCondLst>
                                  <p:childTnLst>
                                    <p:set>
                                      <p:cBhvr>
                                        <p:cTn id="72" dur="1" fill="hold">
                                          <p:stCondLst>
                                            <p:cond delay="499"/>
                                          </p:stCondLst>
                                        </p:cTn>
                                        <p:tgtEl>
                                          <p:spTgt spid="74839"/>
                                        </p:tgtEl>
                                        <p:attrNameLst>
                                          <p:attrName>style.visibility</p:attrName>
                                        </p:attrNameLst>
                                      </p:cBhvr>
                                      <p:to>
                                        <p:strVal val="visible"/>
                                      </p:to>
                                    </p:set>
                                  </p:childTnLst>
                                  <p:subTnLst>
                                    <p:set>
                                      <p:cBhvr override="childStyle">
                                        <p:cTn dur="1" fill="hold" display="0" masterRel="nextClick" afterEffect="1"/>
                                        <p:tgtEl>
                                          <p:spTgt spid="74839"/>
                                        </p:tgtEl>
                                        <p:attrNameLst>
                                          <p:attrName>style.visibility</p:attrName>
                                        </p:attrNameLst>
                                      </p:cBhvr>
                                      <p:to>
                                        <p:strVal val="hidden"/>
                                      </p:to>
                                    </p:set>
                                  </p:subTnLst>
                                </p:cTn>
                              </p:par>
                            </p:childTnLst>
                          </p:cTn>
                        </p:par>
                      </p:childTnLst>
                    </p:cTn>
                  </p:par>
                  <p:par>
                    <p:cTn id="73" fill="hold" nodeType="clickPar">
                      <p:stCondLst>
                        <p:cond delay="indefinite"/>
                      </p:stCondLst>
                      <p:childTnLst>
                        <p:par>
                          <p:cTn id="74" fill="hold" nodeType="withGroup">
                            <p:stCondLst>
                              <p:cond delay="0"/>
                            </p:stCondLst>
                            <p:childTnLst>
                              <p:par>
                                <p:cTn id="75" presetID="11" presetClass="entr" presetSubtype="0" fill="hold" grpId="0" nodeType="clickEffect">
                                  <p:stCondLst>
                                    <p:cond delay="0"/>
                                  </p:stCondLst>
                                  <p:childTnLst>
                                    <p:set>
                                      <p:cBhvr>
                                        <p:cTn id="76" dur="1000">
                                          <p:stCondLst>
                                            <p:cond delay="0"/>
                                          </p:stCondLst>
                                        </p:cTn>
                                        <p:tgtEl>
                                          <p:spTgt spid="74840"/>
                                        </p:tgtEl>
                                        <p:attrNameLst>
                                          <p:attrName>style.visibility</p:attrName>
                                        </p:attrNameLst>
                                      </p:cBhvr>
                                      <p:to>
                                        <p:strVal val="visible"/>
                                      </p:to>
                                    </p:set>
                                  </p:childTnLst>
                                  <p:subTnLst>
                                    <p:set>
                                      <p:cBhvr override="childStyle">
                                        <p:cTn dur="1" fill="hold" display="0" masterRel="nextClick" afterEffect="1"/>
                                        <p:tgtEl>
                                          <p:spTgt spid="74840"/>
                                        </p:tgtEl>
                                        <p:attrNameLst>
                                          <p:attrName>style.visibility</p:attrName>
                                        </p:attrNameLst>
                                      </p:cBhvr>
                                      <p:to>
                                        <p:strVal val="hidden"/>
                                      </p:to>
                                    </p:set>
                                  </p:subTnLst>
                                </p:cTn>
                              </p:par>
                            </p:childTnLst>
                          </p:cTn>
                        </p:par>
                      </p:childTnLst>
                    </p:cTn>
                  </p:par>
                  <p:par>
                    <p:cTn id="77" fill="hold" nodeType="clickPar">
                      <p:stCondLst>
                        <p:cond delay="indefinite"/>
                      </p:stCondLst>
                      <p:childTnLst>
                        <p:par>
                          <p:cTn id="78" fill="hold" nodeType="withGroup">
                            <p:stCondLst>
                              <p:cond delay="0"/>
                            </p:stCondLst>
                            <p:childTnLst>
                              <p:par>
                                <p:cTn id="79" presetID="1" presetClass="entr" presetSubtype="0" fill="hold" grpId="0" nodeType="clickEffect">
                                  <p:stCondLst>
                                    <p:cond delay="0"/>
                                  </p:stCondLst>
                                  <p:childTnLst>
                                    <p:set>
                                      <p:cBhvr>
                                        <p:cTn id="80" dur="1" fill="hold">
                                          <p:stCondLst>
                                            <p:cond delay="499"/>
                                          </p:stCondLst>
                                        </p:cTn>
                                        <p:tgtEl>
                                          <p:spTgt spid="74841"/>
                                        </p:tgtEl>
                                        <p:attrNameLst>
                                          <p:attrName>style.visibility</p:attrName>
                                        </p:attrNameLst>
                                      </p:cBhvr>
                                      <p:to>
                                        <p:strVal val="visible"/>
                                      </p:to>
                                    </p:set>
                                  </p:childTnLst>
                                  <p:subTnLst>
                                    <p:set>
                                      <p:cBhvr override="childStyle">
                                        <p:cTn dur="1" fill="hold" display="0" masterRel="nextClick" afterEffect="1"/>
                                        <p:tgtEl>
                                          <p:spTgt spid="74841"/>
                                        </p:tgtEl>
                                        <p:attrNameLst>
                                          <p:attrName>style.visibility</p:attrName>
                                        </p:attrNameLst>
                                      </p:cBhvr>
                                      <p:to>
                                        <p:strVal val="hidden"/>
                                      </p:to>
                                    </p:set>
                                  </p:subTnLst>
                                </p:cTn>
                              </p:par>
                            </p:childTnLst>
                          </p:cTn>
                        </p:par>
                      </p:childTnLst>
                    </p:cTn>
                  </p:par>
                  <p:par>
                    <p:cTn id="81" fill="hold" nodeType="clickPar">
                      <p:stCondLst>
                        <p:cond delay="indefinite"/>
                      </p:stCondLst>
                      <p:childTnLst>
                        <p:par>
                          <p:cTn id="82" fill="hold" nodeType="withGroup">
                            <p:stCondLst>
                              <p:cond delay="0"/>
                            </p:stCondLst>
                            <p:childTnLst>
                              <p:par>
                                <p:cTn id="83" presetID="11" presetClass="entr" presetSubtype="0" fill="hold" grpId="0" nodeType="clickEffect">
                                  <p:stCondLst>
                                    <p:cond delay="0"/>
                                  </p:stCondLst>
                                  <p:childTnLst>
                                    <p:set>
                                      <p:cBhvr>
                                        <p:cTn id="84" dur="1000">
                                          <p:stCondLst>
                                            <p:cond delay="0"/>
                                          </p:stCondLst>
                                        </p:cTn>
                                        <p:tgtEl>
                                          <p:spTgt spid="74842"/>
                                        </p:tgtEl>
                                        <p:attrNameLst>
                                          <p:attrName>style.visibility</p:attrName>
                                        </p:attrNameLst>
                                      </p:cBhvr>
                                      <p:to>
                                        <p:strVal val="visible"/>
                                      </p:to>
                                    </p:set>
                                  </p:childTnLst>
                                  <p:subTnLst>
                                    <p:set>
                                      <p:cBhvr override="childStyle">
                                        <p:cTn dur="1" fill="hold" display="0" masterRel="nextClick" afterEffect="1"/>
                                        <p:tgtEl>
                                          <p:spTgt spid="74842"/>
                                        </p:tgtEl>
                                        <p:attrNameLst>
                                          <p:attrName>style.visibility</p:attrName>
                                        </p:attrNameLst>
                                      </p:cBhvr>
                                      <p:to>
                                        <p:strVal val="hidden"/>
                                      </p:to>
                                    </p:set>
                                  </p:subTnLst>
                                </p:cTn>
                              </p:par>
                            </p:childTnLst>
                          </p:cTn>
                        </p:par>
                      </p:childTnLst>
                    </p:cTn>
                  </p:par>
                  <p:par>
                    <p:cTn id="85" fill="hold" nodeType="clickPar">
                      <p:stCondLst>
                        <p:cond delay="indefinite"/>
                      </p:stCondLst>
                      <p:childTnLst>
                        <p:par>
                          <p:cTn id="86" fill="hold" nodeType="withGroup">
                            <p:stCondLst>
                              <p:cond delay="0"/>
                            </p:stCondLst>
                            <p:childTnLst>
                              <p:par>
                                <p:cTn id="87" presetID="1" presetClass="entr" presetSubtype="0" fill="hold" grpId="0" nodeType="clickEffect">
                                  <p:stCondLst>
                                    <p:cond delay="0"/>
                                  </p:stCondLst>
                                  <p:childTnLst>
                                    <p:set>
                                      <p:cBhvr>
                                        <p:cTn id="88" dur="1" fill="hold">
                                          <p:stCondLst>
                                            <p:cond delay="499"/>
                                          </p:stCondLst>
                                        </p:cTn>
                                        <p:tgtEl>
                                          <p:spTgt spid="74843"/>
                                        </p:tgtEl>
                                        <p:attrNameLst>
                                          <p:attrName>style.visibility</p:attrName>
                                        </p:attrNameLst>
                                      </p:cBhvr>
                                      <p:to>
                                        <p:strVal val="visible"/>
                                      </p:to>
                                    </p:set>
                                  </p:childTnLst>
                                  <p:subTnLst>
                                    <p:set>
                                      <p:cBhvr override="childStyle">
                                        <p:cTn dur="1" fill="hold" display="0" masterRel="nextClick" afterEffect="1"/>
                                        <p:tgtEl>
                                          <p:spTgt spid="74843"/>
                                        </p:tgtEl>
                                        <p:attrNameLst>
                                          <p:attrName>style.visibility</p:attrName>
                                        </p:attrNameLst>
                                      </p:cBhvr>
                                      <p:to>
                                        <p:strVal val="hidden"/>
                                      </p:to>
                                    </p:set>
                                  </p:subTnLst>
                                </p:cTn>
                              </p:par>
                            </p:childTnLst>
                          </p:cTn>
                        </p:par>
                      </p:childTnLst>
                    </p:cTn>
                  </p:par>
                  <p:par>
                    <p:cTn id="89" fill="hold" nodeType="clickPar">
                      <p:stCondLst>
                        <p:cond delay="indefinite"/>
                      </p:stCondLst>
                      <p:childTnLst>
                        <p:par>
                          <p:cTn id="90" fill="hold" nodeType="withGroup">
                            <p:stCondLst>
                              <p:cond delay="0"/>
                            </p:stCondLst>
                            <p:childTnLst>
                              <p:par>
                                <p:cTn id="91" presetID="11" presetClass="entr" presetSubtype="0" fill="hold" grpId="0" nodeType="clickEffect">
                                  <p:stCondLst>
                                    <p:cond delay="0"/>
                                  </p:stCondLst>
                                  <p:childTnLst>
                                    <p:set>
                                      <p:cBhvr>
                                        <p:cTn id="92" dur="1000">
                                          <p:stCondLst>
                                            <p:cond delay="0"/>
                                          </p:stCondLst>
                                        </p:cTn>
                                        <p:tgtEl>
                                          <p:spTgt spid="74844"/>
                                        </p:tgtEl>
                                        <p:attrNameLst>
                                          <p:attrName>style.visibility</p:attrName>
                                        </p:attrNameLst>
                                      </p:cBhvr>
                                      <p:to>
                                        <p:strVal val="visible"/>
                                      </p:to>
                                    </p:set>
                                  </p:childTnLst>
                                  <p:subTnLst>
                                    <p:set>
                                      <p:cBhvr override="childStyle">
                                        <p:cTn dur="1" fill="hold" display="0" masterRel="nextClick" afterEffect="1"/>
                                        <p:tgtEl>
                                          <p:spTgt spid="74844"/>
                                        </p:tgtEl>
                                        <p:attrNameLst>
                                          <p:attrName>style.visibility</p:attrName>
                                        </p:attrNameLst>
                                      </p:cBhvr>
                                      <p:to>
                                        <p:strVal val="hidden"/>
                                      </p:to>
                                    </p:set>
                                  </p:subTnLst>
                                </p:cTn>
                              </p:par>
                            </p:childTnLst>
                          </p:cTn>
                        </p:par>
                      </p:childTnLst>
                    </p:cTn>
                  </p:par>
                  <p:par>
                    <p:cTn id="93" fill="hold" nodeType="clickPar">
                      <p:stCondLst>
                        <p:cond delay="indefinite"/>
                      </p:stCondLst>
                      <p:childTnLst>
                        <p:par>
                          <p:cTn id="94" fill="hold" nodeType="withGroup">
                            <p:stCondLst>
                              <p:cond delay="0"/>
                            </p:stCondLst>
                            <p:childTnLst>
                              <p:par>
                                <p:cTn id="95" presetID="1" presetClass="entr" presetSubtype="0" fill="hold" grpId="0" nodeType="clickEffect">
                                  <p:stCondLst>
                                    <p:cond delay="0"/>
                                  </p:stCondLst>
                                  <p:childTnLst>
                                    <p:set>
                                      <p:cBhvr>
                                        <p:cTn id="96" dur="1" fill="hold">
                                          <p:stCondLst>
                                            <p:cond delay="499"/>
                                          </p:stCondLst>
                                        </p:cTn>
                                        <p:tgtEl>
                                          <p:spTgt spid="74845"/>
                                        </p:tgtEl>
                                        <p:attrNameLst>
                                          <p:attrName>style.visibility</p:attrName>
                                        </p:attrNameLst>
                                      </p:cBhvr>
                                      <p:to>
                                        <p:strVal val="visible"/>
                                      </p:to>
                                    </p:set>
                                  </p:childTnLst>
                                  <p:subTnLst>
                                    <p:set>
                                      <p:cBhvr override="childStyle">
                                        <p:cTn dur="1" fill="hold" display="0" masterRel="nextClick" afterEffect="1"/>
                                        <p:tgtEl>
                                          <p:spTgt spid="74845"/>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23" grpId="0" animBg="1"/>
      <p:bldP spid="74825" grpId="0" animBg="1"/>
      <p:bldP spid="74826" grpId="0" animBg="1"/>
      <p:bldP spid="74827" grpId="0" animBg="1"/>
      <p:bldP spid="74828" grpId="0" animBg="1"/>
      <p:bldP spid="74829" grpId="0" animBg="1"/>
      <p:bldP spid="74830" grpId="0" animBg="1"/>
      <p:bldP spid="74831" grpId="0" animBg="1"/>
      <p:bldP spid="74832" grpId="0" animBg="1"/>
      <p:bldP spid="74833" grpId="0" animBg="1"/>
      <p:bldP spid="74834" grpId="0" animBg="1"/>
      <p:bldP spid="74835" grpId="0" animBg="1"/>
      <p:bldP spid="74836" grpId="0" animBg="1"/>
      <p:bldP spid="74837" grpId="0" animBg="1"/>
      <p:bldP spid="74838" grpId="0" animBg="1"/>
      <p:bldP spid="74839" grpId="0" animBg="1"/>
      <p:bldP spid="74840" grpId="0" animBg="1"/>
      <p:bldP spid="74841" grpId="0" animBg="1"/>
      <p:bldP spid="74842" grpId="0" animBg="1"/>
      <p:bldP spid="74843" grpId="0" animBg="1"/>
      <p:bldP spid="74844" grpId="0" animBg="1"/>
      <p:bldP spid="7484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1026"/>
          <p:cNvSpPr>
            <a:spLocks noGrp="1" noChangeArrowheads="1"/>
          </p:cNvSpPr>
          <p:nvPr>
            <p:ph type="ctrTitle"/>
          </p:nvPr>
        </p:nvSpPr>
        <p:spPr>
          <a:xfrm>
            <a:off x="685800" y="1143000"/>
            <a:ext cx="7772400" cy="1143000"/>
          </a:xfrm>
        </p:spPr>
        <p:txBody>
          <a:bodyPr/>
          <a:lstStyle/>
          <a:p>
            <a:pPr eaLnBrk="1" fontAlgn="auto" hangingPunct="1">
              <a:spcAft>
                <a:spcPts val="0"/>
              </a:spcAft>
              <a:defRPr/>
            </a:pPr>
            <a:r>
              <a:rPr lang="fr-FR" altLang="fr-FR" sz="8000" dirty="0" smtClean="0"/>
              <a:t>Section 1 </a:t>
            </a:r>
          </a:p>
        </p:txBody>
      </p:sp>
      <p:sp>
        <p:nvSpPr>
          <p:cNvPr id="2054" name="Rectangle 1027"/>
          <p:cNvSpPr>
            <a:spLocks noGrp="1" noChangeArrowheads="1"/>
          </p:cNvSpPr>
          <p:nvPr>
            <p:ph type="subTitle" idx="1"/>
          </p:nvPr>
        </p:nvSpPr>
        <p:spPr>
          <a:xfrm>
            <a:off x="1447800" y="2209800"/>
            <a:ext cx="6400800" cy="3429000"/>
          </a:xfrm>
        </p:spPr>
        <p:txBody>
          <a:bodyPr rtlCol="0">
            <a:normAutofit fontScale="92500" lnSpcReduction="20000"/>
          </a:bodyPr>
          <a:lstStyle/>
          <a:p>
            <a:pPr eaLnBrk="1" fontAlgn="auto" hangingPunct="1">
              <a:defRPr/>
            </a:pPr>
            <a:endParaRPr lang="fr-FR" altLang="fr-FR" sz="4000" dirty="0" smtClean="0"/>
          </a:p>
          <a:p>
            <a:pPr eaLnBrk="1" fontAlgn="auto" hangingPunct="1">
              <a:defRPr/>
            </a:pPr>
            <a:r>
              <a:rPr lang="fr-FR" altLang="fr-FR" sz="3800" dirty="0" smtClean="0"/>
              <a:t>Processus de développent de logiciel</a:t>
            </a:r>
          </a:p>
          <a:p>
            <a:pPr eaLnBrk="1" fontAlgn="auto" hangingPunct="1">
              <a:defRPr/>
            </a:pPr>
            <a:endParaRPr lang="fr-FR" altLang="fr-FR" sz="3800" dirty="0" smtClean="0"/>
          </a:p>
          <a:p>
            <a:pPr eaLnBrk="1" fontAlgn="auto" hangingPunct="1">
              <a:defRPr/>
            </a:pPr>
            <a:r>
              <a:rPr lang="fr-FR" altLang="fr-FR" sz="3800" dirty="0" smtClean="0"/>
              <a:t>analyse du domaine</a:t>
            </a:r>
            <a:endParaRPr lang="fr-FR" altLang="fr-FR" sz="1900" dirty="0" smtClean="0"/>
          </a:p>
        </p:txBody>
      </p:sp>
      <p:sp>
        <p:nvSpPr>
          <p:cNvPr id="4100"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C50449CE-E363-4799-B3C6-35D5B70FED93}" type="slidenum">
              <a:rPr lang="fr-CA" smtClean="0">
                <a:solidFill>
                  <a:srgbClr val="000000">
                    <a:tint val="75000"/>
                  </a:srgbClr>
                </a:solidFill>
              </a:rPr>
              <a:pPr>
                <a:defRPr/>
              </a:pPr>
              <a:t>16</a:t>
            </a:fld>
            <a:endParaRPr lang="fr-CA">
              <a:solidFill>
                <a:srgbClr val="000000">
                  <a:tint val="75000"/>
                </a:srgbClr>
              </a:solidFill>
            </a:endParaRPr>
          </a:p>
        </p:txBody>
      </p:sp>
    </p:spTree>
    <p:extLst>
      <p:ext uri="{BB962C8B-B14F-4D97-AF65-F5344CB8AC3E}">
        <p14:creationId xmlns:p14="http://schemas.microsoft.com/office/powerpoint/2010/main" val="846684570"/>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457200" y="152400"/>
            <a:ext cx="6934200" cy="1371600"/>
          </a:xfrm>
        </p:spPr>
        <p:txBody>
          <a:bodyPr/>
          <a:lstStyle/>
          <a:p>
            <a:pPr>
              <a:defRPr/>
            </a:pPr>
            <a:r>
              <a:rPr lang="fr-CA" altLang="fr-FR" dirty="0" smtClean="0"/>
              <a:t>Les composantes d’un réseau de </a:t>
            </a:r>
            <a:r>
              <a:rPr lang="fr-CA" altLang="fr-FR" dirty="0" err="1" smtClean="0"/>
              <a:t>petri</a:t>
            </a:r>
            <a:endParaRPr lang="fr-CA" altLang="fr-FR" dirty="0"/>
          </a:p>
        </p:txBody>
      </p:sp>
      <p:sp>
        <p:nvSpPr>
          <p:cNvPr id="21507" name="Rectangle 3"/>
          <p:cNvSpPr>
            <a:spLocks noGrp="1" noChangeArrowheads="1"/>
          </p:cNvSpPr>
          <p:nvPr>
            <p:ph idx="1"/>
          </p:nvPr>
        </p:nvSpPr>
        <p:spPr/>
        <p:txBody>
          <a:bodyPr/>
          <a:lstStyle/>
          <a:p>
            <a:r>
              <a:rPr lang="fr-CA" altLang="fr-FR" smtClean="0"/>
              <a:t>Les termes sont un peu différents que les machines d’état UML</a:t>
            </a:r>
          </a:p>
          <a:p>
            <a:endParaRPr lang="fr-CA" altLang="fr-FR" smtClean="0"/>
          </a:p>
          <a:p>
            <a:r>
              <a:rPr lang="fr-CA" altLang="fr-FR" smtClean="0"/>
              <a:t>Les réseaux de Petri sont formés de trois types de composantes: </a:t>
            </a:r>
            <a:r>
              <a:rPr lang="fr-CA" altLang="fr-FR" i="1" smtClean="0"/>
              <a:t>places</a:t>
            </a:r>
            <a:r>
              <a:rPr lang="fr-CA" altLang="fr-FR" smtClean="0"/>
              <a:t> (cercles), </a:t>
            </a:r>
            <a:r>
              <a:rPr lang="fr-CA" altLang="fr-FR" i="1" smtClean="0"/>
              <a:t>transitions</a:t>
            </a:r>
            <a:r>
              <a:rPr lang="fr-CA" altLang="fr-FR" smtClean="0"/>
              <a:t> (rectangles) et </a:t>
            </a:r>
            <a:r>
              <a:rPr lang="fr-CA" altLang="fr-FR" i="1" smtClean="0"/>
              <a:t>arcs</a:t>
            </a:r>
            <a:r>
              <a:rPr lang="fr-CA" altLang="fr-FR" smtClean="0"/>
              <a:t> (flèches):</a:t>
            </a:r>
          </a:p>
          <a:p>
            <a:pPr lvl="1"/>
            <a:r>
              <a:rPr lang="fr-CA" altLang="fr-FR" smtClean="0"/>
              <a:t>Les Places représentent les états possibles du système</a:t>
            </a:r>
          </a:p>
          <a:p>
            <a:pPr lvl="1"/>
            <a:r>
              <a:rPr lang="fr-CA" altLang="fr-FR" smtClean="0"/>
              <a:t>Les Transitions sont des événements ou actions qui causent le changement d’état (attention, les transitions ne sont plus des flèches ici)</a:t>
            </a:r>
          </a:p>
          <a:p>
            <a:pPr lvl="1"/>
            <a:r>
              <a:rPr lang="fr-CA" altLang="fr-FR" smtClean="0"/>
              <a:t>Chaque Arc connecte simplement une place à une transition ou une transition à une place.</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1509"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2ACFABF-ED33-41AD-A875-52FB6758C04B}" type="slidenum">
              <a:rPr lang="fr-CA" altLang="fr-FR" sz="1200" b="0" smtClean="0">
                <a:solidFill>
                  <a:srgbClr val="898989"/>
                </a:solidFill>
                <a:cs typeface="Arial" pitchFamily="34" charset="0"/>
              </a:rPr>
              <a:pPr>
                <a:spcBef>
                  <a:spcPct val="0"/>
                </a:spcBef>
                <a:spcAft>
                  <a:spcPct val="0"/>
                </a:spcAft>
                <a:buFontTx/>
                <a:buNone/>
              </a:pPr>
              <a:t>160</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19902181"/>
      </p:ext>
    </p:extLst>
  </p:cSld>
  <p:clrMapOvr>
    <a:masterClrMapping/>
  </p:clrMapOvr>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Rectangle 2"/>
          <p:cNvSpPr>
            <a:spLocks noGrp="1" noChangeArrowheads="1"/>
          </p:cNvSpPr>
          <p:nvPr>
            <p:ph type="title"/>
          </p:nvPr>
        </p:nvSpPr>
        <p:spPr>
          <a:xfrm>
            <a:off x="457200" y="152400"/>
            <a:ext cx="6934200" cy="1371600"/>
          </a:xfrm>
        </p:spPr>
        <p:txBody>
          <a:bodyPr/>
          <a:lstStyle/>
          <a:p>
            <a:pPr>
              <a:defRPr/>
            </a:pPr>
            <a:r>
              <a:rPr lang="fr-CA" altLang="fr-FR" dirty="0" smtClean="0"/>
              <a:t>Changement d’état</a:t>
            </a:r>
            <a:endParaRPr lang="fr-CA" altLang="fr-FR" dirty="0"/>
          </a:p>
        </p:txBody>
      </p:sp>
      <p:sp>
        <p:nvSpPr>
          <p:cNvPr id="22531" name="Rectangle 3"/>
          <p:cNvSpPr>
            <a:spLocks noGrp="1" noChangeArrowheads="1"/>
          </p:cNvSpPr>
          <p:nvPr>
            <p:ph idx="1"/>
          </p:nvPr>
        </p:nvSpPr>
        <p:spPr/>
        <p:txBody>
          <a:bodyPr/>
          <a:lstStyle/>
          <a:p>
            <a:r>
              <a:rPr lang="fr-CA" altLang="fr-FR" smtClean="0"/>
              <a:t>Un changement d’état est dénoté par un mouvement de jeton(s) (points noirs) d’une place(s) à une autre place(s)</a:t>
            </a:r>
          </a:p>
          <a:p>
            <a:pPr lvl="1"/>
            <a:r>
              <a:rPr lang="fr-CA" altLang="fr-FR" smtClean="0"/>
              <a:t>Est causé par l’excitation d’une transition.</a:t>
            </a:r>
          </a:p>
          <a:p>
            <a:endParaRPr lang="fr-CA" altLang="fr-FR" smtClean="0"/>
          </a:p>
          <a:p>
            <a:r>
              <a:rPr lang="fr-CA" altLang="fr-FR" smtClean="0"/>
              <a:t>L’excitation représente l’occurrence d’un événement ou une prise d’action</a:t>
            </a:r>
          </a:p>
          <a:p>
            <a:endParaRPr lang="fr-CA" altLang="fr-FR" smtClean="0"/>
          </a:p>
          <a:p>
            <a:r>
              <a:rPr lang="fr-CA" altLang="fr-FR" smtClean="0"/>
              <a:t>L’excitation est dépend des conditions d’entrée, dénotée par la disponibilité d’un jeton</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2533"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6326AB8-8C44-4208-B6F1-115B2D415DB5}" type="slidenum">
              <a:rPr lang="fr-CA" altLang="fr-FR" sz="1200" b="0" smtClean="0">
                <a:solidFill>
                  <a:srgbClr val="898989"/>
                </a:solidFill>
                <a:cs typeface="Arial" pitchFamily="34" charset="0"/>
              </a:rPr>
              <a:pPr>
                <a:spcBef>
                  <a:spcPct val="0"/>
                </a:spcBef>
                <a:spcAft>
                  <a:spcPct val="0"/>
                </a:spcAft>
                <a:buFontTx/>
                <a:buNone/>
              </a:pPr>
              <a:t>161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239139316"/>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457200" y="152400"/>
            <a:ext cx="6934200" cy="1371600"/>
          </a:xfrm>
        </p:spPr>
        <p:txBody>
          <a:bodyPr/>
          <a:lstStyle/>
          <a:p>
            <a:pPr>
              <a:defRPr/>
            </a:pPr>
            <a:r>
              <a:rPr lang="fr-CA" altLang="fr-FR" dirty="0" smtClean="0"/>
              <a:t>Changement d’état</a:t>
            </a:r>
            <a:endParaRPr lang="fr-CA" altLang="fr-FR" dirty="0"/>
          </a:p>
        </p:txBody>
      </p:sp>
      <p:sp>
        <p:nvSpPr>
          <p:cNvPr id="23555" name="Rectangle 3"/>
          <p:cNvSpPr>
            <a:spLocks noGrp="1" noChangeArrowheads="1"/>
          </p:cNvSpPr>
          <p:nvPr>
            <p:ph type="body" idx="1"/>
          </p:nvPr>
        </p:nvSpPr>
        <p:spPr/>
        <p:txBody>
          <a:bodyPr/>
          <a:lstStyle/>
          <a:p>
            <a:pPr>
              <a:lnSpc>
                <a:spcPct val="90000"/>
              </a:lnSpc>
            </a:pPr>
            <a:r>
              <a:rPr lang="fr-CA" altLang="fr-FR" smtClean="0"/>
              <a:t>Une transition est excitable ou permis lorsqu’il existe assez de jetons dans les places d’entrée.</a:t>
            </a:r>
          </a:p>
          <a:p>
            <a:pPr>
              <a:lnSpc>
                <a:spcPct val="90000"/>
              </a:lnSpc>
            </a:pPr>
            <a:endParaRPr lang="fr-CA" altLang="fr-FR" smtClean="0"/>
          </a:p>
          <a:p>
            <a:pPr>
              <a:lnSpc>
                <a:spcPct val="90000"/>
              </a:lnSpc>
            </a:pPr>
            <a:r>
              <a:rPr lang="fr-CA" altLang="fr-FR" smtClean="0"/>
              <a:t>Après l’excitation, les jetons sont transférés des places d’entrée (état précédant) aux places de sortie, dénotant le nouveau état</a:t>
            </a:r>
          </a:p>
          <a:p>
            <a:pPr>
              <a:lnSpc>
                <a:spcPct val="90000"/>
              </a:lnSpc>
            </a:pPr>
            <a:endParaRPr lang="fr-CA" altLang="fr-FR" smtClean="0"/>
          </a:p>
        </p:txBody>
      </p:sp>
      <p:sp>
        <p:nvSpPr>
          <p:cNvPr id="23556"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AAEB064-BC4C-4793-A4FB-2F2CDC0408C0}" type="slidenum">
              <a:rPr lang="fr-CA" altLang="fr-FR" sz="1200" b="0" smtClean="0">
                <a:solidFill>
                  <a:srgbClr val="898989"/>
                </a:solidFill>
                <a:cs typeface="Arial" pitchFamily="34" charset="0"/>
              </a:rPr>
              <a:pPr>
                <a:spcBef>
                  <a:spcPct val="0"/>
                </a:spcBef>
                <a:spcAft>
                  <a:spcPct val="0"/>
                </a:spcAft>
                <a:buFontTx/>
                <a:buNone/>
              </a:pPr>
              <a:t>162</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82143537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457200" y="152400"/>
            <a:ext cx="6934200" cy="1371600"/>
          </a:xfrm>
        </p:spPr>
        <p:txBody>
          <a:bodyPr/>
          <a:lstStyle/>
          <a:p>
            <a:pPr>
              <a:defRPr/>
            </a:pPr>
            <a:r>
              <a:rPr lang="fr-CA" altLang="fr-FR" dirty="0" smtClean="0"/>
              <a:t>Exemple: distributeur automatique</a:t>
            </a:r>
            <a:endParaRPr lang="fr-CA" altLang="fr-FR" dirty="0"/>
          </a:p>
        </p:txBody>
      </p:sp>
      <p:sp>
        <p:nvSpPr>
          <p:cNvPr id="24579" name="Rectangle 3"/>
          <p:cNvSpPr>
            <a:spLocks noGrp="1" noChangeArrowheads="1"/>
          </p:cNvSpPr>
          <p:nvPr>
            <p:ph idx="1"/>
          </p:nvPr>
        </p:nvSpPr>
        <p:spPr/>
        <p:txBody>
          <a:bodyPr/>
          <a:lstStyle/>
          <a:p>
            <a:pPr>
              <a:defRPr/>
            </a:pPr>
            <a:r>
              <a:rPr lang="fr-CA" altLang="fr-FR" dirty="0" smtClean="0"/>
              <a:t>La machine distribue deux genres de collation – 20c et 15c</a:t>
            </a:r>
          </a:p>
          <a:p>
            <a:pPr>
              <a:defRPr/>
            </a:pPr>
            <a:endParaRPr lang="fr-CA" altLang="fr-FR" dirty="0" smtClean="0"/>
          </a:p>
          <a:p>
            <a:pPr>
              <a:defRPr/>
            </a:pPr>
            <a:r>
              <a:rPr lang="fr-CA" altLang="fr-FR" dirty="0" smtClean="0"/>
              <a:t>Seulement deux types de monnaie peuvent être utilisés </a:t>
            </a:r>
          </a:p>
          <a:p>
            <a:pPr lvl="1">
              <a:defRPr/>
            </a:pPr>
            <a:r>
              <a:rPr lang="fr-CA" altLang="fr-FR" dirty="0" smtClean="0"/>
              <a:t>Pièces de 10c et pièces de 5c (ah les vieux</a:t>
            </a:r>
          </a:p>
          <a:p>
            <a:pPr marL="274637" lvl="1" indent="0">
              <a:buFont typeface="Arial" pitchFamily="34" charset="0"/>
              <a:buNone/>
              <a:defRPr/>
            </a:pPr>
            <a:r>
              <a:rPr lang="fr-CA" altLang="fr-FR" dirty="0" smtClean="0"/>
              <a:t>temps!!!)</a:t>
            </a:r>
          </a:p>
          <a:p>
            <a:pPr lvl="1">
              <a:defRPr/>
            </a:pPr>
            <a:endParaRPr lang="fr-CA" altLang="fr-FR" dirty="0" smtClean="0"/>
          </a:p>
          <a:p>
            <a:pPr>
              <a:defRPr/>
            </a:pPr>
            <a:r>
              <a:rPr lang="fr-CA" altLang="fr-FR" dirty="0" smtClean="0"/>
              <a:t>La machine ne retourne pas de monnaie</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4581"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1397440-1A9A-4917-A250-AFCA9F7B634D}" type="slidenum">
              <a:rPr lang="fr-CA" altLang="fr-FR" sz="1200" b="0" smtClean="0">
                <a:solidFill>
                  <a:srgbClr val="898989"/>
                </a:solidFill>
                <a:cs typeface="Arial" pitchFamily="34" charset="0"/>
              </a:rPr>
              <a:pPr>
                <a:spcBef>
                  <a:spcPct val="0"/>
                </a:spcBef>
                <a:spcAft>
                  <a:spcPct val="0"/>
                </a:spcAft>
                <a:buFontTx/>
                <a:buNone/>
              </a:pPr>
              <a:t>163</a:t>
            </a:fld>
            <a:endParaRPr lang="fr-CA" altLang="fr-FR" sz="1200" b="0" smtClean="0">
              <a:solidFill>
                <a:srgbClr val="898989"/>
              </a:solidFill>
              <a:cs typeface="Arial" pitchFamily="34" charset="0"/>
            </a:endParaRPr>
          </a:p>
        </p:txBody>
      </p:sp>
      <p:pic>
        <p:nvPicPr>
          <p:cNvPr id="24582" name="Picture 2" descr="http://www.autotoys.com/pics/NVM55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67400" y="3068638"/>
            <a:ext cx="2381250" cy="2381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99159427"/>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altLang="fr-FR" dirty="0" smtClean="0"/>
              <a:t>Exemple: distributeur automatique (machine d’état UML)</a:t>
            </a:r>
            <a:endParaRPr lang="fr-CA" dirty="0"/>
          </a:p>
        </p:txBody>
      </p:sp>
      <p:sp>
        <p:nvSpPr>
          <p:cNvPr id="4" name="Footer Placeholder 3"/>
          <p:cNvSpPr>
            <a:spLocks noGrp="1"/>
          </p:cNvSpPr>
          <p:nvPr>
            <p:ph type="ftr" sz="quarter" idx="10"/>
          </p:nvPr>
        </p:nvSpPr>
        <p:spPr/>
        <p:txBody>
          <a:bodyPr/>
          <a:lstStyle/>
          <a:p>
            <a:pPr>
              <a:defRPr/>
            </a:pPr>
            <a:r>
              <a:rPr lang="en-US"/>
              <a:t>SEG2106 – Winter 2014 – Hussein Al Osman</a:t>
            </a:r>
            <a:endParaRPr lang="en-US" dirty="0"/>
          </a:p>
        </p:txBody>
      </p:sp>
      <p:sp>
        <p:nvSpPr>
          <p:cNvPr id="2560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7EF26B8-3C54-476B-9507-9130A5A0A93B}" type="slidenum">
              <a:rPr lang="fr-CA" altLang="fr-FR" sz="1200" b="0" smtClean="0">
                <a:solidFill>
                  <a:srgbClr val="898989"/>
                </a:solidFill>
                <a:cs typeface="Arial" pitchFamily="34" charset="0"/>
              </a:rPr>
              <a:pPr>
                <a:spcBef>
                  <a:spcPct val="0"/>
                </a:spcBef>
                <a:spcAft>
                  <a:spcPct val="0"/>
                </a:spcAft>
                <a:buFontTx/>
                <a:buNone/>
              </a:pPr>
              <a:t>164</a:t>
            </a:fld>
            <a:endParaRPr lang="fr-CA" altLang="fr-FR" sz="1200" b="0" smtClean="0">
              <a:solidFill>
                <a:srgbClr val="898989"/>
              </a:solidFill>
              <a:cs typeface="Arial" pitchFamily="34" charset="0"/>
            </a:endParaRPr>
          </a:p>
        </p:txBody>
      </p:sp>
      <p:sp>
        <p:nvSpPr>
          <p:cNvPr id="25605" name="Rectangle 3"/>
          <p:cNvSpPr>
            <a:spLocks noChangeArrowheads="1"/>
          </p:cNvSpPr>
          <p:nvPr/>
        </p:nvSpPr>
        <p:spPr bwMode="auto">
          <a:xfrm>
            <a:off x="1042988" y="36576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US" altLang="fr-FR" sz="1800" b="0"/>
              <a:t>0 cent</a:t>
            </a:r>
          </a:p>
          <a:p>
            <a:pPr algn="ctr" eaLnBrk="1" hangingPunct="1">
              <a:spcBef>
                <a:spcPct val="0"/>
              </a:spcBef>
              <a:spcAft>
                <a:spcPct val="0"/>
              </a:spcAft>
              <a:buFontTx/>
              <a:buNone/>
            </a:pPr>
            <a:r>
              <a:rPr lang="en-US" altLang="fr-FR" sz="1800" b="0"/>
              <a:t>inserted</a:t>
            </a:r>
          </a:p>
        </p:txBody>
      </p:sp>
      <p:sp>
        <p:nvSpPr>
          <p:cNvPr id="25606" name="Rectangle 4"/>
          <p:cNvSpPr>
            <a:spLocks noChangeArrowheads="1"/>
          </p:cNvSpPr>
          <p:nvPr/>
        </p:nvSpPr>
        <p:spPr bwMode="auto">
          <a:xfrm>
            <a:off x="3100388" y="25146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US" altLang="fr-FR" sz="1800" b="0"/>
              <a:t>5 cents</a:t>
            </a:r>
          </a:p>
          <a:p>
            <a:pPr algn="ctr" eaLnBrk="1" hangingPunct="1">
              <a:spcBef>
                <a:spcPct val="0"/>
              </a:spcBef>
              <a:spcAft>
                <a:spcPct val="0"/>
              </a:spcAft>
              <a:buFontTx/>
              <a:buNone/>
            </a:pPr>
            <a:r>
              <a:rPr lang="en-US" altLang="fr-FR" sz="1800" b="0"/>
              <a:t>inserted</a:t>
            </a:r>
          </a:p>
        </p:txBody>
      </p:sp>
      <p:sp>
        <p:nvSpPr>
          <p:cNvPr id="25607" name="Rectangle 5"/>
          <p:cNvSpPr>
            <a:spLocks noChangeArrowheads="1"/>
          </p:cNvSpPr>
          <p:nvPr/>
        </p:nvSpPr>
        <p:spPr bwMode="auto">
          <a:xfrm>
            <a:off x="3100388" y="48768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US" altLang="fr-FR" sz="1800" b="0"/>
              <a:t>10 cents</a:t>
            </a:r>
          </a:p>
          <a:p>
            <a:pPr algn="ctr" eaLnBrk="1" hangingPunct="1">
              <a:spcBef>
                <a:spcPct val="0"/>
              </a:spcBef>
              <a:spcAft>
                <a:spcPct val="0"/>
              </a:spcAft>
              <a:buFontTx/>
              <a:buNone/>
            </a:pPr>
            <a:r>
              <a:rPr lang="en-US" altLang="fr-FR" sz="1800" b="0"/>
              <a:t>inserted</a:t>
            </a:r>
          </a:p>
        </p:txBody>
      </p:sp>
      <p:sp>
        <p:nvSpPr>
          <p:cNvPr id="25608" name="Line 6"/>
          <p:cNvSpPr>
            <a:spLocks noChangeShapeType="1"/>
          </p:cNvSpPr>
          <p:nvPr/>
        </p:nvSpPr>
        <p:spPr bwMode="auto">
          <a:xfrm flipV="1">
            <a:off x="1957388" y="2971800"/>
            <a:ext cx="11430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09" name="Line 7"/>
          <p:cNvSpPr>
            <a:spLocks noChangeShapeType="1"/>
          </p:cNvSpPr>
          <p:nvPr/>
        </p:nvSpPr>
        <p:spPr bwMode="auto">
          <a:xfrm>
            <a:off x="1957388" y="4191000"/>
            <a:ext cx="1143000" cy="1066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10" name="Rectangle 8"/>
          <p:cNvSpPr>
            <a:spLocks noChangeArrowheads="1"/>
          </p:cNvSpPr>
          <p:nvPr/>
        </p:nvSpPr>
        <p:spPr bwMode="auto">
          <a:xfrm>
            <a:off x="6986588" y="24384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US" altLang="fr-FR" sz="1800" b="0"/>
              <a:t>15 cents</a:t>
            </a:r>
          </a:p>
          <a:p>
            <a:pPr algn="ctr" eaLnBrk="1" hangingPunct="1">
              <a:spcBef>
                <a:spcPct val="0"/>
              </a:spcBef>
              <a:spcAft>
                <a:spcPct val="0"/>
              </a:spcAft>
              <a:buFontTx/>
              <a:buNone/>
            </a:pPr>
            <a:r>
              <a:rPr lang="en-US" altLang="fr-FR" sz="1800" b="0"/>
              <a:t>inserted</a:t>
            </a:r>
          </a:p>
        </p:txBody>
      </p:sp>
      <p:sp>
        <p:nvSpPr>
          <p:cNvPr id="25611" name="Rectangle 9"/>
          <p:cNvSpPr>
            <a:spLocks noChangeArrowheads="1"/>
          </p:cNvSpPr>
          <p:nvPr/>
        </p:nvSpPr>
        <p:spPr bwMode="auto">
          <a:xfrm>
            <a:off x="6986588" y="4800600"/>
            <a:ext cx="914400" cy="685800"/>
          </a:xfrm>
          <a:prstGeom prst="roundRect">
            <a:avLst>
              <a:gd name="adj" fmla="val 16667"/>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US" altLang="fr-FR" sz="1800" b="0"/>
              <a:t>20 cents</a:t>
            </a:r>
          </a:p>
          <a:p>
            <a:pPr algn="ctr" eaLnBrk="1" hangingPunct="1">
              <a:spcBef>
                <a:spcPct val="0"/>
              </a:spcBef>
              <a:spcAft>
                <a:spcPct val="0"/>
              </a:spcAft>
              <a:buFontTx/>
              <a:buNone/>
            </a:pPr>
            <a:r>
              <a:rPr lang="en-US" altLang="fr-FR" sz="1800" b="0"/>
              <a:t>inserted</a:t>
            </a:r>
          </a:p>
        </p:txBody>
      </p:sp>
      <p:sp>
        <p:nvSpPr>
          <p:cNvPr id="25612" name="Line 10"/>
          <p:cNvSpPr>
            <a:spLocks noChangeShapeType="1"/>
          </p:cNvSpPr>
          <p:nvPr/>
        </p:nvSpPr>
        <p:spPr bwMode="auto">
          <a:xfrm>
            <a:off x="4014788" y="2819400"/>
            <a:ext cx="2971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13" name="Line 11"/>
          <p:cNvSpPr>
            <a:spLocks noChangeShapeType="1"/>
          </p:cNvSpPr>
          <p:nvPr/>
        </p:nvSpPr>
        <p:spPr bwMode="auto">
          <a:xfrm>
            <a:off x="4014788" y="5181600"/>
            <a:ext cx="2971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14" name="Text Box 12"/>
          <p:cNvSpPr txBox="1">
            <a:spLocks noChangeArrowheads="1"/>
          </p:cNvSpPr>
          <p:nvPr/>
        </p:nvSpPr>
        <p:spPr bwMode="auto">
          <a:xfrm rot="-2233195">
            <a:off x="1881188" y="3048000"/>
            <a:ext cx="11938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5c</a:t>
            </a:r>
          </a:p>
        </p:txBody>
      </p:sp>
      <p:sp>
        <p:nvSpPr>
          <p:cNvPr id="25615" name="Text Box 13"/>
          <p:cNvSpPr txBox="1">
            <a:spLocks noChangeArrowheads="1"/>
          </p:cNvSpPr>
          <p:nvPr/>
        </p:nvSpPr>
        <p:spPr bwMode="auto">
          <a:xfrm rot="2530327">
            <a:off x="1881188" y="4343400"/>
            <a:ext cx="13081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p>
        </p:txBody>
      </p:sp>
      <p:sp>
        <p:nvSpPr>
          <p:cNvPr id="25616" name="Text Box 15"/>
          <p:cNvSpPr txBox="1">
            <a:spLocks noChangeArrowheads="1"/>
          </p:cNvSpPr>
          <p:nvPr/>
        </p:nvSpPr>
        <p:spPr bwMode="auto">
          <a:xfrm>
            <a:off x="4776788" y="2514600"/>
            <a:ext cx="13081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p>
        </p:txBody>
      </p:sp>
      <p:sp>
        <p:nvSpPr>
          <p:cNvPr id="25617" name="Text Box 16"/>
          <p:cNvSpPr txBox="1">
            <a:spLocks noChangeArrowheads="1"/>
          </p:cNvSpPr>
          <p:nvPr/>
        </p:nvSpPr>
        <p:spPr bwMode="auto">
          <a:xfrm>
            <a:off x="4929188" y="4876800"/>
            <a:ext cx="1308100" cy="366713"/>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p>
        </p:txBody>
      </p:sp>
      <p:sp>
        <p:nvSpPr>
          <p:cNvPr id="25618" name="Line 17"/>
          <p:cNvSpPr>
            <a:spLocks noChangeShapeType="1"/>
          </p:cNvSpPr>
          <p:nvPr/>
        </p:nvSpPr>
        <p:spPr bwMode="auto">
          <a:xfrm>
            <a:off x="3786188" y="3200400"/>
            <a:ext cx="0" cy="1676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19" name="Text Box 18"/>
          <p:cNvSpPr txBox="1">
            <a:spLocks noChangeArrowheads="1"/>
          </p:cNvSpPr>
          <p:nvPr/>
        </p:nvSpPr>
        <p:spPr bwMode="auto">
          <a:xfrm rot="5372367">
            <a:off x="3374232" y="3842543"/>
            <a:ext cx="1193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5c</a:t>
            </a:r>
          </a:p>
        </p:txBody>
      </p:sp>
      <p:sp>
        <p:nvSpPr>
          <p:cNvPr id="25620" name="Line 20"/>
          <p:cNvSpPr>
            <a:spLocks noChangeShapeType="1"/>
          </p:cNvSpPr>
          <p:nvPr/>
        </p:nvSpPr>
        <p:spPr bwMode="auto">
          <a:xfrm flipV="1">
            <a:off x="4014788" y="3048000"/>
            <a:ext cx="2971800" cy="1905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21" name="Text Box 21"/>
          <p:cNvSpPr txBox="1">
            <a:spLocks noChangeArrowheads="1"/>
          </p:cNvSpPr>
          <p:nvPr/>
        </p:nvSpPr>
        <p:spPr bwMode="auto">
          <a:xfrm rot="-1924162">
            <a:off x="4929188" y="3581400"/>
            <a:ext cx="1193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5c</a:t>
            </a:r>
          </a:p>
        </p:txBody>
      </p:sp>
      <p:sp>
        <p:nvSpPr>
          <p:cNvPr id="25622" name="Line 22"/>
          <p:cNvSpPr>
            <a:spLocks noChangeShapeType="1"/>
          </p:cNvSpPr>
          <p:nvPr/>
        </p:nvSpPr>
        <p:spPr bwMode="auto">
          <a:xfrm>
            <a:off x="7519988" y="3124200"/>
            <a:ext cx="0" cy="1676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23" name="Text Box 23"/>
          <p:cNvSpPr txBox="1">
            <a:spLocks noChangeArrowheads="1"/>
          </p:cNvSpPr>
          <p:nvPr/>
        </p:nvSpPr>
        <p:spPr bwMode="auto">
          <a:xfrm rot="5363981">
            <a:off x="7108032" y="3766343"/>
            <a:ext cx="1193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5c</a:t>
            </a:r>
          </a:p>
        </p:txBody>
      </p:sp>
      <p:sp>
        <p:nvSpPr>
          <p:cNvPr id="25624" name="Line 27"/>
          <p:cNvSpPr>
            <a:spLocks noChangeShapeType="1"/>
          </p:cNvSpPr>
          <p:nvPr/>
        </p:nvSpPr>
        <p:spPr bwMode="auto">
          <a:xfrm>
            <a:off x="7519988" y="5486400"/>
            <a:ext cx="0" cy="609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25" name="Line 28"/>
          <p:cNvSpPr>
            <a:spLocks noChangeShapeType="1"/>
          </p:cNvSpPr>
          <p:nvPr/>
        </p:nvSpPr>
        <p:spPr bwMode="auto">
          <a:xfrm flipH="1">
            <a:off x="1500188" y="6096000"/>
            <a:ext cx="6019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26" name="Line 29"/>
          <p:cNvSpPr>
            <a:spLocks noChangeShapeType="1"/>
          </p:cNvSpPr>
          <p:nvPr/>
        </p:nvSpPr>
        <p:spPr bwMode="auto">
          <a:xfrm flipV="1">
            <a:off x="1500188" y="4343400"/>
            <a:ext cx="0" cy="1752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27" name="Text Box 30"/>
          <p:cNvSpPr txBox="1">
            <a:spLocks noChangeArrowheads="1"/>
          </p:cNvSpPr>
          <p:nvPr/>
        </p:nvSpPr>
        <p:spPr bwMode="auto">
          <a:xfrm>
            <a:off x="3922713" y="5753100"/>
            <a:ext cx="2082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 20c snack bar</a:t>
            </a:r>
          </a:p>
        </p:txBody>
      </p:sp>
      <p:sp>
        <p:nvSpPr>
          <p:cNvPr id="25628" name="Line 32"/>
          <p:cNvSpPr>
            <a:spLocks noChangeShapeType="1"/>
          </p:cNvSpPr>
          <p:nvPr/>
        </p:nvSpPr>
        <p:spPr bwMode="auto">
          <a:xfrm flipV="1">
            <a:off x="7519988" y="1981200"/>
            <a:ext cx="0"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29" name="Line 33"/>
          <p:cNvSpPr>
            <a:spLocks noChangeShapeType="1"/>
          </p:cNvSpPr>
          <p:nvPr/>
        </p:nvSpPr>
        <p:spPr bwMode="auto">
          <a:xfrm flipH="1">
            <a:off x="1500188" y="1981200"/>
            <a:ext cx="60198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30" name="Line 34"/>
          <p:cNvSpPr>
            <a:spLocks noChangeShapeType="1"/>
          </p:cNvSpPr>
          <p:nvPr/>
        </p:nvSpPr>
        <p:spPr bwMode="auto">
          <a:xfrm>
            <a:off x="1500188" y="1981200"/>
            <a:ext cx="0" cy="1676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25631" name="Text Box 35"/>
          <p:cNvSpPr txBox="1">
            <a:spLocks noChangeArrowheads="1"/>
          </p:cNvSpPr>
          <p:nvPr/>
        </p:nvSpPr>
        <p:spPr bwMode="auto">
          <a:xfrm>
            <a:off x="4014788" y="1676400"/>
            <a:ext cx="2082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 15c snack bar</a:t>
            </a:r>
          </a:p>
        </p:txBody>
      </p:sp>
      <p:sp>
        <p:nvSpPr>
          <p:cNvPr id="34" name="Oval 33"/>
          <p:cNvSpPr/>
          <p:nvPr/>
        </p:nvSpPr>
        <p:spPr>
          <a:xfrm>
            <a:off x="177800" y="3846513"/>
            <a:ext cx="360363" cy="307975"/>
          </a:xfrm>
          <a:prstGeom prst="ellipse">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25633" name="Straight Arrow Connector 35"/>
          <p:cNvCxnSpPr>
            <a:cxnSpLocks noChangeShapeType="1"/>
            <a:stCxn id="34" idx="6"/>
            <a:endCxn id="25605" idx="1"/>
          </p:cNvCxnSpPr>
          <p:nvPr/>
        </p:nvCxnSpPr>
        <p:spPr bwMode="auto">
          <a:xfrm>
            <a:off x="538163" y="4000500"/>
            <a:ext cx="504825" cy="0"/>
          </a:xfrm>
          <a:prstGeom prst="straightConnector1">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Tree>
    <p:extLst>
      <p:ext uri="{BB962C8B-B14F-4D97-AF65-F5344CB8AC3E}">
        <p14:creationId xmlns:p14="http://schemas.microsoft.com/office/powerpoint/2010/main" val="1042603530"/>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altLang="fr-FR" dirty="0" smtClean="0"/>
              <a:t>Exemple: distributeur automatique (un réseau de </a:t>
            </a:r>
            <a:r>
              <a:rPr lang="fr-CA" altLang="fr-FR" dirty="0" err="1" smtClean="0"/>
              <a:t>petri</a:t>
            </a:r>
            <a:r>
              <a:rPr lang="fr-CA" altLang="fr-FR" dirty="0" smtClean="0"/>
              <a:t>)</a:t>
            </a:r>
            <a:endParaRPr lang="fr-CA" dirty="0"/>
          </a:p>
        </p:txBody>
      </p:sp>
      <p:sp>
        <p:nvSpPr>
          <p:cNvPr id="4" name="Footer Placeholder 3"/>
          <p:cNvSpPr>
            <a:spLocks noGrp="1"/>
          </p:cNvSpPr>
          <p:nvPr>
            <p:ph type="ftr" sz="quarter" idx="10"/>
          </p:nvPr>
        </p:nvSpPr>
        <p:spPr/>
        <p:txBody>
          <a:bodyPr/>
          <a:lstStyle/>
          <a:p>
            <a:pPr>
              <a:defRPr/>
            </a:pPr>
            <a:r>
              <a:rPr lang="en-US"/>
              <a:t>SEG2106 – Winter 2014 – Hussein Al Osman</a:t>
            </a:r>
            <a:endParaRPr lang="en-US" dirty="0"/>
          </a:p>
        </p:txBody>
      </p:sp>
      <p:sp>
        <p:nvSpPr>
          <p:cNvPr id="2662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43BA4B7-F3CA-46C3-90B9-E85274F3816A}" type="slidenum">
              <a:rPr lang="fr-CA" altLang="fr-FR" sz="1200" b="0" smtClean="0">
                <a:solidFill>
                  <a:srgbClr val="898989"/>
                </a:solidFill>
                <a:cs typeface="Arial" pitchFamily="34" charset="0"/>
              </a:rPr>
              <a:pPr>
                <a:spcBef>
                  <a:spcPct val="0"/>
                </a:spcBef>
                <a:spcAft>
                  <a:spcPct val="0"/>
                </a:spcAft>
                <a:buFontTx/>
                <a:buNone/>
              </a:pPr>
              <a:t>165</a:t>
            </a:fld>
            <a:endParaRPr lang="fr-CA" altLang="fr-FR" sz="1200" b="0" smtClean="0">
              <a:solidFill>
                <a:srgbClr val="898989"/>
              </a:solidFill>
              <a:cs typeface="Arial" pitchFamily="34" charset="0"/>
            </a:endParaRPr>
          </a:p>
        </p:txBody>
      </p:sp>
      <p:grpSp>
        <p:nvGrpSpPr>
          <p:cNvPr id="26629" name="Group 80"/>
          <p:cNvGrpSpPr>
            <a:grpSpLocks/>
          </p:cNvGrpSpPr>
          <p:nvPr/>
        </p:nvGrpSpPr>
        <p:grpSpPr bwMode="auto">
          <a:xfrm>
            <a:off x="1066800" y="1752600"/>
            <a:ext cx="7083425" cy="4419600"/>
            <a:chOff x="672" y="1104"/>
            <a:chExt cx="4462" cy="2784"/>
          </a:xfrm>
        </p:grpSpPr>
        <p:grpSp>
          <p:nvGrpSpPr>
            <p:cNvPr id="26630" name="Group 3"/>
            <p:cNvGrpSpPr>
              <a:grpSpLocks/>
            </p:cNvGrpSpPr>
            <p:nvPr/>
          </p:nvGrpSpPr>
          <p:grpSpPr bwMode="auto">
            <a:xfrm>
              <a:off x="672" y="1104"/>
              <a:ext cx="4462" cy="2784"/>
              <a:chOff x="662" y="1104"/>
              <a:chExt cx="4462" cy="2784"/>
            </a:xfrm>
          </p:grpSpPr>
          <p:sp>
            <p:nvSpPr>
              <p:cNvPr id="26632" name="Line 4"/>
              <p:cNvSpPr>
                <a:spLocks noChangeShapeType="1"/>
              </p:cNvSpPr>
              <p:nvPr/>
            </p:nvSpPr>
            <p:spPr bwMode="auto">
              <a:xfrm flipH="1">
                <a:off x="1056" y="1200"/>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33" name="Text Box 5"/>
              <p:cNvSpPr txBox="1">
                <a:spLocks noChangeArrowheads="1"/>
              </p:cNvSpPr>
              <p:nvPr/>
            </p:nvSpPr>
            <p:spPr bwMode="auto">
              <a:xfrm>
                <a:off x="2064" y="1584"/>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5c</a:t>
                </a:r>
                <a:endParaRPr lang="en-US" altLang="fr-FR" sz="2400" b="0"/>
              </a:p>
            </p:txBody>
          </p:sp>
          <p:grpSp>
            <p:nvGrpSpPr>
              <p:cNvPr id="26634" name="Group 6"/>
              <p:cNvGrpSpPr>
                <a:grpSpLocks/>
              </p:cNvGrpSpPr>
              <p:nvPr/>
            </p:nvGrpSpPr>
            <p:grpSpPr bwMode="auto">
              <a:xfrm>
                <a:off x="662" y="1104"/>
                <a:ext cx="4462" cy="2784"/>
                <a:chOff x="662" y="1104"/>
                <a:chExt cx="4462" cy="2784"/>
              </a:xfrm>
            </p:grpSpPr>
            <p:sp>
              <p:nvSpPr>
                <p:cNvPr id="26635" name="Oval 7"/>
                <p:cNvSpPr>
                  <a:spLocks noChangeArrowheads="1"/>
                </p:cNvSpPr>
                <p:nvPr/>
              </p:nvSpPr>
              <p:spPr bwMode="auto">
                <a:xfrm>
                  <a:off x="912" y="244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36" name="Rectangle 8"/>
                <p:cNvSpPr>
                  <a:spLocks noChangeArrowheads="1"/>
                </p:cNvSpPr>
                <p:nvPr/>
              </p:nvSpPr>
              <p:spPr bwMode="auto">
                <a:xfrm>
                  <a:off x="1536" y="283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37" name="Line 9"/>
                <p:cNvSpPr>
                  <a:spLocks noChangeShapeType="1"/>
                </p:cNvSpPr>
                <p:nvPr/>
              </p:nvSpPr>
              <p:spPr bwMode="auto">
                <a:xfrm flipV="1">
                  <a:off x="1152" y="2112"/>
                  <a:ext cx="384"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38" name="Line 10"/>
                <p:cNvSpPr>
                  <a:spLocks noChangeShapeType="1"/>
                </p:cNvSpPr>
                <p:nvPr/>
              </p:nvSpPr>
              <p:spPr bwMode="auto">
                <a:xfrm>
                  <a:off x="1152" y="2640"/>
                  <a:ext cx="384"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39" name="Oval 11"/>
                <p:cNvSpPr>
                  <a:spLocks noChangeArrowheads="1"/>
                </p:cNvSpPr>
                <p:nvPr/>
              </p:nvSpPr>
              <p:spPr bwMode="auto">
                <a:xfrm>
                  <a:off x="2256" y="172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40" name="Oval 12"/>
                <p:cNvSpPr>
                  <a:spLocks noChangeArrowheads="1"/>
                </p:cNvSpPr>
                <p:nvPr/>
              </p:nvSpPr>
              <p:spPr bwMode="auto">
                <a:xfrm>
                  <a:off x="2256" y="302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41" name="Rectangle 13"/>
                <p:cNvSpPr>
                  <a:spLocks noChangeArrowheads="1"/>
                </p:cNvSpPr>
                <p:nvPr/>
              </p:nvSpPr>
              <p:spPr bwMode="auto">
                <a:xfrm>
                  <a:off x="1536"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42" name="Rectangle 14"/>
                <p:cNvSpPr>
                  <a:spLocks noChangeArrowheads="1"/>
                </p:cNvSpPr>
                <p:nvPr/>
              </p:nvSpPr>
              <p:spPr bwMode="auto">
                <a:xfrm>
                  <a:off x="3264" y="153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43" name="Rectangle 15"/>
                <p:cNvSpPr>
                  <a:spLocks noChangeArrowheads="1"/>
                </p:cNvSpPr>
                <p:nvPr/>
              </p:nvSpPr>
              <p:spPr bwMode="auto">
                <a:xfrm>
                  <a:off x="3264" y="3168"/>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44" name="Rectangle 16"/>
                <p:cNvSpPr>
                  <a:spLocks noChangeArrowheads="1"/>
                </p:cNvSpPr>
                <p:nvPr/>
              </p:nvSpPr>
              <p:spPr bwMode="auto">
                <a:xfrm>
                  <a:off x="3264"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45" name="Oval 17"/>
                <p:cNvSpPr>
                  <a:spLocks noChangeArrowheads="1"/>
                </p:cNvSpPr>
                <p:nvPr/>
              </p:nvSpPr>
              <p:spPr bwMode="auto">
                <a:xfrm>
                  <a:off x="4320" y="316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46" name="Oval 18"/>
                <p:cNvSpPr>
                  <a:spLocks noChangeArrowheads="1"/>
                </p:cNvSpPr>
                <p:nvPr/>
              </p:nvSpPr>
              <p:spPr bwMode="auto">
                <a:xfrm>
                  <a:off x="4272" y="148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47" name="Line 19"/>
                <p:cNvSpPr>
                  <a:spLocks noChangeShapeType="1"/>
                </p:cNvSpPr>
                <p:nvPr/>
              </p:nvSpPr>
              <p:spPr bwMode="auto">
                <a:xfrm flipV="1">
                  <a:off x="1680" y="1872"/>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48" name="Line 20"/>
                <p:cNvSpPr>
                  <a:spLocks noChangeShapeType="1"/>
                </p:cNvSpPr>
                <p:nvPr/>
              </p:nvSpPr>
              <p:spPr bwMode="auto">
                <a:xfrm>
                  <a:off x="1680" y="2928"/>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49" name="Line 21"/>
                <p:cNvSpPr>
                  <a:spLocks noChangeShapeType="1"/>
                </p:cNvSpPr>
                <p:nvPr/>
              </p:nvSpPr>
              <p:spPr bwMode="auto">
                <a:xfrm flipV="1">
                  <a:off x="2496" y="1632"/>
                  <a:ext cx="768"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50" name="Line 22"/>
                <p:cNvSpPr>
                  <a:spLocks noChangeShapeType="1"/>
                </p:cNvSpPr>
                <p:nvPr/>
              </p:nvSpPr>
              <p:spPr bwMode="auto">
                <a:xfrm flipV="1">
                  <a:off x="3408" y="1584"/>
                  <a:ext cx="864" cy="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51" name="Rectangle 23"/>
                <p:cNvSpPr>
                  <a:spLocks noChangeArrowheads="1"/>
                </p:cNvSpPr>
                <p:nvPr/>
              </p:nvSpPr>
              <p:spPr bwMode="auto">
                <a:xfrm>
                  <a:off x="2352"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52" name="Line 24"/>
                <p:cNvSpPr>
                  <a:spLocks noChangeShapeType="1"/>
                </p:cNvSpPr>
                <p:nvPr/>
              </p:nvSpPr>
              <p:spPr bwMode="auto">
                <a:xfrm>
                  <a:off x="2400" y="1968"/>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53" name="Line 25"/>
                <p:cNvSpPr>
                  <a:spLocks noChangeShapeType="1"/>
                </p:cNvSpPr>
                <p:nvPr/>
              </p:nvSpPr>
              <p:spPr bwMode="auto">
                <a:xfrm>
                  <a:off x="2400" y="2544"/>
                  <a:ext cx="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54" name="Line 26"/>
                <p:cNvSpPr>
                  <a:spLocks noChangeShapeType="1"/>
                </p:cNvSpPr>
                <p:nvPr/>
              </p:nvSpPr>
              <p:spPr bwMode="auto">
                <a:xfrm flipV="1">
                  <a:off x="2496" y="2448"/>
                  <a:ext cx="76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55" name="Line 27"/>
                <p:cNvSpPr>
                  <a:spLocks noChangeShapeType="1"/>
                </p:cNvSpPr>
                <p:nvPr/>
              </p:nvSpPr>
              <p:spPr bwMode="auto">
                <a:xfrm flipV="1">
                  <a:off x="3408" y="1728"/>
                  <a:ext cx="912"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56" name="Line 28"/>
                <p:cNvSpPr>
                  <a:spLocks noChangeShapeType="1"/>
                </p:cNvSpPr>
                <p:nvPr/>
              </p:nvSpPr>
              <p:spPr bwMode="auto">
                <a:xfrm>
                  <a:off x="2496" y="3168"/>
                  <a:ext cx="768"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57" name="Line 29"/>
                <p:cNvSpPr>
                  <a:spLocks noChangeShapeType="1"/>
                </p:cNvSpPr>
                <p:nvPr/>
              </p:nvSpPr>
              <p:spPr bwMode="auto">
                <a:xfrm>
                  <a:off x="3408" y="3264"/>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58" name="Rectangle 30"/>
                <p:cNvSpPr>
                  <a:spLocks noChangeArrowheads="1"/>
                </p:cNvSpPr>
                <p:nvPr/>
              </p:nvSpPr>
              <p:spPr bwMode="auto">
                <a:xfrm>
                  <a:off x="4416"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59" name="Line 31"/>
                <p:cNvSpPr>
                  <a:spLocks noChangeShapeType="1"/>
                </p:cNvSpPr>
                <p:nvPr/>
              </p:nvSpPr>
              <p:spPr bwMode="auto">
                <a:xfrm>
                  <a:off x="4416" y="1728"/>
                  <a:ext cx="9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60" name="Line 32"/>
                <p:cNvSpPr>
                  <a:spLocks noChangeShapeType="1"/>
                </p:cNvSpPr>
                <p:nvPr/>
              </p:nvSpPr>
              <p:spPr bwMode="auto">
                <a:xfrm flipH="1">
                  <a:off x="4464" y="2544"/>
                  <a:ext cx="4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61" name="Rectangle 33"/>
                <p:cNvSpPr>
                  <a:spLocks noChangeArrowheads="1"/>
                </p:cNvSpPr>
                <p:nvPr/>
              </p:nvSpPr>
              <p:spPr bwMode="auto">
                <a:xfrm>
                  <a:off x="2208" y="369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62" name="Rectangle 34"/>
                <p:cNvSpPr>
                  <a:spLocks noChangeArrowheads="1"/>
                </p:cNvSpPr>
                <p:nvPr/>
              </p:nvSpPr>
              <p:spPr bwMode="auto">
                <a:xfrm>
                  <a:off x="2160" y="110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6663" name="Line 35"/>
                <p:cNvSpPr>
                  <a:spLocks noChangeShapeType="1"/>
                </p:cNvSpPr>
                <p:nvPr/>
              </p:nvSpPr>
              <p:spPr bwMode="auto">
                <a:xfrm>
                  <a:off x="4464" y="3408"/>
                  <a:ext cx="0" cy="3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64" name="Line 36"/>
                <p:cNvSpPr>
                  <a:spLocks noChangeShapeType="1"/>
                </p:cNvSpPr>
                <p:nvPr/>
              </p:nvSpPr>
              <p:spPr bwMode="auto">
                <a:xfrm flipH="1">
                  <a:off x="2352" y="3792"/>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65" name="Line 37"/>
                <p:cNvSpPr>
                  <a:spLocks noChangeShapeType="1"/>
                </p:cNvSpPr>
                <p:nvPr/>
              </p:nvSpPr>
              <p:spPr bwMode="auto">
                <a:xfrm flipH="1">
                  <a:off x="1056" y="3792"/>
                  <a:ext cx="115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66" name="Line 38"/>
                <p:cNvSpPr>
                  <a:spLocks noChangeShapeType="1"/>
                </p:cNvSpPr>
                <p:nvPr/>
              </p:nvSpPr>
              <p:spPr bwMode="auto">
                <a:xfrm flipV="1">
                  <a:off x="1056" y="2688"/>
                  <a:ext cx="0" cy="110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67" name="Line 39"/>
                <p:cNvSpPr>
                  <a:spLocks noChangeShapeType="1"/>
                </p:cNvSpPr>
                <p:nvPr/>
              </p:nvSpPr>
              <p:spPr bwMode="auto">
                <a:xfrm flipV="1">
                  <a:off x="4416" y="1200"/>
                  <a:ext cx="0" cy="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68" name="Line 40"/>
                <p:cNvSpPr>
                  <a:spLocks noChangeShapeType="1"/>
                </p:cNvSpPr>
                <p:nvPr/>
              </p:nvSpPr>
              <p:spPr bwMode="auto">
                <a:xfrm flipH="1">
                  <a:off x="2304" y="1200"/>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69" name="Line 41"/>
                <p:cNvSpPr>
                  <a:spLocks noChangeShapeType="1"/>
                </p:cNvSpPr>
                <p:nvPr/>
              </p:nvSpPr>
              <p:spPr bwMode="auto">
                <a:xfrm>
                  <a:off x="1056" y="1200"/>
                  <a:ext cx="0"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6670" name="Text Box 42"/>
                <p:cNvSpPr txBox="1">
                  <a:spLocks noChangeArrowheads="1"/>
                </p:cNvSpPr>
                <p:nvPr/>
              </p:nvSpPr>
              <p:spPr bwMode="auto">
                <a:xfrm>
                  <a:off x="1680" y="1248"/>
                  <a:ext cx="111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 15c bar</a:t>
                  </a:r>
                </a:p>
              </p:txBody>
            </p:sp>
            <p:sp>
              <p:nvSpPr>
                <p:cNvPr id="26671" name="Text Box 43"/>
                <p:cNvSpPr txBox="1">
                  <a:spLocks noChangeArrowheads="1"/>
                </p:cNvSpPr>
                <p:nvPr/>
              </p:nvSpPr>
              <p:spPr bwMode="auto">
                <a:xfrm>
                  <a:off x="1200" y="1776"/>
                  <a:ext cx="7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5c</a:t>
                  </a:r>
                  <a:endParaRPr lang="en-US" altLang="fr-FR" sz="2400" b="0"/>
                </a:p>
              </p:txBody>
            </p:sp>
            <p:sp>
              <p:nvSpPr>
                <p:cNvPr id="26672" name="Text Box 44"/>
                <p:cNvSpPr txBox="1">
                  <a:spLocks noChangeArrowheads="1"/>
                </p:cNvSpPr>
                <p:nvPr/>
              </p:nvSpPr>
              <p:spPr bwMode="auto">
                <a:xfrm>
                  <a:off x="662" y="2409"/>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0c</a:t>
                  </a:r>
                  <a:endParaRPr lang="en-US" altLang="fr-FR" sz="2400" b="0"/>
                </a:p>
              </p:txBody>
            </p:sp>
            <p:sp>
              <p:nvSpPr>
                <p:cNvPr id="26673" name="Text Box 45"/>
                <p:cNvSpPr txBox="1">
                  <a:spLocks noChangeArrowheads="1"/>
                </p:cNvSpPr>
                <p:nvPr/>
              </p:nvSpPr>
              <p:spPr bwMode="auto">
                <a:xfrm>
                  <a:off x="1152" y="302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endParaRPr lang="en-US" altLang="fr-FR" sz="2400" b="0"/>
                </a:p>
              </p:txBody>
            </p:sp>
            <p:sp>
              <p:nvSpPr>
                <p:cNvPr id="26674" name="Text Box 46"/>
                <p:cNvSpPr txBox="1">
                  <a:spLocks noChangeArrowheads="1"/>
                </p:cNvSpPr>
                <p:nvPr/>
              </p:nvSpPr>
              <p:spPr bwMode="auto">
                <a:xfrm>
                  <a:off x="1824" y="2256"/>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a:t>
                  </a:r>
                  <a:br>
                    <a:rPr lang="en-US" altLang="fr-FR" sz="1800" b="0"/>
                  </a:br>
                  <a:r>
                    <a:rPr lang="en-US" altLang="fr-FR" sz="1800" b="0"/>
                    <a:t>        5c</a:t>
                  </a:r>
                  <a:endParaRPr lang="en-US" altLang="fr-FR" sz="2400" b="0"/>
                </a:p>
              </p:txBody>
            </p:sp>
            <p:sp>
              <p:nvSpPr>
                <p:cNvPr id="26675" name="Text Box 47"/>
                <p:cNvSpPr txBox="1">
                  <a:spLocks noChangeArrowheads="1"/>
                </p:cNvSpPr>
                <p:nvPr/>
              </p:nvSpPr>
              <p:spPr bwMode="auto">
                <a:xfrm>
                  <a:off x="2102" y="3177"/>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10c</a:t>
                  </a:r>
                </a:p>
              </p:txBody>
            </p:sp>
            <p:sp>
              <p:nvSpPr>
                <p:cNvPr id="26676" name="Text Box 48"/>
                <p:cNvSpPr txBox="1">
                  <a:spLocks noChangeArrowheads="1"/>
                </p:cNvSpPr>
                <p:nvPr/>
              </p:nvSpPr>
              <p:spPr bwMode="auto">
                <a:xfrm>
                  <a:off x="2928" y="134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endParaRPr lang="en-US" altLang="fr-FR" sz="2400" b="0"/>
                </a:p>
              </p:txBody>
            </p:sp>
            <p:sp>
              <p:nvSpPr>
                <p:cNvPr id="26677" name="Text Box 49"/>
                <p:cNvSpPr txBox="1">
                  <a:spLocks noChangeArrowheads="1"/>
                </p:cNvSpPr>
                <p:nvPr/>
              </p:nvSpPr>
              <p:spPr bwMode="auto">
                <a:xfrm>
                  <a:off x="3398" y="237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a:t>
                  </a:r>
                </a:p>
                <a:p>
                  <a:pPr eaLnBrk="1" hangingPunct="1">
                    <a:spcBef>
                      <a:spcPct val="0"/>
                    </a:spcBef>
                    <a:spcAft>
                      <a:spcPct val="0"/>
                    </a:spcAft>
                    <a:buFontTx/>
                    <a:buNone/>
                  </a:pPr>
                  <a:r>
                    <a:rPr lang="en-US" altLang="fr-FR" sz="1800" b="0"/>
                    <a:t>5c</a:t>
                  </a:r>
                  <a:endParaRPr lang="en-US" altLang="fr-FR" sz="2400" b="0"/>
                </a:p>
              </p:txBody>
            </p:sp>
            <p:sp>
              <p:nvSpPr>
                <p:cNvPr id="26678" name="Text Box 50"/>
                <p:cNvSpPr txBox="1">
                  <a:spLocks noChangeArrowheads="1"/>
                </p:cNvSpPr>
                <p:nvPr/>
              </p:nvSpPr>
              <p:spPr bwMode="auto">
                <a:xfrm>
                  <a:off x="3024" y="3312"/>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endParaRPr lang="en-US" altLang="fr-FR" sz="2400" b="0"/>
                </a:p>
              </p:txBody>
            </p:sp>
            <p:sp>
              <p:nvSpPr>
                <p:cNvPr id="26679" name="Text Box 51"/>
                <p:cNvSpPr txBox="1">
                  <a:spLocks noChangeArrowheads="1"/>
                </p:cNvSpPr>
                <p:nvPr/>
              </p:nvSpPr>
              <p:spPr bwMode="auto">
                <a:xfrm>
                  <a:off x="4550" y="312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20c</a:t>
                  </a:r>
                </a:p>
              </p:txBody>
            </p:sp>
            <p:sp>
              <p:nvSpPr>
                <p:cNvPr id="26680" name="Text Box 52"/>
                <p:cNvSpPr txBox="1">
                  <a:spLocks noChangeArrowheads="1"/>
                </p:cNvSpPr>
                <p:nvPr/>
              </p:nvSpPr>
              <p:spPr bwMode="auto">
                <a:xfrm>
                  <a:off x="4560" y="225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a:t>
                  </a:r>
                </a:p>
                <a:p>
                  <a:pPr eaLnBrk="1" hangingPunct="1">
                    <a:spcBef>
                      <a:spcPct val="0"/>
                    </a:spcBef>
                    <a:spcAft>
                      <a:spcPct val="0"/>
                    </a:spcAft>
                    <a:buFontTx/>
                    <a:buNone/>
                  </a:pPr>
                  <a:r>
                    <a:rPr lang="en-US" altLang="fr-FR" sz="1800" b="0"/>
                    <a:t>5c</a:t>
                  </a:r>
                </a:p>
              </p:txBody>
            </p:sp>
            <p:sp>
              <p:nvSpPr>
                <p:cNvPr id="26681" name="Text Box 53"/>
                <p:cNvSpPr txBox="1">
                  <a:spLocks noChangeArrowheads="1"/>
                </p:cNvSpPr>
                <p:nvPr/>
              </p:nvSpPr>
              <p:spPr bwMode="auto">
                <a:xfrm>
                  <a:off x="4502" y="144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15c</a:t>
                  </a:r>
                </a:p>
              </p:txBody>
            </p:sp>
            <p:sp>
              <p:nvSpPr>
                <p:cNvPr id="26682" name="Text Box 54"/>
                <p:cNvSpPr txBox="1">
                  <a:spLocks noChangeArrowheads="1"/>
                </p:cNvSpPr>
                <p:nvPr/>
              </p:nvSpPr>
              <p:spPr bwMode="auto">
                <a:xfrm>
                  <a:off x="1584" y="3504"/>
                  <a:ext cx="8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 20c bar</a:t>
                  </a:r>
                  <a:endParaRPr lang="en-US" altLang="fr-FR" sz="2400" b="0"/>
                </a:p>
              </p:txBody>
            </p:sp>
          </p:grpSp>
        </p:grpSp>
        <p:sp>
          <p:nvSpPr>
            <p:cNvPr id="26631" name="Oval 55"/>
            <p:cNvSpPr>
              <a:spLocks noChangeArrowheads="1"/>
            </p:cNvSpPr>
            <p:nvPr/>
          </p:nvSpPr>
          <p:spPr bwMode="auto">
            <a:xfrm>
              <a:off x="960" y="2496"/>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Tree>
    <p:extLst>
      <p:ext uri="{BB962C8B-B14F-4D97-AF65-F5344CB8AC3E}">
        <p14:creationId xmlns:p14="http://schemas.microsoft.com/office/powerpoint/2010/main" val="3659342903"/>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ChangeArrowheads="1"/>
          </p:cNvSpPr>
          <p:nvPr>
            <p:ph type="title"/>
          </p:nvPr>
        </p:nvSpPr>
        <p:spPr>
          <a:xfrm>
            <a:off x="457200" y="152400"/>
            <a:ext cx="6934200" cy="1371600"/>
          </a:xfrm>
        </p:spPr>
        <p:txBody>
          <a:bodyPr/>
          <a:lstStyle/>
          <a:p>
            <a:pPr>
              <a:defRPr/>
            </a:pPr>
            <a:r>
              <a:rPr lang="fr-CA" altLang="fr-FR" sz="2800" dirty="0" smtClean="0"/>
              <a:t>Exemple: distributeur automatique (3 Scénarios)</a:t>
            </a:r>
            <a:endParaRPr lang="fr-CA" altLang="fr-FR" sz="2800" dirty="0"/>
          </a:p>
        </p:txBody>
      </p:sp>
      <p:sp>
        <p:nvSpPr>
          <p:cNvPr id="27651" name="Rectangle 3"/>
          <p:cNvSpPr>
            <a:spLocks noGrp="1" noChangeArrowheads="1"/>
          </p:cNvSpPr>
          <p:nvPr>
            <p:ph type="body" idx="1"/>
          </p:nvPr>
        </p:nvSpPr>
        <p:spPr/>
        <p:txBody>
          <a:bodyPr/>
          <a:lstStyle/>
          <a:p>
            <a:pPr>
              <a:lnSpc>
                <a:spcPct val="90000"/>
              </a:lnSpc>
            </a:pPr>
            <a:r>
              <a:rPr lang="fr-CA" altLang="fr-FR" smtClean="0"/>
              <a:t>Scénario 1: </a:t>
            </a:r>
          </a:p>
          <a:p>
            <a:pPr lvl="1">
              <a:lnSpc>
                <a:spcPct val="90000"/>
              </a:lnSpc>
            </a:pPr>
            <a:r>
              <a:rPr lang="fr-CA" altLang="fr-FR" smtClean="0"/>
              <a:t>Déposer 5c, déposer 5c, déposer 5c, déposer 5c, prendre la collation de 20c.</a:t>
            </a:r>
          </a:p>
          <a:p>
            <a:pPr>
              <a:lnSpc>
                <a:spcPct val="90000"/>
              </a:lnSpc>
            </a:pPr>
            <a:r>
              <a:rPr lang="fr-CA" altLang="fr-FR" smtClean="0"/>
              <a:t>Scénario 2:</a:t>
            </a:r>
          </a:p>
          <a:p>
            <a:pPr lvl="1">
              <a:lnSpc>
                <a:spcPct val="90000"/>
              </a:lnSpc>
            </a:pPr>
            <a:r>
              <a:rPr lang="fr-CA" altLang="fr-FR" smtClean="0"/>
              <a:t>Déposer 10c, déposer 5c, prendre la collation de 15c.</a:t>
            </a:r>
          </a:p>
          <a:p>
            <a:pPr>
              <a:lnSpc>
                <a:spcPct val="90000"/>
              </a:lnSpc>
            </a:pPr>
            <a:r>
              <a:rPr lang="fr-CA" altLang="fr-FR" smtClean="0"/>
              <a:t>Scénario 3:</a:t>
            </a:r>
          </a:p>
          <a:p>
            <a:pPr lvl="1">
              <a:lnSpc>
                <a:spcPct val="90000"/>
              </a:lnSpc>
            </a:pPr>
            <a:r>
              <a:rPr lang="fr-CA" altLang="fr-FR" smtClean="0"/>
              <a:t>Déposer 5c, déposer 10c, déposer 5c, prendre la collation de 20c.</a:t>
            </a:r>
          </a:p>
        </p:txBody>
      </p:sp>
      <p:sp>
        <p:nvSpPr>
          <p:cNvPr id="27652"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A8894C1-B738-4EB7-9CEC-2DA99BAA980A}" type="slidenum">
              <a:rPr lang="fr-CA" altLang="fr-FR" sz="1200" b="0" smtClean="0">
                <a:solidFill>
                  <a:srgbClr val="898989"/>
                </a:solidFill>
                <a:cs typeface="Arial" pitchFamily="34" charset="0"/>
              </a:rPr>
              <a:pPr>
                <a:spcBef>
                  <a:spcPct val="0"/>
                </a:spcBef>
                <a:spcAft>
                  <a:spcPct val="0"/>
                </a:spcAft>
                <a:buFontTx/>
                <a:buNone/>
              </a:pPr>
              <a:t>166</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4064046070"/>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p:txBody>
          <a:bodyPr/>
          <a:lstStyle/>
          <a:p>
            <a:pPr>
              <a:defRPr/>
            </a:pPr>
            <a:r>
              <a:rPr lang="fr-CA" altLang="fr-FR" sz="2800" dirty="0" smtClean="0"/>
              <a:t>Exemple: distributeur automatique (jeux de jetons)</a:t>
            </a:r>
            <a:endParaRPr lang="fr-CA" altLang="fr-FR" sz="2800" dirty="0"/>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28676"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E5B0845-70A4-4983-A286-4A9813D935B3}" type="slidenum">
              <a:rPr lang="fr-CA" altLang="fr-FR" sz="1200" b="0" smtClean="0">
                <a:solidFill>
                  <a:srgbClr val="898989"/>
                </a:solidFill>
                <a:cs typeface="Arial" pitchFamily="34" charset="0"/>
              </a:rPr>
              <a:pPr>
                <a:spcBef>
                  <a:spcPct val="0"/>
                </a:spcBef>
                <a:spcAft>
                  <a:spcPct val="0"/>
                </a:spcAft>
                <a:buFontTx/>
                <a:buNone/>
              </a:pPr>
              <a:t>167</a:t>
            </a:fld>
            <a:endParaRPr lang="fr-CA" altLang="fr-FR" sz="1200" b="0" smtClean="0">
              <a:solidFill>
                <a:srgbClr val="898989"/>
              </a:solidFill>
              <a:cs typeface="Arial" pitchFamily="34" charset="0"/>
            </a:endParaRPr>
          </a:p>
        </p:txBody>
      </p:sp>
      <p:grpSp>
        <p:nvGrpSpPr>
          <p:cNvPr id="12372" name="Group 84"/>
          <p:cNvGrpSpPr>
            <a:grpSpLocks/>
          </p:cNvGrpSpPr>
          <p:nvPr/>
        </p:nvGrpSpPr>
        <p:grpSpPr bwMode="auto">
          <a:xfrm>
            <a:off x="1066800" y="1752600"/>
            <a:ext cx="7083425" cy="4419600"/>
            <a:chOff x="662" y="1104"/>
            <a:chExt cx="4462" cy="2784"/>
          </a:xfrm>
        </p:grpSpPr>
        <p:sp>
          <p:nvSpPr>
            <p:cNvPr id="28703" name="Line 54"/>
            <p:cNvSpPr>
              <a:spLocks noChangeShapeType="1"/>
            </p:cNvSpPr>
            <p:nvPr/>
          </p:nvSpPr>
          <p:spPr bwMode="auto">
            <a:xfrm flipH="1">
              <a:off x="1056" y="1200"/>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04" name="Text Box 61"/>
            <p:cNvSpPr txBox="1">
              <a:spLocks noChangeArrowheads="1"/>
            </p:cNvSpPr>
            <p:nvPr/>
          </p:nvSpPr>
          <p:spPr bwMode="auto">
            <a:xfrm>
              <a:off x="2064" y="1584"/>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5c</a:t>
              </a:r>
              <a:endParaRPr lang="en-US" altLang="fr-FR" sz="2400" b="0"/>
            </a:p>
          </p:txBody>
        </p:sp>
        <p:grpSp>
          <p:nvGrpSpPr>
            <p:cNvPr id="28705" name="Group 83"/>
            <p:cNvGrpSpPr>
              <a:grpSpLocks/>
            </p:cNvGrpSpPr>
            <p:nvPr/>
          </p:nvGrpSpPr>
          <p:grpSpPr bwMode="auto">
            <a:xfrm>
              <a:off x="662" y="1104"/>
              <a:ext cx="4462" cy="2784"/>
              <a:chOff x="662" y="1104"/>
              <a:chExt cx="4462" cy="2784"/>
            </a:xfrm>
          </p:grpSpPr>
          <p:sp>
            <p:nvSpPr>
              <p:cNvPr id="28706" name="Oval 10"/>
              <p:cNvSpPr>
                <a:spLocks noChangeArrowheads="1"/>
              </p:cNvSpPr>
              <p:nvPr/>
            </p:nvSpPr>
            <p:spPr bwMode="auto">
              <a:xfrm>
                <a:off x="912" y="244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07" name="Rectangle 12"/>
              <p:cNvSpPr>
                <a:spLocks noChangeArrowheads="1"/>
              </p:cNvSpPr>
              <p:nvPr/>
            </p:nvSpPr>
            <p:spPr bwMode="auto">
              <a:xfrm>
                <a:off x="1536" y="283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08" name="Line 13"/>
              <p:cNvSpPr>
                <a:spLocks noChangeShapeType="1"/>
              </p:cNvSpPr>
              <p:nvPr/>
            </p:nvSpPr>
            <p:spPr bwMode="auto">
              <a:xfrm flipV="1">
                <a:off x="1152" y="2112"/>
                <a:ext cx="384"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09" name="Line 14"/>
              <p:cNvSpPr>
                <a:spLocks noChangeShapeType="1"/>
              </p:cNvSpPr>
              <p:nvPr/>
            </p:nvSpPr>
            <p:spPr bwMode="auto">
              <a:xfrm>
                <a:off x="1152" y="2640"/>
                <a:ext cx="384"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10" name="Oval 15"/>
              <p:cNvSpPr>
                <a:spLocks noChangeArrowheads="1"/>
              </p:cNvSpPr>
              <p:nvPr/>
            </p:nvSpPr>
            <p:spPr bwMode="auto">
              <a:xfrm>
                <a:off x="2256" y="172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11" name="Oval 16"/>
              <p:cNvSpPr>
                <a:spLocks noChangeArrowheads="1"/>
              </p:cNvSpPr>
              <p:nvPr/>
            </p:nvSpPr>
            <p:spPr bwMode="auto">
              <a:xfrm>
                <a:off x="2256" y="302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12" name="Rectangle 17"/>
              <p:cNvSpPr>
                <a:spLocks noChangeArrowheads="1"/>
              </p:cNvSpPr>
              <p:nvPr/>
            </p:nvSpPr>
            <p:spPr bwMode="auto">
              <a:xfrm>
                <a:off x="1536"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13" name="Rectangle 18"/>
              <p:cNvSpPr>
                <a:spLocks noChangeArrowheads="1"/>
              </p:cNvSpPr>
              <p:nvPr/>
            </p:nvSpPr>
            <p:spPr bwMode="auto">
              <a:xfrm>
                <a:off x="3264" y="153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14" name="Rectangle 19"/>
              <p:cNvSpPr>
                <a:spLocks noChangeArrowheads="1"/>
              </p:cNvSpPr>
              <p:nvPr/>
            </p:nvSpPr>
            <p:spPr bwMode="auto">
              <a:xfrm>
                <a:off x="3264" y="3168"/>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15" name="Rectangle 20"/>
              <p:cNvSpPr>
                <a:spLocks noChangeArrowheads="1"/>
              </p:cNvSpPr>
              <p:nvPr/>
            </p:nvSpPr>
            <p:spPr bwMode="auto">
              <a:xfrm>
                <a:off x="3264"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16" name="Oval 21"/>
              <p:cNvSpPr>
                <a:spLocks noChangeArrowheads="1"/>
              </p:cNvSpPr>
              <p:nvPr/>
            </p:nvSpPr>
            <p:spPr bwMode="auto">
              <a:xfrm>
                <a:off x="4320" y="316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17" name="Oval 22"/>
              <p:cNvSpPr>
                <a:spLocks noChangeArrowheads="1"/>
              </p:cNvSpPr>
              <p:nvPr/>
            </p:nvSpPr>
            <p:spPr bwMode="auto">
              <a:xfrm>
                <a:off x="4272" y="148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18" name="Line 24"/>
              <p:cNvSpPr>
                <a:spLocks noChangeShapeType="1"/>
              </p:cNvSpPr>
              <p:nvPr/>
            </p:nvSpPr>
            <p:spPr bwMode="auto">
              <a:xfrm flipV="1">
                <a:off x="1680" y="1872"/>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19" name="Line 25"/>
              <p:cNvSpPr>
                <a:spLocks noChangeShapeType="1"/>
              </p:cNvSpPr>
              <p:nvPr/>
            </p:nvSpPr>
            <p:spPr bwMode="auto">
              <a:xfrm>
                <a:off x="1680" y="2928"/>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20" name="Line 26"/>
              <p:cNvSpPr>
                <a:spLocks noChangeShapeType="1"/>
              </p:cNvSpPr>
              <p:nvPr/>
            </p:nvSpPr>
            <p:spPr bwMode="auto">
              <a:xfrm flipV="1">
                <a:off x="2496" y="1632"/>
                <a:ext cx="768"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21" name="Line 28"/>
              <p:cNvSpPr>
                <a:spLocks noChangeShapeType="1"/>
              </p:cNvSpPr>
              <p:nvPr/>
            </p:nvSpPr>
            <p:spPr bwMode="auto">
              <a:xfrm flipV="1">
                <a:off x="3408" y="1584"/>
                <a:ext cx="864" cy="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22" name="Rectangle 29"/>
              <p:cNvSpPr>
                <a:spLocks noChangeArrowheads="1"/>
              </p:cNvSpPr>
              <p:nvPr/>
            </p:nvSpPr>
            <p:spPr bwMode="auto">
              <a:xfrm>
                <a:off x="2352"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23" name="Line 30"/>
              <p:cNvSpPr>
                <a:spLocks noChangeShapeType="1"/>
              </p:cNvSpPr>
              <p:nvPr/>
            </p:nvSpPr>
            <p:spPr bwMode="auto">
              <a:xfrm>
                <a:off x="2400" y="1968"/>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24" name="Line 31"/>
              <p:cNvSpPr>
                <a:spLocks noChangeShapeType="1"/>
              </p:cNvSpPr>
              <p:nvPr/>
            </p:nvSpPr>
            <p:spPr bwMode="auto">
              <a:xfrm>
                <a:off x="2400" y="2544"/>
                <a:ext cx="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25" name="Line 32"/>
              <p:cNvSpPr>
                <a:spLocks noChangeShapeType="1"/>
              </p:cNvSpPr>
              <p:nvPr/>
            </p:nvSpPr>
            <p:spPr bwMode="auto">
              <a:xfrm flipV="1">
                <a:off x="2496" y="2448"/>
                <a:ext cx="76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26" name="Line 33"/>
              <p:cNvSpPr>
                <a:spLocks noChangeShapeType="1"/>
              </p:cNvSpPr>
              <p:nvPr/>
            </p:nvSpPr>
            <p:spPr bwMode="auto">
              <a:xfrm flipV="1">
                <a:off x="3408" y="1728"/>
                <a:ext cx="912"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27" name="Line 34"/>
              <p:cNvSpPr>
                <a:spLocks noChangeShapeType="1"/>
              </p:cNvSpPr>
              <p:nvPr/>
            </p:nvSpPr>
            <p:spPr bwMode="auto">
              <a:xfrm>
                <a:off x="2496" y="3168"/>
                <a:ext cx="768"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28" name="Line 35"/>
              <p:cNvSpPr>
                <a:spLocks noChangeShapeType="1"/>
              </p:cNvSpPr>
              <p:nvPr/>
            </p:nvSpPr>
            <p:spPr bwMode="auto">
              <a:xfrm>
                <a:off x="3408" y="3264"/>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29" name="Rectangle 39"/>
              <p:cNvSpPr>
                <a:spLocks noChangeArrowheads="1"/>
              </p:cNvSpPr>
              <p:nvPr/>
            </p:nvSpPr>
            <p:spPr bwMode="auto">
              <a:xfrm>
                <a:off x="4416"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30" name="Line 40"/>
              <p:cNvSpPr>
                <a:spLocks noChangeShapeType="1"/>
              </p:cNvSpPr>
              <p:nvPr/>
            </p:nvSpPr>
            <p:spPr bwMode="auto">
              <a:xfrm>
                <a:off x="4416" y="1728"/>
                <a:ext cx="9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31" name="Line 41"/>
              <p:cNvSpPr>
                <a:spLocks noChangeShapeType="1"/>
              </p:cNvSpPr>
              <p:nvPr/>
            </p:nvSpPr>
            <p:spPr bwMode="auto">
              <a:xfrm flipH="1">
                <a:off x="4464" y="2544"/>
                <a:ext cx="4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32" name="Rectangle 43"/>
              <p:cNvSpPr>
                <a:spLocks noChangeArrowheads="1"/>
              </p:cNvSpPr>
              <p:nvPr/>
            </p:nvSpPr>
            <p:spPr bwMode="auto">
              <a:xfrm>
                <a:off x="2208" y="369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33" name="Rectangle 44"/>
              <p:cNvSpPr>
                <a:spLocks noChangeArrowheads="1"/>
              </p:cNvSpPr>
              <p:nvPr/>
            </p:nvSpPr>
            <p:spPr bwMode="auto">
              <a:xfrm>
                <a:off x="2160" y="110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28734" name="Line 47"/>
              <p:cNvSpPr>
                <a:spLocks noChangeShapeType="1"/>
              </p:cNvSpPr>
              <p:nvPr/>
            </p:nvSpPr>
            <p:spPr bwMode="auto">
              <a:xfrm>
                <a:off x="4464" y="3408"/>
                <a:ext cx="0" cy="3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35" name="Line 48"/>
              <p:cNvSpPr>
                <a:spLocks noChangeShapeType="1"/>
              </p:cNvSpPr>
              <p:nvPr/>
            </p:nvSpPr>
            <p:spPr bwMode="auto">
              <a:xfrm flipH="1">
                <a:off x="2352" y="3792"/>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36" name="Line 50"/>
              <p:cNvSpPr>
                <a:spLocks noChangeShapeType="1"/>
              </p:cNvSpPr>
              <p:nvPr/>
            </p:nvSpPr>
            <p:spPr bwMode="auto">
              <a:xfrm flipH="1">
                <a:off x="1056" y="3792"/>
                <a:ext cx="115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37" name="Line 51"/>
              <p:cNvSpPr>
                <a:spLocks noChangeShapeType="1"/>
              </p:cNvSpPr>
              <p:nvPr/>
            </p:nvSpPr>
            <p:spPr bwMode="auto">
              <a:xfrm flipV="1">
                <a:off x="1056" y="2688"/>
                <a:ext cx="0" cy="110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38" name="Line 52"/>
              <p:cNvSpPr>
                <a:spLocks noChangeShapeType="1"/>
              </p:cNvSpPr>
              <p:nvPr/>
            </p:nvSpPr>
            <p:spPr bwMode="auto">
              <a:xfrm flipV="1">
                <a:off x="4416" y="1200"/>
                <a:ext cx="0" cy="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39" name="Line 53"/>
              <p:cNvSpPr>
                <a:spLocks noChangeShapeType="1"/>
              </p:cNvSpPr>
              <p:nvPr/>
            </p:nvSpPr>
            <p:spPr bwMode="auto">
              <a:xfrm flipH="1">
                <a:off x="2304" y="1200"/>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40" name="Line 55"/>
              <p:cNvSpPr>
                <a:spLocks noChangeShapeType="1"/>
              </p:cNvSpPr>
              <p:nvPr/>
            </p:nvSpPr>
            <p:spPr bwMode="auto">
              <a:xfrm>
                <a:off x="1056" y="1200"/>
                <a:ext cx="0"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28741" name="Text Box 57"/>
              <p:cNvSpPr txBox="1">
                <a:spLocks noChangeArrowheads="1"/>
              </p:cNvSpPr>
              <p:nvPr/>
            </p:nvSpPr>
            <p:spPr bwMode="auto">
              <a:xfrm>
                <a:off x="1680" y="1248"/>
                <a:ext cx="111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 15c bar</a:t>
                </a:r>
              </a:p>
            </p:txBody>
          </p:sp>
          <p:sp>
            <p:nvSpPr>
              <p:cNvPr id="28742" name="Text Box 58"/>
              <p:cNvSpPr txBox="1">
                <a:spLocks noChangeArrowheads="1"/>
              </p:cNvSpPr>
              <p:nvPr/>
            </p:nvSpPr>
            <p:spPr bwMode="auto">
              <a:xfrm>
                <a:off x="1200" y="1776"/>
                <a:ext cx="7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5c</a:t>
                </a:r>
                <a:endParaRPr lang="en-US" altLang="fr-FR" sz="2400" b="0"/>
              </a:p>
            </p:txBody>
          </p:sp>
          <p:sp>
            <p:nvSpPr>
              <p:cNvPr id="28743" name="Text Box 59"/>
              <p:cNvSpPr txBox="1">
                <a:spLocks noChangeArrowheads="1"/>
              </p:cNvSpPr>
              <p:nvPr/>
            </p:nvSpPr>
            <p:spPr bwMode="auto">
              <a:xfrm>
                <a:off x="662" y="2409"/>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0c</a:t>
                </a:r>
                <a:endParaRPr lang="en-US" altLang="fr-FR" sz="2400" b="0"/>
              </a:p>
            </p:txBody>
          </p:sp>
          <p:sp>
            <p:nvSpPr>
              <p:cNvPr id="28744" name="Text Box 60"/>
              <p:cNvSpPr txBox="1">
                <a:spLocks noChangeArrowheads="1"/>
              </p:cNvSpPr>
              <p:nvPr/>
            </p:nvSpPr>
            <p:spPr bwMode="auto">
              <a:xfrm>
                <a:off x="1152" y="302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endParaRPr lang="en-US" altLang="fr-FR" sz="2400" b="0"/>
              </a:p>
            </p:txBody>
          </p:sp>
          <p:sp>
            <p:nvSpPr>
              <p:cNvPr id="28745" name="Text Box 62"/>
              <p:cNvSpPr txBox="1">
                <a:spLocks noChangeArrowheads="1"/>
              </p:cNvSpPr>
              <p:nvPr/>
            </p:nvSpPr>
            <p:spPr bwMode="auto">
              <a:xfrm>
                <a:off x="1781" y="2256"/>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a:t>
                </a:r>
                <a:br>
                  <a:rPr lang="en-US" altLang="fr-FR" sz="1800" b="0"/>
                </a:br>
                <a:r>
                  <a:rPr lang="en-US" altLang="fr-FR" sz="1800" b="0"/>
                  <a:t>        5c</a:t>
                </a:r>
                <a:endParaRPr lang="en-US" altLang="fr-FR" sz="2400" b="0"/>
              </a:p>
            </p:txBody>
          </p:sp>
          <p:sp>
            <p:nvSpPr>
              <p:cNvPr id="28746" name="Text Box 63"/>
              <p:cNvSpPr txBox="1">
                <a:spLocks noChangeArrowheads="1"/>
              </p:cNvSpPr>
              <p:nvPr/>
            </p:nvSpPr>
            <p:spPr bwMode="auto">
              <a:xfrm>
                <a:off x="2102" y="3177"/>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10c</a:t>
                </a:r>
              </a:p>
            </p:txBody>
          </p:sp>
          <p:sp>
            <p:nvSpPr>
              <p:cNvPr id="28747" name="Text Box 64"/>
              <p:cNvSpPr txBox="1">
                <a:spLocks noChangeArrowheads="1"/>
              </p:cNvSpPr>
              <p:nvPr/>
            </p:nvSpPr>
            <p:spPr bwMode="auto">
              <a:xfrm>
                <a:off x="2928" y="134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endParaRPr lang="en-US" altLang="fr-FR" sz="2400" b="0"/>
              </a:p>
            </p:txBody>
          </p:sp>
          <p:sp>
            <p:nvSpPr>
              <p:cNvPr id="28748" name="Text Box 65"/>
              <p:cNvSpPr txBox="1">
                <a:spLocks noChangeArrowheads="1"/>
              </p:cNvSpPr>
              <p:nvPr/>
            </p:nvSpPr>
            <p:spPr bwMode="auto">
              <a:xfrm>
                <a:off x="3398" y="237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a:t>
                </a:r>
              </a:p>
              <a:p>
                <a:pPr eaLnBrk="1" hangingPunct="1">
                  <a:spcBef>
                    <a:spcPct val="0"/>
                  </a:spcBef>
                  <a:spcAft>
                    <a:spcPct val="0"/>
                  </a:spcAft>
                  <a:buFontTx/>
                  <a:buNone/>
                </a:pPr>
                <a:r>
                  <a:rPr lang="en-US" altLang="fr-FR" sz="1800" b="0"/>
                  <a:t>5c</a:t>
                </a:r>
                <a:endParaRPr lang="en-US" altLang="fr-FR" sz="2400" b="0"/>
              </a:p>
            </p:txBody>
          </p:sp>
          <p:sp>
            <p:nvSpPr>
              <p:cNvPr id="28749" name="Text Box 66"/>
              <p:cNvSpPr txBox="1">
                <a:spLocks noChangeArrowheads="1"/>
              </p:cNvSpPr>
              <p:nvPr/>
            </p:nvSpPr>
            <p:spPr bwMode="auto">
              <a:xfrm>
                <a:off x="3024" y="3312"/>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endParaRPr lang="en-US" altLang="fr-FR" sz="2400" b="0"/>
              </a:p>
            </p:txBody>
          </p:sp>
          <p:sp>
            <p:nvSpPr>
              <p:cNvPr id="28750" name="Text Box 67"/>
              <p:cNvSpPr txBox="1">
                <a:spLocks noChangeArrowheads="1"/>
              </p:cNvSpPr>
              <p:nvPr/>
            </p:nvSpPr>
            <p:spPr bwMode="auto">
              <a:xfrm>
                <a:off x="4550" y="312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20c</a:t>
                </a:r>
              </a:p>
            </p:txBody>
          </p:sp>
          <p:sp>
            <p:nvSpPr>
              <p:cNvPr id="28751" name="Text Box 68"/>
              <p:cNvSpPr txBox="1">
                <a:spLocks noChangeArrowheads="1"/>
              </p:cNvSpPr>
              <p:nvPr/>
            </p:nvSpPr>
            <p:spPr bwMode="auto">
              <a:xfrm>
                <a:off x="4560" y="225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a:t>
                </a:r>
              </a:p>
              <a:p>
                <a:pPr eaLnBrk="1" hangingPunct="1">
                  <a:spcBef>
                    <a:spcPct val="0"/>
                  </a:spcBef>
                  <a:spcAft>
                    <a:spcPct val="0"/>
                  </a:spcAft>
                  <a:buFontTx/>
                  <a:buNone/>
                </a:pPr>
                <a:r>
                  <a:rPr lang="en-US" altLang="fr-FR" sz="1800" b="0"/>
                  <a:t>5c</a:t>
                </a:r>
              </a:p>
            </p:txBody>
          </p:sp>
          <p:sp>
            <p:nvSpPr>
              <p:cNvPr id="28752" name="Text Box 69"/>
              <p:cNvSpPr txBox="1">
                <a:spLocks noChangeArrowheads="1"/>
              </p:cNvSpPr>
              <p:nvPr/>
            </p:nvSpPr>
            <p:spPr bwMode="auto">
              <a:xfrm>
                <a:off x="4502" y="144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15c</a:t>
                </a:r>
              </a:p>
            </p:txBody>
          </p:sp>
          <p:sp>
            <p:nvSpPr>
              <p:cNvPr id="28753" name="Text Box 70"/>
              <p:cNvSpPr txBox="1">
                <a:spLocks noChangeArrowheads="1"/>
              </p:cNvSpPr>
              <p:nvPr/>
            </p:nvSpPr>
            <p:spPr bwMode="auto">
              <a:xfrm>
                <a:off x="1584" y="3504"/>
                <a:ext cx="8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 20c bar</a:t>
                </a:r>
                <a:endParaRPr lang="en-US" altLang="fr-FR" sz="2400" b="0"/>
              </a:p>
            </p:txBody>
          </p:sp>
        </p:grpSp>
      </p:grpSp>
      <p:sp>
        <p:nvSpPr>
          <p:cNvPr id="12361" name="Oval 73"/>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62" name="Oval 74"/>
          <p:cNvSpPr>
            <a:spLocks noChangeArrowheads="1"/>
          </p:cNvSpPr>
          <p:nvPr/>
        </p:nvSpPr>
        <p:spPr bwMode="auto">
          <a:xfrm>
            <a:off x="37338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63" name="Oval 75"/>
          <p:cNvSpPr>
            <a:spLocks noChangeArrowheads="1"/>
          </p:cNvSpPr>
          <p:nvPr/>
        </p:nvSpPr>
        <p:spPr bwMode="auto">
          <a:xfrm>
            <a:off x="3733800" y="4876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64" name="Oval 76"/>
          <p:cNvSpPr>
            <a:spLocks noChangeArrowheads="1"/>
          </p:cNvSpPr>
          <p:nvPr/>
        </p:nvSpPr>
        <p:spPr bwMode="auto">
          <a:xfrm>
            <a:off x="69342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65" name="Oval 77"/>
          <p:cNvSpPr>
            <a:spLocks noChangeArrowheads="1"/>
          </p:cNvSpPr>
          <p:nvPr/>
        </p:nvSpPr>
        <p:spPr bwMode="auto">
          <a:xfrm>
            <a:off x="70104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66" name="Oval 78"/>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67" name="Oval 79"/>
          <p:cNvSpPr>
            <a:spLocks noChangeArrowheads="1"/>
          </p:cNvSpPr>
          <p:nvPr/>
        </p:nvSpPr>
        <p:spPr bwMode="auto">
          <a:xfrm>
            <a:off x="3733800" y="4876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68" name="Oval 80"/>
          <p:cNvSpPr>
            <a:spLocks noChangeArrowheads="1"/>
          </p:cNvSpPr>
          <p:nvPr/>
        </p:nvSpPr>
        <p:spPr bwMode="auto">
          <a:xfrm>
            <a:off x="69342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69" name="Oval 81"/>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74" name="Rectangle 86"/>
          <p:cNvSpPr>
            <a:spLocks noChangeArrowheads="1"/>
          </p:cNvSpPr>
          <p:nvPr/>
        </p:nvSpPr>
        <p:spPr bwMode="auto">
          <a:xfrm>
            <a:off x="2438400" y="3200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75" name="Rectangle 87"/>
          <p:cNvSpPr>
            <a:spLocks noChangeArrowheads="1"/>
          </p:cNvSpPr>
          <p:nvPr/>
        </p:nvSpPr>
        <p:spPr bwMode="auto">
          <a:xfrm>
            <a:off x="37338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76" name="Rectangle 88"/>
          <p:cNvSpPr>
            <a:spLocks noChangeArrowheads="1"/>
          </p:cNvSpPr>
          <p:nvPr/>
        </p:nvSpPr>
        <p:spPr bwMode="auto">
          <a:xfrm>
            <a:off x="51816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77" name="Rectangle 89"/>
          <p:cNvSpPr>
            <a:spLocks noChangeArrowheads="1"/>
          </p:cNvSpPr>
          <p:nvPr/>
        </p:nvSpPr>
        <p:spPr bwMode="auto">
          <a:xfrm>
            <a:off x="70104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78" name="Rectangle 90"/>
          <p:cNvSpPr>
            <a:spLocks noChangeArrowheads="1"/>
          </p:cNvSpPr>
          <p:nvPr/>
        </p:nvSpPr>
        <p:spPr bwMode="auto">
          <a:xfrm>
            <a:off x="3505200" y="5867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79" name="Rectangle 91"/>
          <p:cNvSpPr>
            <a:spLocks noChangeArrowheads="1"/>
          </p:cNvSpPr>
          <p:nvPr/>
        </p:nvSpPr>
        <p:spPr bwMode="auto">
          <a:xfrm>
            <a:off x="2438400" y="4495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80" name="Rectangle 92"/>
          <p:cNvSpPr>
            <a:spLocks noChangeArrowheads="1"/>
          </p:cNvSpPr>
          <p:nvPr/>
        </p:nvSpPr>
        <p:spPr bwMode="auto">
          <a:xfrm>
            <a:off x="51816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81" name="Rectangle 93"/>
          <p:cNvSpPr>
            <a:spLocks noChangeArrowheads="1"/>
          </p:cNvSpPr>
          <p:nvPr/>
        </p:nvSpPr>
        <p:spPr bwMode="auto">
          <a:xfrm>
            <a:off x="3429000" y="17526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86" name="Rectangle 98"/>
          <p:cNvSpPr>
            <a:spLocks noChangeArrowheads="1"/>
          </p:cNvSpPr>
          <p:nvPr/>
        </p:nvSpPr>
        <p:spPr bwMode="auto">
          <a:xfrm>
            <a:off x="2438400" y="3200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87" name="Rectangle 99"/>
          <p:cNvSpPr>
            <a:spLocks noChangeArrowheads="1"/>
          </p:cNvSpPr>
          <p:nvPr/>
        </p:nvSpPr>
        <p:spPr bwMode="auto">
          <a:xfrm>
            <a:off x="5181600" y="2438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88" name="Rectangle 100"/>
          <p:cNvSpPr>
            <a:spLocks noChangeArrowheads="1"/>
          </p:cNvSpPr>
          <p:nvPr/>
        </p:nvSpPr>
        <p:spPr bwMode="auto">
          <a:xfrm>
            <a:off x="70104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89" name="Rectangle 101"/>
          <p:cNvSpPr>
            <a:spLocks noChangeArrowheads="1"/>
          </p:cNvSpPr>
          <p:nvPr/>
        </p:nvSpPr>
        <p:spPr bwMode="auto">
          <a:xfrm>
            <a:off x="3505200" y="5867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90" name="Oval 102"/>
          <p:cNvSpPr>
            <a:spLocks noChangeArrowheads="1"/>
          </p:cNvSpPr>
          <p:nvPr/>
        </p:nvSpPr>
        <p:spPr bwMode="auto">
          <a:xfrm>
            <a:off x="37338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91" name="Oval 103"/>
          <p:cNvSpPr>
            <a:spLocks noChangeArrowheads="1"/>
          </p:cNvSpPr>
          <p:nvPr/>
        </p:nvSpPr>
        <p:spPr bwMode="auto">
          <a:xfrm>
            <a:off x="69342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92" name="Oval 104"/>
          <p:cNvSpPr>
            <a:spLocks noChangeArrowheads="1"/>
          </p:cNvSpPr>
          <p:nvPr/>
        </p:nvSpPr>
        <p:spPr bwMode="auto">
          <a:xfrm>
            <a:off x="70104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2393" name="Oval 105"/>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Tree>
    <p:extLst>
      <p:ext uri="{BB962C8B-B14F-4D97-AF65-F5344CB8AC3E}">
        <p14:creationId xmlns:p14="http://schemas.microsoft.com/office/powerpoint/2010/main" val="29259451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2372"/>
                                        </p:tgtEl>
                                        <p:attrNameLst>
                                          <p:attrName>style.visibility</p:attrName>
                                        </p:attrNameLst>
                                      </p:cBhvr>
                                      <p:to>
                                        <p:strVal val="visible"/>
                                      </p:to>
                                    </p:set>
                                    <p:anim calcmode="lin" valueType="num">
                                      <p:cBhvr additive="base">
                                        <p:cTn id="7" dur="500" fill="hold"/>
                                        <p:tgtEl>
                                          <p:spTgt spid="12372"/>
                                        </p:tgtEl>
                                        <p:attrNameLst>
                                          <p:attrName>ppt_x</p:attrName>
                                        </p:attrNameLst>
                                      </p:cBhvr>
                                      <p:tavLst>
                                        <p:tav tm="0">
                                          <p:val>
                                            <p:strVal val="0-#ppt_w/2"/>
                                          </p:val>
                                        </p:tav>
                                        <p:tav tm="100000">
                                          <p:val>
                                            <p:strVal val="#ppt_x"/>
                                          </p:val>
                                        </p:tav>
                                      </p:tavLst>
                                    </p:anim>
                                    <p:anim calcmode="lin" valueType="num">
                                      <p:cBhvr additive="base">
                                        <p:cTn id="8" dur="500" fill="hold"/>
                                        <p:tgtEl>
                                          <p:spTgt spid="12372"/>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361"/>
                                        </p:tgtEl>
                                        <p:attrNameLst>
                                          <p:attrName>style.visibility</p:attrName>
                                        </p:attrNameLst>
                                      </p:cBhvr>
                                      <p:to>
                                        <p:strVal val="visible"/>
                                      </p:to>
                                    </p:set>
                                    <p:anim calcmode="lin" valueType="num">
                                      <p:cBhvr additive="base">
                                        <p:cTn id="13" dur="500" fill="hold"/>
                                        <p:tgtEl>
                                          <p:spTgt spid="12361"/>
                                        </p:tgtEl>
                                        <p:attrNameLst>
                                          <p:attrName>ppt_x</p:attrName>
                                        </p:attrNameLst>
                                      </p:cBhvr>
                                      <p:tavLst>
                                        <p:tav tm="0">
                                          <p:val>
                                            <p:strVal val="0-#ppt_w/2"/>
                                          </p:val>
                                        </p:tav>
                                        <p:tav tm="100000">
                                          <p:val>
                                            <p:strVal val="#ppt_x"/>
                                          </p:val>
                                        </p:tav>
                                      </p:tavLst>
                                    </p:anim>
                                    <p:anim calcmode="lin" valueType="num">
                                      <p:cBhvr additive="base">
                                        <p:cTn id="14" dur="500" fill="hold"/>
                                        <p:tgtEl>
                                          <p:spTgt spid="12361"/>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2361"/>
                                        </p:tgtEl>
                                        <p:attrNameLst>
                                          <p:attrName>style.visibility</p:attrName>
                                        </p:attrNameLst>
                                      </p:cBhvr>
                                      <p:to>
                                        <p:strVal val="hidden"/>
                                      </p:to>
                                    </p:set>
                                  </p:subTnLst>
                                </p:cTn>
                              </p:par>
                            </p:childTnLst>
                          </p:cTn>
                        </p:par>
                      </p:childTnLst>
                    </p:cTn>
                  </p:par>
                  <p:par>
                    <p:cTn id="15" fill="hold" nodeType="clickPar">
                      <p:stCondLst>
                        <p:cond delay="indefinite"/>
                      </p:stCondLst>
                      <p:childTnLst>
                        <p:par>
                          <p:cTn id="16" fill="hold" nodeType="withGroup">
                            <p:stCondLst>
                              <p:cond delay="0"/>
                            </p:stCondLst>
                            <p:childTnLst>
                              <p:par>
                                <p:cTn id="17" presetID="11" presetClass="entr" presetSubtype="0" fill="hold" grpId="0" nodeType="clickEffect">
                                  <p:stCondLst>
                                    <p:cond delay="0"/>
                                  </p:stCondLst>
                                  <p:childTnLst>
                                    <p:set>
                                      <p:cBhvr>
                                        <p:cTn id="18" dur="1000">
                                          <p:stCondLst>
                                            <p:cond delay="0"/>
                                          </p:stCondLst>
                                        </p:cTn>
                                        <p:tgtEl>
                                          <p:spTgt spid="12374"/>
                                        </p:tgtEl>
                                        <p:attrNameLst>
                                          <p:attrName>style.visibility</p:attrName>
                                        </p:attrNameLst>
                                      </p:cBhvr>
                                      <p:to>
                                        <p:strVal val="visible"/>
                                      </p:to>
                                    </p:set>
                                  </p:childTnLst>
                                  <p:subTnLst>
                                    <p:set>
                                      <p:cBhvr override="childStyle">
                                        <p:cTn dur="1" fill="hold" display="0" masterRel="nextClick" afterEffect="1"/>
                                        <p:tgtEl>
                                          <p:spTgt spid="12374"/>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grpId="0" nodeType="clickEffect">
                                  <p:stCondLst>
                                    <p:cond delay="0"/>
                                  </p:stCondLst>
                                  <p:childTnLst>
                                    <p:set>
                                      <p:cBhvr>
                                        <p:cTn id="22" dur="1" fill="hold">
                                          <p:stCondLst>
                                            <p:cond delay="0"/>
                                          </p:stCondLst>
                                        </p:cTn>
                                        <p:tgtEl>
                                          <p:spTgt spid="12362"/>
                                        </p:tgtEl>
                                        <p:attrNameLst>
                                          <p:attrName>style.visibility</p:attrName>
                                        </p:attrNameLst>
                                      </p:cBhvr>
                                      <p:to>
                                        <p:strVal val="visible"/>
                                      </p:to>
                                    </p:set>
                                    <p:animEffect transition="in" filter="box(in)">
                                      <p:cBhvr>
                                        <p:cTn id="23" dur="500"/>
                                        <p:tgtEl>
                                          <p:spTgt spid="12362"/>
                                        </p:tgtEl>
                                      </p:cBhvr>
                                    </p:animEffect>
                                  </p:childTnLst>
                                  <p:subTnLst>
                                    <p:set>
                                      <p:cBhvr override="childStyle">
                                        <p:cTn dur="1" fill="hold" display="0" masterRel="nextClick" afterEffect="1"/>
                                        <p:tgtEl>
                                          <p:spTgt spid="12362"/>
                                        </p:tgtEl>
                                        <p:attrNameLst>
                                          <p:attrName>style.visibility</p:attrName>
                                        </p:attrNameLst>
                                      </p:cBhvr>
                                      <p:to>
                                        <p:strVal val="hidden"/>
                                      </p:to>
                                    </p:set>
                                  </p:subTnLst>
                                </p:cTn>
                              </p:par>
                            </p:childTnLst>
                          </p:cTn>
                        </p:par>
                      </p:childTnLst>
                    </p:cTn>
                  </p:par>
                  <p:par>
                    <p:cTn id="24" fill="hold" nodeType="clickPar">
                      <p:stCondLst>
                        <p:cond delay="indefinite"/>
                      </p:stCondLst>
                      <p:childTnLst>
                        <p:par>
                          <p:cTn id="25" fill="hold" nodeType="withGroup">
                            <p:stCondLst>
                              <p:cond delay="0"/>
                            </p:stCondLst>
                            <p:childTnLst>
                              <p:par>
                                <p:cTn id="26" presetID="11" presetClass="entr" presetSubtype="0" fill="hold" grpId="0" nodeType="clickEffect">
                                  <p:stCondLst>
                                    <p:cond delay="0"/>
                                  </p:stCondLst>
                                  <p:childTnLst>
                                    <p:set>
                                      <p:cBhvr>
                                        <p:cTn id="27" dur="1000">
                                          <p:stCondLst>
                                            <p:cond delay="0"/>
                                          </p:stCondLst>
                                        </p:cTn>
                                        <p:tgtEl>
                                          <p:spTgt spid="12375"/>
                                        </p:tgtEl>
                                        <p:attrNameLst>
                                          <p:attrName>style.visibility</p:attrName>
                                        </p:attrNameLst>
                                      </p:cBhvr>
                                      <p:to>
                                        <p:strVal val="visible"/>
                                      </p:to>
                                    </p:set>
                                  </p:childTnLst>
                                  <p:subTnLst>
                                    <p:set>
                                      <p:cBhvr override="childStyle">
                                        <p:cTn dur="1" fill="hold" display="0" masterRel="nextClick" afterEffect="1"/>
                                        <p:tgtEl>
                                          <p:spTgt spid="12375"/>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12363"/>
                                        </p:tgtEl>
                                        <p:attrNameLst>
                                          <p:attrName>style.visibility</p:attrName>
                                        </p:attrNameLst>
                                      </p:cBhvr>
                                      <p:to>
                                        <p:strVal val="visible"/>
                                      </p:to>
                                    </p:set>
                                    <p:animEffect transition="in" filter="box(in)">
                                      <p:cBhvr>
                                        <p:cTn id="32" dur="500"/>
                                        <p:tgtEl>
                                          <p:spTgt spid="12363"/>
                                        </p:tgtEl>
                                      </p:cBhvr>
                                    </p:animEffect>
                                  </p:childTnLst>
                                  <p:subTnLst>
                                    <p:set>
                                      <p:cBhvr override="childStyle">
                                        <p:cTn dur="1" fill="hold" display="0" masterRel="nextClick" afterEffect="1"/>
                                        <p:tgtEl>
                                          <p:spTgt spid="12363"/>
                                        </p:tgtEl>
                                        <p:attrNameLst>
                                          <p:attrName>style.visibility</p:attrName>
                                        </p:attrNameLst>
                                      </p:cBhvr>
                                      <p:to>
                                        <p:strVal val="hidden"/>
                                      </p:to>
                                    </p:set>
                                  </p:subTnLst>
                                </p:cTn>
                              </p:par>
                            </p:childTnLst>
                          </p:cTn>
                        </p:par>
                      </p:childTnLst>
                    </p:cTn>
                  </p:par>
                  <p:par>
                    <p:cTn id="33" fill="hold" nodeType="clickPar">
                      <p:stCondLst>
                        <p:cond delay="indefinite"/>
                      </p:stCondLst>
                      <p:childTnLst>
                        <p:par>
                          <p:cTn id="34" fill="hold" nodeType="withGroup">
                            <p:stCondLst>
                              <p:cond delay="0"/>
                            </p:stCondLst>
                            <p:childTnLst>
                              <p:par>
                                <p:cTn id="35" presetID="11" presetClass="entr" presetSubtype="0" fill="hold" grpId="0" nodeType="clickEffect">
                                  <p:stCondLst>
                                    <p:cond delay="0"/>
                                  </p:stCondLst>
                                  <p:childTnLst>
                                    <p:set>
                                      <p:cBhvr>
                                        <p:cTn id="36" dur="1000">
                                          <p:stCondLst>
                                            <p:cond delay="0"/>
                                          </p:stCondLst>
                                        </p:cTn>
                                        <p:tgtEl>
                                          <p:spTgt spid="12376"/>
                                        </p:tgtEl>
                                        <p:attrNameLst>
                                          <p:attrName>style.visibility</p:attrName>
                                        </p:attrNameLst>
                                      </p:cBhvr>
                                      <p:to>
                                        <p:strVal val="visible"/>
                                      </p:to>
                                    </p:set>
                                  </p:childTnLst>
                                  <p:subTnLst>
                                    <p:set>
                                      <p:cBhvr override="childStyle">
                                        <p:cTn dur="1" fill="hold" display="0" masterRel="nextClick" afterEffect="1"/>
                                        <p:tgtEl>
                                          <p:spTgt spid="12376"/>
                                        </p:tgtEl>
                                        <p:attrNameLst>
                                          <p:attrName>style.visibility</p:attrName>
                                        </p:attrNameLst>
                                      </p:cBhvr>
                                      <p:to>
                                        <p:strVal val="hidden"/>
                                      </p:to>
                                    </p:set>
                                  </p:subTnLst>
                                </p:cTn>
                              </p:par>
                            </p:childTnLst>
                          </p:cTn>
                        </p:par>
                      </p:childTnLst>
                    </p:cTn>
                  </p:par>
                  <p:par>
                    <p:cTn id="37" fill="hold" nodeType="clickPar">
                      <p:stCondLst>
                        <p:cond delay="indefinite"/>
                      </p:stCondLst>
                      <p:childTnLst>
                        <p:par>
                          <p:cTn id="38" fill="hold" nodeType="withGroup">
                            <p:stCondLst>
                              <p:cond delay="0"/>
                            </p:stCondLst>
                            <p:childTnLst>
                              <p:par>
                                <p:cTn id="39" presetID="4" presetClass="entr" presetSubtype="16" fill="hold" grpId="0" nodeType="clickEffect">
                                  <p:stCondLst>
                                    <p:cond delay="0"/>
                                  </p:stCondLst>
                                  <p:childTnLst>
                                    <p:set>
                                      <p:cBhvr>
                                        <p:cTn id="40" dur="1" fill="hold">
                                          <p:stCondLst>
                                            <p:cond delay="0"/>
                                          </p:stCondLst>
                                        </p:cTn>
                                        <p:tgtEl>
                                          <p:spTgt spid="12364"/>
                                        </p:tgtEl>
                                        <p:attrNameLst>
                                          <p:attrName>style.visibility</p:attrName>
                                        </p:attrNameLst>
                                      </p:cBhvr>
                                      <p:to>
                                        <p:strVal val="visible"/>
                                      </p:to>
                                    </p:set>
                                    <p:animEffect transition="in" filter="box(in)">
                                      <p:cBhvr>
                                        <p:cTn id="41" dur="500"/>
                                        <p:tgtEl>
                                          <p:spTgt spid="12364"/>
                                        </p:tgtEl>
                                      </p:cBhvr>
                                    </p:animEffect>
                                  </p:childTnLst>
                                  <p:subTnLst>
                                    <p:set>
                                      <p:cBhvr override="childStyle">
                                        <p:cTn dur="1" fill="hold" display="0" masterRel="nextClick" afterEffect="1"/>
                                        <p:tgtEl>
                                          <p:spTgt spid="12364"/>
                                        </p:tgtEl>
                                        <p:attrNameLst>
                                          <p:attrName>style.visibility</p:attrName>
                                        </p:attrNameLst>
                                      </p:cBhvr>
                                      <p:to>
                                        <p:strVal val="hidden"/>
                                      </p:to>
                                    </p:set>
                                  </p:subTnLst>
                                </p:cTn>
                              </p:par>
                            </p:childTnLst>
                          </p:cTn>
                        </p:par>
                      </p:childTnLst>
                    </p:cTn>
                  </p:par>
                  <p:par>
                    <p:cTn id="42" fill="hold" nodeType="clickPar">
                      <p:stCondLst>
                        <p:cond delay="indefinite"/>
                      </p:stCondLst>
                      <p:childTnLst>
                        <p:par>
                          <p:cTn id="43" fill="hold" nodeType="withGroup">
                            <p:stCondLst>
                              <p:cond delay="0"/>
                            </p:stCondLst>
                            <p:childTnLst>
                              <p:par>
                                <p:cTn id="44" presetID="11" presetClass="entr" presetSubtype="0" fill="hold" grpId="0" nodeType="clickEffect">
                                  <p:stCondLst>
                                    <p:cond delay="0"/>
                                  </p:stCondLst>
                                  <p:childTnLst>
                                    <p:set>
                                      <p:cBhvr>
                                        <p:cTn id="45" dur="1000">
                                          <p:stCondLst>
                                            <p:cond delay="0"/>
                                          </p:stCondLst>
                                        </p:cTn>
                                        <p:tgtEl>
                                          <p:spTgt spid="12377"/>
                                        </p:tgtEl>
                                        <p:attrNameLst>
                                          <p:attrName>style.visibility</p:attrName>
                                        </p:attrNameLst>
                                      </p:cBhvr>
                                      <p:to>
                                        <p:strVal val="visible"/>
                                      </p:to>
                                    </p:set>
                                  </p:childTnLst>
                                  <p:subTnLst>
                                    <p:set>
                                      <p:cBhvr override="childStyle">
                                        <p:cTn dur="1" fill="hold" display="0" masterRel="nextClick" afterEffect="1"/>
                                        <p:tgtEl>
                                          <p:spTgt spid="12377"/>
                                        </p:tgtEl>
                                        <p:attrNameLst>
                                          <p:attrName>style.visibility</p:attrName>
                                        </p:attrNameLst>
                                      </p:cBhvr>
                                      <p:to>
                                        <p:strVal val="hidden"/>
                                      </p:to>
                                    </p:set>
                                  </p:subTnLst>
                                </p:cTn>
                              </p:par>
                            </p:childTnLst>
                          </p:cTn>
                        </p:par>
                      </p:childTnLst>
                    </p:cTn>
                  </p:par>
                  <p:par>
                    <p:cTn id="46" fill="hold" nodeType="clickPar">
                      <p:stCondLst>
                        <p:cond delay="indefinite"/>
                      </p:stCondLst>
                      <p:childTnLst>
                        <p:par>
                          <p:cTn id="47" fill="hold" nodeType="withGroup">
                            <p:stCondLst>
                              <p:cond delay="0"/>
                            </p:stCondLst>
                            <p:childTnLst>
                              <p:par>
                                <p:cTn id="48" presetID="4" presetClass="entr" presetSubtype="16" fill="hold" grpId="0" nodeType="clickEffect">
                                  <p:stCondLst>
                                    <p:cond delay="0"/>
                                  </p:stCondLst>
                                  <p:childTnLst>
                                    <p:set>
                                      <p:cBhvr>
                                        <p:cTn id="49" dur="1" fill="hold">
                                          <p:stCondLst>
                                            <p:cond delay="0"/>
                                          </p:stCondLst>
                                        </p:cTn>
                                        <p:tgtEl>
                                          <p:spTgt spid="12365"/>
                                        </p:tgtEl>
                                        <p:attrNameLst>
                                          <p:attrName>style.visibility</p:attrName>
                                        </p:attrNameLst>
                                      </p:cBhvr>
                                      <p:to>
                                        <p:strVal val="visible"/>
                                      </p:to>
                                    </p:set>
                                    <p:animEffect transition="in" filter="box(in)">
                                      <p:cBhvr>
                                        <p:cTn id="50" dur="500"/>
                                        <p:tgtEl>
                                          <p:spTgt spid="12365"/>
                                        </p:tgtEl>
                                      </p:cBhvr>
                                    </p:animEffect>
                                  </p:childTnLst>
                                  <p:subTnLst>
                                    <p:set>
                                      <p:cBhvr override="childStyle">
                                        <p:cTn dur="1" fill="hold" display="0" masterRel="nextClick" afterEffect="1"/>
                                        <p:tgtEl>
                                          <p:spTgt spid="12365"/>
                                        </p:tgtEl>
                                        <p:attrNameLst>
                                          <p:attrName>style.visibility</p:attrName>
                                        </p:attrNameLst>
                                      </p:cBhvr>
                                      <p:to>
                                        <p:strVal val="hidden"/>
                                      </p:to>
                                    </p:set>
                                  </p:subTnLst>
                                </p:cTn>
                              </p:par>
                            </p:childTnLst>
                          </p:cTn>
                        </p:par>
                      </p:childTnLst>
                    </p:cTn>
                  </p:par>
                  <p:par>
                    <p:cTn id="51" fill="hold" nodeType="clickPar">
                      <p:stCondLst>
                        <p:cond delay="indefinite"/>
                      </p:stCondLst>
                      <p:childTnLst>
                        <p:par>
                          <p:cTn id="52" fill="hold" nodeType="withGroup">
                            <p:stCondLst>
                              <p:cond delay="0"/>
                            </p:stCondLst>
                            <p:childTnLst>
                              <p:par>
                                <p:cTn id="53" presetID="11" presetClass="entr" presetSubtype="0" fill="hold" grpId="0" nodeType="clickEffect">
                                  <p:stCondLst>
                                    <p:cond delay="0"/>
                                  </p:stCondLst>
                                  <p:childTnLst>
                                    <p:set>
                                      <p:cBhvr>
                                        <p:cTn id="54" dur="1000">
                                          <p:stCondLst>
                                            <p:cond delay="0"/>
                                          </p:stCondLst>
                                        </p:cTn>
                                        <p:tgtEl>
                                          <p:spTgt spid="12378"/>
                                        </p:tgtEl>
                                        <p:attrNameLst>
                                          <p:attrName>style.visibility</p:attrName>
                                        </p:attrNameLst>
                                      </p:cBhvr>
                                      <p:to>
                                        <p:strVal val="visible"/>
                                      </p:to>
                                    </p:set>
                                  </p:childTnLst>
                                  <p:subTnLst>
                                    <p:set>
                                      <p:cBhvr override="childStyle">
                                        <p:cTn dur="1" fill="hold" display="0" masterRel="nextClick" afterEffect="1"/>
                                        <p:tgtEl>
                                          <p:spTgt spid="12378"/>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4" presetClass="entr" presetSubtype="16" fill="hold" grpId="0" nodeType="clickEffect">
                                  <p:stCondLst>
                                    <p:cond delay="0"/>
                                  </p:stCondLst>
                                  <p:childTnLst>
                                    <p:set>
                                      <p:cBhvr>
                                        <p:cTn id="58" dur="1" fill="hold">
                                          <p:stCondLst>
                                            <p:cond delay="0"/>
                                          </p:stCondLst>
                                        </p:cTn>
                                        <p:tgtEl>
                                          <p:spTgt spid="12366"/>
                                        </p:tgtEl>
                                        <p:attrNameLst>
                                          <p:attrName>style.visibility</p:attrName>
                                        </p:attrNameLst>
                                      </p:cBhvr>
                                      <p:to>
                                        <p:strVal val="visible"/>
                                      </p:to>
                                    </p:set>
                                    <p:animEffect transition="in" filter="box(in)">
                                      <p:cBhvr>
                                        <p:cTn id="59" dur="500"/>
                                        <p:tgtEl>
                                          <p:spTgt spid="12366"/>
                                        </p:tgtEl>
                                      </p:cBhvr>
                                    </p:animEffect>
                                  </p:childTnLst>
                                  <p:subTnLst>
                                    <p:set>
                                      <p:cBhvr override="childStyle">
                                        <p:cTn dur="1" fill="hold" display="0" masterRel="nextClick" afterEffect="1"/>
                                        <p:tgtEl>
                                          <p:spTgt spid="12366"/>
                                        </p:tgtEl>
                                        <p:attrNameLst>
                                          <p:attrName>style.visibility</p:attrName>
                                        </p:attrNameLst>
                                      </p:cBhvr>
                                      <p:to>
                                        <p:strVal val="hidden"/>
                                      </p:to>
                                    </p:set>
                                  </p:subTnLst>
                                </p:cTn>
                              </p:par>
                            </p:childTnLst>
                          </p:cTn>
                        </p:par>
                      </p:childTnLst>
                    </p:cTn>
                  </p:par>
                  <p:par>
                    <p:cTn id="60" fill="hold" nodeType="clickPar">
                      <p:stCondLst>
                        <p:cond delay="indefinite"/>
                      </p:stCondLst>
                      <p:childTnLst>
                        <p:par>
                          <p:cTn id="61" fill="hold" nodeType="withGroup">
                            <p:stCondLst>
                              <p:cond delay="0"/>
                            </p:stCondLst>
                            <p:childTnLst>
                              <p:par>
                                <p:cTn id="62" presetID="11" presetClass="entr" presetSubtype="0" fill="hold" grpId="0" nodeType="clickEffect">
                                  <p:stCondLst>
                                    <p:cond delay="0"/>
                                  </p:stCondLst>
                                  <p:childTnLst>
                                    <p:set>
                                      <p:cBhvr>
                                        <p:cTn id="63" dur="1000">
                                          <p:stCondLst>
                                            <p:cond delay="0"/>
                                          </p:stCondLst>
                                        </p:cTn>
                                        <p:tgtEl>
                                          <p:spTgt spid="12379"/>
                                        </p:tgtEl>
                                        <p:attrNameLst>
                                          <p:attrName>style.visibility</p:attrName>
                                        </p:attrNameLst>
                                      </p:cBhvr>
                                      <p:to>
                                        <p:strVal val="visible"/>
                                      </p:to>
                                    </p:set>
                                  </p:childTnLst>
                                  <p:subTnLst>
                                    <p:set>
                                      <p:cBhvr override="childStyle">
                                        <p:cTn dur="1" fill="hold" display="0" masterRel="nextClick" afterEffect="1"/>
                                        <p:tgtEl>
                                          <p:spTgt spid="12379"/>
                                        </p:tgtEl>
                                        <p:attrNameLst>
                                          <p:attrName>style.visibility</p:attrName>
                                        </p:attrNameLst>
                                      </p:cBhvr>
                                      <p:to>
                                        <p:strVal val="hidden"/>
                                      </p:to>
                                    </p:set>
                                  </p:subTnLst>
                                </p:cTn>
                              </p:par>
                            </p:childTnLst>
                          </p:cTn>
                        </p:par>
                      </p:childTnLst>
                    </p:cTn>
                  </p:par>
                  <p:par>
                    <p:cTn id="64" fill="hold" nodeType="clickPar">
                      <p:stCondLst>
                        <p:cond delay="indefinite"/>
                      </p:stCondLst>
                      <p:childTnLst>
                        <p:par>
                          <p:cTn id="65" fill="hold" nodeType="withGroup">
                            <p:stCondLst>
                              <p:cond delay="0"/>
                            </p:stCondLst>
                            <p:childTnLst>
                              <p:par>
                                <p:cTn id="66" presetID="4" presetClass="entr" presetSubtype="16" fill="hold" grpId="0" nodeType="clickEffect">
                                  <p:stCondLst>
                                    <p:cond delay="0"/>
                                  </p:stCondLst>
                                  <p:childTnLst>
                                    <p:set>
                                      <p:cBhvr>
                                        <p:cTn id="67" dur="1" fill="hold">
                                          <p:stCondLst>
                                            <p:cond delay="0"/>
                                          </p:stCondLst>
                                        </p:cTn>
                                        <p:tgtEl>
                                          <p:spTgt spid="12367"/>
                                        </p:tgtEl>
                                        <p:attrNameLst>
                                          <p:attrName>style.visibility</p:attrName>
                                        </p:attrNameLst>
                                      </p:cBhvr>
                                      <p:to>
                                        <p:strVal val="visible"/>
                                      </p:to>
                                    </p:set>
                                    <p:animEffect transition="in" filter="box(in)">
                                      <p:cBhvr>
                                        <p:cTn id="68" dur="500"/>
                                        <p:tgtEl>
                                          <p:spTgt spid="12367"/>
                                        </p:tgtEl>
                                      </p:cBhvr>
                                    </p:animEffect>
                                  </p:childTnLst>
                                  <p:subTnLst>
                                    <p:set>
                                      <p:cBhvr override="childStyle">
                                        <p:cTn dur="1" fill="hold" display="0" masterRel="nextClick" afterEffect="1"/>
                                        <p:tgtEl>
                                          <p:spTgt spid="12367"/>
                                        </p:tgtEl>
                                        <p:attrNameLst>
                                          <p:attrName>style.visibility</p:attrName>
                                        </p:attrNameLst>
                                      </p:cBhvr>
                                      <p:to>
                                        <p:strVal val="hidden"/>
                                      </p:to>
                                    </p:set>
                                  </p:subTnLst>
                                </p:cTn>
                              </p:par>
                            </p:childTnLst>
                          </p:cTn>
                        </p:par>
                      </p:childTnLst>
                    </p:cTn>
                  </p:par>
                  <p:par>
                    <p:cTn id="69" fill="hold" nodeType="clickPar">
                      <p:stCondLst>
                        <p:cond delay="indefinite"/>
                      </p:stCondLst>
                      <p:childTnLst>
                        <p:par>
                          <p:cTn id="70" fill="hold" nodeType="withGroup">
                            <p:stCondLst>
                              <p:cond delay="0"/>
                            </p:stCondLst>
                            <p:childTnLst>
                              <p:par>
                                <p:cTn id="71" presetID="11" presetClass="entr" presetSubtype="0" fill="hold" grpId="0" nodeType="clickEffect">
                                  <p:stCondLst>
                                    <p:cond delay="0"/>
                                  </p:stCondLst>
                                  <p:childTnLst>
                                    <p:set>
                                      <p:cBhvr>
                                        <p:cTn id="72" dur="1000">
                                          <p:stCondLst>
                                            <p:cond delay="0"/>
                                          </p:stCondLst>
                                        </p:cTn>
                                        <p:tgtEl>
                                          <p:spTgt spid="12380"/>
                                        </p:tgtEl>
                                        <p:attrNameLst>
                                          <p:attrName>style.visibility</p:attrName>
                                        </p:attrNameLst>
                                      </p:cBhvr>
                                      <p:to>
                                        <p:strVal val="visible"/>
                                      </p:to>
                                    </p:set>
                                  </p:childTnLst>
                                  <p:subTnLst>
                                    <p:set>
                                      <p:cBhvr override="childStyle">
                                        <p:cTn dur="1" fill="hold" display="0" masterRel="nextClick" afterEffect="1"/>
                                        <p:tgtEl>
                                          <p:spTgt spid="12380"/>
                                        </p:tgtEl>
                                        <p:attrNameLst>
                                          <p:attrName>style.visibility</p:attrName>
                                        </p:attrNameLst>
                                      </p:cBhvr>
                                      <p:to>
                                        <p:strVal val="hidden"/>
                                      </p:to>
                                    </p:set>
                                  </p:subTnLst>
                                </p:cTn>
                              </p:par>
                            </p:childTnLst>
                          </p:cTn>
                        </p:par>
                      </p:childTnLst>
                    </p:cTn>
                  </p:par>
                  <p:par>
                    <p:cTn id="73" fill="hold" nodeType="clickPar">
                      <p:stCondLst>
                        <p:cond delay="indefinite"/>
                      </p:stCondLst>
                      <p:childTnLst>
                        <p:par>
                          <p:cTn id="74" fill="hold" nodeType="withGroup">
                            <p:stCondLst>
                              <p:cond delay="0"/>
                            </p:stCondLst>
                            <p:childTnLst>
                              <p:par>
                                <p:cTn id="75" presetID="4" presetClass="entr" presetSubtype="16" fill="hold" grpId="0" nodeType="clickEffect">
                                  <p:stCondLst>
                                    <p:cond delay="0"/>
                                  </p:stCondLst>
                                  <p:childTnLst>
                                    <p:set>
                                      <p:cBhvr>
                                        <p:cTn id="76" dur="1" fill="hold">
                                          <p:stCondLst>
                                            <p:cond delay="0"/>
                                          </p:stCondLst>
                                        </p:cTn>
                                        <p:tgtEl>
                                          <p:spTgt spid="12368"/>
                                        </p:tgtEl>
                                        <p:attrNameLst>
                                          <p:attrName>style.visibility</p:attrName>
                                        </p:attrNameLst>
                                      </p:cBhvr>
                                      <p:to>
                                        <p:strVal val="visible"/>
                                      </p:to>
                                    </p:set>
                                    <p:animEffect transition="in" filter="box(in)">
                                      <p:cBhvr>
                                        <p:cTn id="77" dur="500"/>
                                        <p:tgtEl>
                                          <p:spTgt spid="12368"/>
                                        </p:tgtEl>
                                      </p:cBhvr>
                                    </p:animEffect>
                                  </p:childTnLst>
                                  <p:subTnLst>
                                    <p:set>
                                      <p:cBhvr override="childStyle">
                                        <p:cTn dur="1" fill="hold" display="0" masterRel="nextClick" afterEffect="1"/>
                                        <p:tgtEl>
                                          <p:spTgt spid="12368"/>
                                        </p:tgtEl>
                                        <p:attrNameLst>
                                          <p:attrName>style.visibility</p:attrName>
                                        </p:attrNameLst>
                                      </p:cBhvr>
                                      <p:to>
                                        <p:strVal val="hidden"/>
                                      </p:to>
                                    </p:set>
                                  </p:subTnLst>
                                </p:cTn>
                              </p:par>
                            </p:childTnLst>
                          </p:cTn>
                        </p:par>
                      </p:childTnLst>
                    </p:cTn>
                  </p:par>
                  <p:par>
                    <p:cTn id="78" fill="hold" nodeType="clickPar">
                      <p:stCondLst>
                        <p:cond delay="indefinite"/>
                      </p:stCondLst>
                      <p:childTnLst>
                        <p:par>
                          <p:cTn id="79" fill="hold" nodeType="withGroup">
                            <p:stCondLst>
                              <p:cond delay="0"/>
                            </p:stCondLst>
                            <p:childTnLst>
                              <p:par>
                                <p:cTn id="80" presetID="11" presetClass="entr" presetSubtype="0" fill="hold" grpId="0" nodeType="clickEffect">
                                  <p:stCondLst>
                                    <p:cond delay="0"/>
                                  </p:stCondLst>
                                  <p:childTnLst>
                                    <p:set>
                                      <p:cBhvr>
                                        <p:cTn id="81" dur="1000">
                                          <p:stCondLst>
                                            <p:cond delay="0"/>
                                          </p:stCondLst>
                                        </p:cTn>
                                        <p:tgtEl>
                                          <p:spTgt spid="12381"/>
                                        </p:tgtEl>
                                        <p:attrNameLst>
                                          <p:attrName>style.visibility</p:attrName>
                                        </p:attrNameLst>
                                      </p:cBhvr>
                                      <p:to>
                                        <p:strVal val="visible"/>
                                      </p:to>
                                    </p:set>
                                  </p:childTnLst>
                                  <p:subTnLst>
                                    <p:set>
                                      <p:cBhvr override="childStyle">
                                        <p:cTn dur="1" fill="hold" display="0" masterRel="nextClick" afterEffect="1"/>
                                        <p:tgtEl>
                                          <p:spTgt spid="12381"/>
                                        </p:tgtEl>
                                        <p:attrNameLst>
                                          <p:attrName>style.visibility</p:attrName>
                                        </p:attrNameLst>
                                      </p:cBhvr>
                                      <p:to>
                                        <p:strVal val="hidden"/>
                                      </p:to>
                                    </p:set>
                                  </p:subTnLst>
                                </p:cTn>
                              </p:par>
                            </p:childTnLst>
                          </p:cTn>
                        </p:par>
                      </p:childTnLst>
                    </p:cTn>
                  </p:par>
                  <p:par>
                    <p:cTn id="82" fill="hold" nodeType="clickPar">
                      <p:stCondLst>
                        <p:cond delay="indefinite"/>
                      </p:stCondLst>
                      <p:childTnLst>
                        <p:par>
                          <p:cTn id="83" fill="hold" nodeType="withGroup">
                            <p:stCondLst>
                              <p:cond delay="0"/>
                            </p:stCondLst>
                            <p:childTnLst>
                              <p:par>
                                <p:cTn id="84" presetID="4" presetClass="entr" presetSubtype="16" fill="hold" grpId="0" nodeType="clickEffect">
                                  <p:stCondLst>
                                    <p:cond delay="0"/>
                                  </p:stCondLst>
                                  <p:childTnLst>
                                    <p:set>
                                      <p:cBhvr>
                                        <p:cTn id="85" dur="1" fill="hold">
                                          <p:stCondLst>
                                            <p:cond delay="0"/>
                                          </p:stCondLst>
                                        </p:cTn>
                                        <p:tgtEl>
                                          <p:spTgt spid="12369"/>
                                        </p:tgtEl>
                                        <p:attrNameLst>
                                          <p:attrName>style.visibility</p:attrName>
                                        </p:attrNameLst>
                                      </p:cBhvr>
                                      <p:to>
                                        <p:strVal val="visible"/>
                                      </p:to>
                                    </p:set>
                                    <p:animEffect transition="in" filter="box(in)">
                                      <p:cBhvr>
                                        <p:cTn id="86" dur="500"/>
                                        <p:tgtEl>
                                          <p:spTgt spid="12369"/>
                                        </p:tgtEl>
                                      </p:cBhvr>
                                    </p:animEffect>
                                  </p:childTnLst>
                                  <p:subTnLst>
                                    <p:set>
                                      <p:cBhvr override="childStyle">
                                        <p:cTn dur="1" fill="hold" display="0" masterRel="nextClick" afterEffect="1"/>
                                        <p:tgtEl>
                                          <p:spTgt spid="12369"/>
                                        </p:tgtEl>
                                        <p:attrNameLst>
                                          <p:attrName>style.visibility</p:attrName>
                                        </p:attrNameLst>
                                      </p:cBhvr>
                                      <p:to>
                                        <p:strVal val="hidden"/>
                                      </p:to>
                                    </p:set>
                                  </p:subTnLst>
                                </p:cTn>
                              </p:par>
                            </p:childTnLst>
                          </p:cTn>
                        </p:par>
                      </p:childTnLst>
                    </p:cTn>
                  </p:par>
                  <p:par>
                    <p:cTn id="87" fill="hold" nodeType="clickPar">
                      <p:stCondLst>
                        <p:cond delay="indefinite"/>
                      </p:stCondLst>
                      <p:childTnLst>
                        <p:par>
                          <p:cTn id="88" fill="hold" nodeType="withGroup">
                            <p:stCondLst>
                              <p:cond delay="0"/>
                            </p:stCondLst>
                            <p:childTnLst>
                              <p:par>
                                <p:cTn id="89" presetID="11" presetClass="entr" presetSubtype="0" fill="hold" grpId="0" nodeType="clickEffect">
                                  <p:stCondLst>
                                    <p:cond delay="0"/>
                                  </p:stCondLst>
                                  <p:childTnLst>
                                    <p:set>
                                      <p:cBhvr>
                                        <p:cTn id="90" dur="1000">
                                          <p:stCondLst>
                                            <p:cond delay="0"/>
                                          </p:stCondLst>
                                        </p:cTn>
                                        <p:tgtEl>
                                          <p:spTgt spid="12386"/>
                                        </p:tgtEl>
                                        <p:attrNameLst>
                                          <p:attrName>style.visibility</p:attrName>
                                        </p:attrNameLst>
                                      </p:cBhvr>
                                      <p:to>
                                        <p:strVal val="visible"/>
                                      </p:to>
                                    </p:set>
                                  </p:childTnLst>
                                  <p:subTnLst>
                                    <p:set>
                                      <p:cBhvr override="childStyle">
                                        <p:cTn dur="1" fill="hold" display="0" masterRel="nextClick" afterEffect="1"/>
                                        <p:tgtEl>
                                          <p:spTgt spid="12386"/>
                                        </p:tgtEl>
                                        <p:attrNameLst>
                                          <p:attrName>style.visibility</p:attrName>
                                        </p:attrNameLst>
                                      </p:cBhvr>
                                      <p:to>
                                        <p:strVal val="hidden"/>
                                      </p:to>
                                    </p:set>
                                  </p:subTnLst>
                                </p:cTn>
                              </p:par>
                            </p:childTnLst>
                          </p:cTn>
                        </p:par>
                      </p:childTnLst>
                    </p:cTn>
                  </p:par>
                  <p:par>
                    <p:cTn id="91" fill="hold" nodeType="clickPar">
                      <p:stCondLst>
                        <p:cond delay="indefinite"/>
                      </p:stCondLst>
                      <p:childTnLst>
                        <p:par>
                          <p:cTn id="92" fill="hold" nodeType="withGroup">
                            <p:stCondLst>
                              <p:cond delay="0"/>
                            </p:stCondLst>
                            <p:childTnLst>
                              <p:par>
                                <p:cTn id="93" presetID="4" presetClass="entr" presetSubtype="16" fill="hold" grpId="0" nodeType="clickEffect">
                                  <p:stCondLst>
                                    <p:cond delay="0"/>
                                  </p:stCondLst>
                                  <p:childTnLst>
                                    <p:set>
                                      <p:cBhvr>
                                        <p:cTn id="94" dur="1" fill="hold">
                                          <p:stCondLst>
                                            <p:cond delay="0"/>
                                          </p:stCondLst>
                                        </p:cTn>
                                        <p:tgtEl>
                                          <p:spTgt spid="12390"/>
                                        </p:tgtEl>
                                        <p:attrNameLst>
                                          <p:attrName>style.visibility</p:attrName>
                                        </p:attrNameLst>
                                      </p:cBhvr>
                                      <p:to>
                                        <p:strVal val="visible"/>
                                      </p:to>
                                    </p:set>
                                    <p:animEffect transition="in" filter="box(in)">
                                      <p:cBhvr>
                                        <p:cTn id="95" dur="500"/>
                                        <p:tgtEl>
                                          <p:spTgt spid="12390"/>
                                        </p:tgtEl>
                                      </p:cBhvr>
                                    </p:animEffect>
                                  </p:childTnLst>
                                  <p:subTnLst>
                                    <p:set>
                                      <p:cBhvr override="childStyle">
                                        <p:cTn dur="1" fill="hold" display="0" masterRel="nextClick" afterEffect="1"/>
                                        <p:tgtEl>
                                          <p:spTgt spid="12390"/>
                                        </p:tgtEl>
                                        <p:attrNameLst>
                                          <p:attrName>style.visibility</p:attrName>
                                        </p:attrNameLst>
                                      </p:cBhvr>
                                      <p:to>
                                        <p:strVal val="hidden"/>
                                      </p:to>
                                    </p:set>
                                  </p:subTnLst>
                                </p:cTn>
                              </p:par>
                            </p:childTnLst>
                          </p:cTn>
                        </p:par>
                      </p:childTnLst>
                    </p:cTn>
                  </p:par>
                  <p:par>
                    <p:cTn id="96" fill="hold" nodeType="clickPar">
                      <p:stCondLst>
                        <p:cond delay="indefinite"/>
                      </p:stCondLst>
                      <p:childTnLst>
                        <p:par>
                          <p:cTn id="97" fill="hold" nodeType="withGroup">
                            <p:stCondLst>
                              <p:cond delay="0"/>
                            </p:stCondLst>
                            <p:childTnLst>
                              <p:par>
                                <p:cTn id="98" presetID="11" presetClass="entr" presetSubtype="0" fill="hold" grpId="0" nodeType="clickEffect">
                                  <p:stCondLst>
                                    <p:cond delay="0"/>
                                  </p:stCondLst>
                                  <p:childTnLst>
                                    <p:set>
                                      <p:cBhvr>
                                        <p:cTn id="99" dur="1000">
                                          <p:stCondLst>
                                            <p:cond delay="0"/>
                                          </p:stCondLst>
                                        </p:cTn>
                                        <p:tgtEl>
                                          <p:spTgt spid="12387"/>
                                        </p:tgtEl>
                                        <p:attrNameLst>
                                          <p:attrName>style.visibility</p:attrName>
                                        </p:attrNameLst>
                                      </p:cBhvr>
                                      <p:to>
                                        <p:strVal val="visible"/>
                                      </p:to>
                                    </p:set>
                                  </p:childTnLst>
                                  <p:subTnLst>
                                    <p:set>
                                      <p:cBhvr override="childStyle">
                                        <p:cTn dur="1" fill="hold" display="0" masterRel="nextClick" afterEffect="1"/>
                                        <p:tgtEl>
                                          <p:spTgt spid="12387"/>
                                        </p:tgtEl>
                                        <p:attrNameLst>
                                          <p:attrName>style.visibility</p:attrName>
                                        </p:attrNameLst>
                                      </p:cBhvr>
                                      <p:to>
                                        <p:strVal val="hidden"/>
                                      </p:to>
                                    </p:set>
                                  </p:subTnLst>
                                </p:cTn>
                              </p:par>
                            </p:childTnLst>
                          </p:cTn>
                        </p:par>
                      </p:childTnLst>
                    </p:cTn>
                  </p:par>
                  <p:par>
                    <p:cTn id="100" fill="hold" nodeType="clickPar">
                      <p:stCondLst>
                        <p:cond delay="indefinite"/>
                      </p:stCondLst>
                      <p:childTnLst>
                        <p:par>
                          <p:cTn id="101" fill="hold" nodeType="withGroup">
                            <p:stCondLst>
                              <p:cond delay="0"/>
                            </p:stCondLst>
                            <p:childTnLst>
                              <p:par>
                                <p:cTn id="102" presetID="4" presetClass="entr" presetSubtype="16" fill="hold" grpId="0" nodeType="clickEffect">
                                  <p:stCondLst>
                                    <p:cond delay="0"/>
                                  </p:stCondLst>
                                  <p:childTnLst>
                                    <p:set>
                                      <p:cBhvr>
                                        <p:cTn id="103" dur="1" fill="hold">
                                          <p:stCondLst>
                                            <p:cond delay="0"/>
                                          </p:stCondLst>
                                        </p:cTn>
                                        <p:tgtEl>
                                          <p:spTgt spid="12391"/>
                                        </p:tgtEl>
                                        <p:attrNameLst>
                                          <p:attrName>style.visibility</p:attrName>
                                        </p:attrNameLst>
                                      </p:cBhvr>
                                      <p:to>
                                        <p:strVal val="visible"/>
                                      </p:to>
                                    </p:set>
                                    <p:animEffect transition="in" filter="box(in)">
                                      <p:cBhvr>
                                        <p:cTn id="104" dur="500"/>
                                        <p:tgtEl>
                                          <p:spTgt spid="12391"/>
                                        </p:tgtEl>
                                      </p:cBhvr>
                                    </p:animEffect>
                                  </p:childTnLst>
                                  <p:subTnLst>
                                    <p:set>
                                      <p:cBhvr override="childStyle">
                                        <p:cTn dur="1" fill="hold" display="0" masterRel="nextClick" afterEffect="1"/>
                                        <p:tgtEl>
                                          <p:spTgt spid="12391"/>
                                        </p:tgtEl>
                                        <p:attrNameLst>
                                          <p:attrName>style.visibility</p:attrName>
                                        </p:attrNameLst>
                                      </p:cBhvr>
                                      <p:to>
                                        <p:strVal val="hidden"/>
                                      </p:to>
                                    </p:set>
                                  </p:subTnLst>
                                </p:cTn>
                              </p:par>
                            </p:childTnLst>
                          </p:cTn>
                        </p:par>
                      </p:childTnLst>
                    </p:cTn>
                  </p:par>
                  <p:par>
                    <p:cTn id="105" fill="hold" nodeType="clickPar">
                      <p:stCondLst>
                        <p:cond delay="indefinite"/>
                      </p:stCondLst>
                      <p:childTnLst>
                        <p:par>
                          <p:cTn id="106" fill="hold" nodeType="withGroup">
                            <p:stCondLst>
                              <p:cond delay="0"/>
                            </p:stCondLst>
                            <p:childTnLst>
                              <p:par>
                                <p:cTn id="107" presetID="11" presetClass="entr" presetSubtype="0" fill="hold" grpId="0" nodeType="clickEffect">
                                  <p:stCondLst>
                                    <p:cond delay="0"/>
                                  </p:stCondLst>
                                  <p:childTnLst>
                                    <p:set>
                                      <p:cBhvr>
                                        <p:cTn id="108" dur="1000">
                                          <p:stCondLst>
                                            <p:cond delay="0"/>
                                          </p:stCondLst>
                                        </p:cTn>
                                        <p:tgtEl>
                                          <p:spTgt spid="12388"/>
                                        </p:tgtEl>
                                        <p:attrNameLst>
                                          <p:attrName>style.visibility</p:attrName>
                                        </p:attrNameLst>
                                      </p:cBhvr>
                                      <p:to>
                                        <p:strVal val="visible"/>
                                      </p:to>
                                    </p:set>
                                  </p:childTnLst>
                                  <p:subTnLst>
                                    <p:set>
                                      <p:cBhvr override="childStyle">
                                        <p:cTn dur="1" fill="hold" display="0" masterRel="nextClick" afterEffect="1"/>
                                        <p:tgtEl>
                                          <p:spTgt spid="12388"/>
                                        </p:tgtEl>
                                        <p:attrNameLst>
                                          <p:attrName>style.visibility</p:attrName>
                                        </p:attrNameLst>
                                      </p:cBhvr>
                                      <p:to>
                                        <p:strVal val="hidden"/>
                                      </p:to>
                                    </p:set>
                                  </p:subTnLst>
                                </p:cTn>
                              </p:par>
                            </p:childTnLst>
                          </p:cTn>
                        </p:par>
                      </p:childTnLst>
                    </p:cTn>
                  </p:par>
                  <p:par>
                    <p:cTn id="109" fill="hold" nodeType="clickPar">
                      <p:stCondLst>
                        <p:cond delay="indefinite"/>
                      </p:stCondLst>
                      <p:childTnLst>
                        <p:par>
                          <p:cTn id="110" fill="hold" nodeType="withGroup">
                            <p:stCondLst>
                              <p:cond delay="0"/>
                            </p:stCondLst>
                            <p:childTnLst>
                              <p:par>
                                <p:cTn id="111" presetID="4" presetClass="entr" presetSubtype="16" fill="hold" grpId="0" nodeType="clickEffect">
                                  <p:stCondLst>
                                    <p:cond delay="0"/>
                                  </p:stCondLst>
                                  <p:childTnLst>
                                    <p:set>
                                      <p:cBhvr>
                                        <p:cTn id="112" dur="1" fill="hold">
                                          <p:stCondLst>
                                            <p:cond delay="0"/>
                                          </p:stCondLst>
                                        </p:cTn>
                                        <p:tgtEl>
                                          <p:spTgt spid="12392"/>
                                        </p:tgtEl>
                                        <p:attrNameLst>
                                          <p:attrName>style.visibility</p:attrName>
                                        </p:attrNameLst>
                                      </p:cBhvr>
                                      <p:to>
                                        <p:strVal val="visible"/>
                                      </p:to>
                                    </p:set>
                                    <p:animEffect transition="in" filter="box(in)">
                                      <p:cBhvr>
                                        <p:cTn id="113" dur="500"/>
                                        <p:tgtEl>
                                          <p:spTgt spid="12392"/>
                                        </p:tgtEl>
                                      </p:cBhvr>
                                    </p:animEffect>
                                  </p:childTnLst>
                                  <p:subTnLst>
                                    <p:set>
                                      <p:cBhvr override="childStyle">
                                        <p:cTn dur="1" fill="hold" display="0" masterRel="nextClick" afterEffect="1"/>
                                        <p:tgtEl>
                                          <p:spTgt spid="12392"/>
                                        </p:tgtEl>
                                        <p:attrNameLst>
                                          <p:attrName>style.visibility</p:attrName>
                                        </p:attrNameLst>
                                      </p:cBhvr>
                                      <p:to>
                                        <p:strVal val="hidden"/>
                                      </p:to>
                                    </p:set>
                                  </p:subTnLst>
                                </p:cTn>
                              </p:par>
                            </p:childTnLst>
                          </p:cTn>
                        </p:par>
                      </p:childTnLst>
                    </p:cTn>
                  </p:par>
                  <p:par>
                    <p:cTn id="114" fill="hold" nodeType="clickPar">
                      <p:stCondLst>
                        <p:cond delay="indefinite"/>
                      </p:stCondLst>
                      <p:childTnLst>
                        <p:par>
                          <p:cTn id="115" fill="hold" nodeType="withGroup">
                            <p:stCondLst>
                              <p:cond delay="0"/>
                            </p:stCondLst>
                            <p:childTnLst>
                              <p:par>
                                <p:cTn id="116" presetID="11" presetClass="entr" presetSubtype="0" fill="hold" grpId="0" nodeType="clickEffect">
                                  <p:stCondLst>
                                    <p:cond delay="0"/>
                                  </p:stCondLst>
                                  <p:childTnLst>
                                    <p:set>
                                      <p:cBhvr>
                                        <p:cTn id="117" dur="1000">
                                          <p:stCondLst>
                                            <p:cond delay="0"/>
                                          </p:stCondLst>
                                        </p:cTn>
                                        <p:tgtEl>
                                          <p:spTgt spid="12389"/>
                                        </p:tgtEl>
                                        <p:attrNameLst>
                                          <p:attrName>style.visibility</p:attrName>
                                        </p:attrNameLst>
                                      </p:cBhvr>
                                      <p:to>
                                        <p:strVal val="visible"/>
                                      </p:to>
                                    </p:set>
                                  </p:childTnLst>
                                  <p:subTnLst>
                                    <p:set>
                                      <p:cBhvr override="childStyle">
                                        <p:cTn dur="1" fill="hold" display="0" masterRel="nextClick" afterEffect="1"/>
                                        <p:tgtEl>
                                          <p:spTgt spid="12389"/>
                                        </p:tgtEl>
                                        <p:attrNameLst>
                                          <p:attrName>style.visibility</p:attrName>
                                        </p:attrNameLst>
                                      </p:cBhvr>
                                      <p:to>
                                        <p:strVal val="hidden"/>
                                      </p:to>
                                    </p:set>
                                  </p:subTnLst>
                                </p:cTn>
                              </p:par>
                            </p:childTnLst>
                          </p:cTn>
                        </p:par>
                      </p:childTnLst>
                    </p:cTn>
                  </p:par>
                  <p:par>
                    <p:cTn id="118" fill="hold" nodeType="clickPar">
                      <p:stCondLst>
                        <p:cond delay="indefinite"/>
                      </p:stCondLst>
                      <p:childTnLst>
                        <p:par>
                          <p:cTn id="119" fill="hold" nodeType="withGroup">
                            <p:stCondLst>
                              <p:cond delay="0"/>
                            </p:stCondLst>
                            <p:childTnLst>
                              <p:par>
                                <p:cTn id="120" presetID="4" presetClass="entr" presetSubtype="16" fill="hold" grpId="0" nodeType="clickEffect">
                                  <p:stCondLst>
                                    <p:cond delay="0"/>
                                  </p:stCondLst>
                                  <p:childTnLst>
                                    <p:set>
                                      <p:cBhvr>
                                        <p:cTn id="121" dur="1" fill="hold">
                                          <p:stCondLst>
                                            <p:cond delay="0"/>
                                          </p:stCondLst>
                                        </p:cTn>
                                        <p:tgtEl>
                                          <p:spTgt spid="12393"/>
                                        </p:tgtEl>
                                        <p:attrNameLst>
                                          <p:attrName>style.visibility</p:attrName>
                                        </p:attrNameLst>
                                      </p:cBhvr>
                                      <p:to>
                                        <p:strVal val="visible"/>
                                      </p:to>
                                    </p:set>
                                    <p:animEffect transition="in" filter="box(in)">
                                      <p:cBhvr>
                                        <p:cTn id="122" dur="500"/>
                                        <p:tgtEl>
                                          <p:spTgt spid="123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61" grpId="0" animBg="1"/>
      <p:bldP spid="12362" grpId="0" animBg="1"/>
      <p:bldP spid="12363" grpId="0" animBg="1"/>
      <p:bldP spid="12364" grpId="0" animBg="1"/>
      <p:bldP spid="12365" grpId="0" animBg="1"/>
      <p:bldP spid="12366" grpId="0" animBg="1"/>
      <p:bldP spid="12367" grpId="0" animBg="1"/>
      <p:bldP spid="12368" grpId="0" animBg="1"/>
      <p:bldP spid="12369" grpId="0" animBg="1"/>
      <p:bldP spid="12374" grpId="0" animBg="1"/>
      <p:bldP spid="12375" grpId="0" animBg="1"/>
      <p:bldP spid="12376" grpId="0" animBg="1"/>
      <p:bldP spid="12377" grpId="0" animBg="1"/>
      <p:bldP spid="12378" grpId="0" animBg="1"/>
      <p:bldP spid="12379" grpId="0" animBg="1"/>
      <p:bldP spid="12380" grpId="0" animBg="1"/>
      <p:bldP spid="12381" grpId="0" animBg="1"/>
      <p:bldP spid="12386" grpId="0" animBg="1"/>
      <p:bldP spid="12387" grpId="0" animBg="1"/>
      <p:bldP spid="12388" grpId="0" animBg="1"/>
      <p:bldP spid="12389" grpId="0" animBg="1"/>
      <p:bldP spid="12390" grpId="0" animBg="1"/>
      <p:bldP spid="12391" grpId="0" animBg="1"/>
      <p:bldP spid="12392" grpId="0" animBg="1"/>
      <p:bldP spid="12393" grpId="0" animBg="1"/>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a:xfrm>
            <a:off x="457200" y="152400"/>
            <a:ext cx="6934200" cy="1371600"/>
          </a:xfrm>
        </p:spPr>
        <p:txBody>
          <a:bodyPr/>
          <a:lstStyle/>
          <a:p>
            <a:pPr>
              <a:defRPr/>
            </a:pPr>
            <a:r>
              <a:rPr lang="fr-CA" altLang="fr-FR" dirty="0" smtClean="0"/>
              <a:t>États locaux multiples</a:t>
            </a:r>
            <a:endParaRPr lang="fr-CA" altLang="fr-FR" dirty="0"/>
          </a:p>
        </p:txBody>
      </p:sp>
      <p:sp>
        <p:nvSpPr>
          <p:cNvPr id="29699" name="Rectangle 3"/>
          <p:cNvSpPr>
            <a:spLocks noGrp="1" noChangeArrowheads="1"/>
          </p:cNvSpPr>
          <p:nvPr>
            <p:ph type="body" idx="1"/>
          </p:nvPr>
        </p:nvSpPr>
        <p:spPr/>
        <p:txBody>
          <a:bodyPr/>
          <a:lstStyle/>
          <a:p>
            <a:r>
              <a:rPr lang="fr-CA" altLang="fr-FR" sz="2400" smtClean="0"/>
              <a:t>Dans le vrai monde, les événements se passent en même temps</a:t>
            </a:r>
          </a:p>
          <a:p>
            <a:endParaRPr lang="fr-CA" altLang="fr-FR" sz="2400" smtClean="0"/>
          </a:p>
          <a:p>
            <a:r>
              <a:rPr lang="fr-CA" altLang="fr-FR" sz="2400" smtClean="0"/>
              <a:t>Un système peut avoir plusieurs états locaux pour former un état global</a:t>
            </a:r>
          </a:p>
          <a:p>
            <a:endParaRPr lang="fr-CA" altLang="fr-FR" sz="2400" smtClean="0"/>
          </a:p>
          <a:p>
            <a:r>
              <a:rPr lang="fr-CA" altLang="fr-FR" sz="2400" smtClean="0"/>
              <a:t>Il est nécessaire de modéliser la concurrence et la synchronisation</a:t>
            </a:r>
          </a:p>
        </p:txBody>
      </p:sp>
      <p:sp>
        <p:nvSpPr>
          <p:cNvPr id="29700"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D719C81-29A0-4D00-A1CF-832374CD5685}" type="slidenum">
              <a:rPr lang="fr-CA" altLang="fr-FR" sz="1200" b="0" smtClean="0">
                <a:solidFill>
                  <a:srgbClr val="898989"/>
                </a:solidFill>
                <a:cs typeface="Arial" pitchFamily="34" charset="0"/>
              </a:rPr>
              <a:pPr>
                <a:spcBef>
                  <a:spcPct val="0"/>
                </a:spcBef>
                <a:spcAft>
                  <a:spcPct val="0"/>
                </a:spcAft>
                <a:buFontTx/>
                <a:buNone/>
              </a:pPr>
              <a:t>168</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860442832"/>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a:xfrm>
            <a:off x="457200" y="152400"/>
            <a:ext cx="6934200" cy="1371600"/>
          </a:xfrm>
        </p:spPr>
        <p:txBody>
          <a:bodyPr>
            <a:normAutofit fontScale="90000"/>
          </a:bodyPr>
          <a:lstStyle/>
          <a:p>
            <a:pPr>
              <a:defRPr/>
            </a:pPr>
            <a:r>
              <a:rPr lang="fr-CA" dirty="0" err="1" smtClean="0"/>
              <a:t>ExEmple</a:t>
            </a:r>
            <a:r>
              <a:rPr lang="fr-CA" dirty="0" smtClean="0"/>
              <a:t>: Dans un restaurant (un réseau de </a:t>
            </a:r>
            <a:r>
              <a:rPr lang="fr-CA" dirty="0" err="1" smtClean="0"/>
              <a:t>Petri</a:t>
            </a:r>
            <a:r>
              <a:rPr lang="fr-CA" dirty="0" smtClean="0"/>
              <a:t>)</a:t>
            </a:r>
            <a:endParaRPr lang="fr-CA" dirty="0"/>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30724"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CA52F71-0D59-4EDC-8527-2C8702377F4E}" type="slidenum">
              <a:rPr lang="fr-CA" altLang="fr-FR" sz="1200" b="0" smtClean="0">
                <a:solidFill>
                  <a:srgbClr val="898989"/>
                </a:solidFill>
                <a:cs typeface="Arial" pitchFamily="34" charset="0"/>
              </a:rPr>
              <a:pPr>
                <a:spcBef>
                  <a:spcPct val="0"/>
                </a:spcBef>
                <a:spcAft>
                  <a:spcPct val="0"/>
                </a:spcAft>
                <a:buFontTx/>
                <a:buNone/>
              </a:pPr>
              <a:t>169</a:t>
            </a:fld>
            <a:endParaRPr lang="fr-CA" altLang="fr-FR" sz="1200" b="0" smtClean="0">
              <a:solidFill>
                <a:srgbClr val="898989"/>
              </a:solidFill>
              <a:cs typeface="Arial" pitchFamily="34" charset="0"/>
            </a:endParaRPr>
          </a:p>
        </p:txBody>
      </p:sp>
      <p:sp>
        <p:nvSpPr>
          <p:cNvPr id="30725" name="Oval 3"/>
          <p:cNvSpPr>
            <a:spLocks noChangeArrowheads="1"/>
          </p:cNvSpPr>
          <p:nvPr/>
        </p:nvSpPr>
        <p:spPr bwMode="auto">
          <a:xfrm>
            <a:off x="2514600" y="1828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26" name="Rectangle 4"/>
          <p:cNvSpPr>
            <a:spLocks noChangeArrowheads="1"/>
          </p:cNvSpPr>
          <p:nvPr/>
        </p:nvSpPr>
        <p:spPr bwMode="auto">
          <a:xfrm>
            <a:off x="3352800" y="30480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27" name="Oval 5"/>
          <p:cNvSpPr>
            <a:spLocks noChangeArrowheads="1"/>
          </p:cNvSpPr>
          <p:nvPr/>
        </p:nvSpPr>
        <p:spPr bwMode="auto">
          <a:xfrm>
            <a:off x="4419600" y="1828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28" name="Oval 6"/>
          <p:cNvSpPr>
            <a:spLocks noChangeArrowheads="1"/>
          </p:cNvSpPr>
          <p:nvPr/>
        </p:nvSpPr>
        <p:spPr bwMode="auto">
          <a:xfrm>
            <a:off x="6172200" y="1828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29" name="Rectangle 8"/>
          <p:cNvSpPr>
            <a:spLocks noChangeArrowheads="1"/>
          </p:cNvSpPr>
          <p:nvPr/>
        </p:nvSpPr>
        <p:spPr bwMode="auto">
          <a:xfrm>
            <a:off x="5334000" y="30480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30" name="Line 9"/>
          <p:cNvSpPr>
            <a:spLocks noChangeShapeType="1"/>
          </p:cNvSpPr>
          <p:nvPr/>
        </p:nvSpPr>
        <p:spPr bwMode="auto">
          <a:xfrm>
            <a:off x="2819400" y="2209800"/>
            <a:ext cx="6858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31" name="Line 10"/>
          <p:cNvSpPr>
            <a:spLocks noChangeShapeType="1"/>
          </p:cNvSpPr>
          <p:nvPr/>
        </p:nvSpPr>
        <p:spPr bwMode="auto">
          <a:xfrm flipH="1">
            <a:off x="3733800" y="2133600"/>
            <a:ext cx="6858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32" name="Line 11"/>
          <p:cNvSpPr>
            <a:spLocks noChangeShapeType="1"/>
          </p:cNvSpPr>
          <p:nvPr/>
        </p:nvSpPr>
        <p:spPr bwMode="auto">
          <a:xfrm>
            <a:off x="4724400" y="2133600"/>
            <a:ext cx="7620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33" name="Line 12"/>
          <p:cNvSpPr>
            <a:spLocks noChangeShapeType="1"/>
          </p:cNvSpPr>
          <p:nvPr/>
        </p:nvSpPr>
        <p:spPr bwMode="auto">
          <a:xfrm flipH="1">
            <a:off x="5715000" y="2133600"/>
            <a:ext cx="53340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34" name="Line 13"/>
          <p:cNvSpPr>
            <a:spLocks noChangeShapeType="1"/>
          </p:cNvSpPr>
          <p:nvPr/>
        </p:nvSpPr>
        <p:spPr bwMode="auto">
          <a:xfrm flipH="1">
            <a:off x="2819400" y="3352800"/>
            <a:ext cx="6858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35" name="Oval 14"/>
          <p:cNvSpPr>
            <a:spLocks noChangeArrowheads="1"/>
          </p:cNvSpPr>
          <p:nvPr/>
        </p:nvSpPr>
        <p:spPr bwMode="auto">
          <a:xfrm>
            <a:off x="2514600" y="40386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36" name="Oval 15"/>
          <p:cNvSpPr>
            <a:spLocks noChangeArrowheads="1"/>
          </p:cNvSpPr>
          <p:nvPr/>
        </p:nvSpPr>
        <p:spPr bwMode="auto">
          <a:xfrm>
            <a:off x="4495800" y="4114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37" name="Oval 16"/>
          <p:cNvSpPr>
            <a:spLocks noChangeArrowheads="1"/>
          </p:cNvSpPr>
          <p:nvPr/>
        </p:nvSpPr>
        <p:spPr bwMode="auto">
          <a:xfrm>
            <a:off x="6400800" y="4114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38" name="Line 17"/>
          <p:cNvSpPr>
            <a:spLocks noChangeShapeType="1"/>
          </p:cNvSpPr>
          <p:nvPr/>
        </p:nvSpPr>
        <p:spPr bwMode="auto">
          <a:xfrm>
            <a:off x="3733800" y="3352800"/>
            <a:ext cx="8382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39" name="Line 18"/>
          <p:cNvSpPr>
            <a:spLocks noChangeShapeType="1"/>
          </p:cNvSpPr>
          <p:nvPr/>
        </p:nvSpPr>
        <p:spPr bwMode="auto">
          <a:xfrm flipH="1">
            <a:off x="4800600" y="3352800"/>
            <a:ext cx="6858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40" name="Line 19"/>
          <p:cNvSpPr>
            <a:spLocks noChangeShapeType="1"/>
          </p:cNvSpPr>
          <p:nvPr/>
        </p:nvSpPr>
        <p:spPr bwMode="auto">
          <a:xfrm>
            <a:off x="5638800" y="3352800"/>
            <a:ext cx="838200" cy="838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41" name="Rectangle 20"/>
          <p:cNvSpPr>
            <a:spLocks noChangeArrowheads="1"/>
          </p:cNvSpPr>
          <p:nvPr/>
        </p:nvSpPr>
        <p:spPr bwMode="auto">
          <a:xfrm>
            <a:off x="6400800" y="54102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42" name="Oval 21"/>
          <p:cNvSpPr>
            <a:spLocks noChangeArrowheads="1"/>
          </p:cNvSpPr>
          <p:nvPr/>
        </p:nvSpPr>
        <p:spPr bwMode="auto">
          <a:xfrm>
            <a:off x="7924800" y="5410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43" name="Rectangle 22"/>
          <p:cNvSpPr>
            <a:spLocks noChangeArrowheads="1"/>
          </p:cNvSpPr>
          <p:nvPr/>
        </p:nvSpPr>
        <p:spPr bwMode="auto">
          <a:xfrm>
            <a:off x="4495800" y="54102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44" name="Line 23"/>
          <p:cNvSpPr>
            <a:spLocks noChangeShapeType="1"/>
          </p:cNvSpPr>
          <p:nvPr/>
        </p:nvSpPr>
        <p:spPr bwMode="auto">
          <a:xfrm>
            <a:off x="6629400" y="4495800"/>
            <a:ext cx="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45" name="Line 24"/>
          <p:cNvSpPr>
            <a:spLocks noChangeShapeType="1"/>
          </p:cNvSpPr>
          <p:nvPr/>
        </p:nvSpPr>
        <p:spPr bwMode="auto">
          <a:xfrm>
            <a:off x="6858000" y="55626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46" name="Line 25"/>
          <p:cNvSpPr>
            <a:spLocks noChangeShapeType="1"/>
          </p:cNvSpPr>
          <p:nvPr/>
        </p:nvSpPr>
        <p:spPr bwMode="auto">
          <a:xfrm>
            <a:off x="4724400" y="4495800"/>
            <a:ext cx="0" cy="914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47" name="Line 27"/>
          <p:cNvSpPr>
            <a:spLocks noChangeShapeType="1"/>
          </p:cNvSpPr>
          <p:nvPr/>
        </p:nvSpPr>
        <p:spPr bwMode="auto">
          <a:xfrm flipH="1" flipV="1">
            <a:off x="3962400" y="4800600"/>
            <a:ext cx="533400" cy="7620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48" name="Line 29"/>
          <p:cNvSpPr>
            <a:spLocks noChangeShapeType="1"/>
          </p:cNvSpPr>
          <p:nvPr/>
        </p:nvSpPr>
        <p:spPr bwMode="auto">
          <a:xfrm flipV="1">
            <a:off x="3962400" y="2209800"/>
            <a:ext cx="609600" cy="2590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49" name="Rectangle 30"/>
          <p:cNvSpPr>
            <a:spLocks noChangeArrowheads="1"/>
          </p:cNvSpPr>
          <p:nvPr/>
        </p:nvSpPr>
        <p:spPr bwMode="auto">
          <a:xfrm>
            <a:off x="2514600" y="5410200"/>
            <a:ext cx="4572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50" name="Line 31"/>
          <p:cNvSpPr>
            <a:spLocks noChangeShapeType="1"/>
          </p:cNvSpPr>
          <p:nvPr/>
        </p:nvSpPr>
        <p:spPr bwMode="auto">
          <a:xfrm>
            <a:off x="2743200" y="4419600"/>
            <a:ext cx="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51" name="Oval 32"/>
          <p:cNvSpPr>
            <a:spLocks noChangeArrowheads="1"/>
          </p:cNvSpPr>
          <p:nvPr/>
        </p:nvSpPr>
        <p:spPr bwMode="auto">
          <a:xfrm>
            <a:off x="1371600" y="5410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52" name="Line 33"/>
          <p:cNvSpPr>
            <a:spLocks noChangeShapeType="1"/>
          </p:cNvSpPr>
          <p:nvPr/>
        </p:nvSpPr>
        <p:spPr bwMode="auto">
          <a:xfrm flipH="1">
            <a:off x="1752600" y="5562600"/>
            <a:ext cx="7620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53" name="Line 35"/>
          <p:cNvSpPr>
            <a:spLocks noChangeShapeType="1"/>
          </p:cNvSpPr>
          <p:nvPr/>
        </p:nvSpPr>
        <p:spPr bwMode="auto">
          <a:xfrm flipV="1">
            <a:off x="2971800" y="2133600"/>
            <a:ext cx="1524000" cy="3429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54" name="Line 36"/>
          <p:cNvSpPr>
            <a:spLocks noChangeShapeType="1"/>
          </p:cNvSpPr>
          <p:nvPr/>
        </p:nvSpPr>
        <p:spPr bwMode="auto">
          <a:xfrm flipH="1" flipV="1">
            <a:off x="4648200" y="2209800"/>
            <a:ext cx="1752600" cy="3352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55" name="Text Box 37"/>
          <p:cNvSpPr txBox="1">
            <a:spLocks noChangeArrowheads="1"/>
          </p:cNvSpPr>
          <p:nvPr/>
        </p:nvSpPr>
        <p:spPr bwMode="auto">
          <a:xfrm>
            <a:off x="3641725" y="1562100"/>
            <a:ext cx="8699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Waiter</a:t>
            </a:r>
          </a:p>
          <a:p>
            <a:pPr eaLnBrk="1" hangingPunct="1">
              <a:spcBef>
                <a:spcPct val="0"/>
              </a:spcBef>
              <a:spcAft>
                <a:spcPct val="0"/>
              </a:spcAft>
              <a:buFontTx/>
              <a:buNone/>
            </a:pPr>
            <a:r>
              <a:rPr lang="en-US" altLang="fr-FR" sz="1800" b="0"/>
              <a:t>free</a:t>
            </a:r>
          </a:p>
        </p:txBody>
      </p:sp>
      <p:sp>
        <p:nvSpPr>
          <p:cNvPr id="30756" name="Text Box 38"/>
          <p:cNvSpPr txBox="1">
            <a:spLocks noChangeArrowheads="1"/>
          </p:cNvSpPr>
          <p:nvPr/>
        </p:nvSpPr>
        <p:spPr bwMode="auto">
          <a:xfrm>
            <a:off x="1219200" y="1752600"/>
            <a:ext cx="1320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Customer 1</a:t>
            </a:r>
          </a:p>
        </p:txBody>
      </p:sp>
      <p:sp>
        <p:nvSpPr>
          <p:cNvPr id="30757" name="Text Box 39"/>
          <p:cNvSpPr txBox="1">
            <a:spLocks noChangeArrowheads="1"/>
          </p:cNvSpPr>
          <p:nvPr/>
        </p:nvSpPr>
        <p:spPr bwMode="auto">
          <a:xfrm>
            <a:off x="6629400" y="1828800"/>
            <a:ext cx="1320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Customer 2</a:t>
            </a:r>
          </a:p>
        </p:txBody>
      </p:sp>
      <p:sp>
        <p:nvSpPr>
          <p:cNvPr id="30758" name="Text Box 40"/>
          <p:cNvSpPr txBox="1">
            <a:spLocks noChangeArrowheads="1"/>
          </p:cNvSpPr>
          <p:nvPr/>
        </p:nvSpPr>
        <p:spPr bwMode="auto">
          <a:xfrm>
            <a:off x="2651125" y="2781300"/>
            <a:ext cx="7302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a:t>
            </a:r>
          </a:p>
          <a:p>
            <a:pPr eaLnBrk="1" hangingPunct="1">
              <a:spcBef>
                <a:spcPct val="0"/>
              </a:spcBef>
              <a:spcAft>
                <a:spcPct val="0"/>
              </a:spcAft>
              <a:buFontTx/>
              <a:buNone/>
            </a:pPr>
            <a:r>
              <a:rPr lang="en-US" altLang="fr-FR" sz="1800" b="0"/>
              <a:t>order</a:t>
            </a:r>
          </a:p>
        </p:txBody>
      </p:sp>
      <p:sp>
        <p:nvSpPr>
          <p:cNvPr id="30759" name="Text Box 41"/>
          <p:cNvSpPr txBox="1">
            <a:spLocks noChangeArrowheads="1"/>
          </p:cNvSpPr>
          <p:nvPr/>
        </p:nvSpPr>
        <p:spPr bwMode="auto">
          <a:xfrm>
            <a:off x="5927725" y="2705100"/>
            <a:ext cx="7302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a:t>
            </a:r>
          </a:p>
          <a:p>
            <a:pPr eaLnBrk="1" hangingPunct="1">
              <a:spcBef>
                <a:spcPct val="0"/>
              </a:spcBef>
              <a:spcAft>
                <a:spcPct val="0"/>
              </a:spcAft>
              <a:buFontTx/>
              <a:buNone/>
            </a:pPr>
            <a:r>
              <a:rPr lang="en-US" altLang="fr-FR" sz="1800" b="0"/>
              <a:t>order</a:t>
            </a:r>
          </a:p>
        </p:txBody>
      </p:sp>
      <p:sp>
        <p:nvSpPr>
          <p:cNvPr id="30760" name="Text Box 42"/>
          <p:cNvSpPr txBox="1">
            <a:spLocks noChangeArrowheads="1"/>
          </p:cNvSpPr>
          <p:nvPr/>
        </p:nvSpPr>
        <p:spPr bwMode="auto">
          <a:xfrm>
            <a:off x="4860925" y="4076700"/>
            <a:ext cx="7937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Order</a:t>
            </a:r>
          </a:p>
          <a:p>
            <a:pPr eaLnBrk="1" hangingPunct="1">
              <a:spcBef>
                <a:spcPct val="0"/>
              </a:spcBef>
              <a:spcAft>
                <a:spcPct val="0"/>
              </a:spcAft>
              <a:buFontTx/>
              <a:buNone/>
            </a:pPr>
            <a:r>
              <a:rPr lang="en-US" altLang="fr-FR" sz="1800" b="0"/>
              <a:t>taken</a:t>
            </a:r>
          </a:p>
        </p:txBody>
      </p:sp>
      <p:sp>
        <p:nvSpPr>
          <p:cNvPr id="30761" name="Text Box 43"/>
          <p:cNvSpPr txBox="1">
            <a:spLocks noChangeArrowheads="1"/>
          </p:cNvSpPr>
          <p:nvPr/>
        </p:nvSpPr>
        <p:spPr bwMode="auto">
          <a:xfrm>
            <a:off x="4937125" y="5295900"/>
            <a:ext cx="908050" cy="6413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Tell</a:t>
            </a:r>
          </a:p>
          <a:p>
            <a:pPr eaLnBrk="1" hangingPunct="1">
              <a:spcBef>
                <a:spcPct val="0"/>
              </a:spcBef>
              <a:spcAft>
                <a:spcPct val="0"/>
              </a:spcAft>
              <a:buFontTx/>
              <a:buNone/>
            </a:pPr>
            <a:r>
              <a:rPr lang="en-US" altLang="fr-FR" sz="1800" b="0"/>
              <a:t>kitchen</a:t>
            </a:r>
          </a:p>
        </p:txBody>
      </p:sp>
      <p:sp>
        <p:nvSpPr>
          <p:cNvPr id="30762" name="Text Box 44"/>
          <p:cNvSpPr txBox="1">
            <a:spLocks noChangeArrowheads="1"/>
          </p:cNvSpPr>
          <p:nvPr/>
        </p:nvSpPr>
        <p:spPr bwMode="auto">
          <a:xfrm>
            <a:off x="1965325" y="4000500"/>
            <a:ext cx="603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wait</a:t>
            </a:r>
          </a:p>
        </p:txBody>
      </p:sp>
      <p:sp>
        <p:nvSpPr>
          <p:cNvPr id="30763" name="Text Box 45"/>
          <p:cNvSpPr txBox="1">
            <a:spLocks noChangeArrowheads="1"/>
          </p:cNvSpPr>
          <p:nvPr/>
        </p:nvSpPr>
        <p:spPr bwMode="auto">
          <a:xfrm>
            <a:off x="6842125" y="4076700"/>
            <a:ext cx="6032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wait</a:t>
            </a:r>
          </a:p>
        </p:txBody>
      </p:sp>
      <p:sp>
        <p:nvSpPr>
          <p:cNvPr id="30764" name="Line 47"/>
          <p:cNvSpPr>
            <a:spLocks noChangeShapeType="1"/>
          </p:cNvSpPr>
          <p:nvPr/>
        </p:nvSpPr>
        <p:spPr bwMode="auto">
          <a:xfrm>
            <a:off x="4800600" y="2057400"/>
            <a:ext cx="3276600" cy="1219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65" name="Line 48"/>
          <p:cNvSpPr>
            <a:spLocks noChangeShapeType="1"/>
          </p:cNvSpPr>
          <p:nvPr/>
        </p:nvSpPr>
        <p:spPr bwMode="auto">
          <a:xfrm flipH="1">
            <a:off x="1295400" y="1981200"/>
            <a:ext cx="3124200" cy="14478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66" name="Line 49"/>
          <p:cNvSpPr>
            <a:spLocks noChangeShapeType="1"/>
          </p:cNvSpPr>
          <p:nvPr/>
        </p:nvSpPr>
        <p:spPr bwMode="auto">
          <a:xfrm>
            <a:off x="1295400" y="3429000"/>
            <a:ext cx="1295400" cy="1981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67" name="Line 51"/>
          <p:cNvSpPr>
            <a:spLocks noChangeShapeType="1"/>
          </p:cNvSpPr>
          <p:nvPr/>
        </p:nvSpPr>
        <p:spPr bwMode="auto">
          <a:xfrm flipH="1">
            <a:off x="6781800" y="3276600"/>
            <a:ext cx="1295400" cy="2133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0768" name="Text Box 52"/>
          <p:cNvSpPr txBox="1">
            <a:spLocks noChangeArrowheads="1"/>
          </p:cNvSpPr>
          <p:nvPr/>
        </p:nvSpPr>
        <p:spPr bwMode="auto">
          <a:xfrm>
            <a:off x="2209800" y="5715000"/>
            <a:ext cx="1219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Serve food</a:t>
            </a:r>
          </a:p>
        </p:txBody>
      </p:sp>
      <p:sp>
        <p:nvSpPr>
          <p:cNvPr id="30769" name="Text Box 53"/>
          <p:cNvSpPr txBox="1">
            <a:spLocks noChangeArrowheads="1"/>
          </p:cNvSpPr>
          <p:nvPr/>
        </p:nvSpPr>
        <p:spPr bwMode="auto">
          <a:xfrm>
            <a:off x="6096000" y="5638800"/>
            <a:ext cx="1219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Serve food</a:t>
            </a:r>
          </a:p>
        </p:txBody>
      </p:sp>
      <p:sp>
        <p:nvSpPr>
          <p:cNvPr id="30770" name="Text Box 54"/>
          <p:cNvSpPr txBox="1">
            <a:spLocks noChangeArrowheads="1"/>
          </p:cNvSpPr>
          <p:nvPr/>
        </p:nvSpPr>
        <p:spPr bwMode="auto">
          <a:xfrm>
            <a:off x="1279525" y="5067300"/>
            <a:ext cx="781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eating</a:t>
            </a:r>
          </a:p>
        </p:txBody>
      </p:sp>
      <p:sp>
        <p:nvSpPr>
          <p:cNvPr id="30771" name="Text Box 55"/>
          <p:cNvSpPr txBox="1">
            <a:spLocks noChangeArrowheads="1"/>
          </p:cNvSpPr>
          <p:nvPr/>
        </p:nvSpPr>
        <p:spPr bwMode="auto">
          <a:xfrm>
            <a:off x="7908925" y="5067300"/>
            <a:ext cx="781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eating</a:t>
            </a:r>
          </a:p>
        </p:txBody>
      </p:sp>
      <p:sp>
        <p:nvSpPr>
          <p:cNvPr id="30772" name="Oval 56"/>
          <p:cNvSpPr>
            <a:spLocks noChangeArrowheads="1"/>
          </p:cNvSpPr>
          <p:nvPr/>
        </p:nvSpPr>
        <p:spPr bwMode="auto">
          <a:xfrm>
            <a:off x="2667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73" name="Oval 59"/>
          <p:cNvSpPr>
            <a:spLocks noChangeArrowheads="1"/>
          </p:cNvSpPr>
          <p:nvPr/>
        </p:nvSpPr>
        <p:spPr bwMode="auto">
          <a:xfrm>
            <a:off x="4572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0774" name="Oval 60"/>
          <p:cNvSpPr>
            <a:spLocks noChangeArrowheads="1"/>
          </p:cNvSpPr>
          <p:nvPr/>
        </p:nvSpPr>
        <p:spPr bwMode="auto">
          <a:xfrm>
            <a:off x="63246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Tree>
    <p:extLst>
      <p:ext uri="{BB962C8B-B14F-4D97-AF65-F5344CB8AC3E}">
        <p14:creationId xmlns:p14="http://schemas.microsoft.com/office/powerpoint/2010/main" val="351953445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fr-FR" dirty="0" smtClean="0"/>
              <a:t>Sujets de la séance</a:t>
            </a:r>
            <a:endParaRPr lang="fr-FR" dirty="0"/>
          </a:p>
        </p:txBody>
      </p:sp>
      <p:sp>
        <p:nvSpPr>
          <p:cNvPr id="5123" name="Content Placeholder 2"/>
          <p:cNvSpPr>
            <a:spLocks noGrp="1"/>
          </p:cNvSpPr>
          <p:nvPr>
            <p:ph idx="1"/>
          </p:nvPr>
        </p:nvSpPr>
        <p:spPr/>
        <p:txBody>
          <a:bodyPr/>
          <a:lstStyle/>
          <a:p>
            <a:pPr eaLnBrk="1" hangingPunct="1"/>
            <a:r>
              <a:rPr lang="fr-FR" altLang="fr-FR" sz="2800" smtClean="0"/>
              <a:t>Ce cours touchera brièvement ces deux sujets:</a:t>
            </a:r>
          </a:p>
          <a:p>
            <a:pPr lvl="1" eaLnBrk="1" hangingPunct="1"/>
            <a:r>
              <a:rPr lang="fr-FR" altLang="fr-FR" sz="2800" smtClean="0"/>
              <a:t>Processus de développent de logiciel</a:t>
            </a:r>
          </a:p>
          <a:p>
            <a:pPr lvl="1" eaLnBrk="1" hangingPunct="1"/>
            <a:r>
              <a:rPr lang="fr-FR" altLang="fr-FR" sz="2800" smtClean="0"/>
              <a:t>Analyse du domaine</a:t>
            </a:r>
          </a:p>
        </p:txBody>
      </p:sp>
      <p:sp>
        <p:nvSpPr>
          <p:cNvPr id="5124"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6E80BEEA-6AC5-4AEC-9366-CCC5D53D3167}" type="slidenum">
              <a:rPr lang="fr-CA" smtClean="0">
                <a:solidFill>
                  <a:srgbClr val="000000">
                    <a:tint val="75000"/>
                  </a:srgbClr>
                </a:solidFill>
              </a:rPr>
              <a:pPr>
                <a:defRPr/>
              </a:pPr>
              <a:t>17</a:t>
            </a:fld>
            <a:endParaRPr lang="fr-CA">
              <a:solidFill>
                <a:srgbClr val="000000">
                  <a:tint val="75000"/>
                </a:srgbClr>
              </a:solidFill>
            </a:endParaRPr>
          </a:p>
        </p:txBody>
      </p:sp>
    </p:spTree>
    <p:extLst>
      <p:ext uri="{BB962C8B-B14F-4D97-AF65-F5344CB8AC3E}">
        <p14:creationId xmlns:p14="http://schemas.microsoft.com/office/powerpoint/2010/main" val="4214841666"/>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sz="3200" dirty="0" err="1" smtClean="0"/>
              <a:t>ExEmple</a:t>
            </a:r>
            <a:r>
              <a:rPr lang="fr-CA" altLang="fr-FR" sz="3200" dirty="0" smtClean="0"/>
              <a:t>: Dans un Restaurant (deux Scénarios)</a:t>
            </a:r>
            <a:endParaRPr lang="fr-CA" altLang="fr-FR" sz="3200" dirty="0"/>
          </a:p>
        </p:txBody>
      </p:sp>
      <p:sp>
        <p:nvSpPr>
          <p:cNvPr id="33795" name="Rectangle 3"/>
          <p:cNvSpPr>
            <a:spLocks noGrp="1" noChangeArrowheads="1"/>
          </p:cNvSpPr>
          <p:nvPr>
            <p:ph type="body" idx="1"/>
          </p:nvPr>
        </p:nvSpPr>
        <p:spPr/>
        <p:txBody>
          <a:bodyPr/>
          <a:lstStyle/>
          <a:p>
            <a:pPr>
              <a:buFont typeface="Arial" charset="0"/>
              <a:buNone/>
              <a:defRPr/>
            </a:pPr>
            <a:r>
              <a:rPr lang="fr-CA" altLang="fr-FR" dirty="0" smtClean="0"/>
              <a:t>Scénario 1:</a:t>
            </a:r>
          </a:p>
          <a:p>
            <a:pPr marL="274637" lvl="1" indent="0">
              <a:buFont typeface="Arial" charset="0"/>
              <a:buNone/>
              <a:defRPr/>
            </a:pPr>
            <a:r>
              <a:rPr lang="fr-CA" altLang="fr-FR" i="1" dirty="0" smtClean="0"/>
              <a:t>Le serveur </a:t>
            </a:r>
          </a:p>
          <a:p>
            <a:pPr marL="731837" lvl="1" indent="-457200">
              <a:buFont typeface="+mj-lt"/>
              <a:buAutoNum type="arabicPeriod"/>
              <a:defRPr/>
            </a:pPr>
            <a:r>
              <a:rPr lang="fr-CA" altLang="fr-FR" dirty="0" smtClean="0"/>
              <a:t>Prend la commande du client 1</a:t>
            </a:r>
          </a:p>
          <a:p>
            <a:pPr marL="731837" lvl="1" indent="-457200">
              <a:buFont typeface="+mj-lt"/>
              <a:buAutoNum type="arabicPeriod"/>
              <a:defRPr/>
            </a:pPr>
            <a:r>
              <a:rPr lang="fr-CA" altLang="fr-FR" dirty="0" smtClean="0"/>
              <a:t>Sert la table du client 1</a:t>
            </a:r>
          </a:p>
          <a:p>
            <a:pPr marL="731837" lvl="1" indent="-457200">
              <a:buFont typeface="+mj-lt"/>
              <a:buAutoNum type="arabicPeriod"/>
              <a:defRPr/>
            </a:pPr>
            <a:r>
              <a:rPr lang="fr-CA" altLang="fr-FR" dirty="0" smtClean="0"/>
              <a:t>Prend la commande du client 2</a:t>
            </a:r>
          </a:p>
          <a:p>
            <a:pPr marL="731837" lvl="1" indent="-457200">
              <a:buFont typeface="+mj-lt"/>
              <a:buAutoNum type="arabicPeriod"/>
              <a:defRPr/>
            </a:pPr>
            <a:r>
              <a:rPr lang="fr-CA" altLang="fr-FR" dirty="0" smtClean="0"/>
              <a:t>Sert la table du client 2</a:t>
            </a:r>
          </a:p>
          <a:p>
            <a:pPr>
              <a:buFont typeface="Arial" charset="0"/>
              <a:buNone/>
              <a:defRPr/>
            </a:pPr>
            <a:r>
              <a:rPr lang="fr-CA" altLang="fr-FR" dirty="0" smtClean="0"/>
              <a:t>Scénario 2:</a:t>
            </a:r>
          </a:p>
          <a:p>
            <a:pPr marL="274637" lvl="1" indent="0">
              <a:buFont typeface="Arial" charset="0"/>
              <a:buNone/>
              <a:defRPr/>
            </a:pPr>
            <a:r>
              <a:rPr lang="fr-CA" altLang="fr-FR" i="1" dirty="0" smtClean="0"/>
              <a:t>Le serveur </a:t>
            </a:r>
          </a:p>
          <a:p>
            <a:pPr marL="731837" lvl="1" indent="-457200">
              <a:buFont typeface="+mj-lt"/>
              <a:buAutoNum type="arabicPeriod"/>
              <a:defRPr/>
            </a:pPr>
            <a:r>
              <a:rPr lang="fr-CA" altLang="fr-FR" dirty="0" smtClean="0"/>
              <a:t>Prend la commande du client 1</a:t>
            </a:r>
          </a:p>
          <a:p>
            <a:pPr marL="731837" lvl="1" indent="-457200">
              <a:buFont typeface="+mj-lt"/>
              <a:buAutoNum type="arabicPeriod"/>
              <a:defRPr/>
            </a:pPr>
            <a:r>
              <a:rPr lang="fr-CA" altLang="fr-FR" dirty="0"/>
              <a:t>P</a:t>
            </a:r>
            <a:r>
              <a:rPr lang="fr-CA" altLang="fr-FR" dirty="0" smtClean="0"/>
              <a:t>rend la commande du client 2</a:t>
            </a:r>
          </a:p>
          <a:p>
            <a:pPr marL="731837" lvl="1" indent="-457200">
              <a:buFont typeface="+mj-lt"/>
              <a:buAutoNum type="arabicPeriod"/>
              <a:defRPr/>
            </a:pPr>
            <a:r>
              <a:rPr lang="fr-CA" altLang="fr-FR" dirty="0" smtClean="0"/>
              <a:t>Sert la table du client 2</a:t>
            </a:r>
          </a:p>
          <a:p>
            <a:pPr marL="731837" lvl="1" indent="-457200">
              <a:buFont typeface="+mj-lt"/>
              <a:buAutoNum type="arabicPeriod"/>
              <a:defRPr/>
            </a:pPr>
            <a:r>
              <a:rPr lang="fr-CA" altLang="fr-FR" dirty="0"/>
              <a:t>S</a:t>
            </a:r>
            <a:r>
              <a:rPr lang="fr-CA" altLang="fr-FR" dirty="0" smtClean="0"/>
              <a:t>ert la table du client 1</a:t>
            </a:r>
          </a:p>
        </p:txBody>
      </p:sp>
      <p:sp>
        <p:nvSpPr>
          <p:cNvPr id="31748"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BFC3AA6-790B-4B01-ABDE-4C3991F2BDB4}" type="slidenum">
              <a:rPr lang="fr-CA" altLang="fr-FR" sz="1200" b="0" smtClean="0">
                <a:solidFill>
                  <a:srgbClr val="898989"/>
                </a:solidFill>
                <a:cs typeface="Arial" pitchFamily="34" charset="0"/>
              </a:rPr>
              <a:pPr>
                <a:spcBef>
                  <a:spcPct val="0"/>
                </a:spcBef>
                <a:spcAft>
                  <a:spcPct val="0"/>
                </a:spcAft>
                <a:buFontTx/>
                <a:buNone/>
              </a:pPr>
              <a:t>170</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994074143"/>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p:txBody>
          <a:bodyPr>
            <a:normAutofit fontScale="90000"/>
          </a:bodyPr>
          <a:lstStyle/>
          <a:p>
            <a:pPr>
              <a:defRPr/>
            </a:pPr>
            <a:r>
              <a:rPr lang="fr-CA" altLang="fr-FR" sz="3200" dirty="0" err="1" smtClean="0"/>
              <a:t>ExEmple</a:t>
            </a:r>
            <a:r>
              <a:rPr lang="fr-CA" altLang="fr-FR" sz="3200" dirty="0" smtClean="0"/>
              <a:t>: dans un Restaurant (Scénario 2)</a:t>
            </a:r>
            <a:endParaRPr lang="fr-CA" altLang="fr-FR" sz="3200" dirty="0"/>
          </a:p>
        </p:txBody>
      </p:sp>
      <p:grpSp>
        <p:nvGrpSpPr>
          <p:cNvPr id="98307" name="Group 3"/>
          <p:cNvGrpSpPr>
            <a:grpSpLocks/>
          </p:cNvGrpSpPr>
          <p:nvPr/>
        </p:nvGrpSpPr>
        <p:grpSpPr bwMode="auto">
          <a:xfrm>
            <a:off x="1219200" y="1562100"/>
            <a:ext cx="7470775" cy="4519613"/>
            <a:chOff x="768" y="984"/>
            <a:chExt cx="4706" cy="2847"/>
          </a:xfrm>
        </p:grpSpPr>
        <p:sp>
          <p:nvSpPr>
            <p:cNvPr id="32807" name="Oval 4"/>
            <p:cNvSpPr>
              <a:spLocks noChangeArrowheads="1"/>
            </p:cNvSpPr>
            <p:nvPr/>
          </p:nvSpPr>
          <p:spPr bwMode="auto">
            <a:xfrm>
              <a:off x="1584"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08" name="Rectangle 5"/>
            <p:cNvSpPr>
              <a:spLocks noChangeArrowheads="1"/>
            </p:cNvSpPr>
            <p:nvPr/>
          </p:nvSpPr>
          <p:spPr bwMode="auto">
            <a:xfrm>
              <a:off x="2112" y="1920"/>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09" name="Oval 6"/>
            <p:cNvSpPr>
              <a:spLocks noChangeArrowheads="1"/>
            </p:cNvSpPr>
            <p:nvPr/>
          </p:nvSpPr>
          <p:spPr bwMode="auto">
            <a:xfrm>
              <a:off x="2784"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10" name="Oval 7"/>
            <p:cNvSpPr>
              <a:spLocks noChangeArrowheads="1"/>
            </p:cNvSpPr>
            <p:nvPr/>
          </p:nvSpPr>
          <p:spPr bwMode="auto">
            <a:xfrm>
              <a:off x="3888"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11" name="Rectangle 8"/>
            <p:cNvSpPr>
              <a:spLocks noChangeArrowheads="1"/>
            </p:cNvSpPr>
            <p:nvPr/>
          </p:nvSpPr>
          <p:spPr bwMode="auto">
            <a:xfrm>
              <a:off x="3360" y="1920"/>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12" name="Line 9"/>
            <p:cNvSpPr>
              <a:spLocks noChangeShapeType="1"/>
            </p:cNvSpPr>
            <p:nvPr/>
          </p:nvSpPr>
          <p:spPr bwMode="auto">
            <a:xfrm>
              <a:off x="1776" y="1392"/>
              <a:ext cx="432"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13" name="Line 10"/>
            <p:cNvSpPr>
              <a:spLocks noChangeShapeType="1"/>
            </p:cNvSpPr>
            <p:nvPr/>
          </p:nvSpPr>
          <p:spPr bwMode="auto">
            <a:xfrm flipH="1">
              <a:off x="2352" y="1344"/>
              <a:ext cx="432"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14" name="Line 11"/>
            <p:cNvSpPr>
              <a:spLocks noChangeShapeType="1"/>
            </p:cNvSpPr>
            <p:nvPr/>
          </p:nvSpPr>
          <p:spPr bwMode="auto">
            <a:xfrm>
              <a:off x="2976" y="1344"/>
              <a:ext cx="48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15" name="Line 12"/>
            <p:cNvSpPr>
              <a:spLocks noChangeShapeType="1"/>
            </p:cNvSpPr>
            <p:nvPr/>
          </p:nvSpPr>
          <p:spPr bwMode="auto">
            <a:xfrm flipH="1">
              <a:off x="3600" y="1344"/>
              <a:ext cx="336"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16" name="Line 13"/>
            <p:cNvSpPr>
              <a:spLocks noChangeShapeType="1"/>
            </p:cNvSpPr>
            <p:nvPr/>
          </p:nvSpPr>
          <p:spPr bwMode="auto">
            <a:xfrm flipH="1">
              <a:off x="1776" y="2112"/>
              <a:ext cx="432"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17" name="Oval 14"/>
            <p:cNvSpPr>
              <a:spLocks noChangeArrowheads="1"/>
            </p:cNvSpPr>
            <p:nvPr/>
          </p:nvSpPr>
          <p:spPr bwMode="auto">
            <a:xfrm>
              <a:off x="1584" y="254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18" name="Oval 15"/>
            <p:cNvSpPr>
              <a:spLocks noChangeArrowheads="1"/>
            </p:cNvSpPr>
            <p:nvPr/>
          </p:nvSpPr>
          <p:spPr bwMode="auto">
            <a:xfrm>
              <a:off x="2832" y="25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19" name="Oval 16"/>
            <p:cNvSpPr>
              <a:spLocks noChangeArrowheads="1"/>
            </p:cNvSpPr>
            <p:nvPr/>
          </p:nvSpPr>
          <p:spPr bwMode="auto">
            <a:xfrm>
              <a:off x="4032" y="25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20" name="Line 17"/>
            <p:cNvSpPr>
              <a:spLocks noChangeShapeType="1"/>
            </p:cNvSpPr>
            <p:nvPr/>
          </p:nvSpPr>
          <p:spPr bwMode="auto">
            <a:xfrm>
              <a:off x="2352" y="2112"/>
              <a:ext cx="528"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21" name="Line 18"/>
            <p:cNvSpPr>
              <a:spLocks noChangeShapeType="1"/>
            </p:cNvSpPr>
            <p:nvPr/>
          </p:nvSpPr>
          <p:spPr bwMode="auto">
            <a:xfrm flipH="1">
              <a:off x="3024" y="2112"/>
              <a:ext cx="432"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22" name="Line 19"/>
            <p:cNvSpPr>
              <a:spLocks noChangeShapeType="1"/>
            </p:cNvSpPr>
            <p:nvPr/>
          </p:nvSpPr>
          <p:spPr bwMode="auto">
            <a:xfrm>
              <a:off x="3552" y="2112"/>
              <a:ext cx="528"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23" name="Rectangle 20"/>
            <p:cNvSpPr>
              <a:spLocks noChangeArrowheads="1"/>
            </p:cNvSpPr>
            <p:nvPr/>
          </p:nvSpPr>
          <p:spPr bwMode="auto">
            <a:xfrm>
              <a:off x="4032"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24" name="Oval 21"/>
            <p:cNvSpPr>
              <a:spLocks noChangeArrowheads="1"/>
            </p:cNvSpPr>
            <p:nvPr/>
          </p:nvSpPr>
          <p:spPr bwMode="auto">
            <a:xfrm>
              <a:off x="4992" y="340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25" name="Rectangle 22"/>
            <p:cNvSpPr>
              <a:spLocks noChangeArrowheads="1"/>
            </p:cNvSpPr>
            <p:nvPr/>
          </p:nvSpPr>
          <p:spPr bwMode="auto">
            <a:xfrm>
              <a:off x="2832"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26" name="Line 23"/>
            <p:cNvSpPr>
              <a:spLocks noChangeShapeType="1"/>
            </p:cNvSpPr>
            <p:nvPr/>
          </p:nvSpPr>
          <p:spPr bwMode="auto">
            <a:xfrm>
              <a:off x="4176" y="2832"/>
              <a:ext cx="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27" name="Line 24"/>
            <p:cNvSpPr>
              <a:spLocks noChangeShapeType="1"/>
            </p:cNvSpPr>
            <p:nvPr/>
          </p:nvSpPr>
          <p:spPr bwMode="auto">
            <a:xfrm>
              <a:off x="4320" y="3504"/>
              <a:ext cx="67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28" name="Line 25"/>
            <p:cNvSpPr>
              <a:spLocks noChangeShapeType="1"/>
            </p:cNvSpPr>
            <p:nvPr/>
          </p:nvSpPr>
          <p:spPr bwMode="auto">
            <a:xfrm>
              <a:off x="2976" y="2832"/>
              <a:ext cx="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29" name="Line 26"/>
            <p:cNvSpPr>
              <a:spLocks noChangeShapeType="1"/>
            </p:cNvSpPr>
            <p:nvPr/>
          </p:nvSpPr>
          <p:spPr bwMode="auto">
            <a:xfrm flipH="1" flipV="1">
              <a:off x="2496" y="3024"/>
              <a:ext cx="336" cy="48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30" name="Line 27"/>
            <p:cNvSpPr>
              <a:spLocks noChangeShapeType="1"/>
            </p:cNvSpPr>
            <p:nvPr/>
          </p:nvSpPr>
          <p:spPr bwMode="auto">
            <a:xfrm flipV="1">
              <a:off x="2496" y="1392"/>
              <a:ext cx="384" cy="163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31" name="Rectangle 28"/>
            <p:cNvSpPr>
              <a:spLocks noChangeArrowheads="1"/>
            </p:cNvSpPr>
            <p:nvPr/>
          </p:nvSpPr>
          <p:spPr bwMode="auto">
            <a:xfrm>
              <a:off x="1584"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32" name="Line 29"/>
            <p:cNvSpPr>
              <a:spLocks noChangeShapeType="1"/>
            </p:cNvSpPr>
            <p:nvPr/>
          </p:nvSpPr>
          <p:spPr bwMode="auto">
            <a:xfrm>
              <a:off x="1728" y="2784"/>
              <a:ext cx="0"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33" name="Oval 30"/>
            <p:cNvSpPr>
              <a:spLocks noChangeArrowheads="1"/>
            </p:cNvSpPr>
            <p:nvPr/>
          </p:nvSpPr>
          <p:spPr bwMode="auto">
            <a:xfrm>
              <a:off x="864" y="340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34" name="Line 31"/>
            <p:cNvSpPr>
              <a:spLocks noChangeShapeType="1"/>
            </p:cNvSpPr>
            <p:nvPr/>
          </p:nvSpPr>
          <p:spPr bwMode="auto">
            <a:xfrm flipH="1">
              <a:off x="1104" y="3504"/>
              <a:ext cx="48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35" name="Line 32"/>
            <p:cNvSpPr>
              <a:spLocks noChangeShapeType="1"/>
            </p:cNvSpPr>
            <p:nvPr/>
          </p:nvSpPr>
          <p:spPr bwMode="auto">
            <a:xfrm flipV="1">
              <a:off x="1872" y="1344"/>
              <a:ext cx="960" cy="216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36" name="Line 33"/>
            <p:cNvSpPr>
              <a:spLocks noChangeShapeType="1"/>
            </p:cNvSpPr>
            <p:nvPr/>
          </p:nvSpPr>
          <p:spPr bwMode="auto">
            <a:xfrm flipH="1" flipV="1">
              <a:off x="2928" y="1392"/>
              <a:ext cx="1104" cy="21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37" name="Text Box 34"/>
            <p:cNvSpPr txBox="1">
              <a:spLocks noChangeArrowheads="1"/>
            </p:cNvSpPr>
            <p:nvPr/>
          </p:nvSpPr>
          <p:spPr bwMode="auto">
            <a:xfrm>
              <a:off x="2294" y="984"/>
              <a:ext cx="54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Waiter</a:t>
              </a:r>
            </a:p>
            <a:p>
              <a:pPr eaLnBrk="1" hangingPunct="1">
                <a:spcBef>
                  <a:spcPct val="0"/>
                </a:spcBef>
                <a:spcAft>
                  <a:spcPct val="0"/>
                </a:spcAft>
                <a:buFontTx/>
                <a:buNone/>
              </a:pPr>
              <a:r>
                <a:rPr lang="en-US" altLang="fr-FR" sz="1800" b="0"/>
                <a:t>free</a:t>
              </a:r>
            </a:p>
          </p:txBody>
        </p:sp>
        <p:sp>
          <p:nvSpPr>
            <p:cNvPr id="32838" name="Text Box 35"/>
            <p:cNvSpPr txBox="1">
              <a:spLocks noChangeArrowheads="1"/>
            </p:cNvSpPr>
            <p:nvPr/>
          </p:nvSpPr>
          <p:spPr bwMode="auto">
            <a:xfrm>
              <a:off x="768" y="1104"/>
              <a:ext cx="8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Customer 1</a:t>
              </a:r>
            </a:p>
          </p:txBody>
        </p:sp>
        <p:sp>
          <p:nvSpPr>
            <p:cNvPr id="32839" name="Text Box 36"/>
            <p:cNvSpPr txBox="1">
              <a:spLocks noChangeArrowheads="1"/>
            </p:cNvSpPr>
            <p:nvPr/>
          </p:nvSpPr>
          <p:spPr bwMode="auto">
            <a:xfrm>
              <a:off x="4176" y="1152"/>
              <a:ext cx="8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Customer 2</a:t>
              </a:r>
            </a:p>
          </p:txBody>
        </p:sp>
        <p:sp>
          <p:nvSpPr>
            <p:cNvPr id="32840" name="Text Box 37"/>
            <p:cNvSpPr txBox="1">
              <a:spLocks noChangeArrowheads="1"/>
            </p:cNvSpPr>
            <p:nvPr/>
          </p:nvSpPr>
          <p:spPr bwMode="auto">
            <a:xfrm>
              <a:off x="1670" y="1752"/>
              <a:ext cx="46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a:t>
              </a:r>
            </a:p>
            <a:p>
              <a:pPr eaLnBrk="1" hangingPunct="1">
                <a:spcBef>
                  <a:spcPct val="0"/>
                </a:spcBef>
                <a:spcAft>
                  <a:spcPct val="0"/>
                </a:spcAft>
                <a:buFontTx/>
                <a:buNone/>
              </a:pPr>
              <a:r>
                <a:rPr lang="en-US" altLang="fr-FR" sz="1800" b="0"/>
                <a:t>order</a:t>
              </a:r>
            </a:p>
          </p:txBody>
        </p:sp>
        <p:sp>
          <p:nvSpPr>
            <p:cNvPr id="32841" name="Text Box 38"/>
            <p:cNvSpPr txBox="1">
              <a:spLocks noChangeArrowheads="1"/>
            </p:cNvSpPr>
            <p:nvPr/>
          </p:nvSpPr>
          <p:spPr bwMode="auto">
            <a:xfrm>
              <a:off x="3734" y="1704"/>
              <a:ext cx="46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a:t>
              </a:r>
            </a:p>
            <a:p>
              <a:pPr eaLnBrk="1" hangingPunct="1">
                <a:spcBef>
                  <a:spcPct val="0"/>
                </a:spcBef>
                <a:spcAft>
                  <a:spcPct val="0"/>
                </a:spcAft>
                <a:buFontTx/>
                <a:buNone/>
              </a:pPr>
              <a:r>
                <a:rPr lang="en-US" altLang="fr-FR" sz="1800" b="0"/>
                <a:t>order</a:t>
              </a:r>
            </a:p>
          </p:txBody>
        </p:sp>
        <p:sp>
          <p:nvSpPr>
            <p:cNvPr id="32842" name="Text Box 39"/>
            <p:cNvSpPr txBox="1">
              <a:spLocks noChangeArrowheads="1"/>
            </p:cNvSpPr>
            <p:nvPr/>
          </p:nvSpPr>
          <p:spPr bwMode="auto">
            <a:xfrm>
              <a:off x="3062" y="2568"/>
              <a:ext cx="50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Order</a:t>
              </a:r>
            </a:p>
            <a:p>
              <a:pPr eaLnBrk="1" hangingPunct="1">
                <a:spcBef>
                  <a:spcPct val="0"/>
                </a:spcBef>
                <a:spcAft>
                  <a:spcPct val="0"/>
                </a:spcAft>
                <a:buFontTx/>
                <a:buNone/>
              </a:pPr>
              <a:r>
                <a:rPr lang="en-US" altLang="fr-FR" sz="1800" b="0"/>
                <a:t>taken</a:t>
              </a:r>
            </a:p>
          </p:txBody>
        </p:sp>
        <p:sp>
          <p:nvSpPr>
            <p:cNvPr id="32843" name="Text Box 40"/>
            <p:cNvSpPr txBox="1">
              <a:spLocks noChangeArrowheads="1"/>
            </p:cNvSpPr>
            <p:nvPr/>
          </p:nvSpPr>
          <p:spPr bwMode="auto">
            <a:xfrm>
              <a:off x="3110" y="3336"/>
              <a:ext cx="57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Tell</a:t>
              </a:r>
            </a:p>
            <a:p>
              <a:pPr eaLnBrk="1" hangingPunct="1">
                <a:spcBef>
                  <a:spcPct val="0"/>
                </a:spcBef>
                <a:spcAft>
                  <a:spcPct val="0"/>
                </a:spcAft>
                <a:buFontTx/>
                <a:buNone/>
              </a:pPr>
              <a:r>
                <a:rPr lang="en-US" altLang="fr-FR" sz="1800" b="0"/>
                <a:t>kitchen</a:t>
              </a:r>
            </a:p>
          </p:txBody>
        </p:sp>
        <p:sp>
          <p:nvSpPr>
            <p:cNvPr id="32844" name="Text Box 41"/>
            <p:cNvSpPr txBox="1">
              <a:spLocks noChangeArrowheads="1"/>
            </p:cNvSpPr>
            <p:nvPr/>
          </p:nvSpPr>
          <p:spPr bwMode="auto">
            <a:xfrm>
              <a:off x="1238" y="2520"/>
              <a:ext cx="3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wait</a:t>
              </a:r>
            </a:p>
          </p:txBody>
        </p:sp>
        <p:sp>
          <p:nvSpPr>
            <p:cNvPr id="32845" name="Text Box 42"/>
            <p:cNvSpPr txBox="1">
              <a:spLocks noChangeArrowheads="1"/>
            </p:cNvSpPr>
            <p:nvPr/>
          </p:nvSpPr>
          <p:spPr bwMode="auto">
            <a:xfrm>
              <a:off x="4310" y="2568"/>
              <a:ext cx="3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wait</a:t>
              </a:r>
            </a:p>
          </p:txBody>
        </p:sp>
        <p:sp>
          <p:nvSpPr>
            <p:cNvPr id="32846" name="Line 43"/>
            <p:cNvSpPr>
              <a:spLocks noChangeShapeType="1"/>
            </p:cNvSpPr>
            <p:nvPr/>
          </p:nvSpPr>
          <p:spPr bwMode="auto">
            <a:xfrm>
              <a:off x="3024" y="1296"/>
              <a:ext cx="2064" cy="7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47" name="Line 44"/>
            <p:cNvSpPr>
              <a:spLocks noChangeShapeType="1"/>
            </p:cNvSpPr>
            <p:nvPr/>
          </p:nvSpPr>
          <p:spPr bwMode="auto">
            <a:xfrm flipH="1">
              <a:off x="816" y="1248"/>
              <a:ext cx="1968" cy="9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48" name="Line 45"/>
            <p:cNvSpPr>
              <a:spLocks noChangeShapeType="1"/>
            </p:cNvSpPr>
            <p:nvPr/>
          </p:nvSpPr>
          <p:spPr bwMode="auto">
            <a:xfrm>
              <a:off x="816" y="2160"/>
              <a:ext cx="816"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49" name="Line 46"/>
            <p:cNvSpPr>
              <a:spLocks noChangeShapeType="1"/>
            </p:cNvSpPr>
            <p:nvPr/>
          </p:nvSpPr>
          <p:spPr bwMode="auto">
            <a:xfrm flipH="1">
              <a:off x="4272" y="2064"/>
              <a:ext cx="816" cy="13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2850" name="Text Box 47"/>
            <p:cNvSpPr txBox="1">
              <a:spLocks noChangeArrowheads="1"/>
            </p:cNvSpPr>
            <p:nvPr/>
          </p:nvSpPr>
          <p:spPr bwMode="auto">
            <a:xfrm>
              <a:off x="1392" y="3600"/>
              <a:ext cx="7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Serve food</a:t>
              </a:r>
            </a:p>
          </p:txBody>
        </p:sp>
        <p:sp>
          <p:nvSpPr>
            <p:cNvPr id="32851" name="Text Box 48"/>
            <p:cNvSpPr txBox="1">
              <a:spLocks noChangeArrowheads="1"/>
            </p:cNvSpPr>
            <p:nvPr/>
          </p:nvSpPr>
          <p:spPr bwMode="auto">
            <a:xfrm>
              <a:off x="3840" y="3552"/>
              <a:ext cx="7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Serve food</a:t>
              </a:r>
            </a:p>
          </p:txBody>
        </p:sp>
        <p:sp>
          <p:nvSpPr>
            <p:cNvPr id="32852" name="Text Box 49"/>
            <p:cNvSpPr txBox="1">
              <a:spLocks noChangeArrowheads="1"/>
            </p:cNvSpPr>
            <p:nvPr/>
          </p:nvSpPr>
          <p:spPr bwMode="auto">
            <a:xfrm>
              <a:off x="806" y="3192"/>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eating</a:t>
              </a:r>
            </a:p>
          </p:txBody>
        </p:sp>
        <p:sp>
          <p:nvSpPr>
            <p:cNvPr id="32853" name="Text Box 50"/>
            <p:cNvSpPr txBox="1">
              <a:spLocks noChangeArrowheads="1"/>
            </p:cNvSpPr>
            <p:nvPr/>
          </p:nvSpPr>
          <p:spPr bwMode="auto">
            <a:xfrm>
              <a:off x="4982" y="3192"/>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eating</a:t>
              </a:r>
            </a:p>
          </p:txBody>
        </p:sp>
      </p:grpSp>
      <p:sp>
        <p:nvSpPr>
          <p:cNvPr id="98387" name="Oval 83"/>
          <p:cNvSpPr>
            <a:spLocks noChangeArrowheads="1"/>
          </p:cNvSpPr>
          <p:nvPr/>
        </p:nvSpPr>
        <p:spPr bwMode="auto">
          <a:xfrm>
            <a:off x="26670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389" name="Oval 85"/>
          <p:cNvSpPr>
            <a:spLocks noChangeArrowheads="1"/>
          </p:cNvSpPr>
          <p:nvPr/>
        </p:nvSpPr>
        <p:spPr bwMode="auto">
          <a:xfrm>
            <a:off x="44958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390" name="Oval 86"/>
          <p:cNvSpPr>
            <a:spLocks noChangeArrowheads="1"/>
          </p:cNvSpPr>
          <p:nvPr/>
        </p:nvSpPr>
        <p:spPr bwMode="auto">
          <a:xfrm>
            <a:off x="63246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98395" name="Group 91"/>
          <p:cNvGrpSpPr>
            <a:grpSpLocks/>
          </p:cNvGrpSpPr>
          <p:nvPr/>
        </p:nvGrpSpPr>
        <p:grpSpPr bwMode="auto">
          <a:xfrm>
            <a:off x="2667000" y="1905000"/>
            <a:ext cx="1981200" cy="228600"/>
            <a:chOff x="1680" y="1200"/>
            <a:chExt cx="1248" cy="144"/>
          </a:xfrm>
        </p:grpSpPr>
        <p:sp>
          <p:nvSpPr>
            <p:cNvPr id="32805" name="Oval 87"/>
            <p:cNvSpPr>
              <a:spLocks noChangeArrowheads="1"/>
            </p:cNvSpPr>
            <p:nvPr/>
          </p:nvSpPr>
          <p:spPr bwMode="auto">
            <a:xfrm>
              <a:off x="1680"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06" name="Oval 90"/>
            <p:cNvSpPr>
              <a:spLocks noChangeArrowheads="1"/>
            </p:cNvSpPr>
            <p:nvPr/>
          </p:nvSpPr>
          <p:spPr bwMode="auto">
            <a:xfrm>
              <a:off x="2832"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98396" name="Rectangle 92"/>
          <p:cNvSpPr>
            <a:spLocks noChangeArrowheads="1"/>
          </p:cNvSpPr>
          <p:nvPr/>
        </p:nvSpPr>
        <p:spPr bwMode="auto">
          <a:xfrm>
            <a:off x="3352800" y="30480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397" name="Oval 93"/>
          <p:cNvSpPr>
            <a:spLocks noChangeArrowheads="1"/>
          </p:cNvSpPr>
          <p:nvPr/>
        </p:nvSpPr>
        <p:spPr bwMode="auto">
          <a:xfrm>
            <a:off x="2667000" y="4114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398" name="Oval 94"/>
          <p:cNvSpPr>
            <a:spLocks noChangeArrowheads="1"/>
          </p:cNvSpPr>
          <p:nvPr/>
        </p:nvSpPr>
        <p:spPr bwMode="auto">
          <a:xfrm>
            <a:off x="4648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00" name="Oval 96"/>
          <p:cNvSpPr>
            <a:spLocks noChangeArrowheads="1"/>
          </p:cNvSpPr>
          <p:nvPr/>
        </p:nvSpPr>
        <p:spPr bwMode="auto">
          <a:xfrm>
            <a:off x="46482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01" name="Rectangle 97"/>
          <p:cNvSpPr>
            <a:spLocks noChangeArrowheads="1"/>
          </p:cNvSpPr>
          <p:nvPr/>
        </p:nvSpPr>
        <p:spPr bwMode="auto">
          <a:xfrm>
            <a:off x="4495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02" name="Oval 98"/>
          <p:cNvSpPr>
            <a:spLocks noChangeArrowheads="1"/>
          </p:cNvSpPr>
          <p:nvPr/>
        </p:nvSpPr>
        <p:spPr bwMode="auto">
          <a:xfrm>
            <a:off x="44958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98405" name="Group 101"/>
          <p:cNvGrpSpPr>
            <a:grpSpLocks/>
          </p:cNvGrpSpPr>
          <p:nvPr/>
        </p:nvGrpSpPr>
        <p:grpSpPr bwMode="auto">
          <a:xfrm>
            <a:off x="4495800" y="1905000"/>
            <a:ext cx="1981200" cy="228600"/>
            <a:chOff x="2832" y="1200"/>
            <a:chExt cx="1248" cy="144"/>
          </a:xfrm>
        </p:grpSpPr>
        <p:sp>
          <p:nvSpPr>
            <p:cNvPr id="32803" name="Oval 99"/>
            <p:cNvSpPr>
              <a:spLocks noChangeArrowheads="1"/>
            </p:cNvSpPr>
            <p:nvPr/>
          </p:nvSpPr>
          <p:spPr bwMode="auto">
            <a:xfrm>
              <a:off x="2832"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04" name="Oval 100"/>
            <p:cNvSpPr>
              <a:spLocks noChangeArrowheads="1"/>
            </p:cNvSpPr>
            <p:nvPr/>
          </p:nvSpPr>
          <p:spPr bwMode="auto">
            <a:xfrm>
              <a:off x="3984"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98406" name="Rectangle 102"/>
          <p:cNvSpPr>
            <a:spLocks noChangeArrowheads="1"/>
          </p:cNvSpPr>
          <p:nvPr/>
        </p:nvSpPr>
        <p:spPr bwMode="auto">
          <a:xfrm>
            <a:off x="5334000" y="30480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07" name="Oval 103"/>
          <p:cNvSpPr>
            <a:spLocks noChangeArrowheads="1"/>
          </p:cNvSpPr>
          <p:nvPr/>
        </p:nvSpPr>
        <p:spPr bwMode="auto">
          <a:xfrm>
            <a:off x="45720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08" name="Oval 104"/>
          <p:cNvSpPr>
            <a:spLocks noChangeArrowheads="1"/>
          </p:cNvSpPr>
          <p:nvPr/>
        </p:nvSpPr>
        <p:spPr bwMode="auto">
          <a:xfrm>
            <a:off x="6553200" y="4267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10" name="Oval 106"/>
          <p:cNvSpPr>
            <a:spLocks noChangeArrowheads="1"/>
          </p:cNvSpPr>
          <p:nvPr/>
        </p:nvSpPr>
        <p:spPr bwMode="auto">
          <a:xfrm>
            <a:off x="45720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11" name="Rectangle 107"/>
          <p:cNvSpPr>
            <a:spLocks noChangeArrowheads="1"/>
          </p:cNvSpPr>
          <p:nvPr/>
        </p:nvSpPr>
        <p:spPr bwMode="auto">
          <a:xfrm>
            <a:off x="4495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12" name="Oval 108"/>
          <p:cNvSpPr>
            <a:spLocks noChangeArrowheads="1"/>
          </p:cNvSpPr>
          <p:nvPr/>
        </p:nvSpPr>
        <p:spPr bwMode="auto">
          <a:xfrm>
            <a:off x="44958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98415" name="Group 111"/>
          <p:cNvGrpSpPr>
            <a:grpSpLocks/>
          </p:cNvGrpSpPr>
          <p:nvPr/>
        </p:nvGrpSpPr>
        <p:grpSpPr bwMode="auto">
          <a:xfrm>
            <a:off x="4495800" y="1981200"/>
            <a:ext cx="2209800" cy="2438400"/>
            <a:chOff x="2832" y="1248"/>
            <a:chExt cx="1392" cy="1536"/>
          </a:xfrm>
        </p:grpSpPr>
        <p:sp>
          <p:nvSpPr>
            <p:cNvPr id="32801" name="Oval 109"/>
            <p:cNvSpPr>
              <a:spLocks noChangeArrowheads="1"/>
            </p:cNvSpPr>
            <p:nvPr/>
          </p:nvSpPr>
          <p:spPr bwMode="auto">
            <a:xfrm>
              <a:off x="2832"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02" name="Oval 110"/>
            <p:cNvSpPr>
              <a:spLocks noChangeArrowheads="1"/>
            </p:cNvSpPr>
            <p:nvPr/>
          </p:nvSpPr>
          <p:spPr bwMode="auto">
            <a:xfrm>
              <a:off x="4128" y="268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98416" name="Rectangle 112"/>
          <p:cNvSpPr>
            <a:spLocks noChangeArrowheads="1"/>
          </p:cNvSpPr>
          <p:nvPr/>
        </p:nvSpPr>
        <p:spPr bwMode="auto">
          <a:xfrm>
            <a:off x="6400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17" name="Oval 113"/>
          <p:cNvSpPr>
            <a:spLocks noChangeArrowheads="1"/>
          </p:cNvSpPr>
          <p:nvPr/>
        </p:nvSpPr>
        <p:spPr bwMode="auto">
          <a:xfrm>
            <a:off x="8001000" y="5562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18" name="Oval 114"/>
          <p:cNvSpPr>
            <a:spLocks noChangeArrowheads="1"/>
          </p:cNvSpPr>
          <p:nvPr/>
        </p:nvSpPr>
        <p:spPr bwMode="auto">
          <a:xfrm>
            <a:off x="44958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98421" name="Group 117"/>
          <p:cNvGrpSpPr>
            <a:grpSpLocks/>
          </p:cNvGrpSpPr>
          <p:nvPr/>
        </p:nvGrpSpPr>
        <p:grpSpPr bwMode="auto">
          <a:xfrm>
            <a:off x="2667000" y="1905000"/>
            <a:ext cx="1981200" cy="2362200"/>
            <a:chOff x="1680" y="1200"/>
            <a:chExt cx="1248" cy="1488"/>
          </a:xfrm>
        </p:grpSpPr>
        <p:sp>
          <p:nvSpPr>
            <p:cNvPr id="32799" name="Oval 115"/>
            <p:cNvSpPr>
              <a:spLocks noChangeArrowheads="1"/>
            </p:cNvSpPr>
            <p:nvPr/>
          </p:nvSpPr>
          <p:spPr bwMode="auto">
            <a:xfrm>
              <a:off x="1680" y="2592"/>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800" name="Oval 116"/>
            <p:cNvSpPr>
              <a:spLocks noChangeArrowheads="1"/>
            </p:cNvSpPr>
            <p:nvPr/>
          </p:nvSpPr>
          <p:spPr bwMode="auto">
            <a:xfrm>
              <a:off x="2832"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98422" name="Rectangle 118"/>
          <p:cNvSpPr>
            <a:spLocks noChangeArrowheads="1"/>
          </p:cNvSpPr>
          <p:nvPr/>
        </p:nvSpPr>
        <p:spPr bwMode="auto">
          <a:xfrm>
            <a:off x="25146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23" name="Oval 119"/>
          <p:cNvSpPr>
            <a:spLocks noChangeArrowheads="1"/>
          </p:cNvSpPr>
          <p:nvPr/>
        </p:nvSpPr>
        <p:spPr bwMode="auto">
          <a:xfrm>
            <a:off x="1524000" y="5486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98424" name="Oval 120"/>
          <p:cNvSpPr>
            <a:spLocks noChangeArrowheads="1"/>
          </p:cNvSpPr>
          <p:nvPr/>
        </p:nvSpPr>
        <p:spPr bwMode="auto">
          <a:xfrm>
            <a:off x="45720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2797"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64BF78E-5547-43C0-BC2C-2FA999A1ADE1}" type="slidenum">
              <a:rPr lang="fr-CA" altLang="fr-FR" sz="1200" b="0" smtClean="0">
                <a:solidFill>
                  <a:srgbClr val="898989"/>
                </a:solidFill>
                <a:cs typeface="Arial" pitchFamily="34" charset="0"/>
              </a:rPr>
              <a:pPr>
                <a:spcBef>
                  <a:spcPct val="0"/>
                </a:spcBef>
                <a:spcAft>
                  <a:spcPct val="0"/>
                </a:spcAft>
                <a:buFontTx/>
                <a:buNone/>
              </a:pPr>
              <a:t>171</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9349827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98307"/>
                                        </p:tgtEl>
                                        <p:attrNameLst>
                                          <p:attrName>style.visibility</p:attrName>
                                        </p:attrNameLst>
                                      </p:cBhvr>
                                      <p:to>
                                        <p:strVal val="visible"/>
                                      </p:to>
                                    </p:set>
                                    <p:animEffect transition="in" filter="box(in)">
                                      <p:cBhvr>
                                        <p:cTn id="7" dur="500"/>
                                        <p:tgtEl>
                                          <p:spTgt spid="9830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98387"/>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98389"/>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98390"/>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499"/>
                                          </p:stCondLst>
                                        </p:cTn>
                                        <p:tgtEl>
                                          <p:spTgt spid="98395"/>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1" presetClass="entr" presetSubtype="0" fill="hold" grpId="0" nodeType="clickEffect">
                                  <p:stCondLst>
                                    <p:cond delay="0"/>
                                  </p:stCondLst>
                                  <p:childTnLst>
                                    <p:set>
                                      <p:cBhvr>
                                        <p:cTn id="27" dur="1000">
                                          <p:stCondLst>
                                            <p:cond delay="0"/>
                                          </p:stCondLst>
                                        </p:cTn>
                                        <p:tgtEl>
                                          <p:spTgt spid="98396"/>
                                        </p:tgtEl>
                                        <p:attrNameLst>
                                          <p:attrName>style.visibility</p:attrName>
                                        </p:attrNameLst>
                                      </p:cBhvr>
                                      <p:to>
                                        <p:strVal val="visible"/>
                                      </p:to>
                                    </p:set>
                                  </p:childTnLst>
                                  <p:subTnLst>
                                    <p:set>
                                      <p:cBhvr override="childStyle">
                                        <p:cTn dur="1" fill="hold" display="0" masterRel="nextClick" afterEffect="1"/>
                                        <p:tgtEl>
                                          <p:spTgt spid="98396"/>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499"/>
                                          </p:stCondLst>
                                        </p:cTn>
                                        <p:tgtEl>
                                          <p:spTgt spid="98397"/>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499"/>
                                          </p:stCondLst>
                                        </p:cTn>
                                        <p:tgtEl>
                                          <p:spTgt spid="98398"/>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499"/>
                                          </p:stCondLst>
                                        </p:cTn>
                                        <p:tgtEl>
                                          <p:spTgt spid="98400"/>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1" presetClass="entr" presetSubtype="0" fill="hold" grpId="0" nodeType="clickEffect">
                                  <p:stCondLst>
                                    <p:cond delay="0"/>
                                  </p:stCondLst>
                                  <p:childTnLst>
                                    <p:set>
                                      <p:cBhvr>
                                        <p:cTn id="43" dur="1000">
                                          <p:stCondLst>
                                            <p:cond delay="0"/>
                                          </p:stCondLst>
                                        </p:cTn>
                                        <p:tgtEl>
                                          <p:spTgt spid="98401"/>
                                        </p:tgtEl>
                                        <p:attrNameLst>
                                          <p:attrName>style.visibility</p:attrName>
                                        </p:attrNameLst>
                                      </p:cBhvr>
                                      <p:to>
                                        <p:strVal val="visible"/>
                                      </p:to>
                                    </p:set>
                                  </p:childTnLst>
                                  <p:subTnLst>
                                    <p:set>
                                      <p:cBhvr override="childStyle">
                                        <p:cTn dur="1" fill="hold" display="0" masterRel="nextClick" afterEffect="1"/>
                                        <p:tgtEl>
                                          <p:spTgt spid="98401"/>
                                        </p:tgtEl>
                                        <p:attrNameLst>
                                          <p:attrName>style.visibility</p:attrName>
                                        </p:attrNameLst>
                                      </p:cBhvr>
                                      <p:to>
                                        <p:strVal val="hidden"/>
                                      </p:to>
                                    </p:set>
                                  </p:sub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499"/>
                                          </p:stCondLst>
                                        </p:cTn>
                                        <p:tgtEl>
                                          <p:spTgt spid="98402"/>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499"/>
                                          </p:stCondLst>
                                        </p:cTn>
                                        <p:tgtEl>
                                          <p:spTgt spid="98405"/>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1" presetClass="entr" presetSubtype="0" fill="hold" grpId="0" nodeType="clickEffect">
                                  <p:stCondLst>
                                    <p:cond delay="0"/>
                                  </p:stCondLst>
                                  <p:childTnLst>
                                    <p:set>
                                      <p:cBhvr>
                                        <p:cTn id="55" dur="1000">
                                          <p:stCondLst>
                                            <p:cond delay="0"/>
                                          </p:stCondLst>
                                        </p:cTn>
                                        <p:tgtEl>
                                          <p:spTgt spid="98406"/>
                                        </p:tgtEl>
                                        <p:attrNameLst>
                                          <p:attrName>style.visibility</p:attrName>
                                        </p:attrNameLst>
                                      </p:cBhvr>
                                      <p:to>
                                        <p:strVal val="visible"/>
                                      </p:to>
                                    </p:set>
                                  </p:childTnLst>
                                  <p:subTnLst>
                                    <p:set>
                                      <p:cBhvr override="childStyle">
                                        <p:cTn dur="1" fill="hold" display="0" masterRel="nextClick" afterEffect="1"/>
                                        <p:tgtEl>
                                          <p:spTgt spid="98406"/>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499"/>
                                          </p:stCondLst>
                                        </p:cTn>
                                        <p:tgtEl>
                                          <p:spTgt spid="98407"/>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grpId="0" nodeType="clickEffect">
                                  <p:stCondLst>
                                    <p:cond delay="0"/>
                                  </p:stCondLst>
                                  <p:childTnLst>
                                    <p:set>
                                      <p:cBhvr>
                                        <p:cTn id="63" dur="1" fill="hold">
                                          <p:stCondLst>
                                            <p:cond delay="499"/>
                                          </p:stCondLst>
                                        </p:cTn>
                                        <p:tgtEl>
                                          <p:spTgt spid="98408"/>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grpId="0" nodeType="clickEffect">
                                  <p:stCondLst>
                                    <p:cond delay="0"/>
                                  </p:stCondLst>
                                  <p:childTnLst>
                                    <p:set>
                                      <p:cBhvr>
                                        <p:cTn id="67" dur="1" fill="hold">
                                          <p:stCondLst>
                                            <p:cond delay="499"/>
                                          </p:stCondLst>
                                        </p:cTn>
                                        <p:tgtEl>
                                          <p:spTgt spid="98410"/>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1" presetClass="entr" presetSubtype="0" fill="hold" grpId="0" nodeType="clickEffect">
                                  <p:stCondLst>
                                    <p:cond delay="0"/>
                                  </p:stCondLst>
                                  <p:childTnLst>
                                    <p:set>
                                      <p:cBhvr>
                                        <p:cTn id="71" dur="1000">
                                          <p:stCondLst>
                                            <p:cond delay="0"/>
                                          </p:stCondLst>
                                        </p:cTn>
                                        <p:tgtEl>
                                          <p:spTgt spid="98411"/>
                                        </p:tgtEl>
                                        <p:attrNameLst>
                                          <p:attrName>style.visibility</p:attrName>
                                        </p:attrNameLst>
                                      </p:cBhvr>
                                      <p:to>
                                        <p:strVal val="visible"/>
                                      </p:to>
                                    </p:set>
                                  </p:childTnLst>
                                  <p:subTnLst>
                                    <p:set>
                                      <p:cBhvr override="childStyle">
                                        <p:cTn dur="1" fill="hold" display="0" masterRel="nextClick" afterEffect="1"/>
                                        <p:tgtEl>
                                          <p:spTgt spid="98411"/>
                                        </p:tgtEl>
                                        <p:attrNameLst>
                                          <p:attrName>style.visibility</p:attrName>
                                        </p:attrNameLst>
                                      </p:cBhvr>
                                      <p:to>
                                        <p:strVal val="hidden"/>
                                      </p:to>
                                    </p:set>
                                  </p:sub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499"/>
                                          </p:stCondLst>
                                        </p:cTn>
                                        <p:tgtEl>
                                          <p:spTgt spid="98412"/>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nodeType="clickEffect">
                                  <p:stCondLst>
                                    <p:cond delay="0"/>
                                  </p:stCondLst>
                                  <p:childTnLst>
                                    <p:set>
                                      <p:cBhvr>
                                        <p:cTn id="79" dur="1" fill="hold">
                                          <p:stCondLst>
                                            <p:cond delay="499"/>
                                          </p:stCondLst>
                                        </p:cTn>
                                        <p:tgtEl>
                                          <p:spTgt spid="98415"/>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1" presetClass="entr" presetSubtype="0" fill="hold" grpId="0" nodeType="clickEffect">
                                  <p:stCondLst>
                                    <p:cond delay="0"/>
                                  </p:stCondLst>
                                  <p:childTnLst>
                                    <p:set>
                                      <p:cBhvr>
                                        <p:cTn id="83" dur="1000">
                                          <p:stCondLst>
                                            <p:cond delay="0"/>
                                          </p:stCondLst>
                                        </p:cTn>
                                        <p:tgtEl>
                                          <p:spTgt spid="98416"/>
                                        </p:tgtEl>
                                        <p:attrNameLst>
                                          <p:attrName>style.visibility</p:attrName>
                                        </p:attrNameLst>
                                      </p:cBhvr>
                                      <p:to>
                                        <p:strVal val="visible"/>
                                      </p:to>
                                    </p:set>
                                  </p:childTnLst>
                                  <p:subTnLst>
                                    <p:set>
                                      <p:cBhvr override="childStyle">
                                        <p:cTn dur="1" fill="hold" display="0" masterRel="nextClick" afterEffect="1"/>
                                        <p:tgtEl>
                                          <p:spTgt spid="98416"/>
                                        </p:tgtEl>
                                        <p:attrNameLst>
                                          <p:attrName>style.visibility</p:attrName>
                                        </p:attrNameLst>
                                      </p:cBhvr>
                                      <p:to>
                                        <p:strVal val="hidden"/>
                                      </p:to>
                                    </p:set>
                                  </p:subTnLst>
                                </p:cTn>
                              </p:par>
                            </p:childTnLst>
                          </p:cTn>
                        </p:par>
                      </p:childTnLst>
                    </p:cTn>
                  </p:par>
                  <p:par>
                    <p:cTn id="84" fill="hold" nodeType="clickPar">
                      <p:stCondLst>
                        <p:cond delay="indefinite"/>
                      </p:stCondLst>
                      <p:childTnLst>
                        <p:par>
                          <p:cTn id="85" fill="hold" nodeType="withGroup">
                            <p:stCondLst>
                              <p:cond delay="0"/>
                            </p:stCondLst>
                            <p:childTnLst>
                              <p:par>
                                <p:cTn id="86" presetID="1" presetClass="entr" presetSubtype="0" fill="hold" grpId="0" nodeType="clickEffect">
                                  <p:stCondLst>
                                    <p:cond delay="0"/>
                                  </p:stCondLst>
                                  <p:childTnLst>
                                    <p:set>
                                      <p:cBhvr>
                                        <p:cTn id="87" dur="1" fill="hold">
                                          <p:stCondLst>
                                            <p:cond delay="499"/>
                                          </p:stCondLst>
                                        </p:cTn>
                                        <p:tgtEl>
                                          <p:spTgt spid="98417"/>
                                        </p:tgtEl>
                                        <p:attrNameLst>
                                          <p:attrName>style.visibility</p:attrName>
                                        </p:attrNameLst>
                                      </p:cBhvr>
                                      <p:to>
                                        <p:strVal val="visible"/>
                                      </p:to>
                                    </p:set>
                                  </p:child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grpId="0" nodeType="clickEffect">
                                  <p:stCondLst>
                                    <p:cond delay="0"/>
                                  </p:stCondLst>
                                  <p:childTnLst>
                                    <p:set>
                                      <p:cBhvr>
                                        <p:cTn id="91" dur="1" fill="hold">
                                          <p:stCondLst>
                                            <p:cond delay="499"/>
                                          </p:stCondLst>
                                        </p:cTn>
                                        <p:tgtEl>
                                          <p:spTgt spid="98418"/>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nodeType="clickEffect">
                                  <p:stCondLst>
                                    <p:cond delay="0"/>
                                  </p:stCondLst>
                                  <p:childTnLst>
                                    <p:set>
                                      <p:cBhvr>
                                        <p:cTn id="95" dur="1" fill="hold">
                                          <p:stCondLst>
                                            <p:cond delay="499"/>
                                          </p:stCondLst>
                                        </p:cTn>
                                        <p:tgtEl>
                                          <p:spTgt spid="98421"/>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11" presetClass="entr" presetSubtype="0" fill="hold" grpId="0" nodeType="clickEffect">
                                  <p:stCondLst>
                                    <p:cond delay="0"/>
                                  </p:stCondLst>
                                  <p:childTnLst>
                                    <p:set>
                                      <p:cBhvr>
                                        <p:cTn id="99" dur="1000">
                                          <p:stCondLst>
                                            <p:cond delay="0"/>
                                          </p:stCondLst>
                                        </p:cTn>
                                        <p:tgtEl>
                                          <p:spTgt spid="98422"/>
                                        </p:tgtEl>
                                        <p:attrNameLst>
                                          <p:attrName>style.visibility</p:attrName>
                                        </p:attrNameLst>
                                      </p:cBhvr>
                                      <p:to>
                                        <p:strVal val="visible"/>
                                      </p:to>
                                    </p:set>
                                  </p:childTnLst>
                                  <p:subTnLst>
                                    <p:set>
                                      <p:cBhvr override="childStyle">
                                        <p:cTn dur="1" fill="hold" display="0" masterRel="nextClick" afterEffect="1"/>
                                        <p:tgtEl>
                                          <p:spTgt spid="98422"/>
                                        </p:tgtEl>
                                        <p:attrNameLst>
                                          <p:attrName>style.visibility</p:attrName>
                                        </p:attrNameLst>
                                      </p:cBhvr>
                                      <p:to>
                                        <p:strVal val="hidden"/>
                                      </p:to>
                                    </p:set>
                                  </p:sub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499"/>
                                          </p:stCondLst>
                                        </p:cTn>
                                        <p:tgtEl>
                                          <p:spTgt spid="98423"/>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499"/>
                                          </p:stCondLst>
                                        </p:cTn>
                                        <p:tgtEl>
                                          <p:spTgt spid="984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387" grpId="0" animBg="1"/>
      <p:bldP spid="98389" grpId="0" animBg="1"/>
      <p:bldP spid="98390" grpId="0" animBg="1"/>
      <p:bldP spid="98396" grpId="0" animBg="1"/>
      <p:bldP spid="98397" grpId="0" animBg="1"/>
      <p:bldP spid="98398" grpId="0" animBg="1"/>
      <p:bldP spid="98400" grpId="0" animBg="1"/>
      <p:bldP spid="98401" grpId="0" animBg="1"/>
      <p:bldP spid="98402" grpId="0" animBg="1"/>
      <p:bldP spid="98406" grpId="0" animBg="1"/>
      <p:bldP spid="98407" grpId="0" animBg="1"/>
      <p:bldP spid="98408" grpId="0" animBg="1"/>
      <p:bldP spid="98410" grpId="0" animBg="1"/>
      <p:bldP spid="98411" grpId="0" animBg="1"/>
      <p:bldP spid="98412" grpId="0" animBg="1"/>
      <p:bldP spid="98416" grpId="0" animBg="1"/>
      <p:bldP spid="98417" grpId="0" animBg="1"/>
      <p:bldP spid="98418" grpId="0" animBg="1"/>
      <p:bldP spid="98422" grpId="0" animBg="1"/>
      <p:bldP spid="98423" grpId="0" animBg="1"/>
      <p:bldP spid="98424" grpId="0" animBg="1"/>
    </p:bldLst>
  </p:timing>
</p:sld>
</file>

<file path=ppt/slides/slide1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9090" name="Rectangle 2"/>
          <p:cNvSpPr>
            <a:spLocks noGrp="1" noChangeArrowheads="1"/>
          </p:cNvSpPr>
          <p:nvPr>
            <p:ph type="title"/>
          </p:nvPr>
        </p:nvSpPr>
        <p:spPr/>
        <p:txBody>
          <a:bodyPr>
            <a:normAutofit fontScale="90000"/>
          </a:bodyPr>
          <a:lstStyle/>
          <a:p>
            <a:pPr>
              <a:defRPr/>
            </a:pPr>
            <a:r>
              <a:rPr lang="fr-CA" altLang="fr-FR" sz="3200" dirty="0" smtClean="0"/>
              <a:t>Exemple: dans un Restaurant (Scénario 1)</a:t>
            </a:r>
            <a:endParaRPr lang="fr-CA" altLang="fr-FR" sz="3200" dirty="0"/>
          </a:p>
        </p:txBody>
      </p:sp>
      <p:grpSp>
        <p:nvGrpSpPr>
          <p:cNvPr id="89139" name="Group 51"/>
          <p:cNvGrpSpPr>
            <a:grpSpLocks/>
          </p:cNvGrpSpPr>
          <p:nvPr/>
        </p:nvGrpSpPr>
        <p:grpSpPr bwMode="auto">
          <a:xfrm>
            <a:off x="1219200" y="1562100"/>
            <a:ext cx="7470775" cy="4519613"/>
            <a:chOff x="768" y="984"/>
            <a:chExt cx="4706" cy="2847"/>
          </a:xfrm>
        </p:grpSpPr>
        <p:sp>
          <p:nvSpPr>
            <p:cNvPr id="33831" name="Oval 3"/>
            <p:cNvSpPr>
              <a:spLocks noChangeArrowheads="1"/>
            </p:cNvSpPr>
            <p:nvPr/>
          </p:nvSpPr>
          <p:spPr bwMode="auto">
            <a:xfrm>
              <a:off x="1584"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32" name="Rectangle 4"/>
            <p:cNvSpPr>
              <a:spLocks noChangeArrowheads="1"/>
            </p:cNvSpPr>
            <p:nvPr/>
          </p:nvSpPr>
          <p:spPr bwMode="auto">
            <a:xfrm>
              <a:off x="2112" y="1920"/>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33" name="Oval 5"/>
            <p:cNvSpPr>
              <a:spLocks noChangeArrowheads="1"/>
            </p:cNvSpPr>
            <p:nvPr/>
          </p:nvSpPr>
          <p:spPr bwMode="auto">
            <a:xfrm>
              <a:off x="2784"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34" name="Oval 6"/>
            <p:cNvSpPr>
              <a:spLocks noChangeArrowheads="1"/>
            </p:cNvSpPr>
            <p:nvPr/>
          </p:nvSpPr>
          <p:spPr bwMode="auto">
            <a:xfrm>
              <a:off x="3888" y="11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35" name="Rectangle 7"/>
            <p:cNvSpPr>
              <a:spLocks noChangeArrowheads="1"/>
            </p:cNvSpPr>
            <p:nvPr/>
          </p:nvSpPr>
          <p:spPr bwMode="auto">
            <a:xfrm>
              <a:off x="3360" y="1920"/>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36" name="Line 8"/>
            <p:cNvSpPr>
              <a:spLocks noChangeShapeType="1"/>
            </p:cNvSpPr>
            <p:nvPr/>
          </p:nvSpPr>
          <p:spPr bwMode="auto">
            <a:xfrm>
              <a:off x="1776" y="1392"/>
              <a:ext cx="432"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37" name="Line 9"/>
            <p:cNvSpPr>
              <a:spLocks noChangeShapeType="1"/>
            </p:cNvSpPr>
            <p:nvPr/>
          </p:nvSpPr>
          <p:spPr bwMode="auto">
            <a:xfrm flipH="1">
              <a:off x="2352" y="1344"/>
              <a:ext cx="432"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38" name="Line 10"/>
            <p:cNvSpPr>
              <a:spLocks noChangeShapeType="1"/>
            </p:cNvSpPr>
            <p:nvPr/>
          </p:nvSpPr>
          <p:spPr bwMode="auto">
            <a:xfrm>
              <a:off x="2976" y="1344"/>
              <a:ext cx="48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39" name="Line 11"/>
            <p:cNvSpPr>
              <a:spLocks noChangeShapeType="1"/>
            </p:cNvSpPr>
            <p:nvPr/>
          </p:nvSpPr>
          <p:spPr bwMode="auto">
            <a:xfrm flipH="1">
              <a:off x="3600" y="1344"/>
              <a:ext cx="336"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40" name="Line 12"/>
            <p:cNvSpPr>
              <a:spLocks noChangeShapeType="1"/>
            </p:cNvSpPr>
            <p:nvPr/>
          </p:nvSpPr>
          <p:spPr bwMode="auto">
            <a:xfrm flipH="1">
              <a:off x="1776" y="2112"/>
              <a:ext cx="432"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41" name="Oval 13"/>
            <p:cNvSpPr>
              <a:spLocks noChangeArrowheads="1"/>
            </p:cNvSpPr>
            <p:nvPr/>
          </p:nvSpPr>
          <p:spPr bwMode="auto">
            <a:xfrm>
              <a:off x="1584" y="254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42" name="Oval 14"/>
            <p:cNvSpPr>
              <a:spLocks noChangeArrowheads="1"/>
            </p:cNvSpPr>
            <p:nvPr/>
          </p:nvSpPr>
          <p:spPr bwMode="auto">
            <a:xfrm>
              <a:off x="2832" y="25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43" name="Oval 15"/>
            <p:cNvSpPr>
              <a:spLocks noChangeArrowheads="1"/>
            </p:cNvSpPr>
            <p:nvPr/>
          </p:nvSpPr>
          <p:spPr bwMode="auto">
            <a:xfrm>
              <a:off x="4032" y="259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44" name="Line 16"/>
            <p:cNvSpPr>
              <a:spLocks noChangeShapeType="1"/>
            </p:cNvSpPr>
            <p:nvPr/>
          </p:nvSpPr>
          <p:spPr bwMode="auto">
            <a:xfrm>
              <a:off x="2352" y="2112"/>
              <a:ext cx="528"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45" name="Line 17"/>
            <p:cNvSpPr>
              <a:spLocks noChangeShapeType="1"/>
            </p:cNvSpPr>
            <p:nvPr/>
          </p:nvSpPr>
          <p:spPr bwMode="auto">
            <a:xfrm flipH="1">
              <a:off x="3024" y="2112"/>
              <a:ext cx="432"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46" name="Line 18"/>
            <p:cNvSpPr>
              <a:spLocks noChangeShapeType="1"/>
            </p:cNvSpPr>
            <p:nvPr/>
          </p:nvSpPr>
          <p:spPr bwMode="auto">
            <a:xfrm>
              <a:off x="3552" y="2112"/>
              <a:ext cx="528"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47" name="Rectangle 19"/>
            <p:cNvSpPr>
              <a:spLocks noChangeArrowheads="1"/>
            </p:cNvSpPr>
            <p:nvPr/>
          </p:nvSpPr>
          <p:spPr bwMode="auto">
            <a:xfrm>
              <a:off x="4032"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48" name="Oval 20"/>
            <p:cNvSpPr>
              <a:spLocks noChangeArrowheads="1"/>
            </p:cNvSpPr>
            <p:nvPr/>
          </p:nvSpPr>
          <p:spPr bwMode="auto">
            <a:xfrm>
              <a:off x="4992" y="340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49" name="Rectangle 21"/>
            <p:cNvSpPr>
              <a:spLocks noChangeArrowheads="1"/>
            </p:cNvSpPr>
            <p:nvPr/>
          </p:nvSpPr>
          <p:spPr bwMode="auto">
            <a:xfrm>
              <a:off x="2832"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50" name="Line 22"/>
            <p:cNvSpPr>
              <a:spLocks noChangeShapeType="1"/>
            </p:cNvSpPr>
            <p:nvPr/>
          </p:nvSpPr>
          <p:spPr bwMode="auto">
            <a:xfrm>
              <a:off x="4176" y="2832"/>
              <a:ext cx="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51" name="Line 23"/>
            <p:cNvSpPr>
              <a:spLocks noChangeShapeType="1"/>
            </p:cNvSpPr>
            <p:nvPr/>
          </p:nvSpPr>
          <p:spPr bwMode="auto">
            <a:xfrm>
              <a:off x="4320" y="3504"/>
              <a:ext cx="67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52" name="Line 24"/>
            <p:cNvSpPr>
              <a:spLocks noChangeShapeType="1"/>
            </p:cNvSpPr>
            <p:nvPr/>
          </p:nvSpPr>
          <p:spPr bwMode="auto">
            <a:xfrm>
              <a:off x="2976" y="2832"/>
              <a:ext cx="0"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53" name="Line 25"/>
            <p:cNvSpPr>
              <a:spLocks noChangeShapeType="1"/>
            </p:cNvSpPr>
            <p:nvPr/>
          </p:nvSpPr>
          <p:spPr bwMode="auto">
            <a:xfrm flipH="1" flipV="1">
              <a:off x="2496" y="3024"/>
              <a:ext cx="336" cy="48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54" name="Line 26"/>
            <p:cNvSpPr>
              <a:spLocks noChangeShapeType="1"/>
            </p:cNvSpPr>
            <p:nvPr/>
          </p:nvSpPr>
          <p:spPr bwMode="auto">
            <a:xfrm flipV="1">
              <a:off x="2496" y="1392"/>
              <a:ext cx="384" cy="163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55" name="Rectangle 27"/>
            <p:cNvSpPr>
              <a:spLocks noChangeArrowheads="1"/>
            </p:cNvSpPr>
            <p:nvPr/>
          </p:nvSpPr>
          <p:spPr bwMode="auto">
            <a:xfrm>
              <a:off x="1584" y="3408"/>
              <a:ext cx="288"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56" name="Line 28"/>
            <p:cNvSpPr>
              <a:spLocks noChangeShapeType="1"/>
            </p:cNvSpPr>
            <p:nvPr/>
          </p:nvSpPr>
          <p:spPr bwMode="auto">
            <a:xfrm>
              <a:off x="1728" y="2784"/>
              <a:ext cx="0"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57" name="Oval 29"/>
            <p:cNvSpPr>
              <a:spLocks noChangeArrowheads="1"/>
            </p:cNvSpPr>
            <p:nvPr/>
          </p:nvSpPr>
          <p:spPr bwMode="auto">
            <a:xfrm>
              <a:off x="864" y="340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58" name="Line 30"/>
            <p:cNvSpPr>
              <a:spLocks noChangeShapeType="1"/>
            </p:cNvSpPr>
            <p:nvPr/>
          </p:nvSpPr>
          <p:spPr bwMode="auto">
            <a:xfrm flipH="1">
              <a:off x="1104" y="3504"/>
              <a:ext cx="48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59" name="Line 31"/>
            <p:cNvSpPr>
              <a:spLocks noChangeShapeType="1"/>
            </p:cNvSpPr>
            <p:nvPr/>
          </p:nvSpPr>
          <p:spPr bwMode="auto">
            <a:xfrm flipV="1">
              <a:off x="1872" y="1344"/>
              <a:ext cx="960" cy="216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60" name="Line 32"/>
            <p:cNvSpPr>
              <a:spLocks noChangeShapeType="1"/>
            </p:cNvSpPr>
            <p:nvPr/>
          </p:nvSpPr>
          <p:spPr bwMode="auto">
            <a:xfrm flipH="1" flipV="1">
              <a:off x="2928" y="1392"/>
              <a:ext cx="1104" cy="21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61" name="Text Box 33"/>
            <p:cNvSpPr txBox="1">
              <a:spLocks noChangeArrowheads="1"/>
            </p:cNvSpPr>
            <p:nvPr/>
          </p:nvSpPr>
          <p:spPr bwMode="auto">
            <a:xfrm>
              <a:off x="2294" y="984"/>
              <a:ext cx="548"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Waiter</a:t>
              </a:r>
            </a:p>
            <a:p>
              <a:pPr eaLnBrk="1" hangingPunct="1">
                <a:spcBef>
                  <a:spcPct val="0"/>
                </a:spcBef>
                <a:spcAft>
                  <a:spcPct val="0"/>
                </a:spcAft>
                <a:buFontTx/>
                <a:buNone/>
              </a:pPr>
              <a:r>
                <a:rPr lang="en-US" altLang="fr-FR" sz="1800" b="0"/>
                <a:t>free</a:t>
              </a:r>
            </a:p>
          </p:txBody>
        </p:sp>
        <p:sp>
          <p:nvSpPr>
            <p:cNvPr id="33862" name="Text Box 34"/>
            <p:cNvSpPr txBox="1">
              <a:spLocks noChangeArrowheads="1"/>
            </p:cNvSpPr>
            <p:nvPr/>
          </p:nvSpPr>
          <p:spPr bwMode="auto">
            <a:xfrm>
              <a:off x="768" y="1104"/>
              <a:ext cx="8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Customer 1</a:t>
              </a:r>
            </a:p>
          </p:txBody>
        </p:sp>
        <p:sp>
          <p:nvSpPr>
            <p:cNvPr id="33863" name="Text Box 35"/>
            <p:cNvSpPr txBox="1">
              <a:spLocks noChangeArrowheads="1"/>
            </p:cNvSpPr>
            <p:nvPr/>
          </p:nvSpPr>
          <p:spPr bwMode="auto">
            <a:xfrm>
              <a:off x="4176" y="1152"/>
              <a:ext cx="83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Customer 2</a:t>
              </a:r>
            </a:p>
          </p:txBody>
        </p:sp>
        <p:sp>
          <p:nvSpPr>
            <p:cNvPr id="33864" name="Text Box 36"/>
            <p:cNvSpPr txBox="1">
              <a:spLocks noChangeArrowheads="1"/>
            </p:cNvSpPr>
            <p:nvPr/>
          </p:nvSpPr>
          <p:spPr bwMode="auto">
            <a:xfrm>
              <a:off x="1670" y="1752"/>
              <a:ext cx="46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a:t>
              </a:r>
            </a:p>
            <a:p>
              <a:pPr eaLnBrk="1" hangingPunct="1">
                <a:spcBef>
                  <a:spcPct val="0"/>
                </a:spcBef>
                <a:spcAft>
                  <a:spcPct val="0"/>
                </a:spcAft>
                <a:buFontTx/>
                <a:buNone/>
              </a:pPr>
              <a:r>
                <a:rPr lang="en-US" altLang="fr-FR" sz="1800" b="0"/>
                <a:t>order</a:t>
              </a:r>
            </a:p>
          </p:txBody>
        </p:sp>
        <p:sp>
          <p:nvSpPr>
            <p:cNvPr id="33865" name="Text Box 37"/>
            <p:cNvSpPr txBox="1">
              <a:spLocks noChangeArrowheads="1"/>
            </p:cNvSpPr>
            <p:nvPr/>
          </p:nvSpPr>
          <p:spPr bwMode="auto">
            <a:xfrm>
              <a:off x="3734" y="1704"/>
              <a:ext cx="46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a:t>
              </a:r>
            </a:p>
            <a:p>
              <a:pPr eaLnBrk="1" hangingPunct="1">
                <a:spcBef>
                  <a:spcPct val="0"/>
                </a:spcBef>
                <a:spcAft>
                  <a:spcPct val="0"/>
                </a:spcAft>
                <a:buFontTx/>
                <a:buNone/>
              </a:pPr>
              <a:r>
                <a:rPr lang="en-US" altLang="fr-FR" sz="1800" b="0"/>
                <a:t>order</a:t>
              </a:r>
            </a:p>
          </p:txBody>
        </p:sp>
        <p:sp>
          <p:nvSpPr>
            <p:cNvPr id="33866" name="Text Box 38"/>
            <p:cNvSpPr txBox="1">
              <a:spLocks noChangeArrowheads="1"/>
            </p:cNvSpPr>
            <p:nvPr/>
          </p:nvSpPr>
          <p:spPr bwMode="auto">
            <a:xfrm>
              <a:off x="3062" y="2568"/>
              <a:ext cx="500"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Order</a:t>
              </a:r>
            </a:p>
            <a:p>
              <a:pPr eaLnBrk="1" hangingPunct="1">
                <a:spcBef>
                  <a:spcPct val="0"/>
                </a:spcBef>
                <a:spcAft>
                  <a:spcPct val="0"/>
                </a:spcAft>
                <a:buFontTx/>
                <a:buNone/>
              </a:pPr>
              <a:r>
                <a:rPr lang="en-US" altLang="fr-FR" sz="1800" b="0"/>
                <a:t>taken</a:t>
              </a:r>
            </a:p>
          </p:txBody>
        </p:sp>
        <p:sp>
          <p:nvSpPr>
            <p:cNvPr id="33867" name="Text Box 39"/>
            <p:cNvSpPr txBox="1">
              <a:spLocks noChangeArrowheads="1"/>
            </p:cNvSpPr>
            <p:nvPr/>
          </p:nvSpPr>
          <p:spPr bwMode="auto">
            <a:xfrm>
              <a:off x="3110" y="3336"/>
              <a:ext cx="572"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Tell</a:t>
              </a:r>
            </a:p>
            <a:p>
              <a:pPr eaLnBrk="1" hangingPunct="1">
                <a:spcBef>
                  <a:spcPct val="0"/>
                </a:spcBef>
                <a:spcAft>
                  <a:spcPct val="0"/>
                </a:spcAft>
                <a:buFontTx/>
                <a:buNone/>
              </a:pPr>
              <a:r>
                <a:rPr lang="en-US" altLang="fr-FR" sz="1800" b="0"/>
                <a:t>kitchen</a:t>
              </a:r>
            </a:p>
          </p:txBody>
        </p:sp>
        <p:sp>
          <p:nvSpPr>
            <p:cNvPr id="33868" name="Text Box 40"/>
            <p:cNvSpPr txBox="1">
              <a:spLocks noChangeArrowheads="1"/>
            </p:cNvSpPr>
            <p:nvPr/>
          </p:nvSpPr>
          <p:spPr bwMode="auto">
            <a:xfrm>
              <a:off x="1238" y="2520"/>
              <a:ext cx="3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wait</a:t>
              </a:r>
            </a:p>
          </p:txBody>
        </p:sp>
        <p:sp>
          <p:nvSpPr>
            <p:cNvPr id="33869" name="Text Box 41"/>
            <p:cNvSpPr txBox="1">
              <a:spLocks noChangeArrowheads="1"/>
            </p:cNvSpPr>
            <p:nvPr/>
          </p:nvSpPr>
          <p:spPr bwMode="auto">
            <a:xfrm>
              <a:off x="4310" y="2568"/>
              <a:ext cx="38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wait</a:t>
              </a:r>
            </a:p>
          </p:txBody>
        </p:sp>
        <p:sp>
          <p:nvSpPr>
            <p:cNvPr id="33870" name="Line 42"/>
            <p:cNvSpPr>
              <a:spLocks noChangeShapeType="1"/>
            </p:cNvSpPr>
            <p:nvPr/>
          </p:nvSpPr>
          <p:spPr bwMode="auto">
            <a:xfrm>
              <a:off x="3024" y="1296"/>
              <a:ext cx="2064" cy="7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71" name="Line 43"/>
            <p:cNvSpPr>
              <a:spLocks noChangeShapeType="1"/>
            </p:cNvSpPr>
            <p:nvPr/>
          </p:nvSpPr>
          <p:spPr bwMode="auto">
            <a:xfrm flipH="1">
              <a:off x="816" y="1248"/>
              <a:ext cx="1968" cy="91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72" name="Line 44"/>
            <p:cNvSpPr>
              <a:spLocks noChangeShapeType="1"/>
            </p:cNvSpPr>
            <p:nvPr/>
          </p:nvSpPr>
          <p:spPr bwMode="auto">
            <a:xfrm>
              <a:off x="816" y="2160"/>
              <a:ext cx="816"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73" name="Line 45"/>
            <p:cNvSpPr>
              <a:spLocks noChangeShapeType="1"/>
            </p:cNvSpPr>
            <p:nvPr/>
          </p:nvSpPr>
          <p:spPr bwMode="auto">
            <a:xfrm flipH="1">
              <a:off x="4272" y="2064"/>
              <a:ext cx="816" cy="134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3874" name="Text Box 46"/>
            <p:cNvSpPr txBox="1">
              <a:spLocks noChangeArrowheads="1"/>
            </p:cNvSpPr>
            <p:nvPr/>
          </p:nvSpPr>
          <p:spPr bwMode="auto">
            <a:xfrm>
              <a:off x="1392" y="3600"/>
              <a:ext cx="7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Serve food</a:t>
              </a:r>
            </a:p>
          </p:txBody>
        </p:sp>
        <p:sp>
          <p:nvSpPr>
            <p:cNvPr id="33875" name="Text Box 47"/>
            <p:cNvSpPr txBox="1">
              <a:spLocks noChangeArrowheads="1"/>
            </p:cNvSpPr>
            <p:nvPr/>
          </p:nvSpPr>
          <p:spPr bwMode="auto">
            <a:xfrm>
              <a:off x="3840" y="3552"/>
              <a:ext cx="7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Serve food</a:t>
              </a:r>
            </a:p>
          </p:txBody>
        </p:sp>
        <p:sp>
          <p:nvSpPr>
            <p:cNvPr id="33876" name="Text Box 48"/>
            <p:cNvSpPr txBox="1">
              <a:spLocks noChangeArrowheads="1"/>
            </p:cNvSpPr>
            <p:nvPr/>
          </p:nvSpPr>
          <p:spPr bwMode="auto">
            <a:xfrm>
              <a:off x="806" y="3192"/>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eating</a:t>
              </a:r>
            </a:p>
          </p:txBody>
        </p:sp>
        <p:sp>
          <p:nvSpPr>
            <p:cNvPr id="33877" name="Text Box 49"/>
            <p:cNvSpPr txBox="1">
              <a:spLocks noChangeArrowheads="1"/>
            </p:cNvSpPr>
            <p:nvPr/>
          </p:nvSpPr>
          <p:spPr bwMode="auto">
            <a:xfrm>
              <a:off x="4982" y="3192"/>
              <a:ext cx="4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eating</a:t>
              </a:r>
            </a:p>
          </p:txBody>
        </p:sp>
      </p:grpSp>
      <p:sp>
        <p:nvSpPr>
          <p:cNvPr id="89138" name="Oval 50"/>
          <p:cNvSpPr>
            <a:spLocks noChangeArrowheads="1"/>
          </p:cNvSpPr>
          <p:nvPr/>
        </p:nvSpPr>
        <p:spPr bwMode="auto">
          <a:xfrm>
            <a:off x="2667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40" name="Oval 52"/>
          <p:cNvSpPr>
            <a:spLocks noChangeArrowheads="1"/>
          </p:cNvSpPr>
          <p:nvPr/>
        </p:nvSpPr>
        <p:spPr bwMode="auto">
          <a:xfrm>
            <a:off x="45720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41" name="Oval 53"/>
          <p:cNvSpPr>
            <a:spLocks noChangeArrowheads="1"/>
          </p:cNvSpPr>
          <p:nvPr/>
        </p:nvSpPr>
        <p:spPr bwMode="auto">
          <a:xfrm>
            <a:off x="63246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89144" name="Group 56"/>
          <p:cNvGrpSpPr>
            <a:grpSpLocks/>
          </p:cNvGrpSpPr>
          <p:nvPr/>
        </p:nvGrpSpPr>
        <p:grpSpPr bwMode="auto">
          <a:xfrm>
            <a:off x="2667000" y="1905000"/>
            <a:ext cx="2057400" cy="228600"/>
            <a:chOff x="1680" y="1200"/>
            <a:chExt cx="1296" cy="144"/>
          </a:xfrm>
        </p:grpSpPr>
        <p:sp>
          <p:nvSpPr>
            <p:cNvPr id="33829" name="Oval 54"/>
            <p:cNvSpPr>
              <a:spLocks noChangeArrowheads="1"/>
            </p:cNvSpPr>
            <p:nvPr/>
          </p:nvSpPr>
          <p:spPr bwMode="auto">
            <a:xfrm>
              <a:off x="1680"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30" name="Oval 55"/>
            <p:cNvSpPr>
              <a:spLocks noChangeArrowheads="1"/>
            </p:cNvSpPr>
            <p:nvPr/>
          </p:nvSpPr>
          <p:spPr bwMode="auto">
            <a:xfrm>
              <a:off x="2880"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89146" name="Rectangle 58"/>
          <p:cNvSpPr>
            <a:spLocks noChangeArrowheads="1"/>
          </p:cNvSpPr>
          <p:nvPr/>
        </p:nvSpPr>
        <p:spPr bwMode="auto">
          <a:xfrm>
            <a:off x="3352800" y="30480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47" name="Oval 59"/>
          <p:cNvSpPr>
            <a:spLocks noChangeArrowheads="1"/>
          </p:cNvSpPr>
          <p:nvPr/>
        </p:nvSpPr>
        <p:spPr bwMode="auto">
          <a:xfrm>
            <a:off x="26670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50" name="Oval 62"/>
          <p:cNvSpPr>
            <a:spLocks noChangeArrowheads="1"/>
          </p:cNvSpPr>
          <p:nvPr/>
        </p:nvSpPr>
        <p:spPr bwMode="auto">
          <a:xfrm>
            <a:off x="4648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51" name="Oval 63"/>
          <p:cNvSpPr>
            <a:spLocks noChangeArrowheads="1"/>
          </p:cNvSpPr>
          <p:nvPr/>
        </p:nvSpPr>
        <p:spPr bwMode="auto">
          <a:xfrm>
            <a:off x="46482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52" name="Rectangle 64"/>
          <p:cNvSpPr>
            <a:spLocks noChangeArrowheads="1"/>
          </p:cNvSpPr>
          <p:nvPr/>
        </p:nvSpPr>
        <p:spPr bwMode="auto">
          <a:xfrm>
            <a:off x="4495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53" name="Oval 65"/>
          <p:cNvSpPr>
            <a:spLocks noChangeArrowheads="1"/>
          </p:cNvSpPr>
          <p:nvPr/>
        </p:nvSpPr>
        <p:spPr bwMode="auto">
          <a:xfrm>
            <a:off x="4572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89157" name="Group 69"/>
          <p:cNvGrpSpPr>
            <a:grpSpLocks/>
          </p:cNvGrpSpPr>
          <p:nvPr/>
        </p:nvGrpSpPr>
        <p:grpSpPr bwMode="auto">
          <a:xfrm>
            <a:off x="2667000" y="1981200"/>
            <a:ext cx="2057400" cy="2362200"/>
            <a:chOff x="1680" y="1248"/>
            <a:chExt cx="1296" cy="1488"/>
          </a:xfrm>
        </p:grpSpPr>
        <p:sp>
          <p:nvSpPr>
            <p:cNvPr id="33827" name="Oval 66"/>
            <p:cNvSpPr>
              <a:spLocks noChangeArrowheads="1"/>
            </p:cNvSpPr>
            <p:nvPr/>
          </p:nvSpPr>
          <p:spPr bwMode="auto">
            <a:xfrm>
              <a:off x="2880" y="1248"/>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28" name="Oval 68"/>
            <p:cNvSpPr>
              <a:spLocks noChangeArrowheads="1"/>
            </p:cNvSpPr>
            <p:nvPr/>
          </p:nvSpPr>
          <p:spPr bwMode="auto">
            <a:xfrm>
              <a:off x="1680" y="264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89158" name="Rectangle 70"/>
          <p:cNvSpPr>
            <a:spLocks noChangeArrowheads="1"/>
          </p:cNvSpPr>
          <p:nvPr/>
        </p:nvSpPr>
        <p:spPr bwMode="auto">
          <a:xfrm>
            <a:off x="25146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59" name="Oval 71"/>
          <p:cNvSpPr>
            <a:spLocks noChangeArrowheads="1"/>
          </p:cNvSpPr>
          <p:nvPr/>
        </p:nvSpPr>
        <p:spPr bwMode="auto">
          <a:xfrm>
            <a:off x="1524000" y="5562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60" name="Oval 72"/>
          <p:cNvSpPr>
            <a:spLocks noChangeArrowheads="1"/>
          </p:cNvSpPr>
          <p:nvPr/>
        </p:nvSpPr>
        <p:spPr bwMode="auto">
          <a:xfrm>
            <a:off x="44958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89163" name="Group 75"/>
          <p:cNvGrpSpPr>
            <a:grpSpLocks/>
          </p:cNvGrpSpPr>
          <p:nvPr/>
        </p:nvGrpSpPr>
        <p:grpSpPr bwMode="auto">
          <a:xfrm>
            <a:off x="4495800" y="1905000"/>
            <a:ext cx="1981200" cy="152400"/>
            <a:chOff x="2832" y="1200"/>
            <a:chExt cx="1248" cy="96"/>
          </a:xfrm>
        </p:grpSpPr>
        <p:sp>
          <p:nvSpPr>
            <p:cNvPr id="33825" name="Oval 73"/>
            <p:cNvSpPr>
              <a:spLocks noChangeArrowheads="1"/>
            </p:cNvSpPr>
            <p:nvPr/>
          </p:nvSpPr>
          <p:spPr bwMode="auto">
            <a:xfrm>
              <a:off x="2832"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26" name="Oval 74"/>
            <p:cNvSpPr>
              <a:spLocks noChangeArrowheads="1"/>
            </p:cNvSpPr>
            <p:nvPr/>
          </p:nvSpPr>
          <p:spPr bwMode="auto">
            <a:xfrm>
              <a:off x="3984"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89164" name="Rectangle 76"/>
          <p:cNvSpPr>
            <a:spLocks noChangeArrowheads="1"/>
          </p:cNvSpPr>
          <p:nvPr/>
        </p:nvSpPr>
        <p:spPr bwMode="auto">
          <a:xfrm>
            <a:off x="5334000" y="30480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65" name="Oval 77"/>
          <p:cNvSpPr>
            <a:spLocks noChangeArrowheads="1"/>
          </p:cNvSpPr>
          <p:nvPr/>
        </p:nvSpPr>
        <p:spPr bwMode="auto">
          <a:xfrm>
            <a:off x="4648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66" name="Oval 78"/>
          <p:cNvSpPr>
            <a:spLocks noChangeArrowheads="1"/>
          </p:cNvSpPr>
          <p:nvPr/>
        </p:nvSpPr>
        <p:spPr bwMode="auto">
          <a:xfrm>
            <a:off x="6553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67" name="Rectangle 79"/>
          <p:cNvSpPr>
            <a:spLocks noChangeArrowheads="1"/>
          </p:cNvSpPr>
          <p:nvPr/>
        </p:nvSpPr>
        <p:spPr bwMode="auto">
          <a:xfrm>
            <a:off x="4495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68" name="Oval 80"/>
          <p:cNvSpPr>
            <a:spLocks noChangeArrowheads="1"/>
          </p:cNvSpPr>
          <p:nvPr/>
        </p:nvSpPr>
        <p:spPr bwMode="auto">
          <a:xfrm>
            <a:off x="4572000" y="1905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89171" name="Group 83"/>
          <p:cNvGrpSpPr>
            <a:grpSpLocks/>
          </p:cNvGrpSpPr>
          <p:nvPr/>
        </p:nvGrpSpPr>
        <p:grpSpPr bwMode="auto">
          <a:xfrm>
            <a:off x="4572000" y="1905000"/>
            <a:ext cx="2133600" cy="2438400"/>
            <a:chOff x="2880" y="1200"/>
            <a:chExt cx="1344" cy="1536"/>
          </a:xfrm>
        </p:grpSpPr>
        <p:sp>
          <p:nvSpPr>
            <p:cNvPr id="33823" name="Oval 81"/>
            <p:cNvSpPr>
              <a:spLocks noChangeArrowheads="1"/>
            </p:cNvSpPr>
            <p:nvPr/>
          </p:nvSpPr>
          <p:spPr bwMode="auto">
            <a:xfrm>
              <a:off x="2880" y="12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24" name="Oval 82"/>
            <p:cNvSpPr>
              <a:spLocks noChangeArrowheads="1"/>
            </p:cNvSpPr>
            <p:nvPr/>
          </p:nvSpPr>
          <p:spPr bwMode="auto">
            <a:xfrm>
              <a:off x="4128" y="264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89172" name="Rectangle 84"/>
          <p:cNvSpPr>
            <a:spLocks noChangeArrowheads="1"/>
          </p:cNvSpPr>
          <p:nvPr/>
        </p:nvSpPr>
        <p:spPr bwMode="auto">
          <a:xfrm>
            <a:off x="6400800" y="5410200"/>
            <a:ext cx="4572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73" name="Oval 85"/>
          <p:cNvSpPr>
            <a:spLocks noChangeArrowheads="1"/>
          </p:cNvSpPr>
          <p:nvPr/>
        </p:nvSpPr>
        <p:spPr bwMode="auto">
          <a:xfrm>
            <a:off x="8077200" y="5486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74" name="Oval 86"/>
          <p:cNvSpPr>
            <a:spLocks noChangeArrowheads="1"/>
          </p:cNvSpPr>
          <p:nvPr/>
        </p:nvSpPr>
        <p:spPr bwMode="auto">
          <a:xfrm>
            <a:off x="46482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89175" name="Oval 87"/>
          <p:cNvSpPr>
            <a:spLocks noChangeArrowheads="1"/>
          </p:cNvSpPr>
          <p:nvPr/>
        </p:nvSpPr>
        <p:spPr bwMode="auto">
          <a:xfrm>
            <a:off x="45720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3821"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C4DCDA4-67AF-4B9B-B953-5A4BF76E1142}" type="slidenum">
              <a:rPr lang="fr-CA" altLang="fr-FR" sz="1200" b="0" smtClean="0">
                <a:solidFill>
                  <a:srgbClr val="898989"/>
                </a:solidFill>
                <a:cs typeface="Arial" pitchFamily="34" charset="0"/>
              </a:rPr>
              <a:pPr>
                <a:spcBef>
                  <a:spcPct val="0"/>
                </a:spcBef>
                <a:spcAft>
                  <a:spcPct val="0"/>
                </a:spcAft>
                <a:buFontTx/>
                <a:buNone/>
              </a:pPr>
              <a:t>172</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3500039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89139"/>
                                        </p:tgtEl>
                                        <p:attrNameLst>
                                          <p:attrName>style.visibility</p:attrName>
                                        </p:attrNameLst>
                                      </p:cBhvr>
                                      <p:to>
                                        <p:strVal val="visible"/>
                                      </p:to>
                                    </p:set>
                                    <p:animEffect transition="in" filter="box(in)">
                                      <p:cBhvr>
                                        <p:cTn id="7" dur="500"/>
                                        <p:tgtEl>
                                          <p:spTgt spid="8913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grpId="0" nodeType="clickEffect">
                                  <p:stCondLst>
                                    <p:cond delay="0"/>
                                  </p:stCondLst>
                                  <p:childTnLst>
                                    <p:set>
                                      <p:cBhvr>
                                        <p:cTn id="11" dur="1" fill="hold">
                                          <p:stCondLst>
                                            <p:cond delay="499"/>
                                          </p:stCondLst>
                                        </p:cTn>
                                        <p:tgtEl>
                                          <p:spTgt spid="8913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499"/>
                                          </p:stCondLst>
                                        </p:cTn>
                                        <p:tgtEl>
                                          <p:spTgt spid="89140"/>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499"/>
                                          </p:stCondLst>
                                        </p:cTn>
                                        <p:tgtEl>
                                          <p:spTgt spid="89141"/>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nodeType="clickEffect">
                                  <p:stCondLst>
                                    <p:cond delay="0"/>
                                  </p:stCondLst>
                                  <p:childTnLst>
                                    <p:set>
                                      <p:cBhvr>
                                        <p:cTn id="23" dur="1" fill="hold">
                                          <p:stCondLst>
                                            <p:cond delay="499"/>
                                          </p:stCondLst>
                                        </p:cTn>
                                        <p:tgtEl>
                                          <p:spTgt spid="89144"/>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1" presetClass="entr" presetSubtype="0" fill="hold" grpId="0" nodeType="clickEffect">
                                  <p:stCondLst>
                                    <p:cond delay="0"/>
                                  </p:stCondLst>
                                  <p:childTnLst>
                                    <p:set>
                                      <p:cBhvr>
                                        <p:cTn id="27" dur="1000">
                                          <p:stCondLst>
                                            <p:cond delay="0"/>
                                          </p:stCondLst>
                                        </p:cTn>
                                        <p:tgtEl>
                                          <p:spTgt spid="89146"/>
                                        </p:tgtEl>
                                        <p:attrNameLst>
                                          <p:attrName>style.visibility</p:attrName>
                                        </p:attrNameLst>
                                      </p:cBhvr>
                                      <p:to>
                                        <p:strVal val="visible"/>
                                      </p:to>
                                    </p:set>
                                  </p:childTnLst>
                                  <p:subTnLst>
                                    <p:set>
                                      <p:cBhvr override="childStyle">
                                        <p:cTn dur="1" fill="hold" display="0" masterRel="nextClick" afterEffect="1"/>
                                        <p:tgtEl>
                                          <p:spTgt spid="89146"/>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499"/>
                                          </p:stCondLst>
                                        </p:cTn>
                                        <p:tgtEl>
                                          <p:spTgt spid="89147"/>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499"/>
                                          </p:stCondLst>
                                        </p:cTn>
                                        <p:tgtEl>
                                          <p:spTgt spid="89150"/>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499"/>
                                          </p:stCondLst>
                                        </p:cTn>
                                        <p:tgtEl>
                                          <p:spTgt spid="89151"/>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1" presetClass="entr" presetSubtype="0" fill="hold" grpId="0" nodeType="clickEffect">
                                  <p:stCondLst>
                                    <p:cond delay="0"/>
                                  </p:stCondLst>
                                  <p:childTnLst>
                                    <p:set>
                                      <p:cBhvr>
                                        <p:cTn id="43" dur="1000">
                                          <p:stCondLst>
                                            <p:cond delay="0"/>
                                          </p:stCondLst>
                                        </p:cTn>
                                        <p:tgtEl>
                                          <p:spTgt spid="89152"/>
                                        </p:tgtEl>
                                        <p:attrNameLst>
                                          <p:attrName>style.visibility</p:attrName>
                                        </p:attrNameLst>
                                      </p:cBhvr>
                                      <p:to>
                                        <p:strVal val="visible"/>
                                      </p:to>
                                    </p:set>
                                  </p:childTnLst>
                                  <p:subTnLst>
                                    <p:set>
                                      <p:cBhvr override="childStyle">
                                        <p:cTn dur="1" fill="hold" display="0" masterRel="nextClick" afterEffect="1"/>
                                        <p:tgtEl>
                                          <p:spTgt spid="89152"/>
                                        </p:tgtEl>
                                        <p:attrNameLst>
                                          <p:attrName>style.visibility</p:attrName>
                                        </p:attrNameLst>
                                      </p:cBhvr>
                                      <p:to>
                                        <p:strVal val="hidden"/>
                                      </p:to>
                                    </p:set>
                                  </p:sub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499"/>
                                          </p:stCondLst>
                                        </p:cTn>
                                        <p:tgtEl>
                                          <p:spTgt spid="89153"/>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nodeType="clickEffect">
                                  <p:stCondLst>
                                    <p:cond delay="0"/>
                                  </p:stCondLst>
                                  <p:childTnLst>
                                    <p:set>
                                      <p:cBhvr>
                                        <p:cTn id="51" dur="1" fill="hold">
                                          <p:stCondLst>
                                            <p:cond delay="499"/>
                                          </p:stCondLst>
                                        </p:cTn>
                                        <p:tgtEl>
                                          <p:spTgt spid="89157"/>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1" presetClass="entr" presetSubtype="0" fill="hold" grpId="0" nodeType="clickEffect">
                                  <p:stCondLst>
                                    <p:cond delay="0"/>
                                  </p:stCondLst>
                                  <p:childTnLst>
                                    <p:set>
                                      <p:cBhvr>
                                        <p:cTn id="55" dur="1000">
                                          <p:stCondLst>
                                            <p:cond delay="0"/>
                                          </p:stCondLst>
                                        </p:cTn>
                                        <p:tgtEl>
                                          <p:spTgt spid="89158"/>
                                        </p:tgtEl>
                                        <p:attrNameLst>
                                          <p:attrName>style.visibility</p:attrName>
                                        </p:attrNameLst>
                                      </p:cBhvr>
                                      <p:to>
                                        <p:strVal val="visible"/>
                                      </p:to>
                                    </p:set>
                                  </p:childTnLst>
                                  <p:subTnLst>
                                    <p:set>
                                      <p:cBhvr override="childStyle">
                                        <p:cTn dur="1" fill="hold" display="0" masterRel="nextClick" afterEffect="1"/>
                                        <p:tgtEl>
                                          <p:spTgt spid="89158"/>
                                        </p:tgtEl>
                                        <p:attrNameLst>
                                          <p:attrName>style.visibility</p:attrName>
                                        </p:attrNameLst>
                                      </p:cBhvr>
                                      <p:to>
                                        <p:strVal val="hidden"/>
                                      </p:to>
                                    </p:set>
                                  </p:sub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499"/>
                                          </p:stCondLst>
                                        </p:cTn>
                                        <p:tgtEl>
                                          <p:spTgt spid="89159"/>
                                        </p:tgtEl>
                                        <p:attrNameLst>
                                          <p:attrName>style.visibility</p:attrName>
                                        </p:attrNameLst>
                                      </p:cBhvr>
                                      <p:to>
                                        <p:strVal val="visible"/>
                                      </p:to>
                                    </p:set>
                                  </p:childTnLst>
                                </p:cTn>
                              </p:par>
                            </p:childTnLst>
                          </p:cTn>
                        </p:par>
                      </p:childTnLst>
                    </p:cTn>
                  </p:par>
                  <p:par>
                    <p:cTn id="60" fill="hold" nodeType="clickPar">
                      <p:stCondLst>
                        <p:cond delay="indefinite"/>
                      </p:stCondLst>
                      <p:childTnLst>
                        <p:par>
                          <p:cTn id="61" fill="hold" nodeType="withGroup">
                            <p:stCondLst>
                              <p:cond delay="0"/>
                            </p:stCondLst>
                            <p:childTnLst>
                              <p:par>
                                <p:cTn id="62" presetID="1" presetClass="entr" presetSubtype="0" fill="hold" grpId="0" nodeType="clickEffect">
                                  <p:stCondLst>
                                    <p:cond delay="0"/>
                                  </p:stCondLst>
                                  <p:childTnLst>
                                    <p:set>
                                      <p:cBhvr>
                                        <p:cTn id="63" dur="1" fill="hold">
                                          <p:stCondLst>
                                            <p:cond delay="499"/>
                                          </p:stCondLst>
                                        </p:cTn>
                                        <p:tgtEl>
                                          <p:spTgt spid="89160"/>
                                        </p:tgtEl>
                                        <p:attrNameLst>
                                          <p:attrName>style.visibility</p:attrName>
                                        </p:attrNameLst>
                                      </p:cBhvr>
                                      <p:to>
                                        <p:strVal val="visible"/>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 presetClass="entr" presetSubtype="0" fill="hold" nodeType="clickEffect">
                                  <p:stCondLst>
                                    <p:cond delay="0"/>
                                  </p:stCondLst>
                                  <p:childTnLst>
                                    <p:set>
                                      <p:cBhvr>
                                        <p:cTn id="67" dur="1" fill="hold">
                                          <p:stCondLst>
                                            <p:cond delay="499"/>
                                          </p:stCondLst>
                                        </p:cTn>
                                        <p:tgtEl>
                                          <p:spTgt spid="89163"/>
                                        </p:tgtEl>
                                        <p:attrNameLst>
                                          <p:attrName>style.visibility</p:attrName>
                                        </p:attrNameLst>
                                      </p:cBhvr>
                                      <p:to>
                                        <p:strVal val="visible"/>
                                      </p:to>
                                    </p:set>
                                  </p:childTnLst>
                                </p:cTn>
                              </p:par>
                            </p:childTnLst>
                          </p:cTn>
                        </p:par>
                      </p:childTnLst>
                    </p:cTn>
                  </p:par>
                  <p:par>
                    <p:cTn id="68" fill="hold" nodeType="clickPar">
                      <p:stCondLst>
                        <p:cond delay="indefinite"/>
                      </p:stCondLst>
                      <p:childTnLst>
                        <p:par>
                          <p:cTn id="69" fill="hold" nodeType="withGroup">
                            <p:stCondLst>
                              <p:cond delay="0"/>
                            </p:stCondLst>
                            <p:childTnLst>
                              <p:par>
                                <p:cTn id="70" presetID="11" presetClass="entr" presetSubtype="0" fill="hold" grpId="0" nodeType="clickEffect">
                                  <p:stCondLst>
                                    <p:cond delay="0"/>
                                  </p:stCondLst>
                                  <p:childTnLst>
                                    <p:set>
                                      <p:cBhvr>
                                        <p:cTn id="71" dur="1000">
                                          <p:stCondLst>
                                            <p:cond delay="0"/>
                                          </p:stCondLst>
                                        </p:cTn>
                                        <p:tgtEl>
                                          <p:spTgt spid="89164"/>
                                        </p:tgtEl>
                                        <p:attrNameLst>
                                          <p:attrName>style.visibility</p:attrName>
                                        </p:attrNameLst>
                                      </p:cBhvr>
                                      <p:to>
                                        <p:strVal val="visible"/>
                                      </p:to>
                                    </p:set>
                                  </p:childTnLst>
                                  <p:subTnLst>
                                    <p:set>
                                      <p:cBhvr override="childStyle">
                                        <p:cTn dur="1" fill="hold" display="0" masterRel="nextClick" afterEffect="1"/>
                                        <p:tgtEl>
                                          <p:spTgt spid="89164"/>
                                        </p:tgtEl>
                                        <p:attrNameLst>
                                          <p:attrName>style.visibility</p:attrName>
                                        </p:attrNameLst>
                                      </p:cBhvr>
                                      <p:to>
                                        <p:strVal val="hidden"/>
                                      </p:to>
                                    </p:set>
                                  </p:subTnLst>
                                </p:cTn>
                              </p:par>
                            </p:childTnLst>
                          </p:cTn>
                        </p:par>
                      </p:childTnLst>
                    </p:cTn>
                  </p:par>
                  <p:par>
                    <p:cTn id="72" fill="hold" nodeType="clickPar">
                      <p:stCondLst>
                        <p:cond delay="indefinite"/>
                      </p:stCondLst>
                      <p:childTnLst>
                        <p:par>
                          <p:cTn id="73" fill="hold" nodeType="withGroup">
                            <p:stCondLst>
                              <p:cond delay="0"/>
                            </p:stCondLst>
                            <p:childTnLst>
                              <p:par>
                                <p:cTn id="74" presetID="1" presetClass="entr" presetSubtype="0" fill="hold" grpId="0" nodeType="clickEffect">
                                  <p:stCondLst>
                                    <p:cond delay="0"/>
                                  </p:stCondLst>
                                  <p:childTnLst>
                                    <p:set>
                                      <p:cBhvr>
                                        <p:cTn id="75" dur="1" fill="hold">
                                          <p:stCondLst>
                                            <p:cond delay="499"/>
                                          </p:stCondLst>
                                        </p:cTn>
                                        <p:tgtEl>
                                          <p:spTgt spid="89165"/>
                                        </p:tgtEl>
                                        <p:attrNameLst>
                                          <p:attrName>style.visibility</p:attrName>
                                        </p:attrNameLst>
                                      </p:cBhvr>
                                      <p:to>
                                        <p:strVal val="visible"/>
                                      </p:to>
                                    </p:set>
                                  </p:childTnLst>
                                </p:cTn>
                              </p:par>
                            </p:childTnLst>
                          </p:cTn>
                        </p:par>
                      </p:childTnLst>
                    </p:cTn>
                  </p:par>
                  <p:par>
                    <p:cTn id="76" fill="hold" nodeType="clickPar">
                      <p:stCondLst>
                        <p:cond delay="indefinite"/>
                      </p:stCondLst>
                      <p:childTnLst>
                        <p:par>
                          <p:cTn id="77" fill="hold" nodeType="withGroup">
                            <p:stCondLst>
                              <p:cond delay="0"/>
                            </p:stCondLst>
                            <p:childTnLst>
                              <p:par>
                                <p:cTn id="78" presetID="1" presetClass="entr" presetSubtype="0" fill="hold" grpId="0" nodeType="clickEffect">
                                  <p:stCondLst>
                                    <p:cond delay="0"/>
                                  </p:stCondLst>
                                  <p:childTnLst>
                                    <p:set>
                                      <p:cBhvr>
                                        <p:cTn id="79" dur="1" fill="hold">
                                          <p:stCondLst>
                                            <p:cond delay="499"/>
                                          </p:stCondLst>
                                        </p:cTn>
                                        <p:tgtEl>
                                          <p:spTgt spid="89166"/>
                                        </p:tgtEl>
                                        <p:attrNameLst>
                                          <p:attrName>style.visibility</p:attrName>
                                        </p:attrNameLst>
                                      </p:cBhvr>
                                      <p:to>
                                        <p:strVal val="visible"/>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ntr" presetSubtype="0" fill="hold" grpId="0" nodeType="clickEffect">
                                  <p:stCondLst>
                                    <p:cond delay="0"/>
                                  </p:stCondLst>
                                  <p:childTnLst>
                                    <p:set>
                                      <p:cBhvr>
                                        <p:cTn id="83" dur="1" fill="hold">
                                          <p:stCondLst>
                                            <p:cond delay="499"/>
                                          </p:stCondLst>
                                        </p:cTn>
                                        <p:tgtEl>
                                          <p:spTgt spid="89174"/>
                                        </p:tgtEl>
                                        <p:attrNameLst>
                                          <p:attrName>style.visibility</p:attrName>
                                        </p:attrNameLst>
                                      </p:cBhvr>
                                      <p:to>
                                        <p:strVal val="visibl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1" presetClass="entr" presetSubtype="0" fill="hold" grpId="0" nodeType="clickEffect">
                                  <p:stCondLst>
                                    <p:cond delay="0"/>
                                  </p:stCondLst>
                                  <p:childTnLst>
                                    <p:set>
                                      <p:cBhvr>
                                        <p:cTn id="87" dur="1000">
                                          <p:stCondLst>
                                            <p:cond delay="0"/>
                                          </p:stCondLst>
                                        </p:cTn>
                                        <p:tgtEl>
                                          <p:spTgt spid="89167"/>
                                        </p:tgtEl>
                                        <p:attrNameLst>
                                          <p:attrName>style.visibility</p:attrName>
                                        </p:attrNameLst>
                                      </p:cBhvr>
                                      <p:to>
                                        <p:strVal val="visible"/>
                                      </p:to>
                                    </p:set>
                                  </p:childTnLst>
                                  <p:subTnLst>
                                    <p:set>
                                      <p:cBhvr override="childStyle">
                                        <p:cTn dur="1" fill="hold" display="0" masterRel="nextClick" afterEffect="1"/>
                                        <p:tgtEl>
                                          <p:spTgt spid="89167"/>
                                        </p:tgtEl>
                                        <p:attrNameLst>
                                          <p:attrName>style.visibility</p:attrName>
                                        </p:attrNameLst>
                                      </p:cBhvr>
                                      <p:to>
                                        <p:strVal val="hidden"/>
                                      </p:to>
                                    </p:set>
                                  </p:subTnLst>
                                </p:cTn>
                              </p:par>
                            </p:childTnLst>
                          </p:cTn>
                        </p:par>
                      </p:childTnLst>
                    </p:cTn>
                  </p:par>
                  <p:par>
                    <p:cTn id="88" fill="hold" nodeType="clickPar">
                      <p:stCondLst>
                        <p:cond delay="indefinite"/>
                      </p:stCondLst>
                      <p:childTnLst>
                        <p:par>
                          <p:cTn id="89" fill="hold" nodeType="withGroup">
                            <p:stCondLst>
                              <p:cond delay="0"/>
                            </p:stCondLst>
                            <p:childTnLst>
                              <p:par>
                                <p:cTn id="90" presetID="1" presetClass="entr" presetSubtype="0" fill="hold" grpId="0" nodeType="clickEffect">
                                  <p:stCondLst>
                                    <p:cond delay="0"/>
                                  </p:stCondLst>
                                  <p:childTnLst>
                                    <p:set>
                                      <p:cBhvr>
                                        <p:cTn id="91" dur="1" fill="hold">
                                          <p:stCondLst>
                                            <p:cond delay="499"/>
                                          </p:stCondLst>
                                        </p:cTn>
                                        <p:tgtEl>
                                          <p:spTgt spid="89168"/>
                                        </p:tgtEl>
                                        <p:attrNameLst>
                                          <p:attrName>style.visibility</p:attrName>
                                        </p:attrNameLst>
                                      </p:cBhvr>
                                      <p:to>
                                        <p:strVal val="visible"/>
                                      </p:to>
                                    </p:set>
                                  </p:childTnLst>
                                </p:cTn>
                              </p:par>
                            </p:childTnLst>
                          </p:cTn>
                        </p:par>
                      </p:childTnLst>
                    </p:cTn>
                  </p:par>
                  <p:par>
                    <p:cTn id="92" fill="hold" nodeType="clickPar">
                      <p:stCondLst>
                        <p:cond delay="indefinite"/>
                      </p:stCondLst>
                      <p:childTnLst>
                        <p:par>
                          <p:cTn id="93" fill="hold" nodeType="withGroup">
                            <p:stCondLst>
                              <p:cond delay="0"/>
                            </p:stCondLst>
                            <p:childTnLst>
                              <p:par>
                                <p:cTn id="94" presetID="1" presetClass="entr" presetSubtype="0" fill="hold" nodeType="clickEffect">
                                  <p:stCondLst>
                                    <p:cond delay="0"/>
                                  </p:stCondLst>
                                  <p:childTnLst>
                                    <p:set>
                                      <p:cBhvr>
                                        <p:cTn id="95" dur="1" fill="hold">
                                          <p:stCondLst>
                                            <p:cond delay="499"/>
                                          </p:stCondLst>
                                        </p:cTn>
                                        <p:tgtEl>
                                          <p:spTgt spid="89171"/>
                                        </p:tgtEl>
                                        <p:attrNameLst>
                                          <p:attrName>style.visibility</p:attrName>
                                        </p:attrNameLst>
                                      </p:cBhvr>
                                      <p:to>
                                        <p:strVal val="visible"/>
                                      </p:to>
                                    </p:set>
                                  </p:childTnLst>
                                </p:cTn>
                              </p:par>
                            </p:childTnLst>
                          </p:cTn>
                        </p:par>
                      </p:childTnLst>
                    </p:cTn>
                  </p:par>
                  <p:par>
                    <p:cTn id="96" fill="hold" nodeType="clickPar">
                      <p:stCondLst>
                        <p:cond delay="indefinite"/>
                      </p:stCondLst>
                      <p:childTnLst>
                        <p:par>
                          <p:cTn id="97" fill="hold" nodeType="withGroup">
                            <p:stCondLst>
                              <p:cond delay="0"/>
                            </p:stCondLst>
                            <p:childTnLst>
                              <p:par>
                                <p:cTn id="98" presetID="11" presetClass="entr" presetSubtype="0" fill="hold" grpId="0" nodeType="clickEffect">
                                  <p:stCondLst>
                                    <p:cond delay="0"/>
                                  </p:stCondLst>
                                  <p:childTnLst>
                                    <p:set>
                                      <p:cBhvr>
                                        <p:cTn id="99" dur="1000">
                                          <p:stCondLst>
                                            <p:cond delay="0"/>
                                          </p:stCondLst>
                                        </p:cTn>
                                        <p:tgtEl>
                                          <p:spTgt spid="89172"/>
                                        </p:tgtEl>
                                        <p:attrNameLst>
                                          <p:attrName>style.visibility</p:attrName>
                                        </p:attrNameLst>
                                      </p:cBhvr>
                                      <p:to>
                                        <p:strVal val="visible"/>
                                      </p:to>
                                    </p:set>
                                  </p:childTnLst>
                                  <p:subTnLst>
                                    <p:set>
                                      <p:cBhvr override="childStyle">
                                        <p:cTn dur="1" fill="hold" display="0" masterRel="nextClick" afterEffect="1"/>
                                        <p:tgtEl>
                                          <p:spTgt spid="89172"/>
                                        </p:tgtEl>
                                        <p:attrNameLst>
                                          <p:attrName>style.visibility</p:attrName>
                                        </p:attrNameLst>
                                      </p:cBhvr>
                                      <p:to>
                                        <p:strVal val="hidden"/>
                                      </p:to>
                                    </p:set>
                                  </p:sub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499"/>
                                          </p:stCondLst>
                                        </p:cTn>
                                        <p:tgtEl>
                                          <p:spTgt spid="89173"/>
                                        </p:tgtEl>
                                        <p:attrNameLst>
                                          <p:attrName>style.visibility</p:attrName>
                                        </p:attrNameLst>
                                      </p:cBhvr>
                                      <p:to>
                                        <p:strVal val="visible"/>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 presetClass="entr" presetSubtype="0" fill="hold" grpId="0" nodeType="clickEffect">
                                  <p:stCondLst>
                                    <p:cond delay="0"/>
                                  </p:stCondLst>
                                  <p:childTnLst>
                                    <p:set>
                                      <p:cBhvr>
                                        <p:cTn id="107" dur="1" fill="hold">
                                          <p:stCondLst>
                                            <p:cond delay="499"/>
                                          </p:stCondLst>
                                        </p:cTn>
                                        <p:tgtEl>
                                          <p:spTgt spid="891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138" grpId="0" animBg="1"/>
      <p:bldP spid="89140" grpId="0" animBg="1"/>
      <p:bldP spid="89141" grpId="0" animBg="1"/>
      <p:bldP spid="89146" grpId="0" animBg="1"/>
      <p:bldP spid="89147" grpId="0" animBg="1"/>
      <p:bldP spid="89150" grpId="0" animBg="1"/>
      <p:bldP spid="89151" grpId="0" animBg="1"/>
      <p:bldP spid="89152" grpId="0" animBg="1"/>
      <p:bldP spid="89153" grpId="0" animBg="1"/>
      <p:bldP spid="89158" grpId="0" animBg="1"/>
      <p:bldP spid="89159" grpId="0" animBg="1"/>
      <p:bldP spid="89160" grpId="0" animBg="1"/>
      <p:bldP spid="89164" grpId="0" animBg="1"/>
      <p:bldP spid="89165" grpId="0" animBg="1"/>
      <p:bldP spid="89166" grpId="0" animBg="1"/>
      <p:bldP spid="89167" grpId="0" animBg="1"/>
      <p:bldP spid="89168" grpId="0" animBg="1"/>
      <p:bldP spid="89172" grpId="0" animBg="1"/>
      <p:bldP spid="89173" grpId="0" animBg="1"/>
      <p:bldP spid="89174" grpId="0" animBg="1"/>
      <p:bldP spid="89175" grpId="0" animBg="1"/>
    </p:bldLst>
  </p:timing>
</p:sld>
</file>

<file path=ppt/slides/slide1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1074" name="Rectangle 2"/>
          <p:cNvSpPr>
            <a:spLocks noGrp="1" noChangeArrowheads="1"/>
          </p:cNvSpPr>
          <p:nvPr>
            <p:ph type="title"/>
          </p:nvPr>
        </p:nvSpPr>
        <p:spPr>
          <a:xfrm>
            <a:off x="457200" y="152400"/>
            <a:ext cx="6934200" cy="1371600"/>
          </a:xfrm>
        </p:spPr>
        <p:txBody>
          <a:bodyPr/>
          <a:lstStyle/>
          <a:p>
            <a:pPr>
              <a:defRPr/>
            </a:pPr>
            <a:r>
              <a:rPr lang="fr-CA" altLang="fr-FR" dirty="0" smtClean="0"/>
              <a:t>Structure de Réseau</a:t>
            </a:r>
            <a:endParaRPr lang="fr-CA" altLang="fr-FR" dirty="0"/>
          </a:p>
        </p:txBody>
      </p:sp>
      <p:sp>
        <p:nvSpPr>
          <p:cNvPr id="131075" name="Rectangle 3"/>
          <p:cNvSpPr>
            <a:spLocks noGrp="1" noChangeArrowheads="1"/>
          </p:cNvSpPr>
          <p:nvPr>
            <p:ph type="body" idx="1"/>
          </p:nvPr>
        </p:nvSpPr>
        <p:spPr/>
        <p:txBody>
          <a:bodyPr/>
          <a:lstStyle/>
          <a:p>
            <a:r>
              <a:rPr lang="fr-CA" altLang="fr-FR" smtClean="0"/>
              <a:t>Une séquence d’événements/actions: </a:t>
            </a:r>
          </a:p>
          <a:p>
            <a:endParaRPr lang="fr-CA" altLang="fr-FR" smtClean="0"/>
          </a:p>
          <a:p>
            <a:pPr>
              <a:buFont typeface="Monotype Sorts" pitchFamily="2" charset="2"/>
              <a:buNone/>
            </a:pPr>
            <a:endParaRPr lang="fr-CA" altLang="fr-FR" smtClean="0"/>
          </a:p>
          <a:p>
            <a:endParaRPr lang="fr-CA" altLang="fr-FR" smtClean="0"/>
          </a:p>
          <a:p>
            <a:r>
              <a:rPr lang="fr-CA" altLang="fr-FR" smtClean="0"/>
              <a:t>Exécutions concurrentielles:</a:t>
            </a:r>
          </a:p>
        </p:txBody>
      </p:sp>
      <p:sp>
        <p:nvSpPr>
          <p:cNvPr id="131076" name="Oval 4"/>
          <p:cNvSpPr>
            <a:spLocks noChangeArrowheads="1"/>
          </p:cNvSpPr>
          <p:nvPr/>
        </p:nvSpPr>
        <p:spPr bwMode="auto">
          <a:xfrm>
            <a:off x="1844675" y="2757488"/>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1077" name="Oval 5"/>
          <p:cNvSpPr>
            <a:spLocks noChangeArrowheads="1"/>
          </p:cNvSpPr>
          <p:nvPr/>
        </p:nvSpPr>
        <p:spPr bwMode="auto">
          <a:xfrm>
            <a:off x="1844675" y="5043488"/>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31078" name="Group 6"/>
          <p:cNvGrpSpPr>
            <a:grpSpLocks/>
          </p:cNvGrpSpPr>
          <p:nvPr/>
        </p:nvGrpSpPr>
        <p:grpSpPr bwMode="auto">
          <a:xfrm>
            <a:off x="1692275" y="2605088"/>
            <a:ext cx="6553200" cy="779462"/>
            <a:chOff x="1066" y="1641"/>
            <a:chExt cx="4128" cy="491"/>
          </a:xfrm>
        </p:grpSpPr>
        <p:sp>
          <p:nvSpPr>
            <p:cNvPr id="34868" name="Rectangle 7"/>
            <p:cNvSpPr>
              <a:spLocks noChangeArrowheads="1"/>
            </p:cNvSpPr>
            <p:nvPr/>
          </p:nvSpPr>
          <p:spPr bwMode="auto">
            <a:xfrm>
              <a:off x="1690" y="1689"/>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69" name="Oval 8"/>
            <p:cNvSpPr>
              <a:spLocks noChangeArrowheads="1"/>
            </p:cNvSpPr>
            <p:nvPr/>
          </p:nvSpPr>
          <p:spPr bwMode="auto">
            <a:xfrm>
              <a:off x="1066" y="1641"/>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70" name="Line 9"/>
            <p:cNvSpPr>
              <a:spLocks noChangeShapeType="1"/>
            </p:cNvSpPr>
            <p:nvPr/>
          </p:nvSpPr>
          <p:spPr bwMode="auto">
            <a:xfrm>
              <a:off x="1354"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71" name="Line 10"/>
            <p:cNvSpPr>
              <a:spLocks noChangeShapeType="1"/>
            </p:cNvSpPr>
            <p:nvPr/>
          </p:nvSpPr>
          <p:spPr bwMode="auto">
            <a:xfrm>
              <a:off x="1834"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72" name="Rectangle 11"/>
            <p:cNvSpPr>
              <a:spLocks noChangeArrowheads="1"/>
            </p:cNvSpPr>
            <p:nvPr/>
          </p:nvSpPr>
          <p:spPr bwMode="auto">
            <a:xfrm>
              <a:off x="2794" y="1689"/>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73" name="Oval 12"/>
            <p:cNvSpPr>
              <a:spLocks noChangeArrowheads="1"/>
            </p:cNvSpPr>
            <p:nvPr/>
          </p:nvSpPr>
          <p:spPr bwMode="auto">
            <a:xfrm>
              <a:off x="2170" y="1641"/>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74" name="Line 13"/>
            <p:cNvSpPr>
              <a:spLocks noChangeShapeType="1"/>
            </p:cNvSpPr>
            <p:nvPr/>
          </p:nvSpPr>
          <p:spPr bwMode="auto">
            <a:xfrm>
              <a:off x="2458"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75" name="Line 14"/>
            <p:cNvSpPr>
              <a:spLocks noChangeShapeType="1"/>
            </p:cNvSpPr>
            <p:nvPr/>
          </p:nvSpPr>
          <p:spPr bwMode="auto">
            <a:xfrm>
              <a:off x="2938"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76" name="Rectangle 15"/>
            <p:cNvSpPr>
              <a:spLocks noChangeArrowheads="1"/>
            </p:cNvSpPr>
            <p:nvPr/>
          </p:nvSpPr>
          <p:spPr bwMode="auto">
            <a:xfrm>
              <a:off x="3898" y="1689"/>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77" name="Oval 16"/>
            <p:cNvSpPr>
              <a:spLocks noChangeArrowheads="1"/>
            </p:cNvSpPr>
            <p:nvPr/>
          </p:nvSpPr>
          <p:spPr bwMode="auto">
            <a:xfrm>
              <a:off x="3274" y="1641"/>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78" name="Line 17"/>
            <p:cNvSpPr>
              <a:spLocks noChangeShapeType="1"/>
            </p:cNvSpPr>
            <p:nvPr/>
          </p:nvSpPr>
          <p:spPr bwMode="auto">
            <a:xfrm>
              <a:off x="3562"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79" name="Line 18"/>
            <p:cNvSpPr>
              <a:spLocks noChangeShapeType="1"/>
            </p:cNvSpPr>
            <p:nvPr/>
          </p:nvSpPr>
          <p:spPr bwMode="auto">
            <a:xfrm>
              <a:off x="4042" y="178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80" name="Line 19"/>
            <p:cNvSpPr>
              <a:spLocks noChangeShapeType="1"/>
            </p:cNvSpPr>
            <p:nvPr/>
          </p:nvSpPr>
          <p:spPr bwMode="auto">
            <a:xfrm>
              <a:off x="4522" y="1785"/>
              <a:ext cx="67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81" name="Text Box 20"/>
            <p:cNvSpPr txBox="1">
              <a:spLocks noChangeArrowheads="1"/>
            </p:cNvSpPr>
            <p:nvPr/>
          </p:nvSpPr>
          <p:spPr bwMode="auto">
            <a:xfrm>
              <a:off x="1632" y="1920"/>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e1</a:t>
              </a:r>
            </a:p>
          </p:txBody>
        </p:sp>
        <p:sp>
          <p:nvSpPr>
            <p:cNvPr id="34882" name="Text Box 21"/>
            <p:cNvSpPr txBox="1">
              <a:spLocks noChangeArrowheads="1"/>
            </p:cNvSpPr>
            <p:nvPr/>
          </p:nvSpPr>
          <p:spPr bwMode="auto">
            <a:xfrm>
              <a:off x="2746" y="1881"/>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e2</a:t>
              </a:r>
            </a:p>
          </p:txBody>
        </p:sp>
        <p:sp>
          <p:nvSpPr>
            <p:cNvPr id="34883" name="Text Box 22"/>
            <p:cNvSpPr txBox="1">
              <a:spLocks noChangeArrowheads="1"/>
            </p:cNvSpPr>
            <p:nvPr/>
          </p:nvSpPr>
          <p:spPr bwMode="auto">
            <a:xfrm>
              <a:off x="3850" y="1881"/>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e3</a:t>
              </a:r>
            </a:p>
          </p:txBody>
        </p:sp>
      </p:grpSp>
      <p:grpSp>
        <p:nvGrpSpPr>
          <p:cNvPr id="131095" name="Group 23"/>
          <p:cNvGrpSpPr>
            <a:grpSpLocks/>
          </p:cNvGrpSpPr>
          <p:nvPr/>
        </p:nvGrpSpPr>
        <p:grpSpPr bwMode="auto">
          <a:xfrm>
            <a:off x="1692275" y="4281488"/>
            <a:ext cx="6613525" cy="1998662"/>
            <a:chOff x="1066" y="2697"/>
            <a:chExt cx="4166" cy="1259"/>
          </a:xfrm>
        </p:grpSpPr>
        <p:sp>
          <p:nvSpPr>
            <p:cNvPr id="34840" name="Rectangle 24"/>
            <p:cNvSpPr>
              <a:spLocks noChangeArrowheads="1"/>
            </p:cNvSpPr>
            <p:nvPr/>
          </p:nvSpPr>
          <p:spPr bwMode="auto">
            <a:xfrm>
              <a:off x="1690" y="3129"/>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41" name="Oval 25"/>
            <p:cNvSpPr>
              <a:spLocks noChangeArrowheads="1"/>
            </p:cNvSpPr>
            <p:nvPr/>
          </p:nvSpPr>
          <p:spPr bwMode="auto">
            <a:xfrm>
              <a:off x="1066" y="3081"/>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42" name="Line 26"/>
            <p:cNvSpPr>
              <a:spLocks noChangeShapeType="1"/>
            </p:cNvSpPr>
            <p:nvPr/>
          </p:nvSpPr>
          <p:spPr bwMode="auto">
            <a:xfrm>
              <a:off x="1354" y="3225"/>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43" name="Text Box 27"/>
            <p:cNvSpPr txBox="1">
              <a:spLocks noChangeArrowheads="1"/>
            </p:cNvSpPr>
            <p:nvPr/>
          </p:nvSpPr>
          <p:spPr bwMode="auto">
            <a:xfrm>
              <a:off x="1632" y="3360"/>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e1</a:t>
              </a:r>
            </a:p>
          </p:txBody>
        </p:sp>
        <p:sp>
          <p:nvSpPr>
            <p:cNvPr id="34844" name="Rectangle 28"/>
            <p:cNvSpPr>
              <a:spLocks noChangeArrowheads="1"/>
            </p:cNvSpPr>
            <p:nvPr/>
          </p:nvSpPr>
          <p:spPr bwMode="auto">
            <a:xfrm>
              <a:off x="2794" y="2745"/>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45" name="Oval 29"/>
            <p:cNvSpPr>
              <a:spLocks noChangeArrowheads="1"/>
            </p:cNvSpPr>
            <p:nvPr/>
          </p:nvSpPr>
          <p:spPr bwMode="auto">
            <a:xfrm>
              <a:off x="2170" y="2697"/>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46" name="Line 30"/>
            <p:cNvSpPr>
              <a:spLocks noChangeShapeType="1"/>
            </p:cNvSpPr>
            <p:nvPr/>
          </p:nvSpPr>
          <p:spPr bwMode="auto">
            <a:xfrm>
              <a:off x="2458" y="2841"/>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47" name="Line 31"/>
            <p:cNvSpPr>
              <a:spLocks noChangeShapeType="1"/>
            </p:cNvSpPr>
            <p:nvPr/>
          </p:nvSpPr>
          <p:spPr bwMode="auto">
            <a:xfrm>
              <a:off x="2938" y="2841"/>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48" name="Rectangle 32"/>
            <p:cNvSpPr>
              <a:spLocks noChangeArrowheads="1"/>
            </p:cNvSpPr>
            <p:nvPr/>
          </p:nvSpPr>
          <p:spPr bwMode="auto">
            <a:xfrm>
              <a:off x="3898" y="2745"/>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49" name="Oval 33"/>
            <p:cNvSpPr>
              <a:spLocks noChangeArrowheads="1"/>
            </p:cNvSpPr>
            <p:nvPr/>
          </p:nvSpPr>
          <p:spPr bwMode="auto">
            <a:xfrm>
              <a:off x="3274" y="2697"/>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50" name="Line 34"/>
            <p:cNvSpPr>
              <a:spLocks noChangeShapeType="1"/>
            </p:cNvSpPr>
            <p:nvPr/>
          </p:nvSpPr>
          <p:spPr bwMode="auto">
            <a:xfrm>
              <a:off x="3562" y="2841"/>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51" name="Line 35"/>
            <p:cNvSpPr>
              <a:spLocks noChangeShapeType="1"/>
            </p:cNvSpPr>
            <p:nvPr/>
          </p:nvSpPr>
          <p:spPr bwMode="auto">
            <a:xfrm>
              <a:off x="4042" y="2841"/>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52" name="Text Box 36"/>
            <p:cNvSpPr txBox="1">
              <a:spLocks noChangeArrowheads="1"/>
            </p:cNvSpPr>
            <p:nvPr/>
          </p:nvSpPr>
          <p:spPr bwMode="auto">
            <a:xfrm>
              <a:off x="2736" y="2976"/>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e2</a:t>
              </a:r>
            </a:p>
          </p:txBody>
        </p:sp>
        <p:sp>
          <p:nvSpPr>
            <p:cNvPr id="34853" name="Text Box 37"/>
            <p:cNvSpPr txBox="1">
              <a:spLocks noChangeArrowheads="1"/>
            </p:cNvSpPr>
            <p:nvPr/>
          </p:nvSpPr>
          <p:spPr bwMode="auto">
            <a:xfrm>
              <a:off x="3850" y="2937"/>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e3</a:t>
              </a:r>
            </a:p>
          </p:txBody>
        </p:sp>
        <p:sp>
          <p:nvSpPr>
            <p:cNvPr id="34854" name="Rectangle 38"/>
            <p:cNvSpPr>
              <a:spLocks noChangeArrowheads="1"/>
            </p:cNvSpPr>
            <p:nvPr/>
          </p:nvSpPr>
          <p:spPr bwMode="auto">
            <a:xfrm>
              <a:off x="2794" y="3513"/>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55" name="Oval 39"/>
            <p:cNvSpPr>
              <a:spLocks noChangeArrowheads="1"/>
            </p:cNvSpPr>
            <p:nvPr/>
          </p:nvSpPr>
          <p:spPr bwMode="auto">
            <a:xfrm>
              <a:off x="2170" y="3465"/>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56" name="Line 40"/>
            <p:cNvSpPr>
              <a:spLocks noChangeShapeType="1"/>
            </p:cNvSpPr>
            <p:nvPr/>
          </p:nvSpPr>
          <p:spPr bwMode="auto">
            <a:xfrm>
              <a:off x="2458" y="3609"/>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57" name="Line 41"/>
            <p:cNvSpPr>
              <a:spLocks noChangeShapeType="1"/>
            </p:cNvSpPr>
            <p:nvPr/>
          </p:nvSpPr>
          <p:spPr bwMode="auto">
            <a:xfrm>
              <a:off x="2938" y="3609"/>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58" name="Rectangle 42"/>
            <p:cNvSpPr>
              <a:spLocks noChangeArrowheads="1"/>
            </p:cNvSpPr>
            <p:nvPr/>
          </p:nvSpPr>
          <p:spPr bwMode="auto">
            <a:xfrm>
              <a:off x="3898" y="3513"/>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59" name="Oval 43"/>
            <p:cNvSpPr>
              <a:spLocks noChangeArrowheads="1"/>
            </p:cNvSpPr>
            <p:nvPr/>
          </p:nvSpPr>
          <p:spPr bwMode="auto">
            <a:xfrm>
              <a:off x="3274" y="3465"/>
              <a:ext cx="288" cy="288"/>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4860" name="Line 44"/>
            <p:cNvSpPr>
              <a:spLocks noChangeShapeType="1"/>
            </p:cNvSpPr>
            <p:nvPr/>
          </p:nvSpPr>
          <p:spPr bwMode="auto">
            <a:xfrm>
              <a:off x="3562" y="3609"/>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61" name="Line 45"/>
            <p:cNvSpPr>
              <a:spLocks noChangeShapeType="1"/>
            </p:cNvSpPr>
            <p:nvPr/>
          </p:nvSpPr>
          <p:spPr bwMode="auto">
            <a:xfrm>
              <a:off x="4042" y="3609"/>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62" name="Text Box 46"/>
            <p:cNvSpPr txBox="1">
              <a:spLocks noChangeArrowheads="1"/>
            </p:cNvSpPr>
            <p:nvPr/>
          </p:nvSpPr>
          <p:spPr bwMode="auto">
            <a:xfrm>
              <a:off x="2736" y="3744"/>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e4</a:t>
              </a:r>
            </a:p>
          </p:txBody>
        </p:sp>
        <p:sp>
          <p:nvSpPr>
            <p:cNvPr id="34863" name="Text Box 47"/>
            <p:cNvSpPr txBox="1">
              <a:spLocks noChangeArrowheads="1"/>
            </p:cNvSpPr>
            <p:nvPr/>
          </p:nvSpPr>
          <p:spPr bwMode="auto">
            <a:xfrm>
              <a:off x="3850" y="3705"/>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e5</a:t>
              </a:r>
            </a:p>
          </p:txBody>
        </p:sp>
        <p:sp>
          <p:nvSpPr>
            <p:cNvPr id="34864" name="Line 48"/>
            <p:cNvSpPr>
              <a:spLocks noChangeShapeType="1"/>
            </p:cNvSpPr>
            <p:nvPr/>
          </p:nvSpPr>
          <p:spPr bwMode="auto">
            <a:xfrm flipV="1">
              <a:off x="1824" y="2880"/>
              <a:ext cx="336"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65" name="Line 49"/>
            <p:cNvSpPr>
              <a:spLocks noChangeShapeType="1"/>
            </p:cNvSpPr>
            <p:nvPr/>
          </p:nvSpPr>
          <p:spPr bwMode="auto">
            <a:xfrm>
              <a:off x="1824" y="3312"/>
              <a:ext cx="336"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66" name="Line 50"/>
            <p:cNvSpPr>
              <a:spLocks noChangeShapeType="1"/>
            </p:cNvSpPr>
            <p:nvPr/>
          </p:nvSpPr>
          <p:spPr bwMode="auto">
            <a:xfrm>
              <a:off x="4512" y="2832"/>
              <a:ext cx="67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4867" name="Line 51"/>
            <p:cNvSpPr>
              <a:spLocks noChangeShapeType="1"/>
            </p:cNvSpPr>
            <p:nvPr/>
          </p:nvSpPr>
          <p:spPr bwMode="auto">
            <a:xfrm>
              <a:off x="4560" y="3600"/>
              <a:ext cx="672"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grpSp>
      <p:sp>
        <p:nvSpPr>
          <p:cNvPr id="131124" name="Oval 52"/>
          <p:cNvSpPr>
            <a:spLocks noChangeArrowheads="1"/>
          </p:cNvSpPr>
          <p:nvPr/>
        </p:nvSpPr>
        <p:spPr bwMode="auto">
          <a:xfrm>
            <a:off x="35814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1125" name="Oval 53"/>
          <p:cNvSpPr>
            <a:spLocks noChangeArrowheads="1"/>
          </p:cNvSpPr>
          <p:nvPr/>
        </p:nvSpPr>
        <p:spPr bwMode="auto">
          <a:xfrm>
            <a:off x="54102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31126" name="Group 54"/>
          <p:cNvGrpSpPr>
            <a:grpSpLocks/>
          </p:cNvGrpSpPr>
          <p:nvPr/>
        </p:nvGrpSpPr>
        <p:grpSpPr bwMode="auto">
          <a:xfrm>
            <a:off x="3581400" y="4419600"/>
            <a:ext cx="228600" cy="1371600"/>
            <a:chOff x="2256" y="2784"/>
            <a:chExt cx="144" cy="864"/>
          </a:xfrm>
        </p:grpSpPr>
        <p:sp>
          <p:nvSpPr>
            <p:cNvPr id="2" name="Oval 55"/>
            <p:cNvSpPr>
              <a:spLocks noChangeArrowheads="1"/>
            </p:cNvSpPr>
            <p:nvPr/>
          </p:nvSpPr>
          <p:spPr bwMode="auto">
            <a:xfrm>
              <a:off x="2304" y="278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 name="Oval 56"/>
            <p:cNvSpPr>
              <a:spLocks noChangeArrowheads="1"/>
            </p:cNvSpPr>
            <p:nvPr/>
          </p:nvSpPr>
          <p:spPr bwMode="auto">
            <a:xfrm>
              <a:off x="2256" y="355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grpSp>
        <p:nvGrpSpPr>
          <p:cNvPr id="131129" name="Group 57"/>
          <p:cNvGrpSpPr>
            <a:grpSpLocks/>
          </p:cNvGrpSpPr>
          <p:nvPr/>
        </p:nvGrpSpPr>
        <p:grpSpPr bwMode="auto">
          <a:xfrm>
            <a:off x="5334000" y="4419600"/>
            <a:ext cx="152400" cy="1371600"/>
            <a:chOff x="3360" y="2784"/>
            <a:chExt cx="96" cy="864"/>
          </a:xfrm>
        </p:grpSpPr>
        <p:sp>
          <p:nvSpPr>
            <p:cNvPr id="5" name="Oval 58"/>
            <p:cNvSpPr>
              <a:spLocks noChangeArrowheads="1"/>
            </p:cNvSpPr>
            <p:nvPr/>
          </p:nvSpPr>
          <p:spPr bwMode="auto">
            <a:xfrm>
              <a:off x="3360" y="278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6" name="Oval 59"/>
            <p:cNvSpPr>
              <a:spLocks noChangeArrowheads="1"/>
            </p:cNvSpPr>
            <p:nvPr/>
          </p:nvSpPr>
          <p:spPr bwMode="auto">
            <a:xfrm>
              <a:off x="3360" y="355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31132" name="Rectangle 60"/>
          <p:cNvSpPr>
            <a:spLocks noChangeArrowheads="1"/>
          </p:cNvSpPr>
          <p:nvPr/>
        </p:nvSpPr>
        <p:spPr bwMode="auto">
          <a:xfrm>
            <a:off x="2667000" y="26670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1133" name="Rectangle 61"/>
          <p:cNvSpPr>
            <a:spLocks noChangeArrowheads="1"/>
          </p:cNvSpPr>
          <p:nvPr/>
        </p:nvSpPr>
        <p:spPr bwMode="auto">
          <a:xfrm>
            <a:off x="4419600" y="26670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1134" name="Rectangle 62"/>
          <p:cNvSpPr>
            <a:spLocks noChangeArrowheads="1"/>
          </p:cNvSpPr>
          <p:nvPr/>
        </p:nvSpPr>
        <p:spPr bwMode="auto">
          <a:xfrm>
            <a:off x="6172200" y="26670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1135" name="Rectangle 63"/>
          <p:cNvSpPr>
            <a:spLocks noChangeArrowheads="1"/>
          </p:cNvSpPr>
          <p:nvPr/>
        </p:nvSpPr>
        <p:spPr bwMode="auto">
          <a:xfrm>
            <a:off x="2667000" y="49530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31136" name="Group 64"/>
          <p:cNvGrpSpPr>
            <a:grpSpLocks/>
          </p:cNvGrpSpPr>
          <p:nvPr/>
        </p:nvGrpSpPr>
        <p:grpSpPr bwMode="auto">
          <a:xfrm>
            <a:off x="4419600" y="4343400"/>
            <a:ext cx="228600" cy="1524000"/>
            <a:chOff x="2784" y="2736"/>
            <a:chExt cx="144" cy="960"/>
          </a:xfrm>
          <a:gradFill flip="none" rotWithShape="1">
            <a:gsLst>
              <a:gs pos="0">
                <a:srgbClr val="C00000">
                  <a:tint val="66000"/>
                  <a:satMod val="160000"/>
                </a:srgbClr>
              </a:gs>
              <a:gs pos="50000">
                <a:srgbClr val="C00000">
                  <a:tint val="44500"/>
                  <a:satMod val="160000"/>
                </a:srgbClr>
              </a:gs>
              <a:gs pos="100000">
                <a:srgbClr val="C00000">
                  <a:tint val="23500"/>
                  <a:satMod val="160000"/>
                </a:srgbClr>
              </a:gs>
            </a:gsLst>
            <a:lin ang="2700000" scaled="1"/>
            <a:tileRect/>
          </a:gradFill>
        </p:grpSpPr>
        <p:sp>
          <p:nvSpPr>
            <p:cNvPr id="34838" name="Rectangle 65"/>
            <p:cNvSpPr>
              <a:spLocks noChangeArrowheads="1"/>
            </p:cNvSpPr>
            <p:nvPr/>
          </p:nvSpPr>
          <p:spPr bwMode="auto">
            <a:xfrm>
              <a:off x="2784" y="2736"/>
              <a:ext cx="144" cy="192"/>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defRPr/>
              </a:pPr>
              <a:endParaRPr lang="fr-CA" altLang="fr-FR" sz="1800" b="0" smtClean="0">
                <a:cs typeface="Arial" charset="0"/>
              </a:endParaRPr>
            </a:p>
          </p:txBody>
        </p:sp>
        <p:sp>
          <p:nvSpPr>
            <p:cNvPr id="34839" name="Rectangle 66"/>
            <p:cNvSpPr>
              <a:spLocks noChangeArrowheads="1"/>
            </p:cNvSpPr>
            <p:nvPr/>
          </p:nvSpPr>
          <p:spPr bwMode="auto">
            <a:xfrm>
              <a:off x="2784" y="3504"/>
              <a:ext cx="144" cy="192"/>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defRPr/>
              </a:pPr>
              <a:endParaRPr lang="fr-CA" altLang="fr-FR" sz="1800" b="0" smtClean="0">
                <a:cs typeface="Arial" charset="0"/>
              </a:endParaRPr>
            </a:p>
          </p:txBody>
        </p:sp>
      </p:grpSp>
      <p:grpSp>
        <p:nvGrpSpPr>
          <p:cNvPr id="131139" name="Group 67"/>
          <p:cNvGrpSpPr>
            <a:grpSpLocks/>
          </p:cNvGrpSpPr>
          <p:nvPr/>
        </p:nvGrpSpPr>
        <p:grpSpPr bwMode="auto">
          <a:xfrm>
            <a:off x="6172200" y="4343400"/>
            <a:ext cx="228600" cy="1524000"/>
            <a:chOff x="3888" y="2736"/>
            <a:chExt cx="144" cy="960"/>
          </a:xfrm>
          <a:gradFill flip="none" rotWithShape="1">
            <a:gsLst>
              <a:gs pos="0">
                <a:srgbClr val="C00000">
                  <a:tint val="66000"/>
                  <a:satMod val="160000"/>
                </a:srgbClr>
              </a:gs>
              <a:gs pos="50000">
                <a:srgbClr val="C00000">
                  <a:tint val="44500"/>
                  <a:satMod val="160000"/>
                </a:srgbClr>
              </a:gs>
              <a:gs pos="100000">
                <a:srgbClr val="C00000">
                  <a:tint val="23500"/>
                  <a:satMod val="160000"/>
                </a:srgbClr>
              </a:gs>
            </a:gsLst>
            <a:lin ang="2700000" scaled="1"/>
            <a:tileRect/>
          </a:gradFill>
        </p:grpSpPr>
        <p:sp>
          <p:nvSpPr>
            <p:cNvPr id="34836" name="Rectangle 68"/>
            <p:cNvSpPr>
              <a:spLocks noChangeArrowheads="1"/>
            </p:cNvSpPr>
            <p:nvPr/>
          </p:nvSpPr>
          <p:spPr bwMode="auto">
            <a:xfrm>
              <a:off x="3888" y="2736"/>
              <a:ext cx="144" cy="192"/>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defRPr/>
              </a:pPr>
              <a:endParaRPr lang="fr-CA" altLang="fr-FR" sz="1800" b="0" smtClean="0">
                <a:cs typeface="Arial" charset="0"/>
              </a:endParaRPr>
            </a:p>
          </p:txBody>
        </p:sp>
        <p:sp>
          <p:nvSpPr>
            <p:cNvPr id="34837" name="Rectangle 69"/>
            <p:cNvSpPr>
              <a:spLocks noChangeArrowheads="1"/>
            </p:cNvSpPr>
            <p:nvPr/>
          </p:nvSpPr>
          <p:spPr bwMode="auto">
            <a:xfrm>
              <a:off x="3888" y="3504"/>
              <a:ext cx="144" cy="192"/>
            </a:xfrm>
            <a:prstGeom prst="rect">
              <a:avLst/>
            </a:prstGeom>
            <a:grp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spcAft>
                  <a:spcPts val="600"/>
                </a:spcAft>
                <a:buFont typeface="Arial" charset="0"/>
                <a:defRPr sz="2000" b="1">
                  <a:solidFill>
                    <a:schemeClr val="tx1"/>
                  </a:solidFill>
                  <a:latin typeface="Arial" charset="0"/>
                </a:defRPr>
              </a:lvl1pPr>
              <a:lvl2pPr marL="742950" indent="-285750"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defRPr/>
              </a:pPr>
              <a:endParaRPr lang="fr-CA" altLang="fr-FR" sz="1800" b="0" smtClean="0">
                <a:cs typeface="Arial" charset="0"/>
              </a:endParaRPr>
            </a:p>
          </p:txBody>
        </p:sp>
      </p:grpSp>
      <p:sp>
        <p:nvSpPr>
          <p:cNvPr id="34834"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411F31B-634C-4B4B-ACB7-014489BAB9E9}" type="slidenum">
              <a:rPr lang="fr-CA" altLang="fr-FR" sz="1200" b="0" smtClean="0">
                <a:solidFill>
                  <a:srgbClr val="898989"/>
                </a:solidFill>
                <a:cs typeface="Arial" pitchFamily="34" charset="0"/>
              </a:rPr>
              <a:pPr>
                <a:spcBef>
                  <a:spcPct val="0"/>
                </a:spcBef>
                <a:spcAft>
                  <a:spcPct val="0"/>
                </a:spcAft>
                <a:buFontTx/>
                <a:buNone/>
              </a:pPr>
              <a:t>173</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0178171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31075">
                                            <p:txEl>
                                              <p:pRg st="0" end="0"/>
                                            </p:txEl>
                                          </p:spTgt>
                                        </p:tgtEl>
                                        <p:attrNameLst>
                                          <p:attrName>style.visibility</p:attrName>
                                        </p:attrNameLst>
                                      </p:cBhvr>
                                      <p:to>
                                        <p:strVal val="visible"/>
                                      </p:to>
                                    </p:set>
                                    <p:anim calcmode="lin" valueType="num">
                                      <p:cBhvr additive="base">
                                        <p:cTn id="7" dur="500" fill="hold"/>
                                        <p:tgtEl>
                                          <p:spTgt spid="13107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107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1075">
                                            <p:txEl>
                                              <p:pRg st="4" end="4"/>
                                            </p:txEl>
                                          </p:spTgt>
                                        </p:tgtEl>
                                        <p:attrNameLst>
                                          <p:attrName>style.visibility</p:attrName>
                                        </p:attrNameLst>
                                      </p:cBhvr>
                                      <p:to>
                                        <p:strVal val="visible"/>
                                      </p:to>
                                    </p:set>
                                    <p:anim calcmode="lin" valueType="num">
                                      <p:cBhvr additive="base">
                                        <p:cTn id="13" dur="500" fill="hold"/>
                                        <p:tgtEl>
                                          <p:spTgt spid="131075">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107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nodeType="clickEffect">
                                  <p:stCondLst>
                                    <p:cond delay="0"/>
                                  </p:stCondLst>
                                  <p:childTnLst>
                                    <p:set>
                                      <p:cBhvr>
                                        <p:cTn id="18" dur="1" fill="hold">
                                          <p:stCondLst>
                                            <p:cond delay="0"/>
                                          </p:stCondLst>
                                        </p:cTn>
                                        <p:tgtEl>
                                          <p:spTgt spid="131078"/>
                                        </p:tgtEl>
                                        <p:attrNameLst>
                                          <p:attrName>style.visibility</p:attrName>
                                        </p:attrNameLst>
                                      </p:cBhvr>
                                      <p:to>
                                        <p:strVal val="visible"/>
                                      </p:to>
                                    </p:set>
                                    <p:anim calcmode="lin" valueType="num">
                                      <p:cBhvr additive="base">
                                        <p:cTn id="19" dur="500" fill="hold"/>
                                        <p:tgtEl>
                                          <p:spTgt spid="131078"/>
                                        </p:tgtEl>
                                        <p:attrNameLst>
                                          <p:attrName>ppt_x</p:attrName>
                                        </p:attrNameLst>
                                      </p:cBhvr>
                                      <p:tavLst>
                                        <p:tav tm="0">
                                          <p:val>
                                            <p:strVal val="0-#ppt_w/2"/>
                                          </p:val>
                                        </p:tav>
                                        <p:tav tm="100000">
                                          <p:val>
                                            <p:strVal val="#ppt_x"/>
                                          </p:val>
                                        </p:tav>
                                      </p:tavLst>
                                    </p:anim>
                                    <p:anim calcmode="lin" valueType="num">
                                      <p:cBhvr additive="base">
                                        <p:cTn id="20" dur="500" fill="hold"/>
                                        <p:tgtEl>
                                          <p:spTgt spid="131078"/>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31076"/>
                                        </p:tgtEl>
                                        <p:attrNameLst>
                                          <p:attrName>style.visibility</p:attrName>
                                        </p:attrNameLst>
                                      </p:cBhvr>
                                      <p:to>
                                        <p:strVal val="visible"/>
                                      </p:to>
                                    </p:set>
                                    <p:anim calcmode="lin" valueType="num">
                                      <p:cBhvr additive="base">
                                        <p:cTn id="25" dur="500" fill="hold"/>
                                        <p:tgtEl>
                                          <p:spTgt spid="131076"/>
                                        </p:tgtEl>
                                        <p:attrNameLst>
                                          <p:attrName>ppt_x</p:attrName>
                                        </p:attrNameLst>
                                      </p:cBhvr>
                                      <p:tavLst>
                                        <p:tav tm="0">
                                          <p:val>
                                            <p:strVal val="0-#ppt_w/2"/>
                                          </p:val>
                                        </p:tav>
                                        <p:tav tm="100000">
                                          <p:val>
                                            <p:strVal val="#ppt_x"/>
                                          </p:val>
                                        </p:tav>
                                      </p:tavLst>
                                    </p:anim>
                                    <p:anim calcmode="lin" valueType="num">
                                      <p:cBhvr additive="base">
                                        <p:cTn id="26" dur="500" fill="hold"/>
                                        <p:tgtEl>
                                          <p:spTgt spid="13107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31076"/>
                                        </p:tgtEl>
                                        <p:attrNameLst>
                                          <p:attrName>style.visibility</p:attrName>
                                        </p:attrNameLst>
                                      </p:cBhvr>
                                      <p:to>
                                        <p:strVal val="hidden"/>
                                      </p:to>
                                    </p:set>
                                  </p:subTnLst>
                                </p:cTn>
                              </p:par>
                            </p:childTnLst>
                          </p:cTn>
                        </p:par>
                      </p:childTnLst>
                    </p:cTn>
                  </p:par>
                  <p:par>
                    <p:cTn id="27" fill="hold" nodeType="clickPar">
                      <p:stCondLst>
                        <p:cond delay="indefinite"/>
                      </p:stCondLst>
                      <p:childTnLst>
                        <p:par>
                          <p:cTn id="28" fill="hold" nodeType="withGroup">
                            <p:stCondLst>
                              <p:cond delay="0"/>
                            </p:stCondLst>
                            <p:childTnLst>
                              <p:par>
                                <p:cTn id="29" presetID="11" presetClass="entr" presetSubtype="0" fill="hold" grpId="0" nodeType="clickEffect">
                                  <p:stCondLst>
                                    <p:cond delay="0"/>
                                  </p:stCondLst>
                                  <p:childTnLst>
                                    <p:set>
                                      <p:cBhvr>
                                        <p:cTn id="30" dur="1000">
                                          <p:stCondLst>
                                            <p:cond delay="0"/>
                                          </p:stCondLst>
                                        </p:cTn>
                                        <p:tgtEl>
                                          <p:spTgt spid="131132"/>
                                        </p:tgtEl>
                                        <p:attrNameLst>
                                          <p:attrName>style.visibility</p:attrName>
                                        </p:attrNameLst>
                                      </p:cBhvr>
                                      <p:to>
                                        <p:strVal val="visible"/>
                                      </p:to>
                                    </p:set>
                                  </p:childTnLst>
                                  <p:subTnLst>
                                    <p:set>
                                      <p:cBhvr override="childStyle">
                                        <p:cTn dur="1" fill="hold" display="0" masterRel="nextClick" afterEffect="1"/>
                                        <p:tgtEl>
                                          <p:spTgt spid="131132"/>
                                        </p:tgtEl>
                                        <p:attrNameLst>
                                          <p:attrName>style.visibility</p:attrName>
                                        </p:attrNameLst>
                                      </p:cBhvr>
                                      <p:to>
                                        <p:strVal val="hidden"/>
                                      </p:to>
                                    </p:set>
                                  </p:subTnLst>
                                </p:cTn>
                              </p:par>
                            </p:childTnLst>
                          </p:cTn>
                        </p:par>
                      </p:childTnLst>
                    </p:cTn>
                  </p:par>
                  <p:par>
                    <p:cTn id="31" fill="hold" nodeType="clickPar">
                      <p:stCondLst>
                        <p:cond delay="indefinite"/>
                      </p:stCondLst>
                      <p:childTnLst>
                        <p:par>
                          <p:cTn id="32" fill="hold" nodeType="withGroup">
                            <p:stCondLst>
                              <p:cond delay="0"/>
                            </p:stCondLst>
                            <p:childTnLst>
                              <p:par>
                                <p:cTn id="33" presetID="4" presetClass="entr" presetSubtype="16" fill="hold" grpId="0" nodeType="clickEffect">
                                  <p:stCondLst>
                                    <p:cond delay="0"/>
                                  </p:stCondLst>
                                  <p:childTnLst>
                                    <p:set>
                                      <p:cBhvr>
                                        <p:cTn id="34" dur="1" fill="hold">
                                          <p:stCondLst>
                                            <p:cond delay="0"/>
                                          </p:stCondLst>
                                        </p:cTn>
                                        <p:tgtEl>
                                          <p:spTgt spid="131124"/>
                                        </p:tgtEl>
                                        <p:attrNameLst>
                                          <p:attrName>style.visibility</p:attrName>
                                        </p:attrNameLst>
                                      </p:cBhvr>
                                      <p:to>
                                        <p:strVal val="visible"/>
                                      </p:to>
                                    </p:set>
                                    <p:animEffect transition="in" filter="box(in)">
                                      <p:cBhvr>
                                        <p:cTn id="35" dur="500"/>
                                        <p:tgtEl>
                                          <p:spTgt spid="131124"/>
                                        </p:tgtEl>
                                      </p:cBhvr>
                                    </p:animEffect>
                                  </p:childTnLst>
                                  <p:subTnLst>
                                    <p:set>
                                      <p:cBhvr override="childStyle">
                                        <p:cTn dur="1" fill="hold" display="0" masterRel="nextClick" afterEffect="1"/>
                                        <p:tgtEl>
                                          <p:spTgt spid="131124"/>
                                        </p:tgtEl>
                                        <p:attrNameLst>
                                          <p:attrName>style.visibility</p:attrName>
                                        </p:attrNameLst>
                                      </p:cBhvr>
                                      <p:to>
                                        <p:strVal val="hidden"/>
                                      </p:to>
                                    </p:set>
                                  </p:subTnLst>
                                </p:cTn>
                              </p:par>
                            </p:childTnLst>
                          </p:cTn>
                        </p:par>
                      </p:childTnLst>
                    </p:cTn>
                  </p:par>
                  <p:par>
                    <p:cTn id="36" fill="hold" nodeType="clickPar">
                      <p:stCondLst>
                        <p:cond delay="indefinite"/>
                      </p:stCondLst>
                      <p:childTnLst>
                        <p:par>
                          <p:cTn id="37" fill="hold" nodeType="withGroup">
                            <p:stCondLst>
                              <p:cond delay="0"/>
                            </p:stCondLst>
                            <p:childTnLst>
                              <p:par>
                                <p:cTn id="38" presetID="11" presetClass="entr" presetSubtype="0" fill="hold" grpId="0" nodeType="clickEffect">
                                  <p:stCondLst>
                                    <p:cond delay="0"/>
                                  </p:stCondLst>
                                  <p:childTnLst>
                                    <p:set>
                                      <p:cBhvr>
                                        <p:cTn id="39" dur="1000">
                                          <p:stCondLst>
                                            <p:cond delay="0"/>
                                          </p:stCondLst>
                                        </p:cTn>
                                        <p:tgtEl>
                                          <p:spTgt spid="131133"/>
                                        </p:tgtEl>
                                        <p:attrNameLst>
                                          <p:attrName>style.visibility</p:attrName>
                                        </p:attrNameLst>
                                      </p:cBhvr>
                                      <p:to>
                                        <p:strVal val="visible"/>
                                      </p:to>
                                    </p:set>
                                  </p:childTnLst>
                                  <p:subTnLst>
                                    <p:set>
                                      <p:cBhvr override="childStyle">
                                        <p:cTn dur="1" fill="hold" display="0" masterRel="nextClick" afterEffect="1"/>
                                        <p:tgtEl>
                                          <p:spTgt spid="131133"/>
                                        </p:tgtEl>
                                        <p:attrNameLst>
                                          <p:attrName>style.visibility</p:attrName>
                                        </p:attrNameLst>
                                      </p:cBhvr>
                                      <p:to>
                                        <p:strVal val="hidden"/>
                                      </p:to>
                                    </p:set>
                                  </p:subTnLst>
                                </p:cTn>
                              </p:par>
                            </p:childTnLst>
                          </p:cTn>
                        </p:par>
                      </p:childTnLst>
                    </p:cTn>
                  </p:par>
                  <p:par>
                    <p:cTn id="40" fill="hold" nodeType="clickPar">
                      <p:stCondLst>
                        <p:cond delay="indefinite"/>
                      </p:stCondLst>
                      <p:childTnLst>
                        <p:par>
                          <p:cTn id="41" fill="hold" nodeType="withGroup">
                            <p:stCondLst>
                              <p:cond delay="0"/>
                            </p:stCondLst>
                            <p:childTnLst>
                              <p:par>
                                <p:cTn id="42" presetID="4" presetClass="entr" presetSubtype="16" fill="hold" grpId="0" nodeType="clickEffect">
                                  <p:stCondLst>
                                    <p:cond delay="0"/>
                                  </p:stCondLst>
                                  <p:childTnLst>
                                    <p:set>
                                      <p:cBhvr>
                                        <p:cTn id="43" dur="1" fill="hold">
                                          <p:stCondLst>
                                            <p:cond delay="0"/>
                                          </p:stCondLst>
                                        </p:cTn>
                                        <p:tgtEl>
                                          <p:spTgt spid="131125"/>
                                        </p:tgtEl>
                                        <p:attrNameLst>
                                          <p:attrName>style.visibility</p:attrName>
                                        </p:attrNameLst>
                                      </p:cBhvr>
                                      <p:to>
                                        <p:strVal val="visible"/>
                                      </p:to>
                                    </p:set>
                                    <p:animEffect transition="in" filter="box(in)">
                                      <p:cBhvr>
                                        <p:cTn id="44" dur="500"/>
                                        <p:tgtEl>
                                          <p:spTgt spid="131125"/>
                                        </p:tgtEl>
                                      </p:cBhvr>
                                    </p:animEffect>
                                  </p:childTnLst>
                                  <p:subTnLst>
                                    <p:set>
                                      <p:cBhvr override="childStyle">
                                        <p:cTn dur="1" fill="hold" display="0" masterRel="nextClick" afterEffect="1"/>
                                        <p:tgtEl>
                                          <p:spTgt spid="131125"/>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11" presetClass="entr" presetSubtype="0" fill="hold" grpId="0" nodeType="clickEffect">
                                  <p:stCondLst>
                                    <p:cond delay="0"/>
                                  </p:stCondLst>
                                  <p:childTnLst>
                                    <p:set>
                                      <p:cBhvr>
                                        <p:cTn id="48" dur="1000">
                                          <p:stCondLst>
                                            <p:cond delay="0"/>
                                          </p:stCondLst>
                                        </p:cTn>
                                        <p:tgtEl>
                                          <p:spTgt spid="131134"/>
                                        </p:tgtEl>
                                        <p:attrNameLst>
                                          <p:attrName>style.visibility</p:attrName>
                                        </p:attrNameLst>
                                      </p:cBhvr>
                                      <p:to>
                                        <p:strVal val="visible"/>
                                      </p:to>
                                    </p:set>
                                  </p:childTnLst>
                                  <p:subTnLst>
                                    <p:set>
                                      <p:cBhvr override="childStyle">
                                        <p:cTn dur="1" fill="hold" display="0" masterRel="nextClick" afterEffect="1"/>
                                        <p:tgtEl>
                                          <p:spTgt spid="131134"/>
                                        </p:tgtEl>
                                        <p:attrNameLst>
                                          <p:attrName>style.visibility</p:attrName>
                                        </p:attrNameLst>
                                      </p:cBhvr>
                                      <p:to>
                                        <p:strVal val="hidden"/>
                                      </p:to>
                                    </p:set>
                                  </p:subTnLst>
                                </p:cTn>
                              </p:par>
                            </p:childTnLst>
                          </p:cTn>
                        </p:par>
                      </p:childTnLst>
                    </p:cTn>
                  </p:par>
                  <p:par>
                    <p:cTn id="49" fill="hold" nodeType="clickPar">
                      <p:stCondLst>
                        <p:cond delay="indefinite"/>
                      </p:stCondLst>
                      <p:childTnLst>
                        <p:par>
                          <p:cTn id="50" fill="hold" nodeType="withGroup">
                            <p:stCondLst>
                              <p:cond delay="0"/>
                            </p:stCondLst>
                            <p:childTnLst>
                              <p:par>
                                <p:cTn id="51" presetID="2" presetClass="entr" presetSubtype="8" fill="hold" nodeType="clickEffect">
                                  <p:stCondLst>
                                    <p:cond delay="0"/>
                                  </p:stCondLst>
                                  <p:childTnLst>
                                    <p:set>
                                      <p:cBhvr>
                                        <p:cTn id="52" dur="1" fill="hold">
                                          <p:stCondLst>
                                            <p:cond delay="0"/>
                                          </p:stCondLst>
                                        </p:cTn>
                                        <p:tgtEl>
                                          <p:spTgt spid="131095"/>
                                        </p:tgtEl>
                                        <p:attrNameLst>
                                          <p:attrName>style.visibility</p:attrName>
                                        </p:attrNameLst>
                                      </p:cBhvr>
                                      <p:to>
                                        <p:strVal val="visible"/>
                                      </p:to>
                                    </p:set>
                                    <p:anim calcmode="lin" valueType="num">
                                      <p:cBhvr additive="base">
                                        <p:cTn id="53" dur="500" fill="hold"/>
                                        <p:tgtEl>
                                          <p:spTgt spid="131095"/>
                                        </p:tgtEl>
                                        <p:attrNameLst>
                                          <p:attrName>ppt_x</p:attrName>
                                        </p:attrNameLst>
                                      </p:cBhvr>
                                      <p:tavLst>
                                        <p:tav tm="0">
                                          <p:val>
                                            <p:strVal val="0-#ppt_w/2"/>
                                          </p:val>
                                        </p:tav>
                                        <p:tav tm="100000">
                                          <p:val>
                                            <p:strVal val="#ppt_x"/>
                                          </p:val>
                                        </p:tav>
                                      </p:tavLst>
                                    </p:anim>
                                    <p:anim calcmode="lin" valueType="num">
                                      <p:cBhvr additive="base">
                                        <p:cTn id="54" dur="500" fill="hold"/>
                                        <p:tgtEl>
                                          <p:spTgt spid="131095"/>
                                        </p:tgtEl>
                                        <p:attrNameLst>
                                          <p:attrName>ppt_y</p:attrName>
                                        </p:attrNameLst>
                                      </p:cBhvr>
                                      <p:tavLst>
                                        <p:tav tm="0">
                                          <p:val>
                                            <p:strVal val="#ppt_y"/>
                                          </p:val>
                                        </p:tav>
                                        <p:tav tm="100000">
                                          <p:val>
                                            <p:strVal val="#ppt_y"/>
                                          </p:val>
                                        </p:tav>
                                      </p:tavLst>
                                    </p:anim>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31077"/>
                                        </p:tgtEl>
                                        <p:attrNameLst>
                                          <p:attrName>style.visibility</p:attrName>
                                        </p:attrNameLst>
                                      </p:cBhvr>
                                      <p:to>
                                        <p:strVal val="visible"/>
                                      </p:to>
                                    </p:set>
                                    <p:anim calcmode="lin" valueType="num">
                                      <p:cBhvr additive="base">
                                        <p:cTn id="59" dur="500" fill="hold"/>
                                        <p:tgtEl>
                                          <p:spTgt spid="131077"/>
                                        </p:tgtEl>
                                        <p:attrNameLst>
                                          <p:attrName>ppt_x</p:attrName>
                                        </p:attrNameLst>
                                      </p:cBhvr>
                                      <p:tavLst>
                                        <p:tav tm="0">
                                          <p:val>
                                            <p:strVal val="0-#ppt_w/2"/>
                                          </p:val>
                                        </p:tav>
                                        <p:tav tm="100000">
                                          <p:val>
                                            <p:strVal val="#ppt_x"/>
                                          </p:val>
                                        </p:tav>
                                      </p:tavLst>
                                    </p:anim>
                                    <p:anim calcmode="lin" valueType="num">
                                      <p:cBhvr additive="base">
                                        <p:cTn id="60" dur="500" fill="hold"/>
                                        <p:tgtEl>
                                          <p:spTgt spid="131077"/>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31077"/>
                                        </p:tgtEl>
                                        <p:attrNameLst>
                                          <p:attrName>style.visibility</p:attrName>
                                        </p:attrNameLst>
                                      </p:cBhvr>
                                      <p:to>
                                        <p:strVal val="hidden"/>
                                      </p:to>
                                    </p:set>
                                  </p:subTnLst>
                                </p:cTn>
                              </p:par>
                            </p:childTnLst>
                          </p:cTn>
                        </p:par>
                      </p:childTnLst>
                    </p:cTn>
                  </p:par>
                  <p:par>
                    <p:cTn id="61" fill="hold" nodeType="clickPar">
                      <p:stCondLst>
                        <p:cond delay="indefinite"/>
                      </p:stCondLst>
                      <p:childTnLst>
                        <p:par>
                          <p:cTn id="62" fill="hold" nodeType="withGroup">
                            <p:stCondLst>
                              <p:cond delay="0"/>
                            </p:stCondLst>
                            <p:childTnLst>
                              <p:par>
                                <p:cTn id="63" presetID="11" presetClass="entr" presetSubtype="0" fill="hold" grpId="0" nodeType="clickEffect">
                                  <p:stCondLst>
                                    <p:cond delay="0"/>
                                  </p:stCondLst>
                                  <p:childTnLst>
                                    <p:set>
                                      <p:cBhvr>
                                        <p:cTn id="64" dur="1000">
                                          <p:stCondLst>
                                            <p:cond delay="0"/>
                                          </p:stCondLst>
                                        </p:cTn>
                                        <p:tgtEl>
                                          <p:spTgt spid="131135"/>
                                        </p:tgtEl>
                                        <p:attrNameLst>
                                          <p:attrName>style.visibility</p:attrName>
                                        </p:attrNameLst>
                                      </p:cBhvr>
                                      <p:to>
                                        <p:strVal val="visible"/>
                                      </p:to>
                                    </p:set>
                                  </p:childTnLst>
                                  <p:subTnLst>
                                    <p:set>
                                      <p:cBhvr override="childStyle">
                                        <p:cTn dur="1" fill="hold" display="0" masterRel="nextClick" afterEffect="1"/>
                                        <p:tgtEl>
                                          <p:spTgt spid="131135"/>
                                        </p:tgtEl>
                                        <p:attrNameLst>
                                          <p:attrName>style.visibility</p:attrName>
                                        </p:attrNameLst>
                                      </p:cBhvr>
                                      <p:to>
                                        <p:strVal val="hidden"/>
                                      </p:to>
                                    </p:set>
                                  </p:sub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nodeType="clickEffect">
                                  <p:stCondLst>
                                    <p:cond delay="0"/>
                                  </p:stCondLst>
                                  <p:childTnLst>
                                    <p:set>
                                      <p:cBhvr>
                                        <p:cTn id="68" dur="1" fill="hold">
                                          <p:stCondLst>
                                            <p:cond delay="499"/>
                                          </p:stCondLst>
                                        </p:cTn>
                                        <p:tgtEl>
                                          <p:spTgt spid="131126"/>
                                        </p:tgtEl>
                                        <p:attrNameLst>
                                          <p:attrName>style.visibility</p:attrName>
                                        </p:attrNameLst>
                                      </p:cBhvr>
                                      <p:to>
                                        <p:strVal val="visible"/>
                                      </p:to>
                                    </p:set>
                                  </p:childTnLst>
                                  <p:subTnLst>
                                    <p:set>
                                      <p:cBhvr override="childStyle">
                                        <p:cTn dur="1" fill="hold" display="0" masterRel="nextClick" afterEffect="1"/>
                                        <p:tgtEl>
                                          <p:spTgt spid="131126"/>
                                        </p:tgtEl>
                                        <p:attrNameLst>
                                          <p:attrName>style.visibility</p:attrName>
                                        </p:attrNameLst>
                                      </p:cBhvr>
                                      <p:to>
                                        <p:strVal val="hidden"/>
                                      </p:to>
                                    </p:set>
                                  </p:subTnLst>
                                </p:cTn>
                              </p:par>
                            </p:childTnLst>
                          </p:cTn>
                        </p:par>
                      </p:childTnLst>
                    </p:cTn>
                  </p:par>
                  <p:par>
                    <p:cTn id="69" fill="hold" nodeType="clickPar">
                      <p:stCondLst>
                        <p:cond delay="indefinite"/>
                      </p:stCondLst>
                      <p:childTnLst>
                        <p:par>
                          <p:cTn id="70" fill="hold" nodeType="withGroup">
                            <p:stCondLst>
                              <p:cond delay="0"/>
                            </p:stCondLst>
                            <p:childTnLst>
                              <p:par>
                                <p:cTn id="71" presetID="11" presetClass="entr" presetSubtype="0" fill="hold" nodeType="clickEffect">
                                  <p:stCondLst>
                                    <p:cond delay="0"/>
                                  </p:stCondLst>
                                  <p:childTnLst>
                                    <p:set>
                                      <p:cBhvr>
                                        <p:cTn id="72" dur="1000">
                                          <p:stCondLst>
                                            <p:cond delay="0"/>
                                          </p:stCondLst>
                                        </p:cTn>
                                        <p:tgtEl>
                                          <p:spTgt spid="131136"/>
                                        </p:tgtEl>
                                        <p:attrNameLst>
                                          <p:attrName>style.visibility</p:attrName>
                                        </p:attrNameLst>
                                      </p:cBhvr>
                                      <p:to>
                                        <p:strVal val="visible"/>
                                      </p:to>
                                    </p:set>
                                  </p:childTnLst>
                                  <p:subTnLst>
                                    <p:set>
                                      <p:cBhvr override="childStyle">
                                        <p:cTn dur="1" fill="hold" display="0" masterRel="nextClick" afterEffect="1"/>
                                        <p:tgtEl>
                                          <p:spTgt spid="131136"/>
                                        </p:tgtEl>
                                        <p:attrNameLst>
                                          <p:attrName>style.visibility</p:attrName>
                                        </p:attrNameLst>
                                      </p:cBhvr>
                                      <p:to>
                                        <p:strVal val="hidden"/>
                                      </p:to>
                                    </p:set>
                                  </p:subTnLst>
                                </p:cTn>
                              </p:par>
                            </p:childTnLst>
                          </p:cTn>
                        </p:par>
                      </p:childTnLst>
                    </p:cTn>
                  </p:par>
                  <p:par>
                    <p:cTn id="73" fill="hold" nodeType="clickPar">
                      <p:stCondLst>
                        <p:cond delay="indefinite"/>
                      </p:stCondLst>
                      <p:childTnLst>
                        <p:par>
                          <p:cTn id="74" fill="hold" nodeType="withGroup">
                            <p:stCondLst>
                              <p:cond delay="0"/>
                            </p:stCondLst>
                            <p:childTnLst>
                              <p:par>
                                <p:cTn id="75" presetID="4" presetClass="entr" presetSubtype="16" fill="hold" nodeType="clickEffect">
                                  <p:stCondLst>
                                    <p:cond delay="0"/>
                                  </p:stCondLst>
                                  <p:childTnLst>
                                    <p:set>
                                      <p:cBhvr>
                                        <p:cTn id="76" dur="1" fill="hold">
                                          <p:stCondLst>
                                            <p:cond delay="0"/>
                                          </p:stCondLst>
                                        </p:cTn>
                                        <p:tgtEl>
                                          <p:spTgt spid="131129"/>
                                        </p:tgtEl>
                                        <p:attrNameLst>
                                          <p:attrName>style.visibility</p:attrName>
                                        </p:attrNameLst>
                                      </p:cBhvr>
                                      <p:to>
                                        <p:strVal val="visible"/>
                                      </p:to>
                                    </p:set>
                                    <p:animEffect transition="in" filter="box(in)">
                                      <p:cBhvr>
                                        <p:cTn id="77" dur="500"/>
                                        <p:tgtEl>
                                          <p:spTgt spid="131129"/>
                                        </p:tgtEl>
                                      </p:cBhvr>
                                    </p:animEffect>
                                  </p:childTnLst>
                                  <p:subTnLst>
                                    <p:set>
                                      <p:cBhvr override="childStyle">
                                        <p:cTn dur="1" fill="hold" display="0" masterRel="nextClick" afterEffect="1"/>
                                        <p:tgtEl>
                                          <p:spTgt spid="131129"/>
                                        </p:tgtEl>
                                        <p:attrNameLst>
                                          <p:attrName>style.visibility</p:attrName>
                                        </p:attrNameLst>
                                      </p:cBhvr>
                                      <p:to>
                                        <p:strVal val="hidden"/>
                                      </p:to>
                                    </p:set>
                                  </p:subTnLst>
                                </p:cTn>
                              </p:par>
                            </p:childTnLst>
                          </p:cTn>
                        </p:par>
                      </p:childTnLst>
                    </p:cTn>
                  </p:par>
                  <p:par>
                    <p:cTn id="78" fill="hold" nodeType="clickPar">
                      <p:stCondLst>
                        <p:cond delay="indefinite"/>
                      </p:stCondLst>
                      <p:childTnLst>
                        <p:par>
                          <p:cTn id="79" fill="hold" nodeType="withGroup">
                            <p:stCondLst>
                              <p:cond delay="0"/>
                            </p:stCondLst>
                            <p:childTnLst>
                              <p:par>
                                <p:cTn id="80" presetID="11" presetClass="entr" presetSubtype="0" fill="hold" nodeType="clickEffect">
                                  <p:stCondLst>
                                    <p:cond delay="0"/>
                                  </p:stCondLst>
                                  <p:childTnLst>
                                    <p:set>
                                      <p:cBhvr>
                                        <p:cTn id="81" dur="1000">
                                          <p:stCondLst>
                                            <p:cond delay="0"/>
                                          </p:stCondLst>
                                        </p:cTn>
                                        <p:tgtEl>
                                          <p:spTgt spid="131139"/>
                                        </p:tgtEl>
                                        <p:attrNameLst>
                                          <p:attrName>style.visibility</p:attrName>
                                        </p:attrNameLst>
                                      </p:cBhvr>
                                      <p:to>
                                        <p:strVal val="visible"/>
                                      </p:to>
                                    </p:set>
                                  </p:childTnLst>
                                  <p:subTnLst>
                                    <p:set>
                                      <p:cBhvr override="childStyle">
                                        <p:cTn dur="1" fill="hold" display="0" masterRel="nextClick" afterEffect="1"/>
                                        <p:tgtEl>
                                          <p:spTgt spid="131139"/>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075" grpId="0" build="p" autoUpdateAnimBg="0"/>
      <p:bldP spid="131076" grpId="0" animBg="1"/>
      <p:bldP spid="131077" grpId="0" animBg="1"/>
      <p:bldP spid="131124" grpId="0" animBg="1"/>
      <p:bldP spid="131125" grpId="0" animBg="1"/>
      <p:bldP spid="131132" grpId="0" animBg="1"/>
      <p:bldP spid="131133" grpId="0" animBg="1"/>
      <p:bldP spid="131134" grpId="0" animBg="1"/>
      <p:bldP spid="131135" grpId="0" animBg="1"/>
    </p:bldLst>
  </p:timing>
</p:sld>
</file>

<file path=ppt/slides/slide17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2098" name="Rectangle 2"/>
          <p:cNvSpPr>
            <a:spLocks noGrp="1" noChangeArrowheads="1"/>
          </p:cNvSpPr>
          <p:nvPr>
            <p:ph type="title"/>
          </p:nvPr>
        </p:nvSpPr>
        <p:spPr>
          <a:xfrm>
            <a:off x="457200" y="152400"/>
            <a:ext cx="6934200" cy="1371600"/>
          </a:xfrm>
        </p:spPr>
        <p:txBody>
          <a:bodyPr/>
          <a:lstStyle/>
          <a:p>
            <a:pPr>
              <a:defRPr/>
            </a:pPr>
            <a:r>
              <a:rPr lang="fr-CA" altLang="fr-FR" dirty="0" smtClean="0"/>
              <a:t>Structure de Réseau </a:t>
            </a:r>
            <a:endParaRPr lang="fr-CA" altLang="fr-FR" dirty="0"/>
          </a:p>
        </p:txBody>
      </p:sp>
      <p:sp>
        <p:nvSpPr>
          <p:cNvPr id="132099" name="Rectangle 3"/>
          <p:cNvSpPr>
            <a:spLocks noGrp="1" noChangeArrowheads="1"/>
          </p:cNvSpPr>
          <p:nvPr>
            <p:ph type="body" idx="1"/>
          </p:nvPr>
        </p:nvSpPr>
        <p:spPr/>
        <p:txBody>
          <a:bodyPr/>
          <a:lstStyle/>
          <a:p>
            <a:r>
              <a:rPr lang="fr-CA" altLang="fr-FR" sz="2800" smtClean="0"/>
              <a:t>Événements non-déterminants - conflit, choix ou décision: un choix entre e1, e2 …  ou e3, e4 ...</a:t>
            </a:r>
          </a:p>
        </p:txBody>
      </p:sp>
      <p:grpSp>
        <p:nvGrpSpPr>
          <p:cNvPr id="132100" name="Group 4"/>
          <p:cNvGrpSpPr>
            <a:grpSpLocks/>
          </p:cNvGrpSpPr>
          <p:nvPr/>
        </p:nvGrpSpPr>
        <p:grpSpPr bwMode="auto">
          <a:xfrm>
            <a:off x="1905000" y="3200400"/>
            <a:ext cx="5791200" cy="1860550"/>
            <a:chOff x="1200" y="2016"/>
            <a:chExt cx="3648" cy="1172"/>
          </a:xfrm>
        </p:grpSpPr>
        <p:sp>
          <p:nvSpPr>
            <p:cNvPr id="35857" name="Oval 5"/>
            <p:cNvSpPr>
              <a:spLocks noChangeArrowheads="1"/>
            </p:cNvSpPr>
            <p:nvPr/>
          </p:nvSpPr>
          <p:spPr bwMode="auto">
            <a:xfrm>
              <a:off x="1200" y="240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58" name="Rectangle 6"/>
            <p:cNvSpPr>
              <a:spLocks noChangeArrowheads="1"/>
            </p:cNvSpPr>
            <p:nvPr/>
          </p:nvSpPr>
          <p:spPr bwMode="auto">
            <a:xfrm>
              <a:off x="1776"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59" name="Rectangle 7"/>
            <p:cNvSpPr>
              <a:spLocks noChangeArrowheads="1"/>
            </p:cNvSpPr>
            <p:nvPr/>
          </p:nvSpPr>
          <p:spPr bwMode="auto">
            <a:xfrm>
              <a:off x="1776" y="278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60" name="Line 8"/>
            <p:cNvSpPr>
              <a:spLocks noChangeShapeType="1"/>
            </p:cNvSpPr>
            <p:nvPr/>
          </p:nvSpPr>
          <p:spPr bwMode="auto">
            <a:xfrm flipV="1">
              <a:off x="1440" y="2160"/>
              <a:ext cx="336"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61" name="Line 9"/>
            <p:cNvSpPr>
              <a:spLocks noChangeShapeType="1"/>
            </p:cNvSpPr>
            <p:nvPr/>
          </p:nvSpPr>
          <p:spPr bwMode="auto">
            <a:xfrm>
              <a:off x="1440" y="2592"/>
              <a:ext cx="336"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62" name="Oval 10"/>
            <p:cNvSpPr>
              <a:spLocks noChangeArrowheads="1"/>
            </p:cNvSpPr>
            <p:nvPr/>
          </p:nvSpPr>
          <p:spPr bwMode="auto">
            <a:xfrm>
              <a:off x="2304" y="201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63" name="Line 11"/>
            <p:cNvSpPr>
              <a:spLocks noChangeShapeType="1"/>
            </p:cNvSpPr>
            <p:nvPr/>
          </p:nvSpPr>
          <p:spPr bwMode="auto">
            <a:xfrm>
              <a:off x="1920" y="2112"/>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64" name="Line 12"/>
            <p:cNvSpPr>
              <a:spLocks noChangeShapeType="1"/>
            </p:cNvSpPr>
            <p:nvPr/>
          </p:nvSpPr>
          <p:spPr bwMode="auto">
            <a:xfrm>
              <a:off x="2544" y="2112"/>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65" name="Oval 13"/>
            <p:cNvSpPr>
              <a:spLocks noChangeArrowheads="1"/>
            </p:cNvSpPr>
            <p:nvPr/>
          </p:nvSpPr>
          <p:spPr bwMode="auto">
            <a:xfrm>
              <a:off x="2304" y="278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66" name="Line 14"/>
            <p:cNvSpPr>
              <a:spLocks noChangeShapeType="1"/>
            </p:cNvSpPr>
            <p:nvPr/>
          </p:nvSpPr>
          <p:spPr bwMode="auto">
            <a:xfrm>
              <a:off x="1920" y="2880"/>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67" name="Line 15"/>
            <p:cNvSpPr>
              <a:spLocks noChangeShapeType="1"/>
            </p:cNvSpPr>
            <p:nvPr/>
          </p:nvSpPr>
          <p:spPr bwMode="auto">
            <a:xfrm>
              <a:off x="2544" y="2880"/>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68" name="Rectangle 16"/>
            <p:cNvSpPr>
              <a:spLocks noChangeArrowheads="1"/>
            </p:cNvSpPr>
            <p:nvPr/>
          </p:nvSpPr>
          <p:spPr bwMode="auto">
            <a:xfrm>
              <a:off x="2928"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69" name="Oval 17"/>
            <p:cNvSpPr>
              <a:spLocks noChangeArrowheads="1"/>
            </p:cNvSpPr>
            <p:nvPr/>
          </p:nvSpPr>
          <p:spPr bwMode="auto">
            <a:xfrm>
              <a:off x="3456" y="201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70" name="Line 18"/>
            <p:cNvSpPr>
              <a:spLocks noChangeShapeType="1"/>
            </p:cNvSpPr>
            <p:nvPr/>
          </p:nvSpPr>
          <p:spPr bwMode="auto">
            <a:xfrm>
              <a:off x="3072" y="2112"/>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71" name="Line 19"/>
            <p:cNvSpPr>
              <a:spLocks noChangeShapeType="1"/>
            </p:cNvSpPr>
            <p:nvPr/>
          </p:nvSpPr>
          <p:spPr bwMode="auto">
            <a:xfrm>
              <a:off x="3696" y="2112"/>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72" name="Rectangle 20"/>
            <p:cNvSpPr>
              <a:spLocks noChangeArrowheads="1"/>
            </p:cNvSpPr>
            <p:nvPr/>
          </p:nvSpPr>
          <p:spPr bwMode="auto">
            <a:xfrm>
              <a:off x="2928" y="278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73" name="Oval 21"/>
            <p:cNvSpPr>
              <a:spLocks noChangeArrowheads="1"/>
            </p:cNvSpPr>
            <p:nvPr/>
          </p:nvSpPr>
          <p:spPr bwMode="auto">
            <a:xfrm>
              <a:off x="3456" y="278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74" name="Line 22"/>
            <p:cNvSpPr>
              <a:spLocks noChangeShapeType="1"/>
            </p:cNvSpPr>
            <p:nvPr/>
          </p:nvSpPr>
          <p:spPr bwMode="auto">
            <a:xfrm>
              <a:off x="3072" y="2880"/>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75" name="Line 23"/>
            <p:cNvSpPr>
              <a:spLocks noChangeShapeType="1"/>
            </p:cNvSpPr>
            <p:nvPr/>
          </p:nvSpPr>
          <p:spPr bwMode="auto">
            <a:xfrm>
              <a:off x="3696" y="2880"/>
              <a:ext cx="38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76" name="Line 24"/>
            <p:cNvSpPr>
              <a:spLocks noChangeShapeType="1"/>
            </p:cNvSpPr>
            <p:nvPr/>
          </p:nvSpPr>
          <p:spPr bwMode="auto">
            <a:xfrm>
              <a:off x="4224" y="2112"/>
              <a:ext cx="576"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77" name="Line 25"/>
            <p:cNvSpPr>
              <a:spLocks noChangeShapeType="1"/>
            </p:cNvSpPr>
            <p:nvPr/>
          </p:nvSpPr>
          <p:spPr bwMode="auto">
            <a:xfrm>
              <a:off x="4272" y="2880"/>
              <a:ext cx="576" cy="0"/>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5878" name="Text Box 26"/>
            <p:cNvSpPr txBox="1">
              <a:spLocks noChangeArrowheads="1"/>
            </p:cNvSpPr>
            <p:nvPr/>
          </p:nvSpPr>
          <p:spPr bwMode="auto">
            <a:xfrm>
              <a:off x="1728" y="2208"/>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e1</a:t>
              </a:r>
            </a:p>
          </p:txBody>
        </p:sp>
        <p:sp>
          <p:nvSpPr>
            <p:cNvPr id="35879" name="Text Box 27"/>
            <p:cNvSpPr txBox="1">
              <a:spLocks noChangeArrowheads="1"/>
            </p:cNvSpPr>
            <p:nvPr/>
          </p:nvSpPr>
          <p:spPr bwMode="auto">
            <a:xfrm>
              <a:off x="2880" y="2208"/>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e2</a:t>
              </a:r>
            </a:p>
          </p:txBody>
        </p:sp>
        <p:sp>
          <p:nvSpPr>
            <p:cNvPr id="35880" name="Text Box 28"/>
            <p:cNvSpPr txBox="1">
              <a:spLocks noChangeArrowheads="1"/>
            </p:cNvSpPr>
            <p:nvPr/>
          </p:nvSpPr>
          <p:spPr bwMode="auto">
            <a:xfrm>
              <a:off x="1728" y="2976"/>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e3</a:t>
              </a:r>
            </a:p>
          </p:txBody>
        </p:sp>
        <p:sp>
          <p:nvSpPr>
            <p:cNvPr id="35881" name="Text Box 29"/>
            <p:cNvSpPr txBox="1">
              <a:spLocks noChangeArrowheads="1"/>
            </p:cNvSpPr>
            <p:nvPr/>
          </p:nvSpPr>
          <p:spPr bwMode="auto">
            <a:xfrm>
              <a:off x="2880" y="2976"/>
              <a:ext cx="237"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e4</a:t>
              </a:r>
            </a:p>
          </p:txBody>
        </p:sp>
      </p:grpSp>
      <p:sp>
        <p:nvSpPr>
          <p:cNvPr id="132126" name="Oval 30"/>
          <p:cNvSpPr>
            <a:spLocks noChangeArrowheads="1"/>
          </p:cNvSpPr>
          <p:nvPr/>
        </p:nvSpPr>
        <p:spPr bwMode="auto">
          <a:xfrm>
            <a:off x="19812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2127" name="Oval 31"/>
          <p:cNvSpPr>
            <a:spLocks noChangeArrowheads="1"/>
          </p:cNvSpPr>
          <p:nvPr/>
        </p:nvSpPr>
        <p:spPr bwMode="auto">
          <a:xfrm>
            <a:off x="3733800" y="4572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2128" name="Oval 32"/>
          <p:cNvSpPr>
            <a:spLocks noChangeArrowheads="1"/>
          </p:cNvSpPr>
          <p:nvPr/>
        </p:nvSpPr>
        <p:spPr bwMode="auto">
          <a:xfrm>
            <a:off x="5638800" y="4572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2129" name="Oval 33"/>
          <p:cNvSpPr>
            <a:spLocks noChangeArrowheads="1"/>
          </p:cNvSpPr>
          <p:nvPr/>
        </p:nvSpPr>
        <p:spPr bwMode="auto">
          <a:xfrm>
            <a:off x="2057400" y="3886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2130" name="Oval 34"/>
          <p:cNvSpPr>
            <a:spLocks noChangeArrowheads="1"/>
          </p:cNvSpPr>
          <p:nvPr/>
        </p:nvSpPr>
        <p:spPr bwMode="auto">
          <a:xfrm>
            <a:off x="3810000" y="3352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2131" name="Oval 35"/>
          <p:cNvSpPr>
            <a:spLocks noChangeArrowheads="1"/>
          </p:cNvSpPr>
          <p:nvPr/>
        </p:nvSpPr>
        <p:spPr bwMode="auto">
          <a:xfrm>
            <a:off x="5562600" y="3352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2132" name="Rectangle 36"/>
          <p:cNvSpPr>
            <a:spLocks noChangeArrowheads="1"/>
          </p:cNvSpPr>
          <p:nvPr/>
        </p:nvSpPr>
        <p:spPr bwMode="auto">
          <a:xfrm>
            <a:off x="2819400" y="4419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2133" name="Rectangle 37"/>
          <p:cNvSpPr>
            <a:spLocks noChangeArrowheads="1"/>
          </p:cNvSpPr>
          <p:nvPr/>
        </p:nvSpPr>
        <p:spPr bwMode="auto">
          <a:xfrm>
            <a:off x="4648200" y="4419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2134" name="Rectangle 38"/>
          <p:cNvSpPr>
            <a:spLocks noChangeArrowheads="1"/>
          </p:cNvSpPr>
          <p:nvPr/>
        </p:nvSpPr>
        <p:spPr bwMode="auto">
          <a:xfrm>
            <a:off x="2819400" y="32004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2135" name="Rectangle 39"/>
          <p:cNvSpPr>
            <a:spLocks noChangeArrowheads="1"/>
          </p:cNvSpPr>
          <p:nvPr/>
        </p:nvSpPr>
        <p:spPr bwMode="auto">
          <a:xfrm>
            <a:off x="4648200" y="32004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5855"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22DD1CD-039C-4C5E-82CE-202F592C6EB9}" type="slidenum">
              <a:rPr lang="fr-CA" altLang="fr-FR" sz="1200" b="0" smtClean="0">
                <a:solidFill>
                  <a:srgbClr val="898989"/>
                </a:solidFill>
                <a:cs typeface="Arial" pitchFamily="34" charset="0"/>
              </a:rPr>
              <a:pPr>
                <a:spcBef>
                  <a:spcPct val="0"/>
                </a:spcBef>
                <a:spcAft>
                  <a:spcPct val="0"/>
                </a:spcAft>
                <a:buFontTx/>
                <a:buNone/>
              </a:pPr>
              <a:t>174</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831777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32099">
                                            <p:txEl>
                                              <p:pRg st="0" end="0"/>
                                            </p:txEl>
                                          </p:spTgt>
                                        </p:tgtEl>
                                        <p:attrNameLst>
                                          <p:attrName>style.visibility</p:attrName>
                                        </p:attrNameLst>
                                      </p:cBhvr>
                                      <p:to>
                                        <p:strVal val="visible"/>
                                      </p:to>
                                    </p:set>
                                    <p:anim calcmode="lin" valueType="num">
                                      <p:cBhvr additive="base">
                                        <p:cTn id="7" dur="500" fill="hold"/>
                                        <p:tgtEl>
                                          <p:spTgt spid="13209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209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nodeType="clickEffect">
                                  <p:stCondLst>
                                    <p:cond delay="0"/>
                                  </p:stCondLst>
                                  <p:childTnLst>
                                    <p:set>
                                      <p:cBhvr>
                                        <p:cTn id="12" dur="1" fill="hold">
                                          <p:stCondLst>
                                            <p:cond delay="0"/>
                                          </p:stCondLst>
                                        </p:cTn>
                                        <p:tgtEl>
                                          <p:spTgt spid="132100"/>
                                        </p:tgtEl>
                                        <p:attrNameLst>
                                          <p:attrName>style.visibility</p:attrName>
                                        </p:attrNameLst>
                                      </p:cBhvr>
                                      <p:to>
                                        <p:strVal val="visible"/>
                                      </p:to>
                                    </p:set>
                                    <p:anim calcmode="lin" valueType="num">
                                      <p:cBhvr additive="base">
                                        <p:cTn id="13" dur="500" fill="hold"/>
                                        <p:tgtEl>
                                          <p:spTgt spid="132100"/>
                                        </p:tgtEl>
                                        <p:attrNameLst>
                                          <p:attrName>ppt_x</p:attrName>
                                        </p:attrNameLst>
                                      </p:cBhvr>
                                      <p:tavLst>
                                        <p:tav tm="0">
                                          <p:val>
                                            <p:strVal val="0-#ppt_w/2"/>
                                          </p:val>
                                        </p:tav>
                                        <p:tav tm="100000">
                                          <p:val>
                                            <p:strVal val="#ppt_x"/>
                                          </p:val>
                                        </p:tav>
                                      </p:tavLst>
                                    </p:anim>
                                    <p:anim calcmode="lin" valueType="num">
                                      <p:cBhvr additive="base">
                                        <p:cTn id="14" dur="500" fill="hold"/>
                                        <p:tgtEl>
                                          <p:spTgt spid="132100"/>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2126"/>
                                        </p:tgtEl>
                                        <p:attrNameLst>
                                          <p:attrName>style.visibility</p:attrName>
                                        </p:attrNameLst>
                                      </p:cBhvr>
                                      <p:to>
                                        <p:strVal val="visible"/>
                                      </p:to>
                                    </p:set>
                                    <p:anim calcmode="lin" valueType="num">
                                      <p:cBhvr additive="base">
                                        <p:cTn id="19" dur="500" fill="hold"/>
                                        <p:tgtEl>
                                          <p:spTgt spid="132126"/>
                                        </p:tgtEl>
                                        <p:attrNameLst>
                                          <p:attrName>ppt_x</p:attrName>
                                        </p:attrNameLst>
                                      </p:cBhvr>
                                      <p:tavLst>
                                        <p:tav tm="0">
                                          <p:val>
                                            <p:strVal val="0-#ppt_w/2"/>
                                          </p:val>
                                        </p:tav>
                                        <p:tav tm="100000">
                                          <p:val>
                                            <p:strVal val="#ppt_x"/>
                                          </p:val>
                                        </p:tav>
                                      </p:tavLst>
                                    </p:anim>
                                    <p:anim calcmode="lin" valueType="num">
                                      <p:cBhvr additive="base">
                                        <p:cTn id="20" dur="500" fill="hold"/>
                                        <p:tgtEl>
                                          <p:spTgt spid="132126"/>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32126"/>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11" presetClass="entr" presetSubtype="0" fill="hold" grpId="0" nodeType="clickEffect">
                                  <p:stCondLst>
                                    <p:cond delay="0"/>
                                  </p:stCondLst>
                                  <p:childTnLst>
                                    <p:set>
                                      <p:cBhvr>
                                        <p:cTn id="24" dur="1000">
                                          <p:stCondLst>
                                            <p:cond delay="0"/>
                                          </p:stCondLst>
                                        </p:cTn>
                                        <p:tgtEl>
                                          <p:spTgt spid="132132"/>
                                        </p:tgtEl>
                                        <p:attrNameLst>
                                          <p:attrName>style.visibility</p:attrName>
                                        </p:attrNameLst>
                                      </p:cBhvr>
                                      <p:to>
                                        <p:strVal val="visible"/>
                                      </p:to>
                                    </p:set>
                                  </p:childTnLst>
                                  <p:subTnLst>
                                    <p:set>
                                      <p:cBhvr override="childStyle">
                                        <p:cTn dur="1" fill="hold" display="0" masterRel="nextClick" afterEffect="1"/>
                                        <p:tgtEl>
                                          <p:spTgt spid="132132"/>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16" fill="hold" grpId="0" nodeType="clickEffect">
                                  <p:stCondLst>
                                    <p:cond delay="0"/>
                                  </p:stCondLst>
                                  <p:childTnLst>
                                    <p:set>
                                      <p:cBhvr>
                                        <p:cTn id="28" dur="1" fill="hold">
                                          <p:stCondLst>
                                            <p:cond delay="0"/>
                                          </p:stCondLst>
                                        </p:cTn>
                                        <p:tgtEl>
                                          <p:spTgt spid="132127"/>
                                        </p:tgtEl>
                                        <p:attrNameLst>
                                          <p:attrName>style.visibility</p:attrName>
                                        </p:attrNameLst>
                                      </p:cBhvr>
                                      <p:to>
                                        <p:strVal val="visible"/>
                                      </p:to>
                                    </p:set>
                                    <p:animEffect transition="in" filter="box(in)">
                                      <p:cBhvr>
                                        <p:cTn id="29" dur="500"/>
                                        <p:tgtEl>
                                          <p:spTgt spid="132127"/>
                                        </p:tgtEl>
                                      </p:cBhvr>
                                    </p:animEffect>
                                  </p:childTnLst>
                                  <p:subTnLst>
                                    <p:set>
                                      <p:cBhvr override="childStyle">
                                        <p:cTn dur="1" fill="hold" display="0" masterRel="nextClick" afterEffect="1"/>
                                        <p:tgtEl>
                                          <p:spTgt spid="132127"/>
                                        </p:tgtEl>
                                        <p:attrNameLst>
                                          <p:attrName>style.visibility</p:attrName>
                                        </p:attrNameLst>
                                      </p:cBhvr>
                                      <p:to>
                                        <p:strVal val="hidden"/>
                                      </p:to>
                                    </p:set>
                                  </p:subTnLst>
                                </p:cTn>
                              </p:par>
                            </p:childTnLst>
                          </p:cTn>
                        </p:par>
                      </p:childTnLst>
                    </p:cTn>
                  </p:par>
                  <p:par>
                    <p:cTn id="30" fill="hold" nodeType="clickPar">
                      <p:stCondLst>
                        <p:cond delay="indefinite"/>
                      </p:stCondLst>
                      <p:childTnLst>
                        <p:par>
                          <p:cTn id="31" fill="hold" nodeType="withGroup">
                            <p:stCondLst>
                              <p:cond delay="0"/>
                            </p:stCondLst>
                            <p:childTnLst>
                              <p:par>
                                <p:cTn id="32" presetID="11" presetClass="entr" presetSubtype="0" fill="hold" grpId="0" nodeType="clickEffect">
                                  <p:stCondLst>
                                    <p:cond delay="0"/>
                                  </p:stCondLst>
                                  <p:childTnLst>
                                    <p:set>
                                      <p:cBhvr>
                                        <p:cTn id="33" dur="1000">
                                          <p:stCondLst>
                                            <p:cond delay="0"/>
                                          </p:stCondLst>
                                        </p:cTn>
                                        <p:tgtEl>
                                          <p:spTgt spid="132133"/>
                                        </p:tgtEl>
                                        <p:attrNameLst>
                                          <p:attrName>style.visibility</p:attrName>
                                        </p:attrNameLst>
                                      </p:cBhvr>
                                      <p:to>
                                        <p:strVal val="visible"/>
                                      </p:to>
                                    </p:set>
                                  </p:childTnLst>
                                  <p:subTnLst>
                                    <p:set>
                                      <p:cBhvr override="childStyle">
                                        <p:cTn dur="1" fill="hold" display="0" masterRel="nextClick" afterEffect="1"/>
                                        <p:tgtEl>
                                          <p:spTgt spid="132133"/>
                                        </p:tgtEl>
                                        <p:attrNameLst>
                                          <p:attrName>style.visibility</p:attrName>
                                        </p:attrNameLst>
                                      </p:cBhvr>
                                      <p:to>
                                        <p:strVal val="hidden"/>
                                      </p:to>
                                    </p:set>
                                  </p:sub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16" fill="hold" grpId="0" nodeType="clickEffect">
                                  <p:stCondLst>
                                    <p:cond delay="0"/>
                                  </p:stCondLst>
                                  <p:childTnLst>
                                    <p:set>
                                      <p:cBhvr>
                                        <p:cTn id="37" dur="1" fill="hold">
                                          <p:stCondLst>
                                            <p:cond delay="0"/>
                                          </p:stCondLst>
                                        </p:cTn>
                                        <p:tgtEl>
                                          <p:spTgt spid="132128"/>
                                        </p:tgtEl>
                                        <p:attrNameLst>
                                          <p:attrName>style.visibility</p:attrName>
                                        </p:attrNameLst>
                                      </p:cBhvr>
                                      <p:to>
                                        <p:strVal val="visible"/>
                                      </p:to>
                                    </p:set>
                                    <p:animEffect transition="in" filter="box(in)">
                                      <p:cBhvr>
                                        <p:cTn id="38" dur="500"/>
                                        <p:tgtEl>
                                          <p:spTgt spid="132128"/>
                                        </p:tgtEl>
                                      </p:cBhvr>
                                    </p:animEffect>
                                  </p:childTnLst>
                                  <p:subTnLst>
                                    <p:set>
                                      <p:cBhvr override="childStyle">
                                        <p:cTn dur="1" fill="hold" display="0" masterRel="nextClick" afterEffect="1"/>
                                        <p:tgtEl>
                                          <p:spTgt spid="132128"/>
                                        </p:tgtEl>
                                        <p:attrNameLst>
                                          <p:attrName>style.visibility</p:attrName>
                                        </p:attrNameLst>
                                      </p:cBhvr>
                                      <p:to>
                                        <p:strVal val="hidden"/>
                                      </p:to>
                                    </p:set>
                                  </p:sub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32129"/>
                                        </p:tgtEl>
                                        <p:attrNameLst>
                                          <p:attrName>style.visibility</p:attrName>
                                        </p:attrNameLst>
                                      </p:cBhvr>
                                      <p:to>
                                        <p:strVal val="visible"/>
                                      </p:to>
                                    </p:set>
                                    <p:anim calcmode="lin" valueType="num">
                                      <p:cBhvr additive="base">
                                        <p:cTn id="43" dur="500" fill="hold"/>
                                        <p:tgtEl>
                                          <p:spTgt spid="132129"/>
                                        </p:tgtEl>
                                        <p:attrNameLst>
                                          <p:attrName>ppt_x</p:attrName>
                                        </p:attrNameLst>
                                      </p:cBhvr>
                                      <p:tavLst>
                                        <p:tav tm="0">
                                          <p:val>
                                            <p:strVal val="0-#ppt_w/2"/>
                                          </p:val>
                                        </p:tav>
                                        <p:tav tm="100000">
                                          <p:val>
                                            <p:strVal val="#ppt_x"/>
                                          </p:val>
                                        </p:tav>
                                      </p:tavLst>
                                    </p:anim>
                                    <p:anim calcmode="lin" valueType="num">
                                      <p:cBhvr additive="base">
                                        <p:cTn id="44" dur="500" fill="hold"/>
                                        <p:tgtEl>
                                          <p:spTgt spid="132129"/>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32129"/>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11" presetClass="entr" presetSubtype="0" fill="hold" grpId="0" nodeType="clickEffect">
                                  <p:stCondLst>
                                    <p:cond delay="0"/>
                                  </p:stCondLst>
                                  <p:childTnLst>
                                    <p:set>
                                      <p:cBhvr>
                                        <p:cTn id="48" dur="1000">
                                          <p:stCondLst>
                                            <p:cond delay="0"/>
                                          </p:stCondLst>
                                        </p:cTn>
                                        <p:tgtEl>
                                          <p:spTgt spid="132134"/>
                                        </p:tgtEl>
                                        <p:attrNameLst>
                                          <p:attrName>style.visibility</p:attrName>
                                        </p:attrNameLst>
                                      </p:cBhvr>
                                      <p:to>
                                        <p:strVal val="visible"/>
                                      </p:to>
                                    </p:set>
                                  </p:childTnLst>
                                  <p:subTnLst>
                                    <p:set>
                                      <p:cBhvr override="childStyle">
                                        <p:cTn dur="1" fill="hold" display="0" masterRel="nextClick" afterEffect="1"/>
                                        <p:tgtEl>
                                          <p:spTgt spid="132134"/>
                                        </p:tgtEl>
                                        <p:attrNameLst>
                                          <p:attrName>style.visibility</p:attrName>
                                        </p:attrNameLst>
                                      </p:cBhvr>
                                      <p:to>
                                        <p:strVal val="hidden"/>
                                      </p:to>
                                    </p:set>
                                  </p:subTnLst>
                                </p:cTn>
                              </p:par>
                            </p:childTnLst>
                          </p:cTn>
                        </p:par>
                      </p:childTnLst>
                    </p:cTn>
                  </p:par>
                  <p:par>
                    <p:cTn id="49" fill="hold" nodeType="clickPar">
                      <p:stCondLst>
                        <p:cond delay="indefinite"/>
                      </p:stCondLst>
                      <p:childTnLst>
                        <p:par>
                          <p:cTn id="50" fill="hold" nodeType="withGroup">
                            <p:stCondLst>
                              <p:cond delay="0"/>
                            </p:stCondLst>
                            <p:childTnLst>
                              <p:par>
                                <p:cTn id="51" presetID="4" presetClass="entr" presetSubtype="16" fill="hold" grpId="0" nodeType="clickEffect">
                                  <p:stCondLst>
                                    <p:cond delay="0"/>
                                  </p:stCondLst>
                                  <p:childTnLst>
                                    <p:set>
                                      <p:cBhvr>
                                        <p:cTn id="52" dur="1" fill="hold">
                                          <p:stCondLst>
                                            <p:cond delay="0"/>
                                          </p:stCondLst>
                                        </p:cTn>
                                        <p:tgtEl>
                                          <p:spTgt spid="132130"/>
                                        </p:tgtEl>
                                        <p:attrNameLst>
                                          <p:attrName>style.visibility</p:attrName>
                                        </p:attrNameLst>
                                      </p:cBhvr>
                                      <p:to>
                                        <p:strVal val="visible"/>
                                      </p:to>
                                    </p:set>
                                    <p:animEffect transition="in" filter="box(in)">
                                      <p:cBhvr>
                                        <p:cTn id="53" dur="500"/>
                                        <p:tgtEl>
                                          <p:spTgt spid="132130"/>
                                        </p:tgtEl>
                                      </p:cBhvr>
                                    </p:animEffect>
                                  </p:childTnLst>
                                  <p:subTnLst>
                                    <p:set>
                                      <p:cBhvr override="childStyle">
                                        <p:cTn dur="1" fill="hold" display="0" masterRel="nextClick" afterEffect="1"/>
                                        <p:tgtEl>
                                          <p:spTgt spid="132130"/>
                                        </p:tgtEl>
                                        <p:attrNameLst>
                                          <p:attrName>style.visibility</p:attrName>
                                        </p:attrNameLst>
                                      </p:cBhvr>
                                      <p:to>
                                        <p:strVal val="hidden"/>
                                      </p:to>
                                    </p:set>
                                  </p:subTnLst>
                                </p:cTn>
                              </p:par>
                            </p:childTnLst>
                          </p:cTn>
                        </p:par>
                      </p:childTnLst>
                    </p:cTn>
                  </p:par>
                  <p:par>
                    <p:cTn id="54" fill="hold" nodeType="clickPar">
                      <p:stCondLst>
                        <p:cond delay="indefinite"/>
                      </p:stCondLst>
                      <p:childTnLst>
                        <p:par>
                          <p:cTn id="55" fill="hold" nodeType="withGroup">
                            <p:stCondLst>
                              <p:cond delay="0"/>
                            </p:stCondLst>
                            <p:childTnLst>
                              <p:par>
                                <p:cTn id="56" presetID="11" presetClass="entr" presetSubtype="0" fill="hold" grpId="0" nodeType="clickEffect">
                                  <p:stCondLst>
                                    <p:cond delay="0"/>
                                  </p:stCondLst>
                                  <p:childTnLst>
                                    <p:set>
                                      <p:cBhvr>
                                        <p:cTn id="57" dur="1000">
                                          <p:stCondLst>
                                            <p:cond delay="0"/>
                                          </p:stCondLst>
                                        </p:cTn>
                                        <p:tgtEl>
                                          <p:spTgt spid="132135"/>
                                        </p:tgtEl>
                                        <p:attrNameLst>
                                          <p:attrName>style.visibility</p:attrName>
                                        </p:attrNameLst>
                                      </p:cBhvr>
                                      <p:to>
                                        <p:strVal val="visible"/>
                                      </p:to>
                                    </p:set>
                                  </p:childTnLst>
                                  <p:subTnLst>
                                    <p:set>
                                      <p:cBhvr override="childStyle">
                                        <p:cTn dur="1" fill="hold" display="0" masterRel="nextClick" afterEffect="1"/>
                                        <p:tgtEl>
                                          <p:spTgt spid="132135"/>
                                        </p:tgtEl>
                                        <p:attrNameLst>
                                          <p:attrName>style.visibility</p:attrName>
                                        </p:attrNameLst>
                                      </p:cBhvr>
                                      <p:to>
                                        <p:strVal val="hidden"/>
                                      </p:to>
                                    </p:set>
                                  </p:subTnLst>
                                </p:cTn>
                              </p:par>
                            </p:childTnLst>
                          </p:cTn>
                        </p:par>
                      </p:childTnLst>
                    </p:cTn>
                  </p:par>
                  <p:par>
                    <p:cTn id="58" fill="hold" nodeType="clickPar">
                      <p:stCondLst>
                        <p:cond delay="indefinite"/>
                      </p:stCondLst>
                      <p:childTnLst>
                        <p:par>
                          <p:cTn id="59" fill="hold" nodeType="withGroup">
                            <p:stCondLst>
                              <p:cond delay="0"/>
                            </p:stCondLst>
                            <p:childTnLst>
                              <p:par>
                                <p:cTn id="60" presetID="4" presetClass="entr" presetSubtype="16" fill="hold" grpId="0" nodeType="clickEffect">
                                  <p:stCondLst>
                                    <p:cond delay="0"/>
                                  </p:stCondLst>
                                  <p:childTnLst>
                                    <p:set>
                                      <p:cBhvr>
                                        <p:cTn id="61" dur="1" fill="hold">
                                          <p:stCondLst>
                                            <p:cond delay="0"/>
                                          </p:stCondLst>
                                        </p:cTn>
                                        <p:tgtEl>
                                          <p:spTgt spid="132131"/>
                                        </p:tgtEl>
                                        <p:attrNameLst>
                                          <p:attrName>style.visibility</p:attrName>
                                        </p:attrNameLst>
                                      </p:cBhvr>
                                      <p:to>
                                        <p:strVal val="visible"/>
                                      </p:to>
                                    </p:set>
                                    <p:animEffect transition="in" filter="box(in)">
                                      <p:cBhvr>
                                        <p:cTn id="62" dur="500"/>
                                        <p:tgtEl>
                                          <p:spTgt spid="132131"/>
                                        </p:tgtEl>
                                      </p:cBhvr>
                                    </p:animEffect>
                                  </p:childTnLst>
                                  <p:subTnLst>
                                    <p:set>
                                      <p:cBhvr override="childStyle">
                                        <p:cTn dur="1" fill="hold" display="0" masterRel="nextClick" afterEffect="1"/>
                                        <p:tgtEl>
                                          <p:spTgt spid="132131"/>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099" grpId="0" build="p" autoUpdateAnimBg="0"/>
      <p:bldP spid="132126" grpId="0" animBg="1"/>
      <p:bldP spid="132127" grpId="0" animBg="1"/>
      <p:bldP spid="132128" grpId="0" animBg="1"/>
      <p:bldP spid="132129" grpId="0" animBg="1"/>
      <p:bldP spid="132130" grpId="0" animBg="1"/>
      <p:bldP spid="132131" grpId="0" animBg="1"/>
      <p:bldP spid="132132" grpId="0" animBg="1"/>
      <p:bldP spid="132133" grpId="0" animBg="1"/>
      <p:bldP spid="132134" grpId="0" animBg="1"/>
      <p:bldP spid="132135" grpId="0" animBg="1"/>
    </p:bldLst>
  </p:timing>
</p:sld>
</file>

<file path=ppt/slides/slide17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3122" name="Rectangle 2"/>
          <p:cNvSpPr>
            <a:spLocks noGrp="1" noChangeArrowheads="1"/>
          </p:cNvSpPr>
          <p:nvPr>
            <p:ph type="title"/>
          </p:nvPr>
        </p:nvSpPr>
        <p:spPr>
          <a:xfrm>
            <a:off x="457200" y="152400"/>
            <a:ext cx="6934200" cy="1371600"/>
          </a:xfrm>
        </p:spPr>
        <p:txBody>
          <a:bodyPr/>
          <a:lstStyle/>
          <a:p>
            <a:pPr>
              <a:defRPr/>
            </a:pPr>
            <a:r>
              <a:rPr lang="fr-CA" altLang="fr-FR" dirty="0" smtClean="0"/>
              <a:t>Structure de Réseau</a:t>
            </a:r>
            <a:endParaRPr lang="fr-CA" altLang="fr-FR" dirty="0"/>
          </a:p>
        </p:txBody>
      </p:sp>
      <p:sp>
        <p:nvSpPr>
          <p:cNvPr id="133123" name="Rectangle 3"/>
          <p:cNvSpPr>
            <a:spLocks noGrp="1" noChangeArrowheads="1"/>
          </p:cNvSpPr>
          <p:nvPr>
            <p:ph type="body" idx="1"/>
          </p:nvPr>
        </p:nvSpPr>
        <p:spPr/>
        <p:txBody>
          <a:bodyPr/>
          <a:lstStyle/>
          <a:p>
            <a:r>
              <a:rPr lang="fr-CA" altLang="fr-FR" smtClean="0"/>
              <a:t>Synchronisation</a:t>
            </a:r>
          </a:p>
        </p:txBody>
      </p:sp>
      <p:sp>
        <p:nvSpPr>
          <p:cNvPr id="133124" name="Oval 4"/>
          <p:cNvSpPr>
            <a:spLocks noChangeArrowheads="1"/>
          </p:cNvSpPr>
          <p:nvPr/>
        </p:nvSpPr>
        <p:spPr bwMode="auto">
          <a:xfrm>
            <a:off x="2133600" y="2895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3125" name="Oval 5"/>
          <p:cNvSpPr>
            <a:spLocks noChangeArrowheads="1"/>
          </p:cNvSpPr>
          <p:nvPr/>
        </p:nvSpPr>
        <p:spPr bwMode="auto">
          <a:xfrm>
            <a:off x="2057400" y="3810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3126" name="Oval 6"/>
          <p:cNvSpPr>
            <a:spLocks noChangeArrowheads="1"/>
          </p:cNvSpPr>
          <p:nvPr/>
        </p:nvSpPr>
        <p:spPr bwMode="auto">
          <a:xfrm>
            <a:off x="21336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3127" name="Rectangle 7"/>
          <p:cNvSpPr>
            <a:spLocks noChangeArrowheads="1"/>
          </p:cNvSpPr>
          <p:nvPr/>
        </p:nvSpPr>
        <p:spPr bwMode="auto">
          <a:xfrm>
            <a:off x="3505200" y="3733800"/>
            <a:ext cx="304800" cy="4572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3128" name="Oval 8"/>
          <p:cNvSpPr>
            <a:spLocks noChangeArrowheads="1"/>
          </p:cNvSpPr>
          <p:nvPr/>
        </p:nvSpPr>
        <p:spPr bwMode="auto">
          <a:xfrm>
            <a:off x="51054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33129" name="Group 9"/>
          <p:cNvGrpSpPr>
            <a:grpSpLocks/>
          </p:cNvGrpSpPr>
          <p:nvPr/>
        </p:nvGrpSpPr>
        <p:grpSpPr bwMode="auto">
          <a:xfrm>
            <a:off x="2057400" y="2895600"/>
            <a:ext cx="228600" cy="2362200"/>
            <a:chOff x="1296" y="1824"/>
            <a:chExt cx="144" cy="1488"/>
          </a:xfrm>
        </p:grpSpPr>
        <p:sp>
          <p:nvSpPr>
            <p:cNvPr id="36892" name="Oval 10"/>
            <p:cNvSpPr>
              <a:spLocks noChangeArrowheads="1"/>
            </p:cNvSpPr>
            <p:nvPr/>
          </p:nvSpPr>
          <p:spPr bwMode="auto">
            <a:xfrm>
              <a:off x="1344"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6893" name="Oval 11"/>
            <p:cNvSpPr>
              <a:spLocks noChangeArrowheads="1"/>
            </p:cNvSpPr>
            <p:nvPr/>
          </p:nvSpPr>
          <p:spPr bwMode="auto">
            <a:xfrm>
              <a:off x="1296" y="24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6894" name="Oval 12"/>
            <p:cNvSpPr>
              <a:spLocks noChangeArrowheads="1"/>
            </p:cNvSpPr>
            <p:nvPr/>
          </p:nvSpPr>
          <p:spPr bwMode="auto">
            <a:xfrm>
              <a:off x="1344" y="3216"/>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grpSp>
        <p:nvGrpSpPr>
          <p:cNvPr id="133133" name="Group 13"/>
          <p:cNvGrpSpPr>
            <a:grpSpLocks/>
          </p:cNvGrpSpPr>
          <p:nvPr/>
        </p:nvGrpSpPr>
        <p:grpSpPr bwMode="auto">
          <a:xfrm>
            <a:off x="1447800" y="2819400"/>
            <a:ext cx="5410200" cy="2514600"/>
            <a:chOff x="912" y="1776"/>
            <a:chExt cx="3408" cy="1584"/>
          </a:xfrm>
        </p:grpSpPr>
        <p:grpSp>
          <p:nvGrpSpPr>
            <p:cNvPr id="36877" name="Group 14"/>
            <p:cNvGrpSpPr>
              <a:grpSpLocks/>
            </p:cNvGrpSpPr>
            <p:nvPr/>
          </p:nvGrpSpPr>
          <p:grpSpPr bwMode="auto">
            <a:xfrm>
              <a:off x="912" y="1776"/>
              <a:ext cx="3408" cy="1584"/>
              <a:chOff x="912" y="1776"/>
              <a:chExt cx="3408" cy="1584"/>
            </a:xfrm>
          </p:grpSpPr>
          <p:sp>
            <p:nvSpPr>
              <p:cNvPr id="36879" name="Oval 15"/>
              <p:cNvSpPr>
                <a:spLocks noChangeArrowheads="1"/>
              </p:cNvSpPr>
              <p:nvPr/>
            </p:nvSpPr>
            <p:spPr bwMode="auto">
              <a:xfrm>
                <a:off x="1248" y="177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6880" name="Oval 16"/>
              <p:cNvSpPr>
                <a:spLocks noChangeArrowheads="1"/>
              </p:cNvSpPr>
              <p:nvPr/>
            </p:nvSpPr>
            <p:spPr bwMode="auto">
              <a:xfrm>
                <a:off x="1248" y="23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6881" name="Oval 17"/>
              <p:cNvSpPr>
                <a:spLocks noChangeArrowheads="1"/>
              </p:cNvSpPr>
              <p:nvPr/>
            </p:nvSpPr>
            <p:spPr bwMode="auto">
              <a:xfrm>
                <a:off x="1248" y="312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6882" name="Rectangle 18"/>
              <p:cNvSpPr>
                <a:spLocks noChangeArrowheads="1"/>
              </p:cNvSpPr>
              <p:nvPr/>
            </p:nvSpPr>
            <p:spPr bwMode="auto">
              <a:xfrm>
                <a:off x="2208" y="2352"/>
                <a:ext cx="192" cy="28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6883" name="Line 19"/>
              <p:cNvSpPr>
                <a:spLocks noChangeShapeType="1"/>
              </p:cNvSpPr>
              <p:nvPr/>
            </p:nvSpPr>
            <p:spPr bwMode="auto">
              <a:xfrm>
                <a:off x="1488" y="1920"/>
                <a:ext cx="72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6884" name="Line 20"/>
              <p:cNvSpPr>
                <a:spLocks noChangeShapeType="1"/>
              </p:cNvSpPr>
              <p:nvPr/>
            </p:nvSpPr>
            <p:spPr bwMode="auto">
              <a:xfrm>
                <a:off x="1488" y="2496"/>
                <a:ext cx="72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6885" name="Line 21"/>
              <p:cNvSpPr>
                <a:spLocks noChangeShapeType="1"/>
              </p:cNvSpPr>
              <p:nvPr/>
            </p:nvSpPr>
            <p:spPr bwMode="auto">
              <a:xfrm flipV="1">
                <a:off x="1488" y="2592"/>
                <a:ext cx="720"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6886" name="Line 22"/>
              <p:cNvSpPr>
                <a:spLocks noChangeShapeType="1"/>
              </p:cNvSpPr>
              <p:nvPr/>
            </p:nvSpPr>
            <p:spPr bwMode="auto">
              <a:xfrm>
                <a:off x="912" y="1872"/>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6887" name="Line 23"/>
              <p:cNvSpPr>
                <a:spLocks noChangeShapeType="1"/>
              </p:cNvSpPr>
              <p:nvPr/>
            </p:nvSpPr>
            <p:spPr bwMode="auto">
              <a:xfrm>
                <a:off x="960" y="2496"/>
                <a:ext cx="2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6888" name="Line 24"/>
              <p:cNvSpPr>
                <a:spLocks noChangeShapeType="1"/>
              </p:cNvSpPr>
              <p:nvPr/>
            </p:nvSpPr>
            <p:spPr bwMode="auto">
              <a:xfrm>
                <a:off x="960" y="3216"/>
                <a:ext cx="2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6889" name="Line 25"/>
              <p:cNvSpPr>
                <a:spLocks noChangeShapeType="1"/>
              </p:cNvSpPr>
              <p:nvPr/>
            </p:nvSpPr>
            <p:spPr bwMode="auto">
              <a:xfrm>
                <a:off x="2400" y="2496"/>
                <a:ext cx="76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6890" name="Oval 26"/>
              <p:cNvSpPr>
                <a:spLocks noChangeArrowheads="1"/>
              </p:cNvSpPr>
              <p:nvPr/>
            </p:nvSpPr>
            <p:spPr bwMode="auto">
              <a:xfrm>
                <a:off x="3168" y="240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6891" name="Line 27"/>
              <p:cNvSpPr>
                <a:spLocks noChangeShapeType="1"/>
              </p:cNvSpPr>
              <p:nvPr/>
            </p:nvSpPr>
            <p:spPr bwMode="auto">
              <a:xfrm>
                <a:off x="3408" y="2496"/>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grpSp>
        <p:sp>
          <p:nvSpPr>
            <p:cNvPr id="36878" name="Text Box 28"/>
            <p:cNvSpPr txBox="1">
              <a:spLocks noChangeArrowheads="1"/>
            </p:cNvSpPr>
            <p:nvPr/>
          </p:nvSpPr>
          <p:spPr bwMode="auto">
            <a:xfrm>
              <a:off x="2198" y="2664"/>
              <a:ext cx="2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e1</a:t>
              </a:r>
            </a:p>
          </p:txBody>
        </p:sp>
      </p:grpSp>
      <p:sp>
        <p:nvSpPr>
          <p:cNvPr id="36875"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179AFE0-184F-4A54-8DA9-35E0FE37BE2E}" type="slidenum">
              <a:rPr lang="fr-CA" altLang="fr-FR" sz="1200" b="0" smtClean="0">
                <a:solidFill>
                  <a:srgbClr val="898989"/>
                </a:solidFill>
                <a:cs typeface="Arial" pitchFamily="34" charset="0"/>
              </a:rPr>
              <a:pPr>
                <a:spcBef>
                  <a:spcPct val="0"/>
                </a:spcBef>
                <a:spcAft>
                  <a:spcPct val="0"/>
                </a:spcAft>
                <a:buFontTx/>
                <a:buNone/>
              </a:pPr>
              <a:t>175</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4526110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133133"/>
                                        </p:tgtEl>
                                        <p:attrNameLst>
                                          <p:attrName>style.visibility</p:attrName>
                                        </p:attrNameLst>
                                      </p:cBhvr>
                                      <p:to>
                                        <p:strVal val="visible"/>
                                      </p:to>
                                    </p:set>
                                    <p:animEffect transition="in" filter="box(in)">
                                      <p:cBhvr>
                                        <p:cTn id="7" dur="500"/>
                                        <p:tgtEl>
                                          <p:spTgt spid="13313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133123">
                                            <p:txEl>
                                              <p:pRg st="0" end="0"/>
                                            </p:txEl>
                                          </p:spTgt>
                                        </p:tgtEl>
                                        <p:attrNameLst>
                                          <p:attrName>style.visibility</p:attrName>
                                        </p:attrNameLst>
                                      </p:cBhvr>
                                      <p:to>
                                        <p:strVal val="visible"/>
                                      </p:to>
                                    </p:set>
                                    <p:anim calcmode="lin" valueType="num">
                                      <p:cBhvr additive="base">
                                        <p:cTn id="12" dur="500" fill="hold"/>
                                        <p:tgtEl>
                                          <p:spTgt spid="133123">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13312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33124"/>
                                        </p:tgtEl>
                                        <p:attrNameLst>
                                          <p:attrName>style.visibility</p:attrName>
                                        </p:attrNameLst>
                                      </p:cBhvr>
                                      <p:to>
                                        <p:strVal val="visible"/>
                                      </p:to>
                                    </p:set>
                                    <p:anim calcmode="lin" valueType="num">
                                      <p:cBhvr additive="base">
                                        <p:cTn id="18" dur="500" fill="hold"/>
                                        <p:tgtEl>
                                          <p:spTgt spid="133124"/>
                                        </p:tgtEl>
                                        <p:attrNameLst>
                                          <p:attrName>ppt_x</p:attrName>
                                        </p:attrNameLst>
                                      </p:cBhvr>
                                      <p:tavLst>
                                        <p:tav tm="0">
                                          <p:val>
                                            <p:strVal val="0-#ppt_w/2"/>
                                          </p:val>
                                        </p:tav>
                                        <p:tav tm="100000">
                                          <p:val>
                                            <p:strVal val="#ppt_x"/>
                                          </p:val>
                                        </p:tav>
                                      </p:tavLst>
                                    </p:anim>
                                    <p:anim calcmode="lin" valueType="num">
                                      <p:cBhvr additive="base">
                                        <p:cTn id="19" dur="500" fill="hold"/>
                                        <p:tgtEl>
                                          <p:spTgt spid="133124"/>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33126"/>
                                        </p:tgtEl>
                                        <p:attrNameLst>
                                          <p:attrName>style.visibility</p:attrName>
                                        </p:attrNameLst>
                                      </p:cBhvr>
                                      <p:to>
                                        <p:strVal val="visible"/>
                                      </p:to>
                                    </p:set>
                                    <p:anim calcmode="lin" valueType="num">
                                      <p:cBhvr additive="base">
                                        <p:cTn id="24" dur="500" fill="hold"/>
                                        <p:tgtEl>
                                          <p:spTgt spid="133126"/>
                                        </p:tgtEl>
                                        <p:attrNameLst>
                                          <p:attrName>ppt_x</p:attrName>
                                        </p:attrNameLst>
                                      </p:cBhvr>
                                      <p:tavLst>
                                        <p:tav tm="0">
                                          <p:val>
                                            <p:strVal val="0-#ppt_w/2"/>
                                          </p:val>
                                        </p:tav>
                                        <p:tav tm="100000">
                                          <p:val>
                                            <p:strVal val="#ppt_x"/>
                                          </p:val>
                                        </p:tav>
                                      </p:tavLst>
                                    </p:anim>
                                    <p:anim calcmode="lin" valueType="num">
                                      <p:cBhvr additive="base">
                                        <p:cTn id="25" dur="500" fill="hold"/>
                                        <p:tgtEl>
                                          <p:spTgt spid="133126"/>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33125"/>
                                        </p:tgtEl>
                                        <p:attrNameLst>
                                          <p:attrName>style.visibility</p:attrName>
                                        </p:attrNameLst>
                                      </p:cBhvr>
                                      <p:to>
                                        <p:strVal val="visible"/>
                                      </p:to>
                                    </p:set>
                                    <p:anim calcmode="lin" valueType="num">
                                      <p:cBhvr additive="base">
                                        <p:cTn id="30" dur="500" fill="hold"/>
                                        <p:tgtEl>
                                          <p:spTgt spid="133125"/>
                                        </p:tgtEl>
                                        <p:attrNameLst>
                                          <p:attrName>ppt_x</p:attrName>
                                        </p:attrNameLst>
                                      </p:cBhvr>
                                      <p:tavLst>
                                        <p:tav tm="0">
                                          <p:val>
                                            <p:strVal val="0-#ppt_w/2"/>
                                          </p:val>
                                        </p:tav>
                                        <p:tav tm="100000">
                                          <p:val>
                                            <p:strVal val="#ppt_x"/>
                                          </p:val>
                                        </p:tav>
                                      </p:tavLst>
                                    </p:anim>
                                    <p:anim calcmode="lin" valueType="num">
                                      <p:cBhvr additive="base">
                                        <p:cTn id="31" dur="500" fill="hold"/>
                                        <p:tgtEl>
                                          <p:spTgt spid="133125"/>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499"/>
                                          </p:stCondLst>
                                        </p:cTn>
                                        <p:tgtEl>
                                          <p:spTgt spid="133129"/>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1" presetClass="entr" presetSubtype="0" fill="hold" grpId="0" nodeType="clickEffect">
                                  <p:stCondLst>
                                    <p:cond delay="0"/>
                                  </p:stCondLst>
                                  <p:childTnLst>
                                    <p:set>
                                      <p:cBhvr>
                                        <p:cTn id="39" dur="1000">
                                          <p:stCondLst>
                                            <p:cond delay="0"/>
                                          </p:stCondLst>
                                        </p:cTn>
                                        <p:tgtEl>
                                          <p:spTgt spid="133127"/>
                                        </p:tgtEl>
                                        <p:attrNameLst>
                                          <p:attrName>style.visibility</p:attrName>
                                        </p:attrNameLst>
                                      </p:cBhvr>
                                      <p:to>
                                        <p:strVal val="visible"/>
                                      </p:to>
                                    </p:set>
                                  </p:childTnLst>
                                  <p:subTnLst>
                                    <p:set>
                                      <p:cBhvr override="childStyle">
                                        <p:cTn dur="1" fill="hold" display="0" masterRel="nextClick" afterEffect="1"/>
                                        <p:tgtEl>
                                          <p:spTgt spid="133127"/>
                                        </p:tgtEl>
                                        <p:attrNameLst>
                                          <p:attrName>style.visibility</p:attrName>
                                        </p:attrNameLst>
                                      </p:cBhvr>
                                      <p:to>
                                        <p:strVal val="hidden"/>
                                      </p:to>
                                    </p:set>
                                  </p:sub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499"/>
                                          </p:stCondLst>
                                        </p:cTn>
                                        <p:tgtEl>
                                          <p:spTgt spid="1331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23" grpId="0" build="p" autoUpdateAnimBg="0"/>
      <p:bldP spid="133124" grpId="0" animBg="1"/>
      <p:bldP spid="133125" grpId="0" animBg="1"/>
      <p:bldP spid="133126" grpId="0" animBg="1"/>
      <p:bldP spid="133127" grpId="0" animBg="1"/>
      <p:bldP spid="133128" grpId="0" animBg="1"/>
    </p:bldLst>
  </p:timing>
</p:sld>
</file>

<file path=ppt/slides/slide17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4146" name="Rectangle 2"/>
          <p:cNvSpPr>
            <a:spLocks noGrp="1" noChangeArrowheads="1"/>
          </p:cNvSpPr>
          <p:nvPr>
            <p:ph type="title"/>
          </p:nvPr>
        </p:nvSpPr>
        <p:spPr>
          <a:xfrm>
            <a:off x="457200" y="152400"/>
            <a:ext cx="6934200" cy="1371600"/>
          </a:xfrm>
        </p:spPr>
        <p:txBody>
          <a:bodyPr/>
          <a:lstStyle/>
          <a:p>
            <a:pPr>
              <a:defRPr/>
            </a:pPr>
            <a:r>
              <a:rPr lang="fr-CA" altLang="fr-FR" dirty="0"/>
              <a:t>Structure de Réseau</a:t>
            </a:r>
          </a:p>
        </p:txBody>
      </p:sp>
      <p:sp>
        <p:nvSpPr>
          <p:cNvPr id="134147" name="Rectangle 3"/>
          <p:cNvSpPr>
            <a:spLocks noGrp="1" noChangeArrowheads="1"/>
          </p:cNvSpPr>
          <p:nvPr>
            <p:ph type="body" idx="1"/>
          </p:nvPr>
        </p:nvSpPr>
        <p:spPr/>
        <p:txBody>
          <a:bodyPr/>
          <a:lstStyle/>
          <a:p>
            <a:r>
              <a:rPr lang="fr-CA" altLang="fr-FR" smtClean="0"/>
              <a:t>Synchronisation et Concurrence</a:t>
            </a:r>
          </a:p>
        </p:txBody>
      </p:sp>
      <p:sp>
        <p:nvSpPr>
          <p:cNvPr id="134148" name="Oval 4"/>
          <p:cNvSpPr>
            <a:spLocks noChangeArrowheads="1"/>
          </p:cNvSpPr>
          <p:nvPr/>
        </p:nvSpPr>
        <p:spPr bwMode="auto">
          <a:xfrm>
            <a:off x="2286000" y="3048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4149" name="Oval 5"/>
          <p:cNvSpPr>
            <a:spLocks noChangeArrowheads="1"/>
          </p:cNvSpPr>
          <p:nvPr/>
        </p:nvSpPr>
        <p:spPr bwMode="auto">
          <a:xfrm>
            <a:off x="22098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4150" name="Oval 6"/>
          <p:cNvSpPr>
            <a:spLocks noChangeArrowheads="1"/>
          </p:cNvSpPr>
          <p:nvPr/>
        </p:nvSpPr>
        <p:spPr bwMode="auto">
          <a:xfrm>
            <a:off x="2286000" y="5257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34151" name="Rectangle 7"/>
          <p:cNvSpPr>
            <a:spLocks noChangeArrowheads="1"/>
          </p:cNvSpPr>
          <p:nvPr/>
        </p:nvSpPr>
        <p:spPr bwMode="auto">
          <a:xfrm>
            <a:off x="3657600" y="3886200"/>
            <a:ext cx="304800" cy="4572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34152" name="Group 8"/>
          <p:cNvGrpSpPr>
            <a:grpSpLocks/>
          </p:cNvGrpSpPr>
          <p:nvPr/>
        </p:nvGrpSpPr>
        <p:grpSpPr bwMode="auto">
          <a:xfrm>
            <a:off x="2209800" y="3048000"/>
            <a:ext cx="228600" cy="2362200"/>
            <a:chOff x="1296" y="1824"/>
            <a:chExt cx="144" cy="1488"/>
          </a:xfrm>
        </p:grpSpPr>
        <p:sp>
          <p:nvSpPr>
            <p:cNvPr id="37930" name="Oval 9"/>
            <p:cNvSpPr>
              <a:spLocks noChangeArrowheads="1"/>
            </p:cNvSpPr>
            <p:nvPr/>
          </p:nvSpPr>
          <p:spPr bwMode="auto">
            <a:xfrm>
              <a:off x="1344"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31" name="Oval 10"/>
            <p:cNvSpPr>
              <a:spLocks noChangeArrowheads="1"/>
            </p:cNvSpPr>
            <p:nvPr/>
          </p:nvSpPr>
          <p:spPr bwMode="auto">
            <a:xfrm>
              <a:off x="1296" y="240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32" name="Oval 11"/>
            <p:cNvSpPr>
              <a:spLocks noChangeArrowheads="1"/>
            </p:cNvSpPr>
            <p:nvPr/>
          </p:nvSpPr>
          <p:spPr bwMode="auto">
            <a:xfrm>
              <a:off x="1344" y="3216"/>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grpSp>
        <p:nvGrpSpPr>
          <p:cNvPr id="134156" name="Group 12"/>
          <p:cNvGrpSpPr>
            <a:grpSpLocks/>
          </p:cNvGrpSpPr>
          <p:nvPr/>
        </p:nvGrpSpPr>
        <p:grpSpPr bwMode="auto">
          <a:xfrm>
            <a:off x="1600200" y="2819400"/>
            <a:ext cx="5410200" cy="3429000"/>
            <a:chOff x="1008" y="1776"/>
            <a:chExt cx="3408" cy="2160"/>
          </a:xfrm>
        </p:grpSpPr>
        <p:sp>
          <p:nvSpPr>
            <p:cNvPr id="37905" name="Line 13"/>
            <p:cNvSpPr>
              <a:spLocks noChangeShapeType="1"/>
            </p:cNvSpPr>
            <p:nvPr/>
          </p:nvSpPr>
          <p:spPr bwMode="auto">
            <a:xfrm>
              <a:off x="3504" y="1920"/>
              <a:ext cx="86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grpSp>
          <p:nvGrpSpPr>
            <p:cNvPr id="37906" name="Group 14"/>
            <p:cNvGrpSpPr>
              <a:grpSpLocks/>
            </p:cNvGrpSpPr>
            <p:nvPr/>
          </p:nvGrpSpPr>
          <p:grpSpPr bwMode="auto">
            <a:xfrm>
              <a:off x="1008" y="1776"/>
              <a:ext cx="3408" cy="2160"/>
              <a:chOff x="1008" y="1776"/>
              <a:chExt cx="3408" cy="2160"/>
            </a:xfrm>
          </p:grpSpPr>
          <p:grpSp>
            <p:nvGrpSpPr>
              <p:cNvPr id="37907" name="Group 15"/>
              <p:cNvGrpSpPr>
                <a:grpSpLocks/>
              </p:cNvGrpSpPr>
              <p:nvPr/>
            </p:nvGrpSpPr>
            <p:grpSpPr bwMode="auto">
              <a:xfrm>
                <a:off x="1008" y="1872"/>
                <a:ext cx="3408" cy="1584"/>
                <a:chOff x="912" y="1776"/>
                <a:chExt cx="3408" cy="1584"/>
              </a:xfrm>
            </p:grpSpPr>
            <p:sp>
              <p:nvSpPr>
                <p:cNvPr id="37917" name="Oval 16"/>
                <p:cNvSpPr>
                  <a:spLocks noChangeArrowheads="1"/>
                </p:cNvSpPr>
                <p:nvPr/>
              </p:nvSpPr>
              <p:spPr bwMode="auto">
                <a:xfrm>
                  <a:off x="1248" y="177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18" name="Oval 17"/>
                <p:cNvSpPr>
                  <a:spLocks noChangeArrowheads="1"/>
                </p:cNvSpPr>
                <p:nvPr/>
              </p:nvSpPr>
              <p:spPr bwMode="auto">
                <a:xfrm>
                  <a:off x="1248" y="235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19" name="Oval 18"/>
                <p:cNvSpPr>
                  <a:spLocks noChangeArrowheads="1"/>
                </p:cNvSpPr>
                <p:nvPr/>
              </p:nvSpPr>
              <p:spPr bwMode="auto">
                <a:xfrm>
                  <a:off x="1248" y="312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20" name="Rectangle 19"/>
                <p:cNvSpPr>
                  <a:spLocks noChangeArrowheads="1"/>
                </p:cNvSpPr>
                <p:nvPr/>
              </p:nvSpPr>
              <p:spPr bwMode="auto">
                <a:xfrm>
                  <a:off x="2208" y="2352"/>
                  <a:ext cx="192" cy="28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21" name="Line 20"/>
                <p:cNvSpPr>
                  <a:spLocks noChangeShapeType="1"/>
                </p:cNvSpPr>
                <p:nvPr/>
              </p:nvSpPr>
              <p:spPr bwMode="auto">
                <a:xfrm>
                  <a:off x="1488" y="1920"/>
                  <a:ext cx="72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22" name="Line 21"/>
                <p:cNvSpPr>
                  <a:spLocks noChangeShapeType="1"/>
                </p:cNvSpPr>
                <p:nvPr/>
              </p:nvSpPr>
              <p:spPr bwMode="auto">
                <a:xfrm>
                  <a:off x="1488" y="2496"/>
                  <a:ext cx="72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23" name="Line 22"/>
                <p:cNvSpPr>
                  <a:spLocks noChangeShapeType="1"/>
                </p:cNvSpPr>
                <p:nvPr/>
              </p:nvSpPr>
              <p:spPr bwMode="auto">
                <a:xfrm flipV="1">
                  <a:off x="1488" y="2592"/>
                  <a:ext cx="720"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24" name="Line 23"/>
                <p:cNvSpPr>
                  <a:spLocks noChangeShapeType="1"/>
                </p:cNvSpPr>
                <p:nvPr/>
              </p:nvSpPr>
              <p:spPr bwMode="auto">
                <a:xfrm>
                  <a:off x="912" y="1872"/>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25" name="Line 24"/>
                <p:cNvSpPr>
                  <a:spLocks noChangeShapeType="1"/>
                </p:cNvSpPr>
                <p:nvPr/>
              </p:nvSpPr>
              <p:spPr bwMode="auto">
                <a:xfrm>
                  <a:off x="960" y="2496"/>
                  <a:ext cx="2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26" name="Line 25"/>
                <p:cNvSpPr>
                  <a:spLocks noChangeShapeType="1"/>
                </p:cNvSpPr>
                <p:nvPr/>
              </p:nvSpPr>
              <p:spPr bwMode="auto">
                <a:xfrm>
                  <a:off x="960" y="3216"/>
                  <a:ext cx="28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27" name="Line 26"/>
                <p:cNvSpPr>
                  <a:spLocks noChangeShapeType="1"/>
                </p:cNvSpPr>
                <p:nvPr/>
              </p:nvSpPr>
              <p:spPr bwMode="auto">
                <a:xfrm>
                  <a:off x="2400" y="2496"/>
                  <a:ext cx="768"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28" name="Oval 27"/>
                <p:cNvSpPr>
                  <a:spLocks noChangeArrowheads="1"/>
                </p:cNvSpPr>
                <p:nvPr/>
              </p:nvSpPr>
              <p:spPr bwMode="auto">
                <a:xfrm>
                  <a:off x="3168" y="2400"/>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29" name="Line 28"/>
                <p:cNvSpPr>
                  <a:spLocks noChangeShapeType="1"/>
                </p:cNvSpPr>
                <p:nvPr/>
              </p:nvSpPr>
              <p:spPr bwMode="auto">
                <a:xfrm>
                  <a:off x="3408" y="2496"/>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grpSp>
          <p:sp>
            <p:nvSpPr>
              <p:cNvPr id="37908" name="Text Box 29"/>
              <p:cNvSpPr txBox="1">
                <a:spLocks noChangeArrowheads="1"/>
              </p:cNvSpPr>
              <p:nvPr/>
            </p:nvSpPr>
            <p:spPr bwMode="auto">
              <a:xfrm>
                <a:off x="2294" y="2760"/>
                <a:ext cx="25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e1</a:t>
                </a:r>
              </a:p>
            </p:txBody>
          </p:sp>
          <p:sp>
            <p:nvSpPr>
              <p:cNvPr id="37909" name="Line 30"/>
              <p:cNvSpPr>
                <a:spLocks noChangeShapeType="1"/>
              </p:cNvSpPr>
              <p:nvPr/>
            </p:nvSpPr>
            <p:spPr bwMode="auto">
              <a:xfrm flipV="1">
                <a:off x="2496" y="1920"/>
                <a:ext cx="768" cy="57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10" name="Line 31"/>
              <p:cNvSpPr>
                <a:spLocks noChangeShapeType="1"/>
              </p:cNvSpPr>
              <p:nvPr/>
            </p:nvSpPr>
            <p:spPr bwMode="auto">
              <a:xfrm>
                <a:off x="2496" y="2688"/>
                <a:ext cx="864" cy="100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11" name="Line 32"/>
              <p:cNvSpPr>
                <a:spLocks noChangeShapeType="1"/>
              </p:cNvSpPr>
              <p:nvPr/>
            </p:nvSpPr>
            <p:spPr bwMode="auto">
              <a:xfrm>
                <a:off x="2496" y="2640"/>
                <a:ext cx="816" cy="52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12" name="Oval 33"/>
              <p:cNvSpPr>
                <a:spLocks noChangeArrowheads="1"/>
              </p:cNvSpPr>
              <p:nvPr/>
            </p:nvSpPr>
            <p:spPr bwMode="auto">
              <a:xfrm>
                <a:off x="3312" y="307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13" name="Oval 34"/>
              <p:cNvSpPr>
                <a:spLocks noChangeArrowheads="1"/>
              </p:cNvSpPr>
              <p:nvPr/>
            </p:nvSpPr>
            <p:spPr bwMode="auto">
              <a:xfrm>
                <a:off x="3312" y="369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14" name="Oval 35"/>
              <p:cNvSpPr>
                <a:spLocks noChangeArrowheads="1"/>
              </p:cNvSpPr>
              <p:nvPr/>
            </p:nvSpPr>
            <p:spPr bwMode="auto">
              <a:xfrm>
                <a:off x="3264" y="177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15" name="Line 36"/>
              <p:cNvSpPr>
                <a:spLocks noChangeShapeType="1"/>
              </p:cNvSpPr>
              <p:nvPr/>
            </p:nvSpPr>
            <p:spPr bwMode="auto">
              <a:xfrm>
                <a:off x="3552" y="3168"/>
                <a:ext cx="86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37916" name="Line 37"/>
              <p:cNvSpPr>
                <a:spLocks noChangeShapeType="1"/>
              </p:cNvSpPr>
              <p:nvPr/>
            </p:nvSpPr>
            <p:spPr bwMode="auto">
              <a:xfrm>
                <a:off x="3552" y="3792"/>
                <a:ext cx="86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grpSp>
      </p:grpSp>
      <p:grpSp>
        <p:nvGrpSpPr>
          <p:cNvPr id="134182" name="Group 38"/>
          <p:cNvGrpSpPr>
            <a:grpSpLocks/>
          </p:cNvGrpSpPr>
          <p:nvPr/>
        </p:nvGrpSpPr>
        <p:grpSpPr bwMode="auto">
          <a:xfrm>
            <a:off x="5257800" y="2971800"/>
            <a:ext cx="304800" cy="3200400"/>
            <a:chOff x="3312" y="1872"/>
            <a:chExt cx="192" cy="2016"/>
          </a:xfrm>
        </p:grpSpPr>
        <p:sp>
          <p:nvSpPr>
            <p:cNvPr id="37901" name="Oval 39"/>
            <p:cNvSpPr>
              <a:spLocks noChangeArrowheads="1"/>
            </p:cNvSpPr>
            <p:nvPr/>
          </p:nvSpPr>
          <p:spPr bwMode="auto">
            <a:xfrm>
              <a:off x="3312" y="259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02" name="Oval 40"/>
            <p:cNvSpPr>
              <a:spLocks noChangeArrowheads="1"/>
            </p:cNvSpPr>
            <p:nvPr/>
          </p:nvSpPr>
          <p:spPr bwMode="auto">
            <a:xfrm>
              <a:off x="3360" y="187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03" name="Oval 41"/>
            <p:cNvSpPr>
              <a:spLocks noChangeArrowheads="1"/>
            </p:cNvSpPr>
            <p:nvPr/>
          </p:nvSpPr>
          <p:spPr bwMode="auto">
            <a:xfrm>
              <a:off x="3408" y="31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7904" name="Oval 42"/>
            <p:cNvSpPr>
              <a:spLocks noChangeArrowheads="1"/>
            </p:cNvSpPr>
            <p:nvPr/>
          </p:nvSpPr>
          <p:spPr bwMode="auto">
            <a:xfrm>
              <a:off x="3360" y="379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37899"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B95C837-9D0E-4CE2-9EB3-11795972C2CD}" type="slidenum">
              <a:rPr lang="fr-CA" altLang="fr-FR" sz="1200" b="0" smtClean="0">
                <a:solidFill>
                  <a:srgbClr val="898989"/>
                </a:solidFill>
                <a:cs typeface="Arial" pitchFamily="34" charset="0"/>
              </a:rPr>
              <a:pPr>
                <a:spcBef>
                  <a:spcPct val="0"/>
                </a:spcBef>
                <a:spcAft>
                  <a:spcPct val="0"/>
                </a:spcAft>
                <a:buFontTx/>
                <a:buNone/>
              </a:pPr>
              <a:t>176</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1279304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34147">
                                            <p:txEl>
                                              <p:pRg st="0" end="0"/>
                                            </p:txEl>
                                          </p:spTgt>
                                        </p:tgtEl>
                                        <p:attrNameLst>
                                          <p:attrName>style.visibility</p:attrName>
                                        </p:attrNameLst>
                                      </p:cBhvr>
                                      <p:to>
                                        <p:strVal val="visible"/>
                                      </p:to>
                                    </p:set>
                                    <p:anim calcmode="lin" valueType="num">
                                      <p:cBhvr additive="base">
                                        <p:cTn id="7" dur="500" fill="hold"/>
                                        <p:tgtEl>
                                          <p:spTgt spid="1341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41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nodeType="clickEffect">
                                  <p:stCondLst>
                                    <p:cond delay="0"/>
                                  </p:stCondLst>
                                  <p:childTnLst>
                                    <p:set>
                                      <p:cBhvr>
                                        <p:cTn id="12" dur="1" fill="hold">
                                          <p:stCondLst>
                                            <p:cond delay="0"/>
                                          </p:stCondLst>
                                        </p:cTn>
                                        <p:tgtEl>
                                          <p:spTgt spid="134156"/>
                                        </p:tgtEl>
                                        <p:attrNameLst>
                                          <p:attrName>style.visibility</p:attrName>
                                        </p:attrNameLst>
                                      </p:cBhvr>
                                      <p:to>
                                        <p:strVal val="visible"/>
                                      </p:to>
                                    </p:set>
                                    <p:animEffect transition="in" filter="box(in)">
                                      <p:cBhvr>
                                        <p:cTn id="13" dur="500"/>
                                        <p:tgtEl>
                                          <p:spTgt spid="13415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grpId="0" nodeType="clickEffect">
                                  <p:stCondLst>
                                    <p:cond delay="0"/>
                                  </p:stCondLst>
                                  <p:childTnLst>
                                    <p:set>
                                      <p:cBhvr>
                                        <p:cTn id="17" dur="1" fill="hold">
                                          <p:stCondLst>
                                            <p:cond delay="0"/>
                                          </p:stCondLst>
                                        </p:cTn>
                                        <p:tgtEl>
                                          <p:spTgt spid="134148"/>
                                        </p:tgtEl>
                                        <p:attrNameLst>
                                          <p:attrName>style.visibility</p:attrName>
                                        </p:attrNameLst>
                                      </p:cBhvr>
                                      <p:to>
                                        <p:strVal val="visible"/>
                                      </p:to>
                                    </p:set>
                                    <p:anim calcmode="lin" valueType="num">
                                      <p:cBhvr additive="base">
                                        <p:cTn id="18" dur="500" fill="hold"/>
                                        <p:tgtEl>
                                          <p:spTgt spid="134148"/>
                                        </p:tgtEl>
                                        <p:attrNameLst>
                                          <p:attrName>ppt_x</p:attrName>
                                        </p:attrNameLst>
                                      </p:cBhvr>
                                      <p:tavLst>
                                        <p:tav tm="0">
                                          <p:val>
                                            <p:strVal val="0-#ppt_w/2"/>
                                          </p:val>
                                        </p:tav>
                                        <p:tav tm="100000">
                                          <p:val>
                                            <p:strVal val="#ppt_x"/>
                                          </p:val>
                                        </p:tav>
                                      </p:tavLst>
                                    </p:anim>
                                    <p:anim calcmode="lin" valueType="num">
                                      <p:cBhvr additive="base">
                                        <p:cTn id="19" dur="500" fill="hold"/>
                                        <p:tgtEl>
                                          <p:spTgt spid="134148"/>
                                        </p:tgtEl>
                                        <p:attrNameLst>
                                          <p:attrName>ppt_y</p:attrName>
                                        </p:attrNameLst>
                                      </p:cBhvr>
                                      <p:tavLst>
                                        <p:tav tm="0">
                                          <p:val>
                                            <p:strVal val="#ppt_y"/>
                                          </p:val>
                                        </p:tav>
                                        <p:tav tm="100000">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 presetClass="entr" presetSubtype="8" fill="hold" grpId="0" nodeType="clickEffect">
                                  <p:stCondLst>
                                    <p:cond delay="0"/>
                                  </p:stCondLst>
                                  <p:childTnLst>
                                    <p:set>
                                      <p:cBhvr>
                                        <p:cTn id="23" dur="1" fill="hold">
                                          <p:stCondLst>
                                            <p:cond delay="0"/>
                                          </p:stCondLst>
                                        </p:cTn>
                                        <p:tgtEl>
                                          <p:spTgt spid="134150"/>
                                        </p:tgtEl>
                                        <p:attrNameLst>
                                          <p:attrName>style.visibility</p:attrName>
                                        </p:attrNameLst>
                                      </p:cBhvr>
                                      <p:to>
                                        <p:strVal val="visible"/>
                                      </p:to>
                                    </p:set>
                                    <p:anim calcmode="lin" valueType="num">
                                      <p:cBhvr additive="base">
                                        <p:cTn id="24" dur="500" fill="hold"/>
                                        <p:tgtEl>
                                          <p:spTgt spid="134150"/>
                                        </p:tgtEl>
                                        <p:attrNameLst>
                                          <p:attrName>ppt_x</p:attrName>
                                        </p:attrNameLst>
                                      </p:cBhvr>
                                      <p:tavLst>
                                        <p:tav tm="0">
                                          <p:val>
                                            <p:strVal val="0-#ppt_w/2"/>
                                          </p:val>
                                        </p:tav>
                                        <p:tav tm="100000">
                                          <p:val>
                                            <p:strVal val="#ppt_x"/>
                                          </p:val>
                                        </p:tav>
                                      </p:tavLst>
                                    </p:anim>
                                    <p:anim calcmode="lin" valueType="num">
                                      <p:cBhvr additive="base">
                                        <p:cTn id="25" dur="500" fill="hold"/>
                                        <p:tgtEl>
                                          <p:spTgt spid="134150"/>
                                        </p:tgtEl>
                                        <p:attrNameLst>
                                          <p:attrName>ppt_y</p:attrName>
                                        </p:attrNameLst>
                                      </p:cBhvr>
                                      <p:tavLst>
                                        <p:tav tm="0">
                                          <p:val>
                                            <p:strVal val="#ppt_y"/>
                                          </p:val>
                                        </p:tav>
                                        <p:tav tm="100000">
                                          <p:val>
                                            <p:strVal val="#ppt_y"/>
                                          </p:val>
                                        </p:tav>
                                      </p:tavLst>
                                    </p:anim>
                                  </p:childTnLst>
                                </p:cTn>
                              </p:par>
                            </p:childTnLst>
                          </p:cTn>
                        </p:par>
                      </p:childTnLst>
                    </p:cTn>
                  </p:par>
                  <p:par>
                    <p:cTn id="26" fill="hold" nodeType="clickPar">
                      <p:stCondLst>
                        <p:cond delay="indefinite"/>
                      </p:stCondLst>
                      <p:childTnLst>
                        <p:par>
                          <p:cTn id="27" fill="hold" nodeType="withGroup">
                            <p:stCondLst>
                              <p:cond delay="0"/>
                            </p:stCondLst>
                            <p:childTnLst>
                              <p:par>
                                <p:cTn id="28" presetID="2" presetClass="entr" presetSubtype="8" fill="hold" grpId="0" nodeType="clickEffect">
                                  <p:stCondLst>
                                    <p:cond delay="0"/>
                                  </p:stCondLst>
                                  <p:childTnLst>
                                    <p:set>
                                      <p:cBhvr>
                                        <p:cTn id="29" dur="1" fill="hold">
                                          <p:stCondLst>
                                            <p:cond delay="0"/>
                                          </p:stCondLst>
                                        </p:cTn>
                                        <p:tgtEl>
                                          <p:spTgt spid="134149"/>
                                        </p:tgtEl>
                                        <p:attrNameLst>
                                          <p:attrName>style.visibility</p:attrName>
                                        </p:attrNameLst>
                                      </p:cBhvr>
                                      <p:to>
                                        <p:strVal val="visible"/>
                                      </p:to>
                                    </p:set>
                                    <p:anim calcmode="lin" valueType="num">
                                      <p:cBhvr additive="base">
                                        <p:cTn id="30" dur="500" fill="hold"/>
                                        <p:tgtEl>
                                          <p:spTgt spid="134149"/>
                                        </p:tgtEl>
                                        <p:attrNameLst>
                                          <p:attrName>ppt_x</p:attrName>
                                        </p:attrNameLst>
                                      </p:cBhvr>
                                      <p:tavLst>
                                        <p:tav tm="0">
                                          <p:val>
                                            <p:strVal val="0-#ppt_w/2"/>
                                          </p:val>
                                        </p:tav>
                                        <p:tav tm="100000">
                                          <p:val>
                                            <p:strVal val="#ppt_x"/>
                                          </p:val>
                                        </p:tav>
                                      </p:tavLst>
                                    </p:anim>
                                    <p:anim calcmode="lin" valueType="num">
                                      <p:cBhvr additive="base">
                                        <p:cTn id="31" dur="500" fill="hold"/>
                                        <p:tgtEl>
                                          <p:spTgt spid="134149"/>
                                        </p:tgtEl>
                                        <p:attrNameLst>
                                          <p:attrName>ppt_y</p:attrName>
                                        </p:attrNameLst>
                                      </p:cBhvr>
                                      <p:tavLst>
                                        <p:tav tm="0">
                                          <p:val>
                                            <p:strVal val="#ppt_y"/>
                                          </p:val>
                                        </p:tav>
                                        <p:tav tm="100000">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499"/>
                                          </p:stCondLst>
                                        </p:cTn>
                                        <p:tgtEl>
                                          <p:spTgt spid="134152"/>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1" presetClass="entr" presetSubtype="0" fill="hold" grpId="0" nodeType="clickEffect">
                                  <p:stCondLst>
                                    <p:cond delay="0"/>
                                  </p:stCondLst>
                                  <p:childTnLst>
                                    <p:set>
                                      <p:cBhvr>
                                        <p:cTn id="39" dur="1000">
                                          <p:stCondLst>
                                            <p:cond delay="0"/>
                                          </p:stCondLst>
                                        </p:cTn>
                                        <p:tgtEl>
                                          <p:spTgt spid="134151"/>
                                        </p:tgtEl>
                                        <p:attrNameLst>
                                          <p:attrName>style.visibility</p:attrName>
                                        </p:attrNameLst>
                                      </p:cBhvr>
                                      <p:to>
                                        <p:strVal val="visible"/>
                                      </p:to>
                                    </p:set>
                                  </p:childTnLst>
                                  <p:subTnLst>
                                    <p:set>
                                      <p:cBhvr override="childStyle">
                                        <p:cTn dur="1" fill="hold" display="0" masterRel="nextClick" afterEffect="1"/>
                                        <p:tgtEl>
                                          <p:spTgt spid="134151"/>
                                        </p:tgtEl>
                                        <p:attrNameLst>
                                          <p:attrName>style.visibility</p:attrName>
                                        </p:attrNameLst>
                                      </p:cBhvr>
                                      <p:to>
                                        <p:strVal val="hidden"/>
                                      </p:to>
                                    </p:set>
                                  </p:sub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nodeType="clickEffect">
                                  <p:stCondLst>
                                    <p:cond delay="0"/>
                                  </p:stCondLst>
                                  <p:childTnLst>
                                    <p:set>
                                      <p:cBhvr>
                                        <p:cTn id="43" dur="1" fill="hold">
                                          <p:stCondLst>
                                            <p:cond delay="499"/>
                                          </p:stCondLst>
                                        </p:cTn>
                                        <p:tgtEl>
                                          <p:spTgt spid="1341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147" grpId="0" build="p" autoUpdateAnimBg="0"/>
      <p:bldP spid="134148" grpId="0" animBg="1"/>
      <p:bldP spid="134149" grpId="0" animBg="1"/>
      <p:bldP spid="134150" grpId="0" animBg="1"/>
      <p:bldP spid="134151"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p:cNvSpPr>
            <a:spLocks noGrp="1" noChangeArrowheads="1"/>
          </p:cNvSpPr>
          <p:nvPr>
            <p:ph type="title"/>
          </p:nvPr>
        </p:nvSpPr>
        <p:spPr>
          <a:xfrm>
            <a:off x="457200" y="152400"/>
            <a:ext cx="6934200" cy="1371600"/>
          </a:xfrm>
        </p:spPr>
        <p:txBody>
          <a:bodyPr/>
          <a:lstStyle/>
          <a:p>
            <a:pPr>
              <a:defRPr/>
            </a:pPr>
            <a:r>
              <a:rPr lang="fr-CA" altLang="fr-FR" dirty="0" smtClean="0"/>
              <a:t>Un autre exemple</a:t>
            </a:r>
            <a:endParaRPr lang="fr-CA" altLang="fr-FR" dirty="0"/>
          </a:p>
        </p:txBody>
      </p:sp>
      <p:sp>
        <p:nvSpPr>
          <p:cNvPr id="103427" name="Rectangle 3"/>
          <p:cNvSpPr>
            <a:spLocks noGrp="1" noChangeArrowheads="1"/>
          </p:cNvSpPr>
          <p:nvPr>
            <p:ph idx="1"/>
          </p:nvPr>
        </p:nvSpPr>
        <p:spPr/>
        <p:txBody>
          <a:bodyPr/>
          <a:lstStyle/>
          <a:p>
            <a:pPr>
              <a:buClr>
                <a:schemeClr val="tx1"/>
              </a:buClr>
              <a:buFont typeface="Arial" charset="0"/>
              <a:buNone/>
              <a:defRPr/>
            </a:pPr>
            <a:r>
              <a:rPr lang="fr-CA" altLang="fr-FR" sz="2800" dirty="0" smtClean="0"/>
              <a:t>Un système producteur-consommateur est formé de:</a:t>
            </a:r>
          </a:p>
          <a:p>
            <a:pPr lvl="1">
              <a:buFont typeface="Arial" charset="0"/>
              <a:buChar char="•"/>
              <a:defRPr/>
            </a:pPr>
            <a:r>
              <a:rPr lang="fr-CA" altLang="fr-FR" dirty="0" smtClean="0"/>
              <a:t>Un producteur</a:t>
            </a:r>
          </a:p>
          <a:p>
            <a:pPr lvl="1">
              <a:buFont typeface="Arial" charset="0"/>
              <a:buChar char="•"/>
              <a:defRPr/>
            </a:pPr>
            <a:r>
              <a:rPr lang="fr-CA" altLang="fr-FR" dirty="0" smtClean="0"/>
              <a:t>Deux consommateurs</a:t>
            </a:r>
          </a:p>
          <a:p>
            <a:pPr lvl="1">
              <a:buFont typeface="Arial" charset="0"/>
              <a:buChar char="•"/>
              <a:defRPr/>
            </a:pPr>
            <a:r>
              <a:rPr lang="fr-CA" altLang="fr-FR" dirty="0" smtClean="0"/>
              <a:t>Un tampon de stockage </a:t>
            </a:r>
          </a:p>
          <a:p>
            <a:pPr indent="-182563">
              <a:buClr>
                <a:schemeClr val="tx1"/>
              </a:buClr>
              <a:buFont typeface="Arial" charset="0"/>
              <a:buNone/>
              <a:defRPr/>
            </a:pPr>
            <a:r>
              <a:rPr lang="fr-CA" altLang="fr-FR" sz="2800" dirty="0" smtClean="0"/>
              <a:t>Avec les conditions suivantes:</a:t>
            </a:r>
          </a:p>
          <a:p>
            <a:pPr lvl="1">
              <a:buFont typeface="Arial" charset="0"/>
              <a:buChar char="•"/>
              <a:defRPr/>
            </a:pPr>
            <a:r>
              <a:rPr lang="fr-CA" altLang="fr-FR" dirty="0" smtClean="0"/>
              <a:t>Le tampon de stockage peut contenir 5 items au maximum;</a:t>
            </a:r>
          </a:p>
          <a:p>
            <a:pPr lvl="1">
              <a:buFont typeface="Arial" charset="0"/>
              <a:buChar char="•"/>
              <a:defRPr/>
            </a:pPr>
            <a:r>
              <a:rPr lang="fr-CA" altLang="fr-FR" dirty="0" smtClean="0"/>
              <a:t>Le producteur envoie 3 items dans chaque production;</a:t>
            </a:r>
          </a:p>
          <a:p>
            <a:pPr lvl="1">
              <a:buFont typeface="Arial" charset="0"/>
              <a:buChar char="•"/>
              <a:defRPr/>
            </a:pPr>
            <a:r>
              <a:rPr lang="fr-CA" altLang="fr-FR" dirty="0" smtClean="0"/>
              <a:t>Au maximum, un seule consommateur est capable d’accéder le tampon de stockage à la fois;</a:t>
            </a:r>
          </a:p>
          <a:p>
            <a:pPr lvl="1">
              <a:buFont typeface="Arial" charset="0"/>
              <a:buChar char="•"/>
              <a:defRPr/>
            </a:pPr>
            <a:r>
              <a:rPr lang="fr-CA" altLang="fr-FR" dirty="0" smtClean="0"/>
              <a:t>Chaque consommateur enlève deux items lorsqu’il accède le tampon de stockage</a:t>
            </a:r>
            <a:endParaRPr lang="fr-CA" altLang="fr-FR" dirty="0"/>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38917"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9496241-58CF-42EE-B5E8-253F6934F799}" type="slidenum">
              <a:rPr lang="fr-CA" altLang="fr-FR" sz="1200" b="0" smtClean="0">
                <a:solidFill>
                  <a:srgbClr val="898989"/>
                </a:solidFill>
                <a:cs typeface="Arial" pitchFamily="34" charset="0"/>
              </a:rPr>
              <a:pPr>
                <a:spcBef>
                  <a:spcPct val="0"/>
                </a:spcBef>
                <a:spcAft>
                  <a:spcPct val="0"/>
                </a:spcAft>
                <a:buFontTx/>
                <a:buNone/>
              </a:pPr>
              <a:t>177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82882563"/>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p:txBody>
          <a:bodyPr>
            <a:normAutofit fontScale="90000"/>
          </a:bodyPr>
          <a:lstStyle/>
          <a:p>
            <a:pPr>
              <a:defRPr/>
            </a:pPr>
            <a:r>
              <a:rPr lang="fr-CA" altLang="fr-FR" dirty="0" smtClean="0"/>
              <a:t>Un système producteur-consommateur</a:t>
            </a:r>
            <a:endParaRPr lang="fr-CA" altLang="fr-FR" dirty="0"/>
          </a:p>
        </p:txBody>
      </p:sp>
      <p:sp>
        <p:nvSpPr>
          <p:cNvPr id="39939" name="Oval 3"/>
          <p:cNvSpPr>
            <a:spLocks noChangeArrowheads="1"/>
          </p:cNvSpPr>
          <p:nvPr/>
        </p:nvSpPr>
        <p:spPr bwMode="auto">
          <a:xfrm>
            <a:off x="2133600" y="20574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40" name="Rectangle 4"/>
          <p:cNvSpPr>
            <a:spLocks noChangeArrowheads="1"/>
          </p:cNvSpPr>
          <p:nvPr/>
        </p:nvSpPr>
        <p:spPr bwMode="auto">
          <a:xfrm>
            <a:off x="1371600" y="2971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41" name="Oval 5"/>
          <p:cNvSpPr>
            <a:spLocks noChangeArrowheads="1"/>
          </p:cNvSpPr>
          <p:nvPr/>
        </p:nvSpPr>
        <p:spPr bwMode="auto">
          <a:xfrm>
            <a:off x="2133600" y="39624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42" name="Rectangle 6"/>
          <p:cNvSpPr>
            <a:spLocks noChangeArrowheads="1"/>
          </p:cNvSpPr>
          <p:nvPr/>
        </p:nvSpPr>
        <p:spPr bwMode="auto">
          <a:xfrm>
            <a:off x="2971800" y="2971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43" name="Rectangle 7"/>
          <p:cNvSpPr>
            <a:spLocks noChangeArrowheads="1"/>
          </p:cNvSpPr>
          <p:nvPr/>
        </p:nvSpPr>
        <p:spPr bwMode="auto">
          <a:xfrm>
            <a:off x="5943600" y="2971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44" name="Oval 8"/>
          <p:cNvSpPr>
            <a:spLocks noChangeArrowheads="1"/>
          </p:cNvSpPr>
          <p:nvPr/>
        </p:nvSpPr>
        <p:spPr bwMode="auto">
          <a:xfrm>
            <a:off x="6705600" y="3962400"/>
            <a:ext cx="457200" cy="4572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45" name="Rectangle 9"/>
          <p:cNvSpPr>
            <a:spLocks noChangeArrowheads="1"/>
          </p:cNvSpPr>
          <p:nvPr/>
        </p:nvSpPr>
        <p:spPr bwMode="auto">
          <a:xfrm>
            <a:off x="7543800" y="2971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46" name="Oval 10"/>
          <p:cNvSpPr>
            <a:spLocks noChangeArrowheads="1"/>
          </p:cNvSpPr>
          <p:nvPr/>
        </p:nvSpPr>
        <p:spPr bwMode="auto">
          <a:xfrm>
            <a:off x="4267200" y="2819400"/>
            <a:ext cx="609600" cy="6096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47" name="Line 11"/>
          <p:cNvSpPr>
            <a:spLocks noChangeShapeType="1"/>
          </p:cNvSpPr>
          <p:nvPr/>
        </p:nvSpPr>
        <p:spPr bwMode="auto">
          <a:xfrm flipV="1">
            <a:off x="1524000" y="23622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48" name="Line 12"/>
          <p:cNvSpPr>
            <a:spLocks noChangeShapeType="1"/>
          </p:cNvSpPr>
          <p:nvPr/>
        </p:nvSpPr>
        <p:spPr bwMode="auto">
          <a:xfrm>
            <a:off x="2514600" y="23622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49" name="Line 13"/>
          <p:cNvSpPr>
            <a:spLocks noChangeShapeType="1"/>
          </p:cNvSpPr>
          <p:nvPr/>
        </p:nvSpPr>
        <p:spPr bwMode="auto">
          <a:xfrm flipH="1">
            <a:off x="2514600" y="3276600"/>
            <a:ext cx="6096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50" name="Line 14"/>
          <p:cNvSpPr>
            <a:spLocks noChangeShapeType="1"/>
          </p:cNvSpPr>
          <p:nvPr/>
        </p:nvSpPr>
        <p:spPr bwMode="auto">
          <a:xfrm flipH="1" flipV="1">
            <a:off x="1524000" y="3276600"/>
            <a:ext cx="6096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51" name="Line 15"/>
          <p:cNvSpPr>
            <a:spLocks noChangeShapeType="1"/>
          </p:cNvSpPr>
          <p:nvPr/>
        </p:nvSpPr>
        <p:spPr bwMode="auto">
          <a:xfrm flipV="1">
            <a:off x="6096000" y="23622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52" name="Line 16"/>
          <p:cNvSpPr>
            <a:spLocks noChangeShapeType="1"/>
          </p:cNvSpPr>
          <p:nvPr/>
        </p:nvSpPr>
        <p:spPr bwMode="auto">
          <a:xfrm>
            <a:off x="7086600" y="23622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53" name="Line 17"/>
          <p:cNvSpPr>
            <a:spLocks noChangeShapeType="1"/>
          </p:cNvSpPr>
          <p:nvPr/>
        </p:nvSpPr>
        <p:spPr bwMode="auto">
          <a:xfrm flipH="1">
            <a:off x="7086600" y="3276600"/>
            <a:ext cx="5334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54" name="Line 18"/>
          <p:cNvSpPr>
            <a:spLocks noChangeShapeType="1"/>
          </p:cNvSpPr>
          <p:nvPr/>
        </p:nvSpPr>
        <p:spPr bwMode="auto">
          <a:xfrm flipH="1" flipV="1">
            <a:off x="6096000" y="3276600"/>
            <a:ext cx="6858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55" name="Line 19"/>
          <p:cNvSpPr>
            <a:spLocks noChangeShapeType="1"/>
          </p:cNvSpPr>
          <p:nvPr/>
        </p:nvSpPr>
        <p:spPr bwMode="auto">
          <a:xfrm>
            <a:off x="3200400" y="31242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56" name="Line 20"/>
          <p:cNvSpPr>
            <a:spLocks noChangeShapeType="1"/>
          </p:cNvSpPr>
          <p:nvPr/>
        </p:nvSpPr>
        <p:spPr bwMode="auto">
          <a:xfrm>
            <a:off x="4876800" y="31242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39957" name="Text Box 21"/>
          <p:cNvSpPr txBox="1">
            <a:spLocks noChangeArrowheads="1"/>
          </p:cNvSpPr>
          <p:nvPr/>
        </p:nvSpPr>
        <p:spPr bwMode="auto">
          <a:xfrm>
            <a:off x="1600200" y="2057400"/>
            <a:ext cx="6365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ready</a:t>
            </a:r>
          </a:p>
        </p:txBody>
      </p:sp>
      <p:sp>
        <p:nvSpPr>
          <p:cNvPr id="39958" name="Text Box 22"/>
          <p:cNvSpPr txBox="1">
            <a:spLocks noChangeArrowheads="1"/>
          </p:cNvSpPr>
          <p:nvPr/>
        </p:nvSpPr>
        <p:spPr bwMode="auto">
          <a:xfrm>
            <a:off x="2133600" y="23622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p1</a:t>
            </a:r>
            <a:endParaRPr lang="en-US" altLang="fr-FR" b="0"/>
          </a:p>
        </p:txBody>
      </p:sp>
      <p:sp>
        <p:nvSpPr>
          <p:cNvPr id="104471" name="Oval 23"/>
          <p:cNvSpPr>
            <a:spLocks noChangeArrowheads="1"/>
          </p:cNvSpPr>
          <p:nvPr/>
        </p:nvSpPr>
        <p:spPr bwMode="auto">
          <a:xfrm>
            <a:off x="2209800" y="4038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60" name="Text Box 24"/>
          <p:cNvSpPr txBox="1">
            <a:spLocks noChangeArrowheads="1"/>
          </p:cNvSpPr>
          <p:nvPr/>
        </p:nvSpPr>
        <p:spPr bwMode="auto">
          <a:xfrm>
            <a:off x="1600200" y="29718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t1</a:t>
            </a:r>
          </a:p>
        </p:txBody>
      </p:sp>
      <p:sp>
        <p:nvSpPr>
          <p:cNvPr id="39961" name="Text Box 25"/>
          <p:cNvSpPr txBox="1">
            <a:spLocks noChangeArrowheads="1"/>
          </p:cNvSpPr>
          <p:nvPr/>
        </p:nvSpPr>
        <p:spPr bwMode="auto">
          <a:xfrm>
            <a:off x="914400" y="2667000"/>
            <a:ext cx="8397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produce</a:t>
            </a:r>
            <a:endParaRPr lang="en-US" altLang="fr-FR" sz="1800" b="0"/>
          </a:p>
        </p:txBody>
      </p:sp>
      <p:sp>
        <p:nvSpPr>
          <p:cNvPr id="39962" name="Text Box 26"/>
          <p:cNvSpPr txBox="1">
            <a:spLocks noChangeArrowheads="1"/>
          </p:cNvSpPr>
          <p:nvPr/>
        </p:nvSpPr>
        <p:spPr bwMode="auto">
          <a:xfrm>
            <a:off x="1676400" y="3962400"/>
            <a:ext cx="5270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idle</a:t>
            </a:r>
            <a:endParaRPr lang="en-US" altLang="fr-FR" sz="2400" b="0"/>
          </a:p>
        </p:txBody>
      </p:sp>
      <p:sp>
        <p:nvSpPr>
          <p:cNvPr id="39963" name="Text Box 27"/>
          <p:cNvSpPr txBox="1">
            <a:spLocks noChangeArrowheads="1"/>
          </p:cNvSpPr>
          <p:nvPr/>
        </p:nvSpPr>
        <p:spPr bwMode="auto">
          <a:xfrm>
            <a:off x="3108325" y="3262313"/>
            <a:ext cx="5572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send</a:t>
            </a:r>
          </a:p>
        </p:txBody>
      </p:sp>
      <p:sp>
        <p:nvSpPr>
          <p:cNvPr id="39964" name="Text Box 28"/>
          <p:cNvSpPr txBox="1">
            <a:spLocks noChangeArrowheads="1"/>
          </p:cNvSpPr>
          <p:nvPr/>
        </p:nvSpPr>
        <p:spPr bwMode="auto">
          <a:xfrm>
            <a:off x="2133600" y="36576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p2</a:t>
            </a:r>
            <a:endParaRPr lang="en-US" altLang="fr-FR" sz="1800" b="0"/>
          </a:p>
        </p:txBody>
      </p:sp>
      <p:sp>
        <p:nvSpPr>
          <p:cNvPr id="39965" name="Text Box 29"/>
          <p:cNvSpPr txBox="1">
            <a:spLocks noChangeArrowheads="1"/>
          </p:cNvSpPr>
          <p:nvPr/>
        </p:nvSpPr>
        <p:spPr bwMode="auto">
          <a:xfrm>
            <a:off x="2651125" y="2957513"/>
            <a:ext cx="342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t2</a:t>
            </a:r>
            <a:endParaRPr lang="en-US" altLang="fr-FR" sz="2400" b="0"/>
          </a:p>
        </p:txBody>
      </p:sp>
      <p:sp>
        <p:nvSpPr>
          <p:cNvPr id="39966" name="Text Box 30"/>
          <p:cNvSpPr txBox="1">
            <a:spLocks noChangeArrowheads="1"/>
          </p:cNvSpPr>
          <p:nvPr/>
        </p:nvSpPr>
        <p:spPr bwMode="auto">
          <a:xfrm>
            <a:off x="2193925" y="1738313"/>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k=1</a:t>
            </a:r>
            <a:endParaRPr lang="en-US" altLang="fr-FR" sz="1400" b="0"/>
          </a:p>
        </p:txBody>
      </p:sp>
      <p:sp>
        <p:nvSpPr>
          <p:cNvPr id="39967" name="Text Box 31"/>
          <p:cNvSpPr txBox="1">
            <a:spLocks noChangeArrowheads="1"/>
          </p:cNvSpPr>
          <p:nvPr/>
        </p:nvSpPr>
        <p:spPr bwMode="auto">
          <a:xfrm>
            <a:off x="2057400" y="4318000"/>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k=1</a:t>
            </a:r>
            <a:endParaRPr lang="en-US" altLang="fr-FR" sz="1200" b="0"/>
          </a:p>
        </p:txBody>
      </p:sp>
      <p:sp>
        <p:nvSpPr>
          <p:cNvPr id="39968" name="Text Box 32"/>
          <p:cNvSpPr txBox="1">
            <a:spLocks noChangeArrowheads="1"/>
          </p:cNvSpPr>
          <p:nvPr/>
        </p:nvSpPr>
        <p:spPr bwMode="auto">
          <a:xfrm>
            <a:off x="4343400" y="3479800"/>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k=5</a:t>
            </a:r>
            <a:endParaRPr lang="en-US" altLang="fr-FR" sz="1200" b="0"/>
          </a:p>
        </p:txBody>
      </p:sp>
      <p:sp>
        <p:nvSpPr>
          <p:cNvPr id="39969" name="Text Box 33"/>
          <p:cNvSpPr txBox="1">
            <a:spLocks noChangeArrowheads="1"/>
          </p:cNvSpPr>
          <p:nvPr/>
        </p:nvSpPr>
        <p:spPr bwMode="auto">
          <a:xfrm>
            <a:off x="4038600" y="2514600"/>
            <a:ext cx="1187450" cy="3381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Storage p3</a:t>
            </a:r>
          </a:p>
        </p:txBody>
      </p:sp>
      <p:sp>
        <p:nvSpPr>
          <p:cNvPr id="39970" name="Text Box 34"/>
          <p:cNvSpPr txBox="1">
            <a:spLocks noChangeArrowheads="1"/>
          </p:cNvSpPr>
          <p:nvPr/>
        </p:nvSpPr>
        <p:spPr bwMode="auto">
          <a:xfrm>
            <a:off x="3505200" y="2819400"/>
            <a:ext cx="311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3</a:t>
            </a:r>
            <a:endParaRPr lang="en-US" altLang="fr-FR" sz="2400" b="0"/>
          </a:p>
        </p:txBody>
      </p:sp>
      <p:sp>
        <p:nvSpPr>
          <p:cNvPr id="39971" name="Text Box 35"/>
          <p:cNvSpPr txBox="1">
            <a:spLocks noChangeArrowheads="1"/>
          </p:cNvSpPr>
          <p:nvPr/>
        </p:nvSpPr>
        <p:spPr bwMode="auto">
          <a:xfrm>
            <a:off x="5257800" y="2819400"/>
            <a:ext cx="311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2</a:t>
            </a:r>
            <a:endParaRPr lang="en-US" altLang="fr-FR" sz="2400" b="0"/>
          </a:p>
        </p:txBody>
      </p:sp>
      <p:sp>
        <p:nvSpPr>
          <p:cNvPr id="39972" name="Text Box 36"/>
          <p:cNvSpPr txBox="1">
            <a:spLocks noChangeArrowheads="1"/>
          </p:cNvSpPr>
          <p:nvPr/>
        </p:nvSpPr>
        <p:spPr bwMode="auto">
          <a:xfrm>
            <a:off x="6172200" y="2971800"/>
            <a:ext cx="342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t3</a:t>
            </a:r>
            <a:endParaRPr lang="en-US" altLang="fr-FR" sz="2400" b="0"/>
          </a:p>
        </p:txBody>
      </p:sp>
      <p:sp>
        <p:nvSpPr>
          <p:cNvPr id="39973" name="Text Box 37"/>
          <p:cNvSpPr txBox="1">
            <a:spLocks noChangeArrowheads="1"/>
          </p:cNvSpPr>
          <p:nvPr/>
        </p:nvSpPr>
        <p:spPr bwMode="auto">
          <a:xfrm>
            <a:off x="7239000" y="2971800"/>
            <a:ext cx="3429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t4</a:t>
            </a:r>
            <a:endParaRPr lang="en-US" altLang="fr-FR" sz="2400" b="0"/>
          </a:p>
        </p:txBody>
      </p:sp>
      <p:sp>
        <p:nvSpPr>
          <p:cNvPr id="39974" name="Text Box 38"/>
          <p:cNvSpPr txBox="1">
            <a:spLocks noChangeArrowheads="1"/>
          </p:cNvSpPr>
          <p:nvPr/>
        </p:nvSpPr>
        <p:spPr bwMode="auto">
          <a:xfrm>
            <a:off x="6705600" y="23622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p4</a:t>
            </a:r>
            <a:endParaRPr lang="en-US" altLang="fr-FR" sz="2400" b="0"/>
          </a:p>
        </p:txBody>
      </p:sp>
      <p:sp>
        <p:nvSpPr>
          <p:cNvPr id="39975" name="Text Box 39"/>
          <p:cNvSpPr txBox="1">
            <a:spLocks noChangeArrowheads="1"/>
          </p:cNvSpPr>
          <p:nvPr/>
        </p:nvSpPr>
        <p:spPr bwMode="auto">
          <a:xfrm>
            <a:off x="6705600" y="3657600"/>
            <a:ext cx="387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p5</a:t>
            </a:r>
            <a:endParaRPr lang="en-US" altLang="fr-FR" sz="2400" b="0"/>
          </a:p>
        </p:txBody>
      </p:sp>
      <p:sp>
        <p:nvSpPr>
          <p:cNvPr id="39976" name="Oval 40"/>
          <p:cNvSpPr>
            <a:spLocks noChangeArrowheads="1"/>
          </p:cNvSpPr>
          <p:nvPr/>
        </p:nvSpPr>
        <p:spPr bwMode="auto">
          <a:xfrm>
            <a:off x="6629400" y="1981200"/>
            <a:ext cx="457200" cy="4572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77" name="Text Box 41"/>
          <p:cNvSpPr txBox="1">
            <a:spLocks noChangeArrowheads="1"/>
          </p:cNvSpPr>
          <p:nvPr/>
        </p:nvSpPr>
        <p:spPr bwMode="auto">
          <a:xfrm>
            <a:off x="6629400" y="1651000"/>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k=2</a:t>
            </a:r>
            <a:endParaRPr lang="en-US" altLang="fr-FR" sz="1200" b="0"/>
          </a:p>
        </p:txBody>
      </p:sp>
      <p:sp>
        <p:nvSpPr>
          <p:cNvPr id="39978" name="Text Box 42"/>
          <p:cNvSpPr txBox="1">
            <a:spLocks noChangeArrowheads="1"/>
          </p:cNvSpPr>
          <p:nvPr/>
        </p:nvSpPr>
        <p:spPr bwMode="auto">
          <a:xfrm>
            <a:off x="6705600" y="4394200"/>
            <a:ext cx="5143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k=2</a:t>
            </a:r>
            <a:endParaRPr lang="en-US" altLang="fr-FR" sz="1200" b="0"/>
          </a:p>
        </p:txBody>
      </p:sp>
      <p:sp>
        <p:nvSpPr>
          <p:cNvPr id="39979" name="Text Box 43"/>
          <p:cNvSpPr txBox="1">
            <a:spLocks noChangeArrowheads="1"/>
          </p:cNvSpPr>
          <p:nvPr/>
        </p:nvSpPr>
        <p:spPr bwMode="auto">
          <a:xfrm>
            <a:off x="5562600" y="2667000"/>
            <a:ext cx="7048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accept</a:t>
            </a:r>
          </a:p>
        </p:txBody>
      </p:sp>
      <p:sp>
        <p:nvSpPr>
          <p:cNvPr id="39980" name="Text Box 44"/>
          <p:cNvSpPr txBox="1">
            <a:spLocks noChangeArrowheads="1"/>
          </p:cNvSpPr>
          <p:nvPr/>
        </p:nvSpPr>
        <p:spPr bwMode="auto">
          <a:xfrm>
            <a:off x="7086600" y="1981200"/>
            <a:ext cx="896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accepted</a:t>
            </a:r>
          </a:p>
        </p:txBody>
      </p:sp>
      <p:sp>
        <p:nvSpPr>
          <p:cNvPr id="39981" name="Text Box 45"/>
          <p:cNvSpPr txBox="1">
            <a:spLocks noChangeArrowheads="1"/>
          </p:cNvSpPr>
          <p:nvPr/>
        </p:nvSpPr>
        <p:spPr bwMode="auto">
          <a:xfrm>
            <a:off x="7772400" y="2971800"/>
            <a:ext cx="908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consume</a:t>
            </a:r>
          </a:p>
        </p:txBody>
      </p:sp>
      <p:sp>
        <p:nvSpPr>
          <p:cNvPr id="39982" name="Text Box 46"/>
          <p:cNvSpPr txBox="1">
            <a:spLocks noChangeArrowheads="1"/>
          </p:cNvSpPr>
          <p:nvPr/>
        </p:nvSpPr>
        <p:spPr bwMode="auto">
          <a:xfrm>
            <a:off x="7146925" y="4100513"/>
            <a:ext cx="6365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ready</a:t>
            </a:r>
          </a:p>
        </p:txBody>
      </p:sp>
      <p:sp>
        <p:nvSpPr>
          <p:cNvPr id="104495" name="Oval 47"/>
          <p:cNvSpPr>
            <a:spLocks noChangeArrowheads="1"/>
          </p:cNvSpPr>
          <p:nvPr/>
        </p:nvSpPr>
        <p:spPr bwMode="auto">
          <a:xfrm>
            <a:off x="6781800" y="4038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496" name="Oval 48"/>
          <p:cNvSpPr>
            <a:spLocks noChangeArrowheads="1"/>
          </p:cNvSpPr>
          <p:nvPr/>
        </p:nvSpPr>
        <p:spPr bwMode="auto">
          <a:xfrm>
            <a:off x="6934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497" name="Oval 49"/>
          <p:cNvSpPr>
            <a:spLocks noChangeArrowheads="1"/>
          </p:cNvSpPr>
          <p:nvPr/>
        </p:nvSpPr>
        <p:spPr bwMode="auto">
          <a:xfrm>
            <a:off x="2209800" y="2209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04498" name="Group 50"/>
          <p:cNvGrpSpPr>
            <a:grpSpLocks/>
          </p:cNvGrpSpPr>
          <p:nvPr/>
        </p:nvGrpSpPr>
        <p:grpSpPr bwMode="auto">
          <a:xfrm>
            <a:off x="4343400" y="2895600"/>
            <a:ext cx="457200" cy="304800"/>
            <a:chOff x="2736" y="1824"/>
            <a:chExt cx="288" cy="192"/>
          </a:xfrm>
        </p:grpSpPr>
        <p:sp>
          <p:nvSpPr>
            <p:cNvPr id="40034" name="Oval 51"/>
            <p:cNvSpPr>
              <a:spLocks noChangeArrowheads="1"/>
            </p:cNvSpPr>
            <p:nvPr/>
          </p:nvSpPr>
          <p:spPr bwMode="auto">
            <a:xfrm>
              <a:off x="2832" y="18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35" name="Oval 52"/>
            <p:cNvSpPr>
              <a:spLocks noChangeArrowheads="1"/>
            </p:cNvSpPr>
            <p:nvPr/>
          </p:nvSpPr>
          <p:spPr bwMode="auto">
            <a:xfrm>
              <a:off x="2928" y="19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36" name="Oval 53"/>
            <p:cNvSpPr>
              <a:spLocks noChangeArrowheads="1"/>
            </p:cNvSpPr>
            <p:nvPr/>
          </p:nvSpPr>
          <p:spPr bwMode="auto">
            <a:xfrm>
              <a:off x="2736" y="19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04502" name="Oval 54"/>
          <p:cNvSpPr>
            <a:spLocks noChangeArrowheads="1"/>
          </p:cNvSpPr>
          <p:nvPr/>
        </p:nvSpPr>
        <p:spPr bwMode="auto">
          <a:xfrm>
            <a:off x="2209800" y="4038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39988" name="Text Box 55"/>
          <p:cNvSpPr txBox="1">
            <a:spLocks noChangeArrowheads="1"/>
          </p:cNvSpPr>
          <p:nvPr/>
        </p:nvSpPr>
        <p:spPr bwMode="auto">
          <a:xfrm>
            <a:off x="1676400" y="4953000"/>
            <a:ext cx="1692275"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2400" b="0"/>
              <a:t>Producteur</a:t>
            </a:r>
          </a:p>
        </p:txBody>
      </p:sp>
      <p:sp>
        <p:nvSpPr>
          <p:cNvPr id="39989" name="Text Box 56"/>
          <p:cNvSpPr txBox="1">
            <a:spLocks noChangeArrowheads="1"/>
          </p:cNvSpPr>
          <p:nvPr/>
        </p:nvSpPr>
        <p:spPr bwMode="auto">
          <a:xfrm>
            <a:off x="6172200" y="4953000"/>
            <a:ext cx="244475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2400" b="0"/>
              <a:t>Consommateurs</a:t>
            </a:r>
          </a:p>
        </p:txBody>
      </p:sp>
      <p:sp>
        <p:nvSpPr>
          <p:cNvPr id="104505" name="Rectangle 57"/>
          <p:cNvSpPr>
            <a:spLocks noChangeArrowheads="1"/>
          </p:cNvSpPr>
          <p:nvPr/>
        </p:nvSpPr>
        <p:spPr bwMode="auto">
          <a:xfrm>
            <a:off x="1368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06" name="Rectangle 58"/>
          <p:cNvSpPr>
            <a:spLocks noChangeArrowheads="1"/>
          </p:cNvSpPr>
          <p:nvPr/>
        </p:nvSpPr>
        <p:spPr bwMode="auto">
          <a:xfrm>
            <a:off x="297497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07" name="Rectangle 59"/>
          <p:cNvSpPr>
            <a:spLocks noChangeArrowheads="1"/>
          </p:cNvSpPr>
          <p:nvPr/>
        </p:nvSpPr>
        <p:spPr bwMode="auto">
          <a:xfrm>
            <a:off x="1368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04508" name="Group 60"/>
          <p:cNvGrpSpPr>
            <a:grpSpLocks/>
          </p:cNvGrpSpPr>
          <p:nvPr/>
        </p:nvGrpSpPr>
        <p:grpSpPr bwMode="auto">
          <a:xfrm>
            <a:off x="4343400" y="2895600"/>
            <a:ext cx="304800" cy="304800"/>
            <a:chOff x="2736" y="1824"/>
            <a:chExt cx="192" cy="192"/>
          </a:xfrm>
        </p:grpSpPr>
        <p:sp>
          <p:nvSpPr>
            <p:cNvPr id="40032" name="Oval 61"/>
            <p:cNvSpPr>
              <a:spLocks noChangeArrowheads="1"/>
            </p:cNvSpPr>
            <p:nvPr/>
          </p:nvSpPr>
          <p:spPr bwMode="auto">
            <a:xfrm>
              <a:off x="2832"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33" name="Oval 62"/>
            <p:cNvSpPr>
              <a:spLocks noChangeArrowheads="1"/>
            </p:cNvSpPr>
            <p:nvPr/>
          </p:nvSpPr>
          <p:spPr bwMode="auto">
            <a:xfrm>
              <a:off x="2736" y="192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04511" name="Rectangle 63"/>
          <p:cNvSpPr>
            <a:spLocks noChangeArrowheads="1"/>
          </p:cNvSpPr>
          <p:nvPr/>
        </p:nvSpPr>
        <p:spPr bwMode="auto">
          <a:xfrm>
            <a:off x="5940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12" name="Oval 64"/>
          <p:cNvSpPr>
            <a:spLocks noChangeArrowheads="1"/>
          </p:cNvSpPr>
          <p:nvPr/>
        </p:nvSpPr>
        <p:spPr bwMode="auto">
          <a:xfrm>
            <a:off x="68580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13" name="Oval 65"/>
          <p:cNvSpPr>
            <a:spLocks noChangeArrowheads="1"/>
          </p:cNvSpPr>
          <p:nvPr/>
        </p:nvSpPr>
        <p:spPr bwMode="auto">
          <a:xfrm>
            <a:off x="22860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14" name="Oval 66"/>
          <p:cNvSpPr>
            <a:spLocks noChangeArrowheads="1"/>
          </p:cNvSpPr>
          <p:nvPr/>
        </p:nvSpPr>
        <p:spPr bwMode="auto">
          <a:xfrm>
            <a:off x="2286000" y="21336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15" name="Rectangle 67"/>
          <p:cNvSpPr>
            <a:spLocks noChangeArrowheads="1"/>
          </p:cNvSpPr>
          <p:nvPr/>
        </p:nvSpPr>
        <p:spPr bwMode="auto">
          <a:xfrm>
            <a:off x="297497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04516" name="Group 68"/>
          <p:cNvGrpSpPr>
            <a:grpSpLocks/>
          </p:cNvGrpSpPr>
          <p:nvPr/>
        </p:nvGrpSpPr>
        <p:grpSpPr bwMode="auto">
          <a:xfrm>
            <a:off x="4343400" y="2895600"/>
            <a:ext cx="304800" cy="457200"/>
            <a:chOff x="2736" y="1824"/>
            <a:chExt cx="192" cy="288"/>
          </a:xfrm>
        </p:grpSpPr>
        <p:sp>
          <p:nvSpPr>
            <p:cNvPr id="40029" name="Oval 69"/>
            <p:cNvSpPr>
              <a:spLocks noChangeArrowheads="1"/>
            </p:cNvSpPr>
            <p:nvPr/>
          </p:nvSpPr>
          <p:spPr bwMode="auto">
            <a:xfrm>
              <a:off x="2832" y="18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30" name="Oval 70"/>
            <p:cNvSpPr>
              <a:spLocks noChangeArrowheads="1"/>
            </p:cNvSpPr>
            <p:nvPr/>
          </p:nvSpPr>
          <p:spPr bwMode="auto">
            <a:xfrm>
              <a:off x="2832" y="2016"/>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31" name="Oval 71"/>
            <p:cNvSpPr>
              <a:spLocks noChangeArrowheads="1"/>
            </p:cNvSpPr>
            <p:nvPr/>
          </p:nvSpPr>
          <p:spPr bwMode="auto">
            <a:xfrm>
              <a:off x="2736" y="19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04520" name="Oval 72"/>
          <p:cNvSpPr>
            <a:spLocks noChangeArrowheads="1"/>
          </p:cNvSpPr>
          <p:nvPr/>
        </p:nvSpPr>
        <p:spPr bwMode="auto">
          <a:xfrm>
            <a:off x="6781800" y="40386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21" name="Oval 73"/>
          <p:cNvSpPr>
            <a:spLocks noChangeArrowheads="1"/>
          </p:cNvSpPr>
          <p:nvPr/>
        </p:nvSpPr>
        <p:spPr bwMode="auto">
          <a:xfrm>
            <a:off x="2286000" y="4114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04522" name="Group 74"/>
          <p:cNvGrpSpPr>
            <a:grpSpLocks/>
          </p:cNvGrpSpPr>
          <p:nvPr/>
        </p:nvGrpSpPr>
        <p:grpSpPr bwMode="auto">
          <a:xfrm>
            <a:off x="4495800" y="2895600"/>
            <a:ext cx="304800" cy="304800"/>
            <a:chOff x="2832" y="1824"/>
            <a:chExt cx="192" cy="192"/>
          </a:xfrm>
        </p:grpSpPr>
        <p:sp>
          <p:nvSpPr>
            <p:cNvPr id="40027" name="Oval 75"/>
            <p:cNvSpPr>
              <a:spLocks noChangeArrowheads="1"/>
            </p:cNvSpPr>
            <p:nvPr/>
          </p:nvSpPr>
          <p:spPr bwMode="auto">
            <a:xfrm>
              <a:off x="2832"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28" name="Oval 76"/>
            <p:cNvSpPr>
              <a:spLocks noChangeArrowheads="1"/>
            </p:cNvSpPr>
            <p:nvPr/>
          </p:nvSpPr>
          <p:spPr bwMode="auto">
            <a:xfrm>
              <a:off x="2928" y="192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04525" name="Oval 77"/>
          <p:cNvSpPr>
            <a:spLocks noChangeArrowheads="1"/>
          </p:cNvSpPr>
          <p:nvPr/>
        </p:nvSpPr>
        <p:spPr bwMode="auto">
          <a:xfrm>
            <a:off x="6934200" y="41910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26" name="Rectangle 78"/>
          <p:cNvSpPr>
            <a:spLocks noChangeArrowheads="1"/>
          </p:cNvSpPr>
          <p:nvPr/>
        </p:nvSpPr>
        <p:spPr bwMode="auto">
          <a:xfrm>
            <a:off x="5940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27" name="Oval 79"/>
          <p:cNvSpPr>
            <a:spLocks noChangeArrowheads="1"/>
          </p:cNvSpPr>
          <p:nvPr/>
        </p:nvSpPr>
        <p:spPr bwMode="auto">
          <a:xfrm>
            <a:off x="67056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28" name="Oval 80"/>
          <p:cNvSpPr>
            <a:spLocks noChangeArrowheads="1"/>
          </p:cNvSpPr>
          <p:nvPr/>
        </p:nvSpPr>
        <p:spPr bwMode="auto">
          <a:xfrm>
            <a:off x="2286000" y="41148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29" name="Rectangle 81"/>
          <p:cNvSpPr>
            <a:spLocks noChangeArrowheads="1"/>
          </p:cNvSpPr>
          <p:nvPr/>
        </p:nvSpPr>
        <p:spPr bwMode="auto">
          <a:xfrm>
            <a:off x="1368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30" name="Oval 82"/>
          <p:cNvSpPr>
            <a:spLocks noChangeArrowheads="1"/>
          </p:cNvSpPr>
          <p:nvPr/>
        </p:nvSpPr>
        <p:spPr bwMode="auto">
          <a:xfrm>
            <a:off x="22860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31" name="Rectangle 83"/>
          <p:cNvSpPr>
            <a:spLocks noChangeArrowheads="1"/>
          </p:cNvSpPr>
          <p:nvPr/>
        </p:nvSpPr>
        <p:spPr bwMode="auto">
          <a:xfrm>
            <a:off x="297497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04532" name="Group 84"/>
          <p:cNvGrpSpPr>
            <a:grpSpLocks/>
          </p:cNvGrpSpPr>
          <p:nvPr/>
        </p:nvGrpSpPr>
        <p:grpSpPr bwMode="auto">
          <a:xfrm>
            <a:off x="4419600" y="2895600"/>
            <a:ext cx="381000" cy="304800"/>
            <a:chOff x="2784" y="1824"/>
            <a:chExt cx="240" cy="192"/>
          </a:xfrm>
        </p:grpSpPr>
        <p:sp>
          <p:nvSpPr>
            <p:cNvPr id="40024" name="Oval 85"/>
            <p:cNvSpPr>
              <a:spLocks noChangeArrowheads="1"/>
            </p:cNvSpPr>
            <p:nvPr/>
          </p:nvSpPr>
          <p:spPr bwMode="auto">
            <a:xfrm>
              <a:off x="2784" y="18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25" name="Oval 86"/>
            <p:cNvSpPr>
              <a:spLocks noChangeArrowheads="1"/>
            </p:cNvSpPr>
            <p:nvPr/>
          </p:nvSpPr>
          <p:spPr bwMode="auto">
            <a:xfrm>
              <a:off x="2880" y="1920"/>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26" name="Oval 87"/>
            <p:cNvSpPr>
              <a:spLocks noChangeArrowheads="1"/>
            </p:cNvSpPr>
            <p:nvPr/>
          </p:nvSpPr>
          <p:spPr bwMode="auto">
            <a:xfrm>
              <a:off x="2928" y="18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04536" name="Oval 88"/>
          <p:cNvSpPr>
            <a:spLocks noChangeArrowheads="1"/>
          </p:cNvSpPr>
          <p:nvPr/>
        </p:nvSpPr>
        <p:spPr bwMode="auto">
          <a:xfrm>
            <a:off x="2286000" y="4114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37" name="Oval 89"/>
          <p:cNvSpPr>
            <a:spLocks noChangeArrowheads="1"/>
          </p:cNvSpPr>
          <p:nvPr/>
        </p:nvSpPr>
        <p:spPr bwMode="auto">
          <a:xfrm>
            <a:off x="6705600" y="21336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38" name="Rectangle 90"/>
          <p:cNvSpPr>
            <a:spLocks noChangeArrowheads="1"/>
          </p:cNvSpPr>
          <p:nvPr/>
        </p:nvSpPr>
        <p:spPr bwMode="auto">
          <a:xfrm>
            <a:off x="7543800"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39" name="Oval 91"/>
          <p:cNvSpPr>
            <a:spLocks noChangeArrowheads="1"/>
          </p:cNvSpPr>
          <p:nvPr/>
        </p:nvSpPr>
        <p:spPr bwMode="auto">
          <a:xfrm>
            <a:off x="6934200" y="41910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04540" name="Group 92"/>
          <p:cNvGrpSpPr>
            <a:grpSpLocks/>
          </p:cNvGrpSpPr>
          <p:nvPr/>
        </p:nvGrpSpPr>
        <p:grpSpPr bwMode="auto">
          <a:xfrm>
            <a:off x="4419600" y="2895600"/>
            <a:ext cx="2667000" cy="1447800"/>
            <a:chOff x="2784" y="1824"/>
            <a:chExt cx="1680" cy="912"/>
          </a:xfrm>
        </p:grpSpPr>
        <p:sp>
          <p:nvSpPr>
            <p:cNvPr id="40021" name="Oval 93"/>
            <p:cNvSpPr>
              <a:spLocks noChangeArrowheads="1"/>
            </p:cNvSpPr>
            <p:nvPr/>
          </p:nvSpPr>
          <p:spPr bwMode="auto">
            <a:xfrm>
              <a:off x="4368" y="2640"/>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22" name="Oval 94"/>
            <p:cNvSpPr>
              <a:spLocks noChangeArrowheads="1"/>
            </p:cNvSpPr>
            <p:nvPr/>
          </p:nvSpPr>
          <p:spPr bwMode="auto">
            <a:xfrm>
              <a:off x="2784" y="1824"/>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23" name="Oval 95"/>
            <p:cNvSpPr>
              <a:spLocks noChangeArrowheads="1"/>
            </p:cNvSpPr>
            <p:nvPr/>
          </p:nvSpPr>
          <p:spPr bwMode="auto">
            <a:xfrm>
              <a:off x="2832" y="2016"/>
              <a:ext cx="96" cy="96"/>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04544" name="Rectangle 96"/>
          <p:cNvSpPr>
            <a:spLocks noChangeArrowheads="1"/>
          </p:cNvSpPr>
          <p:nvPr/>
        </p:nvSpPr>
        <p:spPr bwMode="auto">
          <a:xfrm>
            <a:off x="5940425" y="29718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45" name="Oval 97"/>
          <p:cNvSpPr>
            <a:spLocks noChangeArrowheads="1"/>
          </p:cNvSpPr>
          <p:nvPr/>
        </p:nvSpPr>
        <p:spPr bwMode="auto">
          <a:xfrm>
            <a:off x="6705600" y="2133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4546" name="Oval 98"/>
          <p:cNvSpPr>
            <a:spLocks noChangeArrowheads="1"/>
          </p:cNvSpPr>
          <p:nvPr/>
        </p:nvSpPr>
        <p:spPr bwMode="auto">
          <a:xfrm>
            <a:off x="2286000" y="2133600"/>
            <a:ext cx="152400" cy="1524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0019"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B06C620-E70F-475A-9B52-852B7E13D90F}" type="slidenum">
              <a:rPr lang="fr-CA" altLang="fr-FR" sz="1200" b="0" smtClean="0">
                <a:solidFill>
                  <a:srgbClr val="898989"/>
                </a:solidFill>
                <a:cs typeface="Arial" pitchFamily="34" charset="0"/>
              </a:rPr>
              <a:pPr>
                <a:spcBef>
                  <a:spcPct val="0"/>
                </a:spcBef>
                <a:spcAft>
                  <a:spcPct val="0"/>
                </a:spcAft>
                <a:buFontTx/>
                <a:buNone/>
              </a:pPr>
              <a:t>178</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2026531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4496"/>
                                        </p:tgtEl>
                                        <p:attrNameLst>
                                          <p:attrName>style.visibility</p:attrName>
                                        </p:attrNameLst>
                                      </p:cBhvr>
                                      <p:to>
                                        <p:strVal val="visible"/>
                                      </p:to>
                                    </p:set>
                                    <p:anim calcmode="lin" valueType="num">
                                      <p:cBhvr additive="base">
                                        <p:cTn id="7" dur="500" fill="hold"/>
                                        <p:tgtEl>
                                          <p:spTgt spid="104496"/>
                                        </p:tgtEl>
                                        <p:attrNameLst>
                                          <p:attrName>ppt_x</p:attrName>
                                        </p:attrNameLst>
                                      </p:cBhvr>
                                      <p:tavLst>
                                        <p:tav tm="0">
                                          <p:val>
                                            <p:strVal val="0-#ppt_w/2"/>
                                          </p:val>
                                        </p:tav>
                                        <p:tav tm="100000">
                                          <p:val>
                                            <p:strVal val="#ppt_x"/>
                                          </p:val>
                                        </p:tav>
                                      </p:tavLst>
                                    </p:anim>
                                    <p:anim calcmode="lin" valueType="num">
                                      <p:cBhvr additive="base">
                                        <p:cTn id="8" dur="500" fill="hold"/>
                                        <p:tgtEl>
                                          <p:spTgt spid="10449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4495"/>
                                        </p:tgtEl>
                                        <p:attrNameLst>
                                          <p:attrName>style.visibility</p:attrName>
                                        </p:attrNameLst>
                                      </p:cBhvr>
                                      <p:to>
                                        <p:strVal val="visible"/>
                                      </p:to>
                                    </p:set>
                                    <p:anim calcmode="lin" valueType="num">
                                      <p:cBhvr additive="base">
                                        <p:cTn id="13" dur="500" fill="hold"/>
                                        <p:tgtEl>
                                          <p:spTgt spid="104495"/>
                                        </p:tgtEl>
                                        <p:attrNameLst>
                                          <p:attrName>ppt_x</p:attrName>
                                        </p:attrNameLst>
                                      </p:cBhvr>
                                      <p:tavLst>
                                        <p:tav tm="0">
                                          <p:val>
                                            <p:strVal val="0-#ppt_w/2"/>
                                          </p:val>
                                        </p:tav>
                                        <p:tav tm="100000">
                                          <p:val>
                                            <p:strVal val="#ppt_x"/>
                                          </p:val>
                                        </p:tav>
                                      </p:tavLst>
                                    </p:anim>
                                    <p:anim calcmode="lin" valueType="num">
                                      <p:cBhvr additive="base">
                                        <p:cTn id="14" dur="500" fill="hold"/>
                                        <p:tgtEl>
                                          <p:spTgt spid="104495"/>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4471"/>
                                        </p:tgtEl>
                                        <p:attrNameLst>
                                          <p:attrName>style.visibility</p:attrName>
                                        </p:attrNameLst>
                                      </p:cBhvr>
                                      <p:to>
                                        <p:strVal val="visible"/>
                                      </p:to>
                                    </p:set>
                                    <p:anim calcmode="lin" valueType="num">
                                      <p:cBhvr additive="base">
                                        <p:cTn id="19" dur="500" fill="hold"/>
                                        <p:tgtEl>
                                          <p:spTgt spid="104471"/>
                                        </p:tgtEl>
                                        <p:attrNameLst>
                                          <p:attrName>ppt_x</p:attrName>
                                        </p:attrNameLst>
                                      </p:cBhvr>
                                      <p:tavLst>
                                        <p:tav tm="0">
                                          <p:val>
                                            <p:strVal val="0-#ppt_w/2"/>
                                          </p:val>
                                        </p:tav>
                                        <p:tav tm="100000">
                                          <p:val>
                                            <p:strVal val="#ppt_x"/>
                                          </p:val>
                                        </p:tav>
                                      </p:tavLst>
                                    </p:anim>
                                    <p:anim calcmode="lin" valueType="num">
                                      <p:cBhvr additive="base">
                                        <p:cTn id="20" dur="500" fill="hold"/>
                                        <p:tgtEl>
                                          <p:spTgt spid="104471"/>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4471"/>
                                        </p:tgtEl>
                                        <p:attrNameLst>
                                          <p:attrName>style.visibility</p:attrName>
                                        </p:attrNameLst>
                                      </p:cBhvr>
                                      <p:to>
                                        <p:strVal val="hidden"/>
                                      </p:to>
                                    </p:set>
                                  </p:subTnLst>
                                </p:cTn>
                              </p:par>
                            </p:childTnLst>
                          </p:cTn>
                        </p:par>
                      </p:childTnLst>
                    </p:cTn>
                  </p:par>
                  <p:par>
                    <p:cTn id="21" fill="hold" nodeType="clickPar">
                      <p:stCondLst>
                        <p:cond delay="indefinite"/>
                      </p:stCondLst>
                      <p:childTnLst>
                        <p:par>
                          <p:cTn id="22" fill="hold" nodeType="withGroup">
                            <p:stCondLst>
                              <p:cond delay="0"/>
                            </p:stCondLst>
                            <p:childTnLst>
                              <p:par>
                                <p:cTn id="23" presetID="11" presetClass="entr" presetSubtype="0" fill="hold" grpId="0" nodeType="clickEffect">
                                  <p:stCondLst>
                                    <p:cond delay="0"/>
                                  </p:stCondLst>
                                  <p:childTnLst>
                                    <p:set>
                                      <p:cBhvr>
                                        <p:cTn id="24" dur="1000">
                                          <p:stCondLst>
                                            <p:cond delay="0"/>
                                          </p:stCondLst>
                                        </p:cTn>
                                        <p:tgtEl>
                                          <p:spTgt spid="104505"/>
                                        </p:tgtEl>
                                        <p:attrNameLst>
                                          <p:attrName>style.visibility</p:attrName>
                                        </p:attrNameLst>
                                      </p:cBhvr>
                                      <p:to>
                                        <p:strVal val="visible"/>
                                      </p:to>
                                    </p:set>
                                  </p:childTnLst>
                                  <p:subTnLst>
                                    <p:set>
                                      <p:cBhvr override="childStyle">
                                        <p:cTn dur="1" fill="hold" display="0" masterRel="nextClick" afterEffect="1"/>
                                        <p:tgtEl>
                                          <p:spTgt spid="104505"/>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16" fill="hold" grpId="0" nodeType="clickEffect">
                                  <p:stCondLst>
                                    <p:cond delay="0"/>
                                  </p:stCondLst>
                                  <p:childTnLst>
                                    <p:set>
                                      <p:cBhvr>
                                        <p:cTn id="28" dur="1" fill="hold">
                                          <p:stCondLst>
                                            <p:cond delay="0"/>
                                          </p:stCondLst>
                                        </p:cTn>
                                        <p:tgtEl>
                                          <p:spTgt spid="104497"/>
                                        </p:tgtEl>
                                        <p:attrNameLst>
                                          <p:attrName>style.visibility</p:attrName>
                                        </p:attrNameLst>
                                      </p:cBhvr>
                                      <p:to>
                                        <p:strVal val="visible"/>
                                      </p:to>
                                    </p:set>
                                    <p:animEffect transition="in" filter="box(in)">
                                      <p:cBhvr>
                                        <p:cTn id="29" dur="500"/>
                                        <p:tgtEl>
                                          <p:spTgt spid="104497"/>
                                        </p:tgtEl>
                                      </p:cBhvr>
                                    </p:animEffect>
                                  </p:childTnLst>
                                  <p:subTnLst>
                                    <p:set>
                                      <p:cBhvr override="childStyle">
                                        <p:cTn dur="1" fill="hold" display="0" masterRel="nextClick" afterEffect="1"/>
                                        <p:tgtEl>
                                          <p:spTgt spid="104497"/>
                                        </p:tgtEl>
                                        <p:attrNameLst>
                                          <p:attrName>style.visibility</p:attrName>
                                        </p:attrNameLst>
                                      </p:cBhvr>
                                      <p:to>
                                        <p:strVal val="hidden"/>
                                      </p:to>
                                    </p:set>
                                  </p:subTnLst>
                                </p:cTn>
                              </p:par>
                            </p:childTnLst>
                          </p:cTn>
                        </p:par>
                      </p:childTnLst>
                    </p:cTn>
                  </p:par>
                  <p:par>
                    <p:cTn id="30" fill="hold" nodeType="clickPar">
                      <p:stCondLst>
                        <p:cond delay="indefinite"/>
                      </p:stCondLst>
                      <p:childTnLst>
                        <p:par>
                          <p:cTn id="31" fill="hold" nodeType="withGroup">
                            <p:stCondLst>
                              <p:cond delay="0"/>
                            </p:stCondLst>
                            <p:childTnLst>
                              <p:par>
                                <p:cTn id="32" presetID="11" presetClass="entr" presetSubtype="0" fill="hold" grpId="0" nodeType="clickEffect">
                                  <p:stCondLst>
                                    <p:cond delay="0"/>
                                  </p:stCondLst>
                                  <p:childTnLst>
                                    <p:set>
                                      <p:cBhvr>
                                        <p:cTn id="33" dur="1000">
                                          <p:stCondLst>
                                            <p:cond delay="0"/>
                                          </p:stCondLst>
                                        </p:cTn>
                                        <p:tgtEl>
                                          <p:spTgt spid="104506"/>
                                        </p:tgtEl>
                                        <p:attrNameLst>
                                          <p:attrName>style.visibility</p:attrName>
                                        </p:attrNameLst>
                                      </p:cBhvr>
                                      <p:to>
                                        <p:strVal val="visible"/>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4" presetClass="entr" presetSubtype="16" fill="hold" nodeType="clickEffect">
                                  <p:stCondLst>
                                    <p:cond delay="0"/>
                                  </p:stCondLst>
                                  <p:childTnLst>
                                    <p:set>
                                      <p:cBhvr>
                                        <p:cTn id="37" dur="1" fill="hold">
                                          <p:stCondLst>
                                            <p:cond delay="0"/>
                                          </p:stCondLst>
                                        </p:cTn>
                                        <p:tgtEl>
                                          <p:spTgt spid="104498"/>
                                        </p:tgtEl>
                                        <p:attrNameLst>
                                          <p:attrName>style.visibility</p:attrName>
                                        </p:attrNameLst>
                                      </p:cBhvr>
                                      <p:to>
                                        <p:strVal val="visible"/>
                                      </p:to>
                                    </p:set>
                                    <p:animEffect transition="in" filter="box(in)">
                                      <p:cBhvr>
                                        <p:cTn id="38" dur="500"/>
                                        <p:tgtEl>
                                          <p:spTgt spid="104498"/>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4" presetClass="entr" presetSubtype="16" fill="hold" grpId="0" nodeType="clickEffect">
                                  <p:stCondLst>
                                    <p:cond delay="0"/>
                                  </p:stCondLst>
                                  <p:childTnLst>
                                    <p:set>
                                      <p:cBhvr>
                                        <p:cTn id="42" dur="1" fill="hold">
                                          <p:stCondLst>
                                            <p:cond delay="0"/>
                                          </p:stCondLst>
                                        </p:cTn>
                                        <p:tgtEl>
                                          <p:spTgt spid="104502"/>
                                        </p:tgtEl>
                                        <p:attrNameLst>
                                          <p:attrName>style.visibility</p:attrName>
                                        </p:attrNameLst>
                                      </p:cBhvr>
                                      <p:to>
                                        <p:strVal val="visible"/>
                                      </p:to>
                                    </p:set>
                                    <p:animEffect transition="in" filter="box(in)">
                                      <p:cBhvr>
                                        <p:cTn id="43" dur="500"/>
                                        <p:tgtEl>
                                          <p:spTgt spid="104502"/>
                                        </p:tgtEl>
                                      </p:cBhvr>
                                    </p:animEffect>
                                  </p:childTnLst>
                                  <p:subTnLst>
                                    <p:set>
                                      <p:cBhvr override="childStyle">
                                        <p:cTn dur="1" fill="hold" display="0" masterRel="nextClick" afterEffect="1"/>
                                        <p:tgtEl>
                                          <p:spTgt spid="104502"/>
                                        </p:tgtEl>
                                        <p:attrNameLst>
                                          <p:attrName>style.visibility</p:attrName>
                                        </p:attrNameLst>
                                      </p:cBhvr>
                                      <p:to>
                                        <p:strVal val="hidden"/>
                                      </p:to>
                                    </p:set>
                                  </p:subTnLst>
                                </p:cTn>
                              </p:par>
                            </p:childTnLst>
                          </p:cTn>
                        </p:par>
                      </p:childTnLst>
                    </p:cTn>
                  </p:par>
                  <p:par>
                    <p:cTn id="44" fill="hold" nodeType="clickPar">
                      <p:stCondLst>
                        <p:cond delay="indefinite"/>
                      </p:stCondLst>
                      <p:childTnLst>
                        <p:par>
                          <p:cTn id="45" fill="hold" nodeType="withGroup">
                            <p:stCondLst>
                              <p:cond delay="0"/>
                            </p:stCondLst>
                            <p:childTnLst>
                              <p:par>
                                <p:cTn id="46" presetID="11" presetClass="entr" presetSubtype="0" fill="hold" grpId="0" nodeType="clickEffect">
                                  <p:stCondLst>
                                    <p:cond delay="0"/>
                                  </p:stCondLst>
                                  <p:childTnLst>
                                    <p:set>
                                      <p:cBhvr>
                                        <p:cTn id="47" dur="1000">
                                          <p:stCondLst>
                                            <p:cond delay="0"/>
                                          </p:stCondLst>
                                        </p:cTn>
                                        <p:tgtEl>
                                          <p:spTgt spid="104507"/>
                                        </p:tgtEl>
                                        <p:attrNameLst>
                                          <p:attrName>style.visibility</p:attrName>
                                        </p:attrNameLst>
                                      </p:cBhvr>
                                      <p:to>
                                        <p:strVal val="visible"/>
                                      </p:to>
                                    </p:set>
                                  </p:childTnLst>
                                  <p:subTnLst>
                                    <p:set>
                                      <p:cBhvr override="childStyle">
                                        <p:cTn dur="1" fill="hold" display="0" masterRel="nextClick" afterEffect="1"/>
                                        <p:tgtEl>
                                          <p:spTgt spid="104507"/>
                                        </p:tgtEl>
                                        <p:attrNameLst>
                                          <p:attrName>style.visibility</p:attrName>
                                        </p:attrNameLst>
                                      </p:cBhvr>
                                      <p:to>
                                        <p:strVal val="hidden"/>
                                      </p:to>
                                    </p:set>
                                  </p:sub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ntr" presetSubtype="16" fill="hold" grpId="0" nodeType="clickEffect">
                                  <p:stCondLst>
                                    <p:cond delay="0"/>
                                  </p:stCondLst>
                                  <p:childTnLst>
                                    <p:set>
                                      <p:cBhvr>
                                        <p:cTn id="51" dur="1" fill="hold">
                                          <p:stCondLst>
                                            <p:cond delay="0"/>
                                          </p:stCondLst>
                                        </p:cTn>
                                        <p:tgtEl>
                                          <p:spTgt spid="104513"/>
                                        </p:tgtEl>
                                        <p:attrNameLst>
                                          <p:attrName>style.visibility</p:attrName>
                                        </p:attrNameLst>
                                      </p:cBhvr>
                                      <p:to>
                                        <p:strVal val="visible"/>
                                      </p:to>
                                    </p:set>
                                    <p:animEffect transition="in" filter="box(in)">
                                      <p:cBhvr>
                                        <p:cTn id="52" dur="500"/>
                                        <p:tgtEl>
                                          <p:spTgt spid="104513"/>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 presetClass="entr" presetSubtype="0" fill="hold" nodeType="clickEffect">
                                  <p:stCondLst>
                                    <p:cond delay="0"/>
                                  </p:stCondLst>
                                  <p:childTnLst>
                                    <p:set>
                                      <p:cBhvr>
                                        <p:cTn id="56" dur="1" fill="hold">
                                          <p:stCondLst>
                                            <p:cond delay="499"/>
                                          </p:stCondLst>
                                        </p:cTn>
                                        <p:tgtEl>
                                          <p:spTgt spid="104508"/>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grpId="0" nodeType="clickEffect">
                                  <p:stCondLst>
                                    <p:cond delay="0"/>
                                  </p:stCondLst>
                                  <p:childTnLst>
                                    <p:set>
                                      <p:cBhvr>
                                        <p:cTn id="60" dur="1" fill="hold">
                                          <p:stCondLst>
                                            <p:cond delay="499"/>
                                          </p:stCondLst>
                                        </p:cTn>
                                        <p:tgtEl>
                                          <p:spTgt spid="104520"/>
                                        </p:tgtEl>
                                        <p:attrNameLst>
                                          <p:attrName>style.visibility</p:attrName>
                                        </p:attrNameLst>
                                      </p:cBhvr>
                                      <p:to>
                                        <p:strVal val="visible"/>
                                      </p:to>
                                    </p:set>
                                  </p:childTnLst>
                                </p:cTn>
                              </p:par>
                            </p:childTnLst>
                          </p:cTn>
                        </p:par>
                      </p:childTnLst>
                    </p:cTn>
                  </p:par>
                  <p:par>
                    <p:cTn id="61" fill="hold" nodeType="clickPar">
                      <p:stCondLst>
                        <p:cond delay="indefinite"/>
                      </p:stCondLst>
                      <p:childTnLst>
                        <p:par>
                          <p:cTn id="62" fill="hold" nodeType="withGroup">
                            <p:stCondLst>
                              <p:cond delay="0"/>
                            </p:stCondLst>
                            <p:childTnLst>
                              <p:par>
                                <p:cTn id="63" presetID="11" presetClass="entr" presetSubtype="0" fill="hold" grpId="0" nodeType="clickEffect">
                                  <p:stCondLst>
                                    <p:cond delay="0"/>
                                  </p:stCondLst>
                                  <p:childTnLst>
                                    <p:set>
                                      <p:cBhvr>
                                        <p:cTn id="64" dur="1000">
                                          <p:stCondLst>
                                            <p:cond delay="0"/>
                                          </p:stCondLst>
                                        </p:cTn>
                                        <p:tgtEl>
                                          <p:spTgt spid="104511"/>
                                        </p:tgtEl>
                                        <p:attrNameLst>
                                          <p:attrName>style.visibility</p:attrName>
                                        </p:attrNameLst>
                                      </p:cBhvr>
                                      <p:to>
                                        <p:strVal val="visible"/>
                                      </p:to>
                                    </p:set>
                                  </p:childTnLst>
                                  <p:subTnLst>
                                    <p:set>
                                      <p:cBhvr override="childStyle">
                                        <p:cTn dur="1" fill="hold" display="0" masterRel="nextClick" afterEffect="1"/>
                                        <p:tgtEl>
                                          <p:spTgt spid="104511"/>
                                        </p:tgtEl>
                                        <p:attrNameLst>
                                          <p:attrName>style.visibility</p:attrName>
                                        </p:attrNameLst>
                                      </p:cBhvr>
                                      <p:to>
                                        <p:strVal val="hidden"/>
                                      </p:to>
                                    </p:set>
                                  </p:subTnLst>
                                </p:cTn>
                              </p:par>
                            </p:childTnLst>
                          </p:cTn>
                        </p:par>
                      </p:childTnLst>
                    </p:cTn>
                  </p:par>
                  <p:par>
                    <p:cTn id="65" fill="hold" nodeType="clickPar">
                      <p:stCondLst>
                        <p:cond delay="indefinite"/>
                      </p:stCondLst>
                      <p:childTnLst>
                        <p:par>
                          <p:cTn id="66" fill="hold" nodeType="withGroup">
                            <p:stCondLst>
                              <p:cond delay="0"/>
                            </p:stCondLst>
                            <p:childTnLst>
                              <p:par>
                                <p:cTn id="67" presetID="1" presetClass="entr" presetSubtype="0" fill="hold" grpId="0" nodeType="clickEffect">
                                  <p:stCondLst>
                                    <p:cond delay="0"/>
                                  </p:stCondLst>
                                  <p:childTnLst>
                                    <p:set>
                                      <p:cBhvr>
                                        <p:cTn id="68" dur="1" fill="hold">
                                          <p:stCondLst>
                                            <p:cond delay="499"/>
                                          </p:stCondLst>
                                        </p:cTn>
                                        <p:tgtEl>
                                          <p:spTgt spid="104512"/>
                                        </p:tgtEl>
                                        <p:attrNameLst>
                                          <p:attrName>style.visibility</p:attrName>
                                        </p:attrNameLst>
                                      </p:cBhvr>
                                      <p:to>
                                        <p:strVal val="visible"/>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4" presetClass="entr" presetSubtype="16" fill="hold" grpId="0" nodeType="clickEffect">
                                  <p:stCondLst>
                                    <p:cond delay="0"/>
                                  </p:stCondLst>
                                  <p:childTnLst>
                                    <p:set>
                                      <p:cBhvr>
                                        <p:cTn id="72" dur="1" fill="hold">
                                          <p:stCondLst>
                                            <p:cond delay="0"/>
                                          </p:stCondLst>
                                        </p:cTn>
                                        <p:tgtEl>
                                          <p:spTgt spid="104514"/>
                                        </p:tgtEl>
                                        <p:attrNameLst>
                                          <p:attrName>style.visibility</p:attrName>
                                        </p:attrNameLst>
                                      </p:cBhvr>
                                      <p:to>
                                        <p:strVal val="visible"/>
                                      </p:to>
                                    </p:set>
                                    <p:animEffect transition="in" filter="box(in)">
                                      <p:cBhvr>
                                        <p:cTn id="73" dur="500"/>
                                        <p:tgtEl>
                                          <p:spTgt spid="104514"/>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11" presetClass="entr" presetSubtype="0" fill="hold" grpId="0" nodeType="clickEffect">
                                  <p:stCondLst>
                                    <p:cond delay="0"/>
                                  </p:stCondLst>
                                  <p:childTnLst>
                                    <p:set>
                                      <p:cBhvr>
                                        <p:cTn id="77" dur="1000">
                                          <p:stCondLst>
                                            <p:cond delay="0"/>
                                          </p:stCondLst>
                                        </p:cTn>
                                        <p:tgtEl>
                                          <p:spTgt spid="104515"/>
                                        </p:tgtEl>
                                        <p:attrNameLst>
                                          <p:attrName>style.visibility</p:attrName>
                                        </p:attrNameLst>
                                      </p:cBhvr>
                                      <p:to>
                                        <p:strVal val="visible"/>
                                      </p:to>
                                    </p:set>
                                  </p:childTnLst>
                                  <p:subTnLst>
                                    <p:set>
                                      <p:cBhvr override="childStyle">
                                        <p:cTn dur="1" fill="hold" display="0" masterRel="nextClick" afterEffect="1"/>
                                        <p:tgtEl>
                                          <p:spTgt spid="104515"/>
                                        </p:tgtEl>
                                        <p:attrNameLst>
                                          <p:attrName>style.visibility</p:attrName>
                                        </p:attrNameLst>
                                      </p:cBhvr>
                                      <p:to>
                                        <p:strVal val="hidden"/>
                                      </p:to>
                                    </p:set>
                                  </p:subTnLst>
                                </p:cTn>
                              </p:par>
                            </p:childTnLst>
                          </p:cTn>
                        </p:par>
                      </p:childTnLst>
                    </p:cTn>
                  </p:par>
                  <p:par>
                    <p:cTn id="78" fill="hold" nodeType="clickPar">
                      <p:stCondLst>
                        <p:cond delay="indefinite"/>
                      </p:stCondLst>
                      <p:childTnLst>
                        <p:par>
                          <p:cTn id="79" fill="hold" nodeType="withGroup">
                            <p:stCondLst>
                              <p:cond delay="0"/>
                            </p:stCondLst>
                            <p:childTnLst>
                              <p:par>
                                <p:cTn id="80" presetID="4" presetClass="entr" presetSubtype="16" fill="hold" nodeType="clickEffect">
                                  <p:stCondLst>
                                    <p:cond delay="0"/>
                                  </p:stCondLst>
                                  <p:childTnLst>
                                    <p:set>
                                      <p:cBhvr>
                                        <p:cTn id="81" dur="1" fill="hold">
                                          <p:stCondLst>
                                            <p:cond delay="0"/>
                                          </p:stCondLst>
                                        </p:cTn>
                                        <p:tgtEl>
                                          <p:spTgt spid="104516"/>
                                        </p:tgtEl>
                                        <p:attrNameLst>
                                          <p:attrName>style.visibility</p:attrName>
                                        </p:attrNameLst>
                                      </p:cBhvr>
                                      <p:to>
                                        <p:strVal val="visible"/>
                                      </p:to>
                                    </p:set>
                                    <p:animEffect transition="in" filter="box(in)">
                                      <p:cBhvr>
                                        <p:cTn id="82" dur="500"/>
                                        <p:tgtEl>
                                          <p:spTgt spid="104516"/>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499"/>
                                          </p:stCondLst>
                                        </p:cTn>
                                        <p:tgtEl>
                                          <p:spTgt spid="104521"/>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ntr" presetSubtype="0" fill="hold" nodeType="clickEffect">
                                  <p:stCondLst>
                                    <p:cond delay="0"/>
                                  </p:stCondLst>
                                  <p:childTnLst>
                                    <p:set>
                                      <p:cBhvr>
                                        <p:cTn id="90" dur="1" fill="hold">
                                          <p:stCondLst>
                                            <p:cond delay="499"/>
                                          </p:stCondLst>
                                        </p:cTn>
                                        <p:tgtEl>
                                          <p:spTgt spid="104522"/>
                                        </p:tgtEl>
                                        <p:attrNameLst>
                                          <p:attrName>style.visibility</p:attrName>
                                        </p:attrNameLst>
                                      </p:cBhvr>
                                      <p:to>
                                        <p:strVal val="visible"/>
                                      </p:to>
                                    </p:set>
                                  </p:childTnLst>
                                </p:cTn>
                              </p:par>
                            </p:childTnLst>
                          </p:cTn>
                        </p:par>
                      </p:childTnLst>
                    </p:cTn>
                  </p:par>
                  <p:par>
                    <p:cTn id="91" fill="hold" nodeType="clickPar">
                      <p:stCondLst>
                        <p:cond delay="indefinite"/>
                      </p:stCondLst>
                      <p:childTnLst>
                        <p:par>
                          <p:cTn id="92" fill="hold" nodeType="withGroup">
                            <p:stCondLst>
                              <p:cond delay="0"/>
                            </p:stCondLst>
                            <p:childTnLst>
                              <p:par>
                                <p:cTn id="93" presetID="1" presetClass="entr" presetSubtype="0" fill="hold" grpId="0" nodeType="clickEffect">
                                  <p:stCondLst>
                                    <p:cond delay="0"/>
                                  </p:stCondLst>
                                  <p:childTnLst>
                                    <p:set>
                                      <p:cBhvr>
                                        <p:cTn id="94" dur="1" fill="hold">
                                          <p:stCondLst>
                                            <p:cond delay="499"/>
                                          </p:stCondLst>
                                        </p:cTn>
                                        <p:tgtEl>
                                          <p:spTgt spid="104525"/>
                                        </p:tgtEl>
                                        <p:attrNameLst>
                                          <p:attrName>style.visibility</p:attrName>
                                        </p:attrNameLst>
                                      </p:cBhvr>
                                      <p:to>
                                        <p:strVal val="visible"/>
                                      </p:to>
                                    </p:set>
                                  </p:childTnLst>
                                </p:cTn>
                              </p:par>
                            </p:childTnLst>
                          </p:cTn>
                        </p:par>
                      </p:childTnLst>
                    </p:cTn>
                  </p:par>
                  <p:par>
                    <p:cTn id="95" fill="hold" nodeType="clickPar">
                      <p:stCondLst>
                        <p:cond delay="indefinite"/>
                      </p:stCondLst>
                      <p:childTnLst>
                        <p:par>
                          <p:cTn id="96" fill="hold" nodeType="withGroup">
                            <p:stCondLst>
                              <p:cond delay="0"/>
                            </p:stCondLst>
                            <p:childTnLst>
                              <p:par>
                                <p:cTn id="97" presetID="11" presetClass="entr" presetSubtype="0" fill="hold" grpId="0" nodeType="clickEffect">
                                  <p:stCondLst>
                                    <p:cond delay="0"/>
                                  </p:stCondLst>
                                  <p:childTnLst>
                                    <p:set>
                                      <p:cBhvr>
                                        <p:cTn id="98" dur="1000">
                                          <p:stCondLst>
                                            <p:cond delay="0"/>
                                          </p:stCondLst>
                                        </p:cTn>
                                        <p:tgtEl>
                                          <p:spTgt spid="104526"/>
                                        </p:tgtEl>
                                        <p:attrNameLst>
                                          <p:attrName>style.visibility</p:attrName>
                                        </p:attrNameLst>
                                      </p:cBhvr>
                                      <p:to>
                                        <p:strVal val="visible"/>
                                      </p:to>
                                    </p:set>
                                  </p:childTnLst>
                                  <p:subTnLst>
                                    <p:set>
                                      <p:cBhvr override="childStyle">
                                        <p:cTn dur="1" fill="hold" display="0" masterRel="nextClick" afterEffect="1"/>
                                        <p:tgtEl>
                                          <p:spTgt spid="104526"/>
                                        </p:tgtEl>
                                        <p:attrNameLst>
                                          <p:attrName>style.visibility</p:attrName>
                                        </p:attrNameLst>
                                      </p:cBhvr>
                                      <p:to>
                                        <p:strVal val="hidden"/>
                                      </p:to>
                                    </p:set>
                                  </p:subTnLst>
                                </p:cTn>
                              </p:par>
                            </p:childTnLst>
                          </p:cTn>
                        </p:par>
                      </p:childTnLst>
                    </p:cTn>
                  </p:par>
                  <p:par>
                    <p:cTn id="99" fill="hold" nodeType="clickPar">
                      <p:stCondLst>
                        <p:cond delay="indefinite"/>
                      </p:stCondLst>
                      <p:childTnLst>
                        <p:par>
                          <p:cTn id="100" fill="hold" nodeType="withGroup">
                            <p:stCondLst>
                              <p:cond delay="0"/>
                            </p:stCondLst>
                            <p:childTnLst>
                              <p:par>
                                <p:cTn id="101" presetID="1" presetClass="entr" presetSubtype="0" fill="hold" grpId="0" nodeType="clickEffect">
                                  <p:stCondLst>
                                    <p:cond delay="0"/>
                                  </p:stCondLst>
                                  <p:childTnLst>
                                    <p:set>
                                      <p:cBhvr>
                                        <p:cTn id="102" dur="1" fill="hold">
                                          <p:stCondLst>
                                            <p:cond delay="499"/>
                                          </p:stCondLst>
                                        </p:cTn>
                                        <p:tgtEl>
                                          <p:spTgt spid="104527"/>
                                        </p:tgtEl>
                                        <p:attrNameLst>
                                          <p:attrName>style.visibility</p:attrName>
                                        </p:attrNameLst>
                                      </p:cBhvr>
                                      <p:to>
                                        <p:strVal val="visible"/>
                                      </p:to>
                                    </p:set>
                                  </p:childTnLst>
                                </p:cTn>
                              </p:par>
                            </p:childTnLst>
                          </p:cTn>
                        </p:par>
                      </p:childTnLst>
                    </p:cTn>
                  </p:par>
                  <p:par>
                    <p:cTn id="103" fill="hold" nodeType="clickPar">
                      <p:stCondLst>
                        <p:cond delay="indefinite"/>
                      </p:stCondLst>
                      <p:childTnLst>
                        <p:par>
                          <p:cTn id="104" fill="hold" nodeType="withGroup">
                            <p:stCondLst>
                              <p:cond delay="0"/>
                            </p:stCondLst>
                            <p:childTnLst>
                              <p:par>
                                <p:cTn id="105" presetID="1" presetClass="entr" presetSubtype="0" fill="hold" grpId="0" nodeType="clickEffect">
                                  <p:stCondLst>
                                    <p:cond delay="0"/>
                                  </p:stCondLst>
                                  <p:childTnLst>
                                    <p:set>
                                      <p:cBhvr>
                                        <p:cTn id="106" dur="1" fill="hold">
                                          <p:stCondLst>
                                            <p:cond delay="499"/>
                                          </p:stCondLst>
                                        </p:cTn>
                                        <p:tgtEl>
                                          <p:spTgt spid="104528"/>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11" presetClass="entr" presetSubtype="0" fill="hold" grpId="0" nodeType="clickEffect">
                                  <p:stCondLst>
                                    <p:cond delay="0"/>
                                  </p:stCondLst>
                                  <p:childTnLst>
                                    <p:set>
                                      <p:cBhvr>
                                        <p:cTn id="110" dur="1000">
                                          <p:stCondLst>
                                            <p:cond delay="0"/>
                                          </p:stCondLst>
                                        </p:cTn>
                                        <p:tgtEl>
                                          <p:spTgt spid="104529"/>
                                        </p:tgtEl>
                                        <p:attrNameLst>
                                          <p:attrName>style.visibility</p:attrName>
                                        </p:attrNameLst>
                                      </p:cBhvr>
                                      <p:to>
                                        <p:strVal val="visible"/>
                                      </p:to>
                                    </p:set>
                                  </p:childTnLst>
                                  <p:subTnLst>
                                    <p:set>
                                      <p:cBhvr override="childStyle">
                                        <p:cTn dur="1" fill="hold" display="0" masterRel="nextClick" afterEffect="1"/>
                                        <p:tgtEl>
                                          <p:spTgt spid="104529"/>
                                        </p:tgtEl>
                                        <p:attrNameLst>
                                          <p:attrName>style.visibility</p:attrName>
                                        </p:attrNameLst>
                                      </p:cBhvr>
                                      <p:to>
                                        <p:strVal val="hidden"/>
                                      </p:to>
                                    </p:set>
                                  </p:subTnLst>
                                </p:cTn>
                              </p:par>
                            </p:childTnLst>
                          </p:cTn>
                        </p:par>
                      </p:childTnLst>
                    </p:cTn>
                  </p:par>
                  <p:par>
                    <p:cTn id="111" fill="hold" nodeType="clickPar">
                      <p:stCondLst>
                        <p:cond delay="indefinite"/>
                      </p:stCondLst>
                      <p:childTnLst>
                        <p:par>
                          <p:cTn id="112" fill="hold" nodeType="withGroup">
                            <p:stCondLst>
                              <p:cond delay="0"/>
                            </p:stCondLst>
                            <p:childTnLst>
                              <p:par>
                                <p:cTn id="113" presetID="1" presetClass="entr" presetSubtype="0" fill="hold" grpId="0" nodeType="clickEffect">
                                  <p:stCondLst>
                                    <p:cond delay="0"/>
                                  </p:stCondLst>
                                  <p:childTnLst>
                                    <p:set>
                                      <p:cBhvr>
                                        <p:cTn id="114" dur="1" fill="hold">
                                          <p:stCondLst>
                                            <p:cond delay="499"/>
                                          </p:stCondLst>
                                        </p:cTn>
                                        <p:tgtEl>
                                          <p:spTgt spid="104530"/>
                                        </p:tgtEl>
                                        <p:attrNameLst>
                                          <p:attrName>style.visibility</p:attrName>
                                        </p:attrNameLst>
                                      </p:cBhvr>
                                      <p:to>
                                        <p:strVal val="visible"/>
                                      </p:to>
                                    </p:set>
                                  </p:childTnLst>
                                </p:cTn>
                              </p:par>
                            </p:childTnLst>
                          </p:cTn>
                        </p:par>
                      </p:childTnLst>
                    </p:cTn>
                  </p:par>
                  <p:par>
                    <p:cTn id="115" fill="hold" nodeType="clickPar">
                      <p:stCondLst>
                        <p:cond delay="indefinite"/>
                      </p:stCondLst>
                      <p:childTnLst>
                        <p:par>
                          <p:cTn id="116" fill="hold" nodeType="withGroup">
                            <p:stCondLst>
                              <p:cond delay="0"/>
                            </p:stCondLst>
                            <p:childTnLst>
                              <p:par>
                                <p:cTn id="117" presetID="1" presetClass="entr" presetSubtype="0" fill="hold" grpId="0" nodeType="clickEffect">
                                  <p:stCondLst>
                                    <p:cond delay="0"/>
                                  </p:stCondLst>
                                  <p:childTnLst>
                                    <p:set>
                                      <p:cBhvr>
                                        <p:cTn id="118" dur="1" fill="hold">
                                          <p:stCondLst>
                                            <p:cond delay="499"/>
                                          </p:stCondLst>
                                        </p:cTn>
                                        <p:tgtEl>
                                          <p:spTgt spid="104546"/>
                                        </p:tgtEl>
                                        <p:attrNameLst>
                                          <p:attrName>style.visibility</p:attrName>
                                        </p:attrNameLst>
                                      </p:cBhvr>
                                      <p:to>
                                        <p:strVal val="visible"/>
                                      </p:to>
                                    </p:set>
                                  </p:childTnLst>
                                </p:cTn>
                              </p:par>
                            </p:childTnLst>
                          </p:cTn>
                        </p:par>
                      </p:childTnLst>
                    </p:cTn>
                  </p:par>
                  <p:par>
                    <p:cTn id="119" fill="hold" nodeType="clickPar">
                      <p:stCondLst>
                        <p:cond delay="indefinite"/>
                      </p:stCondLst>
                      <p:childTnLst>
                        <p:par>
                          <p:cTn id="120" fill="hold" nodeType="withGroup">
                            <p:stCondLst>
                              <p:cond delay="0"/>
                            </p:stCondLst>
                            <p:childTnLst>
                              <p:par>
                                <p:cTn id="121" presetID="11" presetClass="entr" presetSubtype="0" fill="hold" grpId="0" nodeType="clickEffect">
                                  <p:stCondLst>
                                    <p:cond delay="0"/>
                                  </p:stCondLst>
                                  <p:childTnLst>
                                    <p:set>
                                      <p:cBhvr>
                                        <p:cTn id="122" dur="1000">
                                          <p:stCondLst>
                                            <p:cond delay="0"/>
                                          </p:stCondLst>
                                        </p:cTn>
                                        <p:tgtEl>
                                          <p:spTgt spid="104531"/>
                                        </p:tgtEl>
                                        <p:attrNameLst>
                                          <p:attrName>style.visibility</p:attrName>
                                        </p:attrNameLst>
                                      </p:cBhvr>
                                      <p:to>
                                        <p:strVal val="visible"/>
                                      </p:to>
                                    </p:set>
                                  </p:childTnLst>
                                  <p:subTnLst>
                                    <p:set>
                                      <p:cBhvr override="childStyle">
                                        <p:cTn dur="1" fill="hold" display="0" masterRel="nextClick" afterEffect="1"/>
                                        <p:tgtEl>
                                          <p:spTgt spid="104531"/>
                                        </p:tgtEl>
                                        <p:attrNameLst>
                                          <p:attrName>style.visibility</p:attrName>
                                        </p:attrNameLst>
                                      </p:cBhvr>
                                      <p:to>
                                        <p:strVal val="hidden"/>
                                      </p:to>
                                    </p:set>
                                  </p:sub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ntr" presetSubtype="0" fill="hold" nodeType="clickEffect">
                                  <p:stCondLst>
                                    <p:cond delay="0"/>
                                  </p:stCondLst>
                                  <p:childTnLst>
                                    <p:set>
                                      <p:cBhvr>
                                        <p:cTn id="126" dur="1" fill="hold">
                                          <p:stCondLst>
                                            <p:cond delay="499"/>
                                          </p:stCondLst>
                                        </p:cTn>
                                        <p:tgtEl>
                                          <p:spTgt spid="104532"/>
                                        </p:tgtEl>
                                        <p:attrNameLst>
                                          <p:attrName>style.visibility</p:attrName>
                                        </p:attrNameLst>
                                      </p:cBhvr>
                                      <p:to>
                                        <p:strVal val="visibl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1" presetClass="entr" presetSubtype="0" fill="hold" grpId="0" nodeType="clickEffect">
                                  <p:stCondLst>
                                    <p:cond delay="0"/>
                                  </p:stCondLst>
                                  <p:childTnLst>
                                    <p:set>
                                      <p:cBhvr>
                                        <p:cTn id="130" dur="1" fill="hold">
                                          <p:stCondLst>
                                            <p:cond delay="499"/>
                                          </p:stCondLst>
                                        </p:cTn>
                                        <p:tgtEl>
                                          <p:spTgt spid="104536"/>
                                        </p:tgtEl>
                                        <p:attrNameLst>
                                          <p:attrName>style.visibility</p:attrName>
                                        </p:attrNameLst>
                                      </p:cBhvr>
                                      <p:to>
                                        <p:strVal val="visible"/>
                                      </p:to>
                                    </p:set>
                                  </p:childTnLst>
                                </p:cTn>
                              </p:par>
                            </p:childTnLst>
                          </p:cTn>
                        </p:par>
                      </p:childTnLst>
                    </p:cTn>
                  </p:par>
                  <p:par>
                    <p:cTn id="131" fill="hold" nodeType="clickPar">
                      <p:stCondLst>
                        <p:cond delay="indefinite"/>
                      </p:stCondLst>
                      <p:childTnLst>
                        <p:par>
                          <p:cTn id="132" fill="hold" nodeType="withGroup">
                            <p:stCondLst>
                              <p:cond delay="0"/>
                            </p:stCondLst>
                            <p:childTnLst>
                              <p:par>
                                <p:cTn id="133" presetID="1" presetClass="entr" presetSubtype="0" fill="hold" grpId="0" nodeType="clickEffect">
                                  <p:stCondLst>
                                    <p:cond delay="0"/>
                                  </p:stCondLst>
                                  <p:childTnLst>
                                    <p:set>
                                      <p:cBhvr>
                                        <p:cTn id="134" dur="1" fill="hold">
                                          <p:stCondLst>
                                            <p:cond delay="499"/>
                                          </p:stCondLst>
                                        </p:cTn>
                                        <p:tgtEl>
                                          <p:spTgt spid="104537"/>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11" presetClass="entr" presetSubtype="0" fill="hold" grpId="0" nodeType="clickEffect">
                                  <p:stCondLst>
                                    <p:cond delay="0"/>
                                  </p:stCondLst>
                                  <p:childTnLst>
                                    <p:set>
                                      <p:cBhvr>
                                        <p:cTn id="138" dur="1000">
                                          <p:stCondLst>
                                            <p:cond delay="0"/>
                                          </p:stCondLst>
                                        </p:cTn>
                                        <p:tgtEl>
                                          <p:spTgt spid="104538"/>
                                        </p:tgtEl>
                                        <p:attrNameLst>
                                          <p:attrName>style.visibility</p:attrName>
                                        </p:attrNameLst>
                                      </p:cBhvr>
                                      <p:to>
                                        <p:strVal val="visible"/>
                                      </p:to>
                                    </p:set>
                                  </p:childTnLst>
                                  <p:subTnLst>
                                    <p:set>
                                      <p:cBhvr override="childStyle">
                                        <p:cTn dur="1" fill="hold" display="0" masterRel="nextClick" afterEffect="1"/>
                                        <p:tgtEl>
                                          <p:spTgt spid="104538"/>
                                        </p:tgtEl>
                                        <p:attrNameLst>
                                          <p:attrName>style.visibility</p:attrName>
                                        </p:attrNameLst>
                                      </p:cBhvr>
                                      <p:to>
                                        <p:strVal val="hidden"/>
                                      </p:to>
                                    </p:set>
                                  </p:subTnLst>
                                </p:cTn>
                              </p:par>
                            </p:childTnLst>
                          </p:cTn>
                        </p:par>
                      </p:childTnLst>
                    </p:cTn>
                  </p:par>
                  <p:par>
                    <p:cTn id="139" fill="hold" nodeType="clickPar">
                      <p:stCondLst>
                        <p:cond delay="indefinite"/>
                      </p:stCondLst>
                      <p:childTnLst>
                        <p:par>
                          <p:cTn id="140" fill="hold" nodeType="withGroup">
                            <p:stCondLst>
                              <p:cond delay="0"/>
                            </p:stCondLst>
                            <p:childTnLst>
                              <p:par>
                                <p:cTn id="141" presetID="1" presetClass="entr" presetSubtype="0" fill="hold" grpId="0" nodeType="clickEffect">
                                  <p:stCondLst>
                                    <p:cond delay="0"/>
                                  </p:stCondLst>
                                  <p:childTnLst>
                                    <p:set>
                                      <p:cBhvr>
                                        <p:cTn id="142" dur="1" fill="hold">
                                          <p:stCondLst>
                                            <p:cond delay="499"/>
                                          </p:stCondLst>
                                        </p:cTn>
                                        <p:tgtEl>
                                          <p:spTgt spid="104539"/>
                                        </p:tgtEl>
                                        <p:attrNameLst>
                                          <p:attrName>style.visibility</p:attrName>
                                        </p:attrNameLst>
                                      </p:cBhvr>
                                      <p:to>
                                        <p:strVal val="visible"/>
                                      </p:to>
                                    </p:set>
                                  </p:childTnLst>
                                </p:cTn>
                              </p:par>
                            </p:childTnLst>
                          </p:cTn>
                        </p:par>
                      </p:childTnLst>
                    </p:cTn>
                  </p:par>
                  <p:par>
                    <p:cTn id="143" fill="hold" nodeType="clickPar">
                      <p:stCondLst>
                        <p:cond delay="indefinite"/>
                      </p:stCondLst>
                      <p:childTnLst>
                        <p:par>
                          <p:cTn id="144" fill="hold" nodeType="withGroup">
                            <p:stCondLst>
                              <p:cond delay="0"/>
                            </p:stCondLst>
                            <p:childTnLst>
                              <p:par>
                                <p:cTn id="145" presetID="1" presetClass="entr" presetSubtype="0" fill="hold" nodeType="clickEffect">
                                  <p:stCondLst>
                                    <p:cond delay="0"/>
                                  </p:stCondLst>
                                  <p:childTnLst>
                                    <p:set>
                                      <p:cBhvr>
                                        <p:cTn id="146" dur="1" fill="hold">
                                          <p:stCondLst>
                                            <p:cond delay="499"/>
                                          </p:stCondLst>
                                        </p:cTn>
                                        <p:tgtEl>
                                          <p:spTgt spid="104540"/>
                                        </p:tgtEl>
                                        <p:attrNameLst>
                                          <p:attrName>style.visibility</p:attrName>
                                        </p:attrNameLst>
                                      </p:cBhvr>
                                      <p:to>
                                        <p:strVal val="visible"/>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11" presetClass="entr" presetSubtype="0" fill="hold" grpId="0" nodeType="clickEffect">
                                  <p:stCondLst>
                                    <p:cond delay="0"/>
                                  </p:stCondLst>
                                  <p:childTnLst>
                                    <p:set>
                                      <p:cBhvr>
                                        <p:cTn id="150" dur="1000">
                                          <p:stCondLst>
                                            <p:cond delay="0"/>
                                          </p:stCondLst>
                                        </p:cTn>
                                        <p:tgtEl>
                                          <p:spTgt spid="104544"/>
                                        </p:tgtEl>
                                        <p:attrNameLst>
                                          <p:attrName>style.visibility</p:attrName>
                                        </p:attrNameLst>
                                      </p:cBhvr>
                                      <p:to>
                                        <p:strVal val="visible"/>
                                      </p:to>
                                    </p:set>
                                  </p:childTnLst>
                                  <p:subTnLst>
                                    <p:set>
                                      <p:cBhvr override="childStyle">
                                        <p:cTn dur="1" fill="hold" display="0" masterRel="nextClick" afterEffect="1"/>
                                        <p:tgtEl>
                                          <p:spTgt spid="104544"/>
                                        </p:tgtEl>
                                        <p:attrNameLst>
                                          <p:attrName>style.visibility</p:attrName>
                                        </p:attrNameLst>
                                      </p:cBhvr>
                                      <p:to>
                                        <p:strVal val="hidden"/>
                                      </p:to>
                                    </p:set>
                                  </p:subTnLst>
                                </p:cTn>
                              </p:par>
                            </p:childTnLst>
                          </p:cTn>
                        </p:par>
                      </p:childTnLst>
                    </p:cTn>
                  </p:par>
                  <p:par>
                    <p:cTn id="151" fill="hold" nodeType="clickPar">
                      <p:stCondLst>
                        <p:cond delay="indefinite"/>
                      </p:stCondLst>
                      <p:childTnLst>
                        <p:par>
                          <p:cTn id="152" fill="hold" nodeType="withGroup">
                            <p:stCondLst>
                              <p:cond delay="0"/>
                            </p:stCondLst>
                            <p:childTnLst>
                              <p:par>
                                <p:cTn id="153" presetID="1" presetClass="entr" presetSubtype="0" fill="hold" grpId="0" nodeType="clickEffect">
                                  <p:stCondLst>
                                    <p:cond delay="0"/>
                                  </p:stCondLst>
                                  <p:childTnLst>
                                    <p:set>
                                      <p:cBhvr>
                                        <p:cTn id="154" dur="1" fill="hold">
                                          <p:stCondLst>
                                            <p:cond delay="499"/>
                                          </p:stCondLst>
                                        </p:cTn>
                                        <p:tgtEl>
                                          <p:spTgt spid="1045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471" grpId="0" animBg="1"/>
      <p:bldP spid="104495" grpId="0" animBg="1"/>
      <p:bldP spid="104496" grpId="0" animBg="1"/>
      <p:bldP spid="104497" grpId="0" animBg="1"/>
      <p:bldP spid="104502" grpId="0" animBg="1"/>
      <p:bldP spid="104505" grpId="0" animBg="1"/>
      <p:bldP spid="104506" grpId="0" animBg="1"/>
      <p:bldP spid="104507" grpId="0" animBg="1"/>
      <p:bldP spid="104511" grpId="0" animBg="1"/>
      <p:bldP spid="104512" grpId="0" animBg="1"/>
      <p:bldP spid="104513" grpId="0" animBg="1"/>
      <p:bldP spid="104514" grpId="0" animBg="1"/>
      <p:bldP spid="104515" grpId="0" animBg="1"/>
      <p:bldP spid="104520" grpId="0" animBg="1"/>
      <p:bldP spid="104521" grpId="0" animBg="1"/>
      <p:bldP spid="104525" grpId="0" animBg="1"/>
      <p:bldP spid="104526" grpId="0" animBg="1"/>
      <p:bldP spid="104527" grpId="0" animBg="1"/>
      <p:bldP spid="104528" grpId="0" animBg="1"/>
      <p:bldP spid="104529" grpId="0" animBg="1"/>
      <p:bldP spid="104530" grpId="0" animBg="1"/>
      <p:bldP spid="104531" grpId="0" animBg="1"/>
      <p:bldP spid="104536" grpId="0" animBg="1"/>
      <p:bldP spid="104537" grpId="0" animBg="1"/>
      <p:bldP spid="104538" grpId="0" animBg="1"/>
      <p:bldP spid="104539" grpId="0" animBg="1"/>
      <p:bldP spid="104544" grpId="0" animBg="1"/>
      <p:bldP spid="104545" grpId="0" animBg="1"/>
      <p:bldP spid="104546"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Un exemple de producteur-consommateur</a:t>
            </a:r>
            <a:endParaRPr lang="fr-CA" altLang="fr-FR" dirty="0"/>
          </a:p>
        </p:txBody>
      </p:sp>
      <p:sp>
        <p:nvSpPr>
          <p:cNvPr id="40963" name="Rectangle 3"/>
          <p:cNvSpPr>
            <a:spLocks noGrp="1" noChangeArrowheads="1"/>
          </p:cNvSpPr>
          <p:nvPr>
            <p:ph idx="1"/>
          </p:nvPr>
        </p:nvSpPr>
        <p:spPr/>
        <p:txBody>
          <a:bodyPr/>
          <a:lstStyle/>
          <a:p>
            <a:pPr>
              <a:buClr>
                <a:schemeClr val="tx1"/>
              </a:buClr>
            </a:pPr>
            <a:r>
              <a:rPr lang="fr-CA" altLang="fr-FR" sz="2800" smtClean="0"/>
              <a:t>Dans ce réseau de Petri, chaque place possède une capacité et chaque arc possède un poids.</a:t>
            </a:r>
          </a:p>
          <a:p>
            <a:pPr>
              <a:buClr>
                <a:schemeClr val="tx1"/>
              </a:buClr>
            </a:pPr>
            <a:endParaRPr lang="fr-CA" altLang="fr-FR" sz="2800" smtClean="0"/>
          </a:p>
          <a:p>
            <a:pPr>
              <a:buClr>
                <a:schemeClr val="tx1"/>
              </a:buClr>
            </a:pPr>
            <a:r>
              <a:rPr lang="fr-CA" altLang="fr-FR" sz="2800" smtClean="0"/>
              <a:t>Ceci permet à plusieurs jetons de résider dans une place afin de modéliser un comportement plus complexe. </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40965"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F989260-ED03-44C9-A935-81684EB53BA6}" type="slidenum">
              <a:rPr lang="fr-CA" altLang="fr-FR" sz="1200" b="0" smtClean="0">
                <a:solidFill>
                  <a:srgbClr val="898989"/>
                </a:solidFill>
                <a:cs typeface="Arial" pitchFamily="34" charset="0"/>
              </a:rPr>
              <a:pPr>
                <a:spcBef>
                  <a:spcPct val="0"/>
                </a:spcBef>
                <a:spcAft>
                  <a:spcPct val="0"/>
                </a:spcAft>
                <a:buFontTx/>
                <a:buNone/>
              </a:pPr>
              <a:t>179</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56552219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1026"/>
          <p:cNvSpPr>
            <a:spLocks noGrp="1" noChangeArrowheads="1"/>
          </p:cNvSpPr>
          <p:nvPr>
            <p:ph type="ctrTitle"/>
          </p:nvPr>
        </p:nvSpPr>
        <p:spPr>
          <a:xfrm>
            <a:off x="685800" y="1143000"/>
            <a:ext cx="7772400" cy="1143000"/>
          </a:xfrm>
        </p:spPr>
        <p:txBody>
          <a:bodyPr/>
          <a:lstStyle/>
          <a:p>
            <a:pPr eaLnBrk="1" fontAlgn="auto" hangingPunct="1">
              <a:spcAft>
                <a:spcPts val="0"/>
              </a:spcAft>
              <a:defRPr/>
            </a:pPr>
            <a:r>
              <a:rPr lang="fr-FR" altLang="fr-FR" sz="6600" dirty="0" smtClean="0"/>
              <a:t>Sujet 1 </a:t>
            </a:r>
          </a:p>
        </p:txBody>
      </p:sp>
      <p:sp>
        <p:nvSpPr>
          <p:cNvPr id="2054" name="Rectangle 1027"/>
          <p:cNvSpPr>
            <a:spLocks noGrp="1" noChangeArrowheads="1"/>
          </p:cNvSpPr>
          <p:nvPr>
            <p:ph type="subTitle" idx="1"/>
          </p:nvPr>
        </p:nvSpPr>
        <p:spPr>
          <a:xfrm>
            <a:off x="1447800" y="2209800"/>
            <a:ext cx="6400800" cy="3429000"/>
          </a:xfrm>
        </p:spPr>
        <p:txBody>
          <a:bodyPr rtlCol="0">
            <a:normAutofit/>
          </a:bodyPr>
          <a:lstStyle/>
          <a:p>
            <a:pPr eaLnBrk="1" fontAlgn="auto" hangingPunct="1">
              <a:defRPr/>
            </a:pPr>
            <a:endParaRPr lang="fr-FR" altLang="fr-FR" sz="4000" dirty="0" smtClean="0"/>
          </a:p>
          <a:p>
            <a:pPr eaLnBrk="1" fontAlgn="auto" hangingPunct="1">
              <a:buFont typeface="Arial" charset="0"/>
              <a:buNone/>
              <a:defRPr/>
            </a:pPr>
            <a:r>
              <a:rPr lang="fr-FR" altLang="fr-FR" sz="4000" dirty="0" smtClean="0"/>
              <a:t>Processus de développent de logiciel</a:t>
            </a:r>
          </a:p>
          <a:p>
            <a:pPr eaLnBrk="1" fontAlgn="auto" hangingPunct="1">
              <a:defRPr/>
            </a:pPr>
            <a:endParaRPr lang="fr-FR" altLang="fr-FR" dirty="0" smtClean="0"/>
          </a:p>
        </p:txBody>
      </p:sp>
      <p:sp>
        <p:nvSpPr>
          <p:cNvPr id="6148"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89AE5BFC-972B-4C05-8ADC-4B087D937924}" type="slidenum">
              <a:rPr lang="fr-CA" smtClean="0">
                <a:solidFill>
                  <a:srgbClr val="000000">
                    <a:tint val="75000"/>
                  </a:srgbClr>
                </a:solidFill>
              </a:rPr>
              <a:pPr>
                <a:defRPr/>
              </a:pPr>
              <a:t>18</a:t>
            </a:fld>
            <a:endParaRPr lang="fr-CA">
              <a:solidFill>
                <a:srgbClr val="000000">
                  <a:tint val="75000"/>
                </a:srgbClr>
              </a:solidFill>
            </a:endParaRPr>
          </a:p>
        </p:txBody>
      </p:sp>
    </p:spTree>
    <p:extLst>
      <p:ext uri="{BB962C8B-B14F-4D97-AF65-F5344CB8AC3E}">
        <p14:creationId xmlns:p14="http://schemas.microsoft.com/office/powerpoint/2010/main" val="2579373817"/>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Petite pause?</a:t>
            </a:r>
            <a:endParaRPr lang="fr-CA" dirty="0"/>
          </a:p>
        </p:txBody>
      </p:sp>
      <p:sp>
        <p:nvSpPr>
          <p:cNvPr id="4" name="Footer Placeholder 3"/>
          <p:cNvSpPr>
            <a:spLocks noGrp="1"/>
          </p:cNvSpPr>
          <p:nvPr>
            <p:ph type="ftr" sz="quarter" idx="10"/>
          </p:nvPr>
        </p:nvSpPr>
        <p:spPr/>
        <p:txBody>
          <a:bodyPr/>
          <a:lstStyle/>
          <a:p>
            <a:pPr>
              <a:defRPr/>
            </a:pPr>
            <a:r>
              <a:rPr lang="en-US"/>
              <a:t>SEG2106 – Winter 2014 – Hussein Al Osman</a:t>
            </a:r>
            <a:endParaRPr lang="en-US" dirty="0"/>
          </a:p>
        </p:txBody>
      </p:sp>
      <p:sp>
        <p:nvSpPr>
          <p:cNvPr id="4198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5F2FF0F-1F46-48F6-A1CA-444DBF2C037B}" type="slidenum">
              <a:rPr lang="fr-CA" altLang="fr-FR" sz="1200" b="0" smtClean="0">
                <a:solidFill>
                  <a:srgbClr val="898989"/>
                </a:solidFill>
                <a:cs typeface="Arial" pitchFamily="34" charset="0"/>
              </a:rPr>
              <a:pPr>
                <a:spcBef>
                  <a:spcPct val="0"/>
                </a:spcBef>
                <a:spcAft>
                  <a:spcPct val="0"/>
                </a:spcAft>
                <a:buFontTx/>
                <a:buNone/>
              </a:pPr>
              <a:t>180</a:t>
            </a:fld>
            <a:endParaRPr lang="fr-CA" altLang="fr-FR" sz="1200" b="0" smtClean="0">
              <a:solidFill>
                <a:srgbClr val="898989"/>
              </a:solidFill>
              <a:cs typeface="Arial" pitchFamily="34" charset="0"/>
            </a:endParaRPr>
          </a:p>
        </p:txBody>
      </p:sp>
      <p:pic>
        <p:nvPicPr>
          <p:cNvPr id="41989"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1916113"/>
            <a:ext cx="6753225" cy="4038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6" name="Rectangle 5"/>
          <p:cNvSpPr/>
          <p:nvPr/>
        </p:nvSpPr>
        <p:spPr>
          <a:xfrm>
            <a:off x="3563938" y="5373688"/>
            <a:ext cx="1008062" cy="358775"/>
          </a:xfrm>
          <a:prstGeom prst="rect">
            <a:avLst/>
          </a:prstGeom>
          <a:noFill/>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a:p>
        </p:txBody>
      </p:sp>
      <p:sp>
        <p:nvSpPr>
          <p:cNvPr id="41991" name="TextBox 2"/>
          <p:cNvSpPr txBox="1">
            <a:spLocks noChangeArrowheads="1"/>
          </p:cNvSpPr>
          <p:nvPr/>
        </p:nvSpPr>
        <p:spPr bwMode="auto">
          <a:xfrm>
            <a:off x="2700338" y="6011863"/>
            <a:ext cx="27352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fr-FR" altLang="fr-FR" sz="1800" b="0"/>
              <a:t>Est-ce que vous êtes ici?</a:t>
            </a:r>
          </a:p>
        </p:txBody>
      </p:sp>
      <p:cxnSp>
        <p:nvCxnSpPr>
          <p:cNvPr id="7" name="Straight Arrow Connector 6"/>
          <p:cNvCxnSpPr>
            <a:stCxn id="41991" idx="0"/>
            <a:endCxn id="6" idx="2"/>
          </p:cNvCxnSpPr>
          <p:nvPr/>
        </p:nvCxnSpPr>
        <p:spPr>
          <a:xfrm flipV="1">
            <a:off x="4067175" y="5732463"/>
            <a:ext cx="1588" cy="2794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0" name="Rectangle 9"/>
          <p:cNvSpPr/>
          <p:nvPr/>
        </p:nvSpPr>
        <p:spPr>
          <a:xfrm>
            <a:off x="1476375" y="5300663"/>
            <a:ext cx="6119813" cy="10080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Tree>
    <p:extLst>
      <p:ext uri="{BB962C8B-B14F-4D97-AF65-F5344CB8AC3E}">
        <p14:creationId xmlns:p14="http://schemas.microsoft.com/office/powerpoint/2010/main" val="31763792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2"/>
          <p:cNvSpPr>
            <a:spLocks noGrp="1" noChangeArrowheads="1"/>
          </p:cNvSpPr>
          <p:nvPr>
            <p:ph type="title"/>
          </p:nvPr>
        </p:nvSpPr>
        <p:spPr>
          <a:xfrm>
            <a:off x="457200" y="152400"/>
            <a:ext cx="6934200" cy="1371600"/>
          </a:xfrm>
        </p:spPr>
        <p:txBody>
          <a:bodyPr/>
          <a:lstStyle/>
          <a:p>
            <a:pPr>
              <a:defRPr/>
            </a:pPr>
            <a:r>
              <a:rPr lang="fr-CA" altLang="fr-FR" dirty="0" smtClean="0"/>
              <a:t>Propriétés comportementales</a:t>
            </a:r>
            <a:endParaRPr lang="fr-CA" altLang="fr-FR" dirty="0"/>
          </a:p>
        </p:txBody>
      </p:sp>
      <p:sp>
        <p:nvSpPr>
          <p:cNvPr id="43011" name="Rectangle 3"/>
          <p:cNvSpPr>
            <a:spLocks noGrp="1" noChangeArrowheads="1"/>
          </p:cNvSpPr>
          <p:nvPr>
            <p:ph idx="1"/>
          </p:nvPr>
        </p:nvSpPr>
        <p:spPr/>
        <p:txBody>
          <a:bodyPr/>
          <a:lstStyle/>
          <a:p>
            <a:pPr>
              <a:buClr>
                <a:schemeClr val="tx1"/>
              </a:buClr>
            </a:pPr>
            <a:r>
              <a:rPr lang="fr-CA" altLang="fr-FR" smtClean="0"/>
              <a:t>Accessibilité </a:t>
            </a:r>
          </a:p>
          <a:p>
            <a:pPr lvl="1"/>
            <a:r>
              <a:rPr lang="fr-CA" altLang="fr-FR" smtClean="0"/>
              <a:t> “Peut-on atteindre un état particulier d’un autre?”</a:t>
            </a:r>
          </a:p>
          <a:p>
            <a:pPr>
              <a:buClr>
                <a:schemeClr val="tx1"/>
              </a:buClr>
            </a:pPr>
            <a:r>
              <a:rPr lang="fr-CA" altLang="fr-FR" smtClean="0"/>
              <a:t>Délimitation </a:t>
            </a:r>
          </a:p>
          <a:p>
            <a:pPr lvl="1"/>
            <a:r>
              <a:rPr lang="fr-CA" altLang="fr-FR" smtClean="0"/>
              <a:t>“Est-ce qu’une place de stockage peut déborder?”</a:t>
            </a:r>
          </a:p>
          <a:p>
            <a:pPr>
              <a:buClr>
                <a:schemeClr val="tx1"/>
              </a:buClr>
            </a:pPr>
            <a:r>
              <a:rPr lang="fr-CA" altLang="fr-FR" smtClean="0"/>
              <a:t>Vivacité</a:t>
            </a:r>
          </a:p>
          <a:p>
            <a:pPr lvl="1"/>
            <a:r>
              <a:rPr lang="fr-CA" altLang="fr-FR" smtClean="0"/>
              <a:t>“Est-ce que le système meurt dans un état particulier (interblocage)?”</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43013"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53CA0F0-1D95-478C-87E8-61E339A2E624}" type="slidenum">
              <a:rPr lang="fr-CA" altLang="fr-FR" sz="1200" b="0" smtClean="0">
                <a:solidFill>
                  <a:srgbClr val="898989"/>
                </a:solidFill>
                <a:cs typeface="Arial" pitchFamily="34" charset="0"/>
              </a:rPr>
              <a:pPr>
                <a:spcBef>
                  <a:spcPct val="0"/>
                </a:spcBef>
                <a:spcAft>
                  <a:spcPct val="0"/>
                </a:spcAft>
                <a:buFontTx/>
                <a:buNone/>
              </a:pPr>
              <a:t>181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983553266"/>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07522"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Souvenons-nous du distributeur automatique (jeu de jeton)</a:t>
            </a:r>
            <a:endParaRPr lang="fr-CA" altLang="fr-FR" dirty="0"/>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44036"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88DE2A7-92BF-4383-88DB-424FCE6F9258}" type="slidenum">
              <a:rPr lang="fr-CA" altLang="fr-FR" sz="1200" b="0" smtClean="0">
                <a:solidFill>
                  <a:srgbClr val="898989"/>
                </a:solidFill>
                <a:cs typeface="Arial" pitchFamily="34" charset="0"/>
              </a:rPr>
              <a:pPr>
                <a:spcBef>
                  <a:spcPct val="0"/>
                </a:spcBef>
                <a:spcAft>
                  <a:spcPct val="0"/>
                </a:spcAft>
                <a:buFontTx/>
                <a:buNone/>
              </a:pPr>
              <a:t>182</a:t>
            </a:fld>
            <a:endParaRPr lang="fr-CA" altLang="fr-FR" sz="1200" b="0" smtClean="0">
              <a:solidFill>
                <a:srgbClr val="898989"/>
              </a:solidFill>
              <a:cs typeface="Arial" pitchFamily="34" charset="0"/>
            </a:endParaRPr>
          </a:p>
        </p:txBody>
      </p:sp>
      <p:grpSp>
        <p:nvGrpSpPr>
          <p:cNvPr id="107523" name="Group 3"/>
          <p:cNvGrpSpPr>
            <a:grpSpLocks/>
          </p:cNvGrpSpPr>
          <p:nvPr/>
        </p:nvGrpSpPr>
        <p:grpSpPr bwMode="auto">
          <a:xfrm>
            <a:off x="1066800" y="1752600"/>
            <a:ext cx="7083425" cy="4419600"/>
            <a:chOff x="662" y="1104"/>
            <a:chExt cx="4462" cy="2784"/>
          </a:xfrm>
        </p:grpSpPr>
        <p:sp>
          <p:nvSpPr>
            <p:cNvPr id="44049" name="Line 4"/>
            <p:cNvSpPr>
              <a:spLocks noChangeShapeType="1"/>
            </p:cNvSpPr>
            <p:nvPr/>
          </p:nvSpPr>
          <p:spPr bwMode="auto">
            <a:xfrm flipH="1">
              <a:off x="1056" y="1200"/>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50" name="Text Box 5"/>
            <p:cNvSpPr txBox="1">
              <a:spLocks noChangeArrowheads="1"/>
            </p:cNvSpPr>
            <p:nvPr/>
          </p:nvSpPr>
          <p:spPr bwMode="auto">
            <a:xfrm>
              <a:off x="2064" y="1584"/>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5c</a:t>
              </a:r>
              <a:endParaRPr lang="en-US" altLang="fr-FR" sz="2400" b="0"/>
            </a:p>
          </p:txBody>
        </p:sp>
        <p:grpSp>
          <p:nvGrpSpPr>
            <p:cNvPr id="44051" name="Group 6"/>
            <p:cNvGrpSpPr>
              <a:grpSpLocks/>
            </p:cNvGrpSpPr>
            <p:nvPr/>
          </p:nvGrpSpPr>
          <p:grpSpPr bwMode="auto">
            <a:xfrm>
              <a:off x="662" y="1104"/>
              <a:ext cx="4462" cy="2784"/>
              <a:chOff x="662" y="1104"/>
              <a:chExt cx="4462" cy="2784"/>
            </a:xfrm>
          </p:grpSpPr>
          <p:sp>
            <p:nvSpPr>
              <p:cNvPr id="44052" name="Oval 7"/>
              <p:cNvSpPr>
                <a:spLocks noChangeArrowheads="1"/>
              </p:cNvSpPr>
              <p:nvPr/>
            </p:nvSpPr>
            <p:spPr bwMode="auto">
              <a:xfrm>
                <a:off x="912" y="244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53" name="Rectangle 8"/>
              <p:cNvSpPr>
                <a:spLocks noChangeArrowheads="1"/>
              </p:cNvSpPr>
              <p:nvPr/>
            </p:nvSpPr>
            <p:spPr bwMode="auto">
              <a:xfrm>
                <a:off x="1536" y="283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54" name="Line 9"/>
              <p:cNvSpPr>
                <a:spLocks noChangeShapeType="1"/>
              </p:cNvSpPr>
              <p:nvPr/>
            </p:nvSpPr>
            <p:spPr bwMode="auto">
              <a:xfrm flipV="1">
                <a:off x="1152" y="2112"/>
                <a:ext cx="384"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55" name="Line 10"/>
              <p:cNvSpPr>
                <a:spLocks noChangeShapeType="1"/>
              </p:cNvSpPr>
              <p:nvPr/>
            </p:nvSpPr>
            <p:spPr bwMode="auto">
              <a:xfrm>
                <a:off x="1152" y="2640"/>
                <a:ext cx="384"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56" name="Oval 11"/>
              <p:cNvSpPr>
                <a:spLocks noChangeArrowheads="1"/>
              </p:cNvSpPr>
              <p:nvPr/>
            </p:nvSpPr>
            <p:spPr bwMode="auto">
              <a:xfrm>
                <a:off x="2256" y="172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57" name="Oval 12"/>
              <p:cNvSpPr>
                <a:spLocks noChangeArrowheads="1"/>
              </p:cNvSpPr>
              <p:nvPr/>
            </p:nvSpPr>
            <p:spPr bwMode="auto">
              <a:xfrm>
                <a:off x="2256" y="3024"/>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58" name="Rectangle 13"/>
              <p:cNvSpPr>
                <a:spLocks noChangeArrowheads="1"/>
              </p:cNvSpPr>
              <p:nvPr/>
            </p:nvSpPr>
            <p:spPr bwMode="auto">
              <a:xfrm>
                <a:off x="1536" y="201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59" name="Rectangle 14"/>
              <p:cNvSpPr>
                <a:spLocks noChangeArrowheads="1"/>
              </p:cNvSpPr>
              <p:nvPr/>
            </p:nvSpPr>
            <p:spPr bwMode="auto">
              <a:xfrm>
                <a:off x="3264" y="153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60" name="Rectangle 15"/>
              <p:cNvSpPr>
                <a:spLocks noChangeArrowheads="1"/>
              </p:cNvSpPr>
              <p:nvPr/>
            </p:nvSpPr>
            <p:spPr bwMode="auto">
              <a:xfrm>
                <a:off x="3264" y="3168"/>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61" name="Rectangle 16"/>
              <p:cNvSpPr>
                <a:spLocks noChangeArrowheads="1"/>
              </p:cNvSpPr>
              <p:nvPr/>
            </p:nvSpPr>
            <p:spPr bwMode="auto">
              <a:xfrm>
                <a:off x="3264"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62" name="Oval 17"/>
              <p:cNvSpPr>
                <a:spLocks noChangeArrowheads="1"/>
              </p:cNvSpPr>
              <p:nvPr/>
            </p:nvSpPr>
            <p:spPr bwMode="auto">
              <a:xfrm>
                <a:off x="4320" y="316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63" name="Oval 18"/>
              <p:cNvSpPr>
                <a:spLocks noChangeArrowheads="1"/>
              </p:cNvSpPr>
              <p:nvPr/>
            </p:nvSpPr>
            <p:spPr bwMode="auto">
              <a:xfrm>
                <a:off x="4272" y="1488"/>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64" name="Line 19"/>
              <p:cNvSpPr>
                <a:spLocks noChangeShapeType="1"/>
              </p:cNvSpPr>
              <p:nvPr/>
            </p:nvSpPr>
            <p:spPr bwMode="auto">
              <a:xfrm flipV="1">
                <a:off x="1680" y="1872"/>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65" name="Line 20"/>
              <p:cNvSpPr>
                <a:spLocks noChangeShapeType="1"/>
              </p:cNvSpPr>
              <p:nvPr/>
            </p:nvSpPr>
            <p:spPr bwMode="auto">
              <a:xfrm>
                <a:off x="1680" y="2928"/>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66" name="Line 21"/>
              <p:cNvSpPr>
                <a:spLocks noChangeShapeType="1"/>
              </p:cNvSpPr>
              <p:nvPr/>
            </p:nvSpPr>
            <p:spPr bwMode="auto">
              <a:xfrm flipV="1">
                <a:off x="2496" y="1632"/>
                <a:ext cx="768"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67" name="Line 22"/>
              <p:cNvSpPr>
                <a:spLocks noChangeShapeType="1"/>
              </p:cNvSpPr>
              <p:nvPr/>
            </p:nvSpPr>
            <p:spPr bwMode="auto">
              <a:xfrm flipV="1">
                <a:off x="3408" y="1584"/>
                <a:ext cx="864" cy="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68" name="Rectangle 23"/>
              <p:cNvSpPr>
                <a:spLocks noChangeArrowheads="1"/>
              </p:cNvSpPr>
              <p:nvPr/>
            </p:nvSpPr>
            <p:spPr bwMode="auto">
              <a:xfrm>
                <a:off x="2352"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69" name="Line 24"/>
              <p:cNvSpPr>
                <a:spLocks noChangeShapeType="1"/>
              </p:cNvSpPr>
              <p:nvPr/>
            </p:nvSpPr>
            <p:spPr bwMode="auto">
              <a:xfrm>
                <a:off x="2400" y="1968"/>
                <a:ext cx="0"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70" name="Line 25"/>
              <p:cNvSpPr>
                <a:spLocks noChangeShapeType="1"/>
              </p:cNvSpPr>
              <p:nvPr/>
            </p:nvSpPr>
            <p:spPr bwMode="auto">
              <a:xfrm>
                <a:off x="2400" y="2544"/>
                <a:ext cx="0"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71" name="Line 26"/>
              <p:cNvSpPr>
                <a:spLocks noChangeShapeType="1"/>
              </p:cNvSpPr>
              <p:nvPr/>
            </p:nvSpPr>
            <p:spPr bwMode="auto">
              <a:xfrm flipV="1">
                <a:off x="2496" y="2448"/>
                <a:ext cx="76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72" name="Line 27"/>
              <p:cNvSpPr>
                <a:spLocks noChangeShapeType="1"/>
              </p:cNvSpPr>
              <p:nvPr/>
            </p:nvSpPr>
            <p:spPr bwMode="auto">
              <a:xfrm flipV="1">
                <a:off x="3408" y="1728"/>
                <a:ext cx="912"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73" name="Line 28"/>
              <p:cNvSpPr>
                <a:spLocks noChangeShapeType="1"/>
              </p:cNvSpPr>
              <p:nvPr/>
            </p:nvSpPr>
            <p:spPr bwMode="auto">
              <a:xfrm>
                <a:off x="2496" y="3168"/>
                <a:ext cx="768"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74" name="Line 29"/>
              <p:cNvSpPr>
                <a:spLocks noChangeShapeType="1"/>
              </p:cNvSpPr>
              <p:nvPr/>
            </p:nvSpPr>
            <p:spPr bwMode="auto">
              <a:xfrm>
                <a:off x="3408" y="3264"/>
                <a:ext cx="9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75" name="Rectangle 30"/>
              <p:cNvSpPr>
                <a:spLocks noChangeArrowheads="1"/>
              </p:cNvSpPr>
              <p:nvPr/>
            </p:nvSpPr>
            <p:spPr bwMode="auto">
              <a:xfrm>
                <a:off x="4416" y="2352"/>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76" name="Line 31"/>
              <p:cNvSpPr>
                <a:spLocks noChangeShapeType="1"/>
              </p:cNvSpPr>
              <p:nvPr/>
            </p:nvSpPr>
            <p:spPr bwMode="auto">
              <a:xfrm>
                <a:off x="4416" y="1728"/>
                <a:ext cx="9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77" name="Line 32"/>
              <p:cNvSpPr>
                <a:spLocks noChangeShapeType="1"/>
              </p:cNvSpPr>
              <p:nvPr/>
            </p:nvSpPr>
            <p:spPr bwMode="auto">
              <a:xfrm flipH="1">
                <a:off x="4464" y="2544"/>
                <a:ext cx="4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78" name="Rectangle 33"/>
              <p:cNvSpPr>
                <a:spLocks noChangeArrowheads="1"/>
              </p:cNvSpPr>
              <p:nvPr/>
            </p:nvSpPr>
            <p:spPr bwMode="auto">
              <a:xfrm>
                <a:off x="2208" y="369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79" name="Rectangle 34"/>
              <p:cNvSpPr>
                <a:spLocks noChangeArrowheads="1"/>
              </p:cNvSpPr>
              <p:nvPr/>
            </p:nvSpPr>
            <p:spPr bwMode="auto">
              <a:xfrm>
                <a:off x="2160" y="110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4080" name="Line 35"/>
              <p:cNvSpPr>
                <a:spLocks noChangeShapeType="1"/>
              </p:cNvSpPr>
              <p:nvPr/>
            </p:nvSpPr>
            <p:spPr bwMode="auto">
              <a:xfrm>
                <a:off x="4464" y="3408"/>
                <a:ext cx="0" cy="38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81" name="Line 36"/>
              <p:cNvSpPr>
                <a:spLocks noChangeShapeType="1"/>
              </p:cNvSpPr>
              <p:nvPr/>
            </p:nvSpPr>
            <p:spPr bwMode="auto">
              <a:xfrm flipH="1">
                <a:off x="2352" y="3792"/>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82" name="Line 37"/>
              <p:cNvSpPr>
                <a:spLocks noChangeShapeType="1"/>
              </p:cNvSpPr>
              <p:nvPr/>
            </p:nvSpPr>
            <p:spPr bwMode="auto">
              <a:xfrm flipH="1">
                <a:off x="1056" y="3792"/>
                <a:ext cx="115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83" name="Line 38"/>
              <p:cNvSpPr>
                <a:spLocks noChangeShapeType="1"/>
              </p:cNvSpPr>
              <p:nvPr/>
            </p:nvSpPr>
            <p:spPr bwMode="auto">
              <a:xfrm flipV="1">
                <a:off x="1056" y="2688"/>
                <a:ext cx="0" cy="110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84" name="Line 39"/>
              <p:cNvSpPr>
                <a:spLocks noChangeShapeType="1"/>
              </p:cNvSpPr>
              <p:nvPr/>
            </p:nvSpPr>
            <p:spPr bwMode="auto">
              <a:xfrm flipV="1">
                <a:off x="4416" y="1200"/>
                <a:ext cx="0" cy="2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85" name="Line 40"/>
              <p:cNvSpPr>
                <a:spLocks noChangeShapeType="1"/>
              </p:cNvSpPr>
              <p:nvPr/>
            </p:nvSpPr>
            <p:spPr bwMode="auto">
              <a:xfrm flipH="1">
                <a:off x="2304" y="1200"/>
                <a:ext cx="211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86" name="Line 41"/>
              <p:cNvSpPr>
                <a:spLocks noChangeShapeType="1"/>
              </p:cNvSpPr>
              <p:nvPr/>
            </p:nvSpPr>
            <p:spPr bwMode="auto">
              <a:xfrm>
                <a:off x="1056" y="1200"/>
                <a:ext cx="0" cy="12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4087" name="Text Box 42"/>
              <p:cNvSpPr txBox="1">
                <a:spLocks noChangeArrowheads="1"/>
              </p:cNvSpPr>
              <p:nvPr/>
            </p:nvSpPr>
            <p:spPr bwMode="auto">
              <a:xfrm>
                <a:off x="1680" y="1248"/>
                <a:ext cx="1114"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 15c bar</a:t>
                </a:r>
              </a:p>
            </p:txBody>
          </p:sp>
          <p:sp>
            <p:nvSpPr>
              <p:cNvPr id="44088" name="Text Box 43"/>
              <p:cNvSpPr txBox="1">
                <a:spLocks noChangeArrowheads="1"/>
              </p:cNvSpPr>
              <p:nvPr/>
            </p:nvSpPr>
            <p:spPr bwMode="auto">
              <a:xfrm>
                <a:off x="1200" y="1776"/>
                <a:ext cx="73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5c</a:t>
                </a:r>
                <a:endParaRPr lang="en-US" altLang="fr-FR" sz="2400" b="0"/>
              </a:p>
            </p:txBody>
          </p:sp>
          <p:sp>
            <p:nvSpPr>
              <p:cNvPr id="44089" name="Text Box 44"/>
              <p:cNvSpPr txBox="1">
                <a:spLocks noChangeArrowheads="1"/>
              </p:cNvSpPr>
              <p:nvPr/>
            </p:nvSpPr>
            <p:spPr bwMode="auto">
              <a:xfrm>
                <a:off x="662" y="2409"/>
                <a:ext cx="26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0c</a:t>
                </a:r>
                <a:endParaRPr lang="en-US" altLang="fr-FR" sz="2400" b="0"/>
              </a:p>
            </p:txBody>
          </p:sp>
          <p:sp>
            <p:nvSpPr>
              <p:cNvPr id="44090" name="Text Box 45"/>
              <p:cNvSpPr txBox="1">
                <a:spLocks noChangeArrowheads="1"/>
              </p:cNvSpPr>
              <p:nvPr/>
            </p:nvSpPr>
            <p:spPr bwMode="auto">
              <a:xfrm>
                <a:off x="1152" y="302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endParaRPr lang="en-US" altLang="fr-FR" sz="2400" b="0"/>
              </a:p>
            </p:txBody>
          </p:sp>
          <p:sp>
            <p:nvSpPr>
              <p:cNvPr id="44091" name="Text Box 46"/>
              <p:cNvSpPr txBox="1">
                <a:spLocks noChangeArrowheads="1"/>
              </p:cNvSpPr>
              <p:nvPr/>
            </p:nvSpPr>
            <p:spPr bwMode="auto">
              <a:xfrm>
                <a:off x="1824" y="2256"/>
                <a:ext cx="62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a:t>
                </a:r>
                <a:br>
                  <a:rPr lang="en-US" altLang="fr-FR" sz="1800" b="0"/>
                </a:br>
                <a:r>
                  <a:rPr lang="en-US" altLang="fr-FR" sz="1800" b="0"/>
                  <a:t>        5c</a:t>
                </a:r>
                <a:endParaRPr lang="en-US" altLang="fr-FR" sz="2400" b="0"/>
              </a:p>
            </p:txBody>
          </p:sp>
          <p:sp>
            <p:nvSpPr>
              <p:cNvPr id="44092" name="Text Box 47"/>
              <p:cNvSpPr txBox="1">
                <a:spLocks noChangeArrowheads="1"/>
              </p:cNvSpPr>
              <p:nvPr/>
            </p:nvSpPr>
            <p:spPr bwMode="auto">
              <a:xfrm>
                <a:off x="2102" y="3177"/>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10c</a:t>
                </a:r>
              </a:p>
            </p:txBody>
          </p:sp>
          <p:sp>
            <p:nvSpPr>
              <p:cNvPr id="44093" name="Text Box 48"/>
              <p:cNvSpPr txBox="1">
                <a:spLocks noChangeArrowheads="1"/>
              </p:cNvSpPr>
              <p:nvPr/>
            </p:nvSpPr>
            <p:spPr bwMode="auto">
              <a:xfrm>
                <a:off x="2928" y="1344"/>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endParaRPr lang="en-US" altLang="fr-FR" sz="2400" b="0"/>
              </a:p>
            </p:txBody>
          </p:sp>
          <p:sp>
            <p:nvSpPr>
              <p:cNvPr id="44094" name="Text Box 49"/>
              <p:cNvSpPr txBox="1">
                <a:spLocks noChangeArrowheads="1"/>
              </p:cNvSpPr>
              <p:nvPr/>
            </p:nvSpPr>
            <p:spPr bwMode="auto">
              <a:xfrm>
                <a:off x="3398" y="237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a:t>
                </a:r>
              </a:p>
              <a:p>
                <a:pPr eaLnBrk="1" hangingPunct="1">
                  <a:spcBef>
                    <a:spcPct val="0"/>
                  </a:spcBef>
                  <a:spcAft>
                    <a:spcPct val="0"/>
                  </a:spcAft>
                  <a:buFontTx/>
                  <a:buNone/>
                </a:pPr>
                <a:r>
                  <a:rPr lang="en-US" altLang="fr-FR" sz="1800" b="0"/>
                  <a:t>5c</a:t>
                </a:r>
                <a:endParaRPr lang="en-US" altLang="fr-FR" sz="2400" b="0"/>
              </a:p>
            </p:txBody>
          </p:sp>
          <p:sp>
            <p:nvSpPr>
              <p:cNvPr id="44095" name="Text Box 50"/>
              <p:cNvSpPr txBox="1">
                <a:spLocks noChangeArrowheads="1"/>
              </p:cNvSpPr>
              <p:nvPr/>
            </p:nvSpPr>
            <p:spPr bwMode="auto">
              <a:xfrm>
                <a:off x="3024" y="3312"/>
                <a:ext cx="80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 10c</a:t>
                </a:r>
                <a:endParaRPr lang="en-US" altLang="fr-FR" sz="2400" b="0"/>
              </a:p>
            </p:txBody>
          </p:sp>
          <p:sp>
            <p:nvSpPr>
              <p:cNvPr id="44096" name="Text Box 51"/>
              <p:cNvSpPr txBox="1">
                <a:spLocks noChangeArrowheads="1"/>
              </p:cNvSpPr>
              <p:nvPr/>
            </p:nvSpPr>
            <p:spPr bwMode="auto">
              <a:xfrm>
                <a:off x="4550" y="312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20c</a:t>
                </a:r>
              </a:p>
            </p:txBody>
          </p:sp>
          <p:sp>
            <p:nvSpPr>
              <p:cNvPr id="44097" name="Text Box 52"/>
              <p:cNvSpPr txBox="1">
                <a:spLocks noChangeArrowheads="1"/>
              </p:cNvSpPr>
              <p:nvPr/>
            </p:nvSpPr>
            <p:spPr bwMode="auto">
              <a:xfrm>
                <a:off x="4560" y="2256"/>
                <a:ext cx="564" cy="40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Deposit</a:t>
                </a:r>
              </a:p>
              <a:p>
                <a:pPr eaLnBrk="1" hangingPunct="1">
                  <a:spcBef>
                    <a:spcPct val="0"/>
                  </a:spcBef>
                  <a:spcAft>
                    <a:spcPct val="0"/>
                  </a:spcAft>
                  <a:buFontTx/>
                  <a:buNone/>
                </a:pPr>
                <a:r>
                  <a:rPr lang="en-US" altLang="fr-FR" sz="1800" b="0"/>
                  <a:t>5c</a:t>
                </a:r>
              </a:p>
            </p:txBody>
          </p:sp>
          <p:sp>
            <p:nvSpPr>
              <p:cNvPr id="44098" name="Text Box 53"/>
              <p:cNvSpPr txBox="1">
                <a:spLocks noChangeArrowheads="1"/>
              </p:cNvSpPr>
              <p:nvPr/>
            </p:nvSpPr>
            <p:spPr bwMode="auto">
              <a:xfrm>
                <a:off x="4502" y="1449"/>
                <a:ext cx="347"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15c</a:t>
                </a:r>
              </a:p>
            </p:txBody>
          </p:sp>
          <p:sp>
            <p:nvSpPr>
              <p:cNvPr id="44099" name="Text Box 54"/>
              <p:cNvSpPr txBox="1">
                <a:spLocks noChangeArrowheads="1"/>
              </p:cNvSpPr>
              <p:nvPr/>
            </p:nvSpPr>
            <p:spPr bwMode="auto">
              <a:xfrm>
                <a:off x="1584" y="3504"/>
                <a:ext cx="86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Take 20c bar</a:t>
                </a:r>
                <a:endParaRPr lang="en-US" altLang="fr-FR" sz="2400" b="0"/>
              </a:p>
            </p:txBody>
          </p:sp>
        </p:grpSp>
      </p:grpSp>
      <p:sp>
        <p:nvSpPr>
          <p:cNvPr id="107575" name="Oval 55"/>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76" name="Oval 56"/>
          <p:cNvSpPr>
            <a:spLocks noChangeArrowheads="1"/>
          </p:cNvSpPr>
          <p:nvPr/>
        </p:nvSpPr>
        <p:spPr bwMode="auto">
          <a:xfrm>
            <a:off x="37338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77" name="Oval 57"/>
          <p:cNvSpPr>
            <a:spLocks noChangeArrowheads="1"/>
          </p:cNvSpPr>
          <p:nvPr/>
        </p:nvSpPr>
        <p:spPr bwMode="auto">
          <a:xfrm>
            <a:off x="3733800" y="4876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78" name="Oval 58"/>
          <p:cNvSpPr>
            <a:spLocks noChangeArrowheads="1"/>
          </p:cNvSpPr>
          <p:nvPr/>
        </p:nvSpPr>
        <p:spPr bwMode="auto">
          <a:xfrm>
            <a:off x="69342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79" name="Oval 59"/>
          <p:cNvSpPr>
            <a:spLocks noChangeArrowheads="1"/>
          </p:cNvSpPr>
          <p:nvPr/>
        </p:nvSpPr>
        <p:spPr bwMode="auto">
          <a:xfrm>
            <a:off x="70104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80" name="Oval 60"/>
          <p:cNvSpPr>
            <a:spLocks noChangeArrowheads="1"/>
          </p:cNvSpPr>
          <p:nvPr/>
        </p:nvSpPr>
        <p:spPr bwMode="auto">
          <a:xfrm>
            <a:off x="15240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81" name="Rectangle 61"/>
          <p:cNvSpPr>
            <a:spLocks noChangeArrowheads="1"/>
          </p:cNvSpPr>
          <p:nvPr/>
        </p:nvSpPr>
        <p:spPr bwMode="auto">
          <a:xfrm>
            <a:off x="2471738" y="3200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82" name="Rectangle 62"/>
          <p:cNvSpPr>
            <a:spLocks noChangeArrowheads="1"/>
          </p:cNvSpPr>
          <p:nvPr/>
        </p:nvSpPr>
        <p:spPr bwMode="auto">
          <a:xfrm>
            <a:off x="37338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83" name="Rectangle 63"/>
          <p:cNvSpPr>
            <a:spLocks noChangeArrowheads="1"/>
          </p:cNvSpPr>
          <p:nvPr/>
        </p:nvSpPr>
        <p:spPr bwMode="auto">
          <a:xfrm>
            <a:off x="51816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84" name="Rectangle 64"/>
          <p:cNvSpPr>
            <a:spLocks noChangeArrowheads="1"/>
          </p:cNvSpPr>
          <p:nvPr/>
        </p:nvSpPr>
        <p:spPr bwMode="auto">
          <a:xfrm>
            <a:off x="7010400" y="37338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7585" name="Rectangle 65"/>
          <p:cNvSpPr>
            <a:spLocks noChangeArrowheads="1"/>
          </p:cNvSpPr>
          <p:nvPr/>
        </p:nvSpPr>
        <p:spPr bwMode="auto">
          <a:xfrm>
            <a:off x="3505200" y="5867400"/>
            <a:ext cx="228600" cy="304800"/>
          </a:xfrm>
          <a:prstGeom prst="rect">
            <a:avLst/>
          </a:prstGeom>
          <a:gradFill rotWithShape="1">
            <a:gsLst>
              <a:gs pos="0">
                <a:srgbClr val="EA8C8C"/>
              </a:gs>
              <a:gs pos="50000">
                <a:srgbClr val="F0BABA"/>
              </a:gs>
              <a:gs pos="100000">
                <a:srgbClr val="F7DEDE"/>
              </a:gs>
            </a:gsLst>
            <a:lin ang="27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Tree>
    <p:extLst>
      <p:ext uri="{BB962C8B-B14F-4D97-AF65-F5344CB8AC3E}">
        <p14:creationId xmlns:p14="http://schemas.microsoft.com/office/powerpoint/2010/main" val="37133975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07523"/>
                                        </p:tgtEl>
                                        <p:attrNameLst>
                                          <p:attrName>style.visibility</p:attrName>
                                        </p:attrNameLst>
                                      </p:cBhvr>
                                      <p:to>
                                        <p:strVal val="visible"/>
                                      </p:to>
                                    </p:set>
                                    <p:anim calcmode="lin" valueType="num">
                                      <p:cBhvr additive="base">
                                        <p:cTn id="7" dur="500" fill="hold"/>
                                        <p:tgtEl>
                                          <p:spTgt spid="107523"/>
                                        </p:tgtEl>
                                        <p:attrNameLst>
                                          <p:attrName>ppt_x</p:attrName>
                                        </p:attrNameLst>
                                      </p:cBhvr>
                                      <p:tavLst>
                                        <p:tav tm="0">
                                          <p:val>
                                            <p:strVal val="0-#ppt_w/2"/>
                                          </p:val>
                                        </p:tav>
                                        <p:tav tm="100000">
                                          <p:val>
                                            <p:strVal val="#ppt_x"/>
                                          </p:val>
                                        </p:tav>
                                      </p:tavLst>
                                    </p:anim>
                                    <p:anim calcmode="lin" valueType="num">
                                      <p:cBhvr additive="base">
                                        <p:cTn id="8" dur="500" fill="hold"/>
                                        <p:tgtEl>
                                          <p:spTgt spid="107523"/>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7575"/>
                                        </p:tgtEl>
                                        <p:attrNameLst>
                                          <p:attrName>style.visibility</p:attrName>
                                        </p:attrNameLst>
                                      </p:cBhvr>
                                      <p:to>
                                        <p:strVal val="visible"/>
                                      </p:to>
                                    </p:set>
                                    <p:anim calcmode="lin" valueType="num">
                                      <p:cBhvr additive="base">
                                        <p:cTn id="13" dur="500" fill="hold"/>
                                        <p:tgtEl>
                                          <p:spTgt spid="107575"/>
                                        </p:tgtEl>
                                        <p:attrNameLst>
                                          <p:attrName>ppt_x</p:attrName>
                                        </p:attrNameLst>
                                      </p:cBhvr>
                                      <p:tavLst>
                                        <p:tav tm="0">
                                          <p:val>
                                            <p:strVal val="0-#ppt_w/2"/>
                                          </p:val>
                                        </p:tav>
                                        <p:tav tm="100000">
                                          <p:val>
                                            <p:strVal val="#ppt_x"/>
                                          </p:val>
                                        </p:tav>
                                      </p:tavLst>
                                    </p:anim>
                                    <p:anim calcmode="lin" valueType="num">
                                      <p:cBhvr additive="base">
                                        <p:cTn id="14" dur="500" fill="hold"/>
                                        <p:tgtEl>
                                          <p:spTgt spid="107575"/>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07575"/>
                                        </p:tgtEl>
                                        <p:attrNameLst>
                                          <p:attrName>style.visibility</p:attrName>
                                        </p:attrNameLst>
                                      </p:cBhvr>
                                      <p:to>
                                        <p:strVal val="hidden"/>
                                      </p:to>
                                    </p:set>
                                  </p:subTnLst>
                                </p:cTn>
                              </p:par>
                            </p:childTnLst>
                          </p:cTn>
                        </p:par>
                      </p:childTnLst>
                    </p:cTn>
                  </p:par>
                  <p:par>
                    <p:cTn id="15" fill="hold" nodeType="clickPar">
                      <p:stCondLst>
                        <p:cond delay="indefinite"/>
                      </p:stCondLst>
                      <p:childTnLst>
                        <p:par>
                          <p:cTn id="16" fill="hold" nodeType="withGroup">
                            <p:stCondLst>
                              <p:cond delay="0"/>
                            </p:stCondLst>
                            <p:childTnLst>
                              <p:par>
                                <p:cTn id="17" presetID="11" presetClass="entr" presetSubtype="0" fill="hold" grpId="0" nodeType="clickEffect">
                                  <p:stCondLst>
                                    <p:cond delay="0"/>
                                  </p:stCondLst>
                                  <p:childTnLst>
                                    <p:set>
                                      <p:cBhvr>
                                        <p:cTn id="18" dur="1000">
                                          <p:stCondLst>
                                            <p:cond delay="0"/>
                                          </p:stCondLst>
                                        </p:cTn>
                                        <p:tgtEl>
                                          <p:spTgt spid="107581"/>
                                        </p:tgtEl>
                                        <p:attrNameLst>
                                          <p:attrName>style.visibility</p:attrName>
                                        </p:attrNameLst>
                                      </p:cBhvr>
                                      <p:to>
                                        <p:strVal val="visible"/>
                                      </p:to>
                                    </p:set>
                                  </p:childTnLst>
                                  <p:subTnLst>
                                    <p:set>
                                      <p:cBhvr override="childStyle">
                                        <p:cTn dur="1" fill="hold" display="0" masterRel="nextClick" afterEffect="1"/>
                                        <p:tgtEl>
                                          <p:spTgt spid="107581"/>
                                        </p:tgtEl>
                                        <p:attrNameLst>
                                          <p:attrName>style.visibility</p:attrName>
                                        </p:attrNameLst>
                                      </p:cBhvr>
                                      <p:to>
                                        <p:strVal val="hidden"/>
                                      </p:to>
                                    </p:set>
                                  </p:sub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grpId="0" nodeType="clickEffect">
                                  <p:stCondLst>
                                    <p:cond delay="0"/>
                                  </p:stCondLst>
                                  <p:childTnLst>
                                    <p:set>
                                      <p:cBhvr>
                                        <p:cTn id="22" dur="1" fill="hold">
                                          <p:stCondLst>
                                            <p:cond delay="0"/>
                                          </p:stCondLst>
                                        </p:cTn>
                                        <p:tgtEl>
                                          <p:spTgt spid="107576"/>
                                        </p:tgtEl>
                                        <p:attrNameLst>
                                          <p:attrName>style.visibility</p:attrName>
                                        </p:attrNameLst>
                                      </p:cBhvr>
                                      <p:to>
                                        <p:strVal val="visible"/>
                                      </p:to>
                                    </p:set>
                                    <p:animEffect transition="in" filter="box(in)">
                                      <p:cBhvr>
                                        <p:cTn id="23" dur="500"/>
                                        <p:tgtEl>
                                          <p:spTgt spid="107576"/>
                                        </p:tgtEl>
                                      </p:cBhvr>
                                    </p:animEffect>
                                  </p:childTnLst>
                                  <p:subTnLst>
                                    <p:set>
                                      <p:cBhvr override="childStyle">
                                        <p:cTn dur="1" fill="hold" display="0" masterRel="nextClick" afterEffect="1"/>
                                        <p:tgtEl>
                                          <p:spTgt spid="107576"/>
                                        </p:tgtEl>
                                        <p:attrNameLst>
                                          <p:attrName>style.visibility</p:attrName>
                                        </p:attrNameLst>
                                      </p:cBhvr>
                                      <p:to>
                                        <p:strVal val="hidden"/>
                                      </p:to>
                                    </p:set>
                                  </p:subTnLst>
                                </p:cTn>
                              </p:par>
                            </p:childTnLst>
                          </p:cTn>
                        </p:par>
                      </p:childTnLst>
                    </p:cTn>
                  </p:par>
                  <p:par>
                    <p:cTn id="24" fill="hold" nodeType="clickPar">
                      <p:stCondLst>
                        <p:cond delay="indefinite"/>
                      </p:stCondLst>
                      <p:childTnLst>
                        <p:par>
                          <p:cTn id="25" fill="hold" nodeType="withGroup">
                            <p:stCondLst>
                              <p:cond delay="0"/>
                            </p:stCondLst>
                            <p:childTnLst>
                              <p:par>
                                <p:cTn id="26" presetID="11" presetClass="entr" presetSubtype="0" fill="hold" grpId="0" nodeType="clickEffect">
                                  <p:stCondLst>
                                    <p:cond delay="0"/>
                                  </p:stCondLst>
                                  <p:childTnLst>
                                    <p:set>
                                      <p:cBhvr>
                                        <p:cTn id="27" dur="1000">
                                          <p:stCondLst>
                                            <p:cond delay="0"/>
                                          </p:stCondLst>
                                        </p:cTn>
                                        <p:tgtEl>
                                          <p:spTgt spid="107582"/>
                                        </p:tgtEl>
                                        <p:attrNameLst>
                                          <p:attrName>style.visibility</p:attrName>
                                        </p:attrNameLst>
                                      </p:cBhvr>
                                      <p:to>
                                        <p:strVal val="visible"/>
                                      </p:to>
                                    </p:set>
                                  </p:childTnLst>
                                  <p:subTnLst>
                                    <p:set>
                                      <p:cBhvr override="childStyle">
                                        <p:cTn dur="1" fill="hold" display="0" masterRel="nextClick" afterEffect="1"/>
                                        <p:tgtEl>
                                          <p:spTgt spid="107582"/>
                                        </p:tgtEl>
                                        <p:attrNameLst>
                                          <p:attrName>style.visibility</p:attrName>
                                        </p:attrNameLst>
                                      </p:cBhvr>
                                      <p:to>
                                        <p:strVal val="hidden"/>
                                      </p:to>
                                    </p:set>
                                  </p:subTnLst>
                                </p:cTn>
                              </p:par>
                            </p:childTnLst>
                          </p:cTn>
                        </p:par>
                      </p:childTnLst>
                    </p:cTn>
                  </p:par>
                  <p:par>
                    <p:cTn id="28" fill="hold" nodeType="clickPar">
                      <p:stCondLst>
                        <p:cond delay="indefinite"/>
                      </p:stCondLst>
                      <p:childTnLst>
                        <p:par>
                          <p:cTn id="29" fill="hold" nodeType="withGroup">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107577"/>
                                        </p:tgtEl>
                                        <p:attrNameLst>
                                          <p:attrName>style.visibility</p:attrName>
                                        </p:attrNameLst>
                                      </p:cBhvr>
                                      <p:to>
                                        <p:strVal val="visible"/>
                                      </p:to>
                                    </p:set>
                                    <p:animEffect transition="in" filter="box(in)">
                                      <p:cBhvr>
                                        <p:cTn id="32" dur="500"/>
                                        <p:tgtEl>
                                          <p:spTgt spid="107577"/>
                                        </p:tgtEl>
                                      </p:cBhvr>
                                    </p:animEffect>
                                  </p:childTnLst>
                                  <p:subTnLst>
                                    <p:set>
                                      <p:cBhvr override="childStyle">
                                        <p:cTn dur="1" fill="hold" display="0" masterRel="nextClick" afterEffect="1"/>
                                        <p:tgtEl>
                                          <p:spTgt spid="107577"/>
                                        </p:tgtEl>
                                        <p:attrNameLst>
                                          <p:attrName>style.visibility</p:attrName>
                                        </p:attrNameLst>
                                      </p:cBhvr>
                                      <p:to>
                                        <p:strVal val="hidden"/>
                                      </p:to>
                                    </p:set>
                                  </p:subTnLst>
                                </p:cTn>
                              </p:par>
                            </p:childTnLst>
                          </p:cTn>
                        </p:par>
                      </p:childTnLst>
                    </p:cTn>
                  </p:par>
                  <p:par>
                    <p:cTn id="33" fill="hold" nodeType="clickPar">
                      <p:stCondLst>
                        <p:cond delay="indefinite"/>
                      </p:stCondLst>
                      <p:childTnLst>
                        <p:par>
                          <p:cTn id="34" fill="hold" nodeType="withGroup">
                            <p:stCondLst>
                              <p:cond delay="0"/>
                            </p:stCondLst>
                            <p:childTnLst>
                              <p:par>
                                <p:cTn id="35" presetID="11" presetClass="entr" presetSubtype="0" fill="hold" grpId="0" nodeType="clickEffect">
                                  <p:stCondLst>
                                    <p:cond delay="0"/>
                                  </p:stCondLst>
                                  <p:childTnLst>
                                    <p:set>
                                      <p:cBhvr>
                                        <p:cTn id="36" dur="1000">
                                          <p:stCondLst>
                                            <p:cond delay="0"/>
                                          </p:stCondLst>
                                        </p:cTn>
                                        <p:tgtEl>
                                          <p:spTgt spid="107583"/>
                                        </p:tgtEl>
                                        <p:attrNameLst>
                                          <p:attrName>style.visibility</p:attrName>
                                        </p:attrNameLst>
                                      </p:cBhvr>
                                      <p:to>
                                        <p:strVal val="visible"/>
                                      </p:to>
                                    </p:set>
                                  </p:childTnLst>
                                  <p:subTnLst>
                                    <p:set>
                                      <p:cBhvr override="childStyle">
                                        <p:cTn dur="1" fill="hold" display="0" masterRel="nextClick" afterEffect="1"/>
                                        <p:tgtEl>
                                          <p:spTgt spid="107583"/>
                                        </p:tgtEl>
                                        <p:attrNameLst>
                                          <p:attrName>style.visibility</p:attrName>
                                        </p:attrNameLst>
                                      </p:cBhvr>
                                      <p:to>
                                        <p:strVal val="hidden"/>
                                      </p:to>
                                    </p:set>
                                  </p:subTnLst>
                                </p:cTn>
                              </p:par>
                            </p:childTnLst>
                          </p:cTn>
                        </p:par>
                      </p:childTnLst>
                    </p:cTn>
                  </p:par>
                  <p:par>
                    <p:cTn id="37" fill="hold" nodeType="clickPar">
                      <p:stCondLst>
                        <p:cond delay="indefinite"/>
                      </p:stCondLst>
                      <p:childTnLst>
                        <p:par>
                          <p:cTn id="38" fill="hold" nodeType="withGroup">
                            <p:stCondLst>
                              <p:cond delay="0"/>
                            </p:stCondLst>
                            <p:childTnLst>
                              <p:par>
                                <p:cTn id="39" presetID="4" presetClass="entr" presetSubtype="16" fill="hold" grpId="0" nodeType="clickEffect">
                                  <p:stCondLst>
                                    <p:cond delay="0"/>
                                  </p:stCondLst>
                                  <p:childTnLst>
                                    <p:set>
                                      <p:cBhvr>
                                        <p:cTn id="40" dur="1" fill="hold">
                                          <p:stCondLst>
                                            <p:cond delay="0"/>
                                          </p:stCondLst>
                                        </p:cTn>
                                        <p:tgtEl>
                                          <p:spTgt spid="107578"/>
                                        </p:tgtEl>
                                        <p:attrNameLst>
                                          <p:attrName>style.visibility</p:attrName>
                                        </p:attrNameLst>
                                      </p:cBhvr>
                                      <p:to>
                                        <p:strVal val="visible"/>
                                      </p:to>
                                    </p:set>
                                    <p:animEffect transition="in" filter="box(in)">
                                      <p:cBhvr>
                                        <p:cTn id="41" dur="500"/>
                                        <p:tgtEl>
                                          <p:spTgt spid="107578"/>
                                        </p:tgtEl>
                                      </p:cBhvr>
                                    </p:animEffect>
                                  </p:childTnLst>
                                  <p:subTnLst>
                                    <p:set>
                                      <p:cBhvr override="childStyle">
                                        <p:cTn dur="1" fill="hold" display="0" masterRel="nextClick" afterEffect="1"/>
                                        <p:tgtEl>
                                          <p:spTgt spid="107578"/>
                                        </p:tgtEl>
                                        <p:attrNameLst>
                                          <p:attrName>style.visibility</p:attrName>
                                        </p:attrNameLst>
                                      </p:cBhvr>
                                      <p:to>
                                        <p:strVal val="hidden"/>
                                      </p:to>
                                    </p:set>
                                  </p:subTnLst>
                                </p:cTn>
                              </p:par>
                            </p:childTnLst>
                          </p:cTn>
                        </p:par>
                      </p:childTnLst>
                    </p:cTn>
                  </p:par>
                  <p:par>
                    <p:cTn id="42" fill="hold" nodeType="clickPar">
                      <p:stCondLst>
                        <p:cond delay="indefinite"/>
                      </p:stCondLst>
                      <p:childTnLst>
                        <p:par>
                          <p:cTn id="43" fill="hold" nodeType="withGroup">
                            <p:stCondLst>
                              <p:cond delay="0"/>
                            </p:stCondLst>
                            <p:childTnLst>
                              <p:par>
                                <p:cTn id="44" presetID="11" presetClass="entr" presetSubtype="0" fill="hold" grpId="0" nodeType="clickEffect">
                                  <p:stCondLst>
                                    <p:cond delay="0"/>
                                  </p:stCondLst>
                                  <p:childTnLst>
                                    <p:set>
                                      <p:cBhvr>
                                        <p:cTn id="45" dur="1000">
                                          <p:stCondLst>
                                            <p:cond delay="0"/>
                                          </p:stCondLst>
                                        </p:cTn>
                                        <p:tgtEl>
                                          <p:spTgt spid="107584"/>
                                        </p:tgtEl>
                                        <p:attrNameLst>
                                          <p:attrName>style.visibility</p:attrName>
                                        </p:attrNameLst>
                                      </p:cBhvr>
                                      <p:to>
                                        <p:strVal val="visible"/>
                                      </p:to>
                                    </p:set>
                                  </p:childTnLst>
                                  <p:subTnLst>
                                    <p:set>
                                      <p:cBhvr override="childStyle">
                                        <p:cTn dur="1" fill="hold" display="0" masterRel="nextClick" afterEffect="1"/>
                                        <p:tgtEl>
                                          <p:spTgt spid="107584"/>
                                        </p:tgtEl>
                                        <p:attrNameLst>
                                          <p:attrName>style.visibility</p:attrName>
                                        </p:attrNameLst>
                                      </p:cBhvr>
                                      <p:to>
                                        <p:strVal val="hidden"/>
                                      </p:to>
                                    </p:set>
                                  </p:subTnLst>
                                </p:cTn>
                              </p:par>
                            </p:childTnLst>
                          </p:cTn>
                        </p:par>
                      </p:childTnLst>
                    </p:cTn>
                  </p:par>
                  <p:par>
                    <p:cTn id="46" fill="hold" nodeType="clickPar">
                      <p:stCondLst>
                        <p:cond delay="indefinite"/>
                      </p:stCondLst>
                      <p:childTnLst>
                        <p:par>
                          <p:cTn id="47" fill="hold" nodeType="withGroup">
                            <p:stCondLst>
                              <p:cond delay="0"/>
                            </p:stCondLst>
                            <p:childTnLst>
                              <p:par>
                                <p:cTn id="48" presetID="4" presetClass="entr" presetSubtype="16" fill="hold" grpId="0" nodeType="clickEffect">
                                  <p:stCondLst>
                                    <p:cond delay="0"/>
                                  </p:stCondLst>
                                  <p:childTnLst>
                                    <p:set>
                                      <p:cBhvr>
                                        <p:cTn id="49" dur="1" fill="hold">
                                          <p:stCondLst>
                                            <p:cond delay="0"/>
                                          </p:stCondLst>
                                        </p:cTn>
                                        <p:tgtEl>
                                          <p:spTgt spid="107579"/>
                                        </p:tgtEl>
                                        <p:attrNameLst>
                                          <p:attrName>style.visibility</p:attrName>
                                        </p:attrNameLst>
                                      </p:cBhvr>
                                      <p:to>
                                        <p:strVal val="visible"/>
                                      </p:to>
                                    </p:set>
                                    <p:animEffect transition="in" filter="box(in)">
                                      <p:cBhvr>
                                        <p:cTn id="50" dur="500"/>
                                        <p:tgtEl>
                                          <p:spTgt spid="107579"/>
                                        </p:tgtEl>
                                      </p:cBhvr>
                                    </p:animEffect>
                                  </p:childTnLst>
                                  <p:subTnLst>
                                    <p:set>
                                      <p:cBhvr override="childStyle">
                                        <p:cTn dur="1" fill="hold" display="0" masterRel="nextClick" afterEffect="1"/>
                                        <p:tgtEl>
                                          <p:spTgt spid="107579"/>
                                        </p:tgtEl>
                                        <p:attrNameLst>
                                          <p:attrName>style.visibility</p:attrName>
                                        </p:attrNameLst>
                                      </p:cBhvr>
                                      <p:to>
                                        <p:strVal val="hidden"/>
                                      </p:to>
                                    </p:set>
                                  </p:subTnLst>
                                </p:cTn>
                              </p:par>
                            </p:childTnLst>
                          </p:cTn>
                        </p:par>
                      </p:childTnLst>
                    </p:cTn>
                  </p:par>
                  <p:par>
                    <p:cTn id="51" fill="hold" nodeType="clickPar">
                      <p:stCondLst>
                        <p:cond delay="indefinite"/>
                      </p:stCondLst>
                      <p:childTnLst>
                        <p:par>
                          <p:cTn id="52" fill="hold" nodeType="withGroup">
                            <p:stCondLst>
                              <p:cond delay="0"/>
                            </p:stCondLst>
                            <p:childTnLst>
                              <p:par>
                                <p:cTn id="53" presetID="11" presetClass="entr" presetSubtype="0" fill="hold" grpId="0" nodeType="clickEffect">
                                  <p:stCondLst>
                                    <p:cond delay="0"/>
                                  </p:stCondLst>
                                  <p:childTnLst>
                                    <p:set>
                                      <p:cBhvr>
                                        <p:cTn id="54" dur="1000">
                                          <p:stCondLst>
                                            <p:cond delay="0"/>
                                          </p:stCondLst>
                                        </p:cTn>
                                        <p:tgtEl>
                                          <p:spTgt spid="107585"/>
                                        </p:tgtEl>
                                        <p:attrNameLst>
                                          <p:attrName>style.visibility</p:attrName>
                                        </p:attrNameLst>
                                      </p:cBhvr>
                                      <p:to>
                                        <p:strVal val="visible"/>
                                      </p:to>
                                    </p:set>
                                  </p:childTnLst>
                                  <p:subTnLst>
                                    <p:set>
                                      <p:cBhvr override="childStyle">
                                        <p:cTn dur="1" fill="hold" display="0" masterRel="nextClick" afterEffect="1"/>
                                        <p:tgtEl>
                                          <p:spTgt spid="107585"/>
                                        </p:tgtEl>
                                        <p:attrNameLst>
                                          <p:attrName>style.visibility</p:attrName>
                                        </p:attrNameLst>
                                      </p:cBhvr>
                                      <p:to>
                                        <p:strVal val="hidden"/>
                                      </p:to>
                                    </p:set>
                                  </p:subTnLst>
                                </p:cTn>
                              </p:par>
                            </p:childTnLst>
                          </p:cTn>
                        </p:par>
                      </p:childTnLst>
                    </p:cTn>
                  </p:par>
                  <p:par>
                    <p:cTn id="55" fill="hold" nodeType="clickPar">
                      <p:stCondLst>
                        <p:cond delay="indefinite"/>
                      </p:stCondLst>
                      <p:childTnLst>
                        <p:par>
                          <p:cTn id="56" fill="hold" nodeType="withGroup">
                            <p:stCondLst>
                              <p:cond delay="0"/>
                            </p:stCondLst>
                            <p:childTnLst>
                              <p:par>
                                <p:cTn id="57" presetID="4" presetClass="entr" presetSubtype="16" fill="hold" grpId="0" nodeType="clickEffect">
                                  <p:stCondLst>
                                    <p:cond delay="0"/>
                                  </p:stCondLst>
                                  <p:childTnLst>
                                    <p:set>
                                      <p:cBhvr>
                                        <p:cTn id="58" dur="1" fill="hold">
                                          <p:stCondLst>
                                            <p:cond delay="0"/>
                                          </p:stCondLst>
                                        </p:cTn>
                                        <p:tgtEl>
                                          <p:spTgt spid="107580"/>
                                        </p:tgtEl>
                                        <p:attrNameLst>
                                          <p:attrName>style.visibility</p:attrName>
                                        </p:attrNameLst>
                                      </p:cBhvr>
                                      <p:to>
                                        <p:strVal val="visible"/>
                                      </p:to>
                                    </p:set>
                                    <p:animEffect transition="in" filter="box(in)">
                                      <p:cBhvr>
                                        <p:cTn id="59" dur="500"/>
                                        <p:tgtEl>
                                          <p:spTgt spid="107580"/>
                                        </p:tgtEl>
                                      </p:cBhvr>
                                    </p:animEffect>
                                  </p:childTnLst>
                                  <p:subTnLst>
                                    <p:set>
                                      <p:cBhvr override="childStyle">
                                        <p:cTn dur="1" fill="hold" display="0" masterRel="nextClick" afterEffect="1"/>
                                        <p:tgtEl>
                                          <p:spTgt spid="107580"/>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75" grpId="0" animBg="1"/>
      <p:bldP spid="107576" grpId="0" animBg="1"/>
      <p:bldP spid="107577" grpId="0" animBg="1"/>
      <p:bldP spid="107578" grpId="0" animBg="1"/>
      <p:bldP spid="107579" grpId="0" animBg="1"/>
      <p:bldP spid="107580" grpId="0" animBg="1"/>
      <p:bldP spid="107581" grpId="0" animBg="1"/>
      <p:bldP spid="107582" grpId="0" animBg="1"/>
      <p:bldP spid="107583" grpId="0" animBg="1"/>
      <p:bldP spid="107584" grpId="0" animBg="1"/>
      <p:bldP spid="107585"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ChangeArrowheads="1"/>
          </p:cNvSpPr>
          <p:nvPr>
            <p:ph type="title"/>
          </p:nvPr>
        </p:nvSpPr>
        <p:spPr>
          <a:xfrm>
            <a:off x="457200" y="152400"/>
            <a:ext cx="6934200" cy="1371600"/>
          </a:xfrm>
        </p:spPr>
        <p:txBody>
          <a:bodyPr/>
          <a:lstStyle/>
          <a:p>
            <a:pPr>
              <a:defRPr/>
            </a:pPr>
            <a:r>
              <a:rPr lang="fr-CA" altLang="fr-FR" dirty="0" smtClean="0"/>
              <a:t>Le marquage est un état ...</a:t>
            </a:r>
            <a:endParaRPr lang="fr-CA" altLang="fr-FR" dirty="0"/>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45060"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564F0F4-7B1A-4826-A1DD-CC66804DC775}" type="slidenum">
              <a:rPr lang="fr-CA" altLang="fr-FR" sz="1200" b="0" smtClean="0">
                <a:solidFill>
                  <a:srgbClr val="898989"/>
                </a:solidFill>
                <a:cs typeface="Arial" pitchFamily="34" charset="0"/>
              </a:rPr>
              <a:pPr>
                <a:spcBef>
                  <a:spcPct val="0"/>
                </a:spcBef>
                <a:spcAft>
                  <a:spcPct val="0"/>
                </a:spcAft>
                <a:buFontTx/>
                <a:buNone/>
              </a:pPr>
              <a:t>183</a:t>
            </a:fld>
            <a:endParaRPr lang="fr-CA" altLang="fr-FR" sz="1200" b="0" smtClean="0">
              <a:solidFill>
                <a:srgbClr val="898989"/>
              </a:solidFill>
              <a:cs typeface="Arial" pitchFamily="34" charset="0"/>
            </a:endParaRPr>
          </a:p>
        </p:txBody>
      </p:sp>
      <p:sp>
        <p:nvSpPr>
          <p:cNvPr id="45061" name="Oval 3"/>
          <p:cNvSpPr>
            <a:spLocks noChangeArrowheads="1"/>
          </p:cNvSpPr>
          <p:nvPr/>
        </p:nvSpPr>
        <p:spPr bwMode="auto">
          <a:xfrm>
            <a:off x="1143000" y="3886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62" name="Rectangle 4"/>
          <p:cNvSpPr>
            <a:spLocks noChangeArrowheads="1"/>
          </p:cNvSpPr>
          <p:nvPr/>
        </p:nvSpPr>
        <p:spPr bwMode="auto">
          <a:xfrm>
            <a:off x="2133600" y="4495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63" name="Line 5"/>
          <p:cNvSpPr>
            <a:spLocks noChangeShapeType="1"/>
          </p:cNvSpPr>
          <p:nvPr/>
        </p:nvSpPr>
        <p:spPr bwMode="auto">
          <a:xfrm flipV="1">
            <a:off x="1524000" y="33528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64" name="Line 6"/>
          <p:cNvSpPr>
            <a:spLocks noChangeShapeType="1"/>
          </p:cNvSpPr>
          <p:nvPr/>
        </p:nvSpPr>
        <p:spPr bwMode="auto">
          <a:xfrm>
            <a:off x="1524000" y="4191000"/>
            <a:ext cx="6096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65" name="Oval 7"/>
          <p:cNvSpPr>
            <a:spLocks noChangeArrowheads="1"/>
          </p:cNvSpPr>
          <p:nvPr/>
        </p:nvSpPr>
        <p:spPr bwMode="auto">
          <a:xfrm>
            <a:off x="3276600" y="2743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66" name="Oval 8"/>
          <p:cNvSpPr>
            <a:spLocks noChangeArrowheads="1"/>
          </p:cNvSpPr>
          <p:nvPr/>
        </p:nvSpPr>
        <p:spPr bwMode="auto">
          <a:xfrm>
            <a:off x="3276600" y="48006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67" name="Rectangle 9"/>
          <p:cNvSpPr>
            <a:spLocks noChangeArrowheads="1"/>
          </p:cNvSpPr>
          <p:nvPr/>
        </p:nvSpPr>
        <p:spPr bwMode="auto">
          <a:xfrm>
            <a:off x="2133600" y="32004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68" name="Rectangle 10"/>
          <p:cNvSpPr>
            <a:spLocks noChangeArrowheads="1"/>
          </p:cNvSpPr>
          <p:nvPr/>
        </p:nvSpPr>
        <p:spPr bwMode="auto">
          <a:xfrm>
            <a:off x="4876800" y="24384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69" name="Rectangle 11"/>
          <p:cNvSpPr>
            <a:spLocks noChangeArrowheads="1"/>
          </p:cNvSpPr>
          <p:nvPr/>
        </p:nvSpPr>
        <p:spPr bwMode="auto">
          <a:xfrm>
            <a:off x="4876800" y="50292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70" name="Rectangle 12"/>
          <p:cNvSpPr>
            <a:spLocks noChangeArrowheads="1"/>
          </p:cNvSpPr>
          <p:nvPr/>
        </p:nvSpPr>
        <p:spPr bwMode="auto">
          <a:xfrm>
            <a:off x="4876800" y="3733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71" name="Oval 13"/>
          <p:cNvSpPr>
            <a:spLocks noChangeArrowheads="1"/>
          </p:cNvSpPr>
          <p:nvPr/>
        </p:nvSpPr>
        <p:spPr bwMode="auto">
          <a:xfrm>
            <a:off x="6553200" y="5029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72" name="Oval 14"/>
          <p:cNvSpPr>
            <a:spLocks noChangeArrowheads="1"/>
          </p:cNvSpPr>
          <p:nvPr/>
        </p:nvSpPr>
        <p:spPr bwMode="auto">
          <a:xfrm>
            <a:off x="6477000" y="2362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73" name="Line 15"/>
          <p:cNvSpPr>
            <a:spLocks noChangeShapeType="1"/>
          </p:cNvSpPr>
          <p:nvPr/>
        </p:nvSpPr>
        <p:spPr bwMode="auto">
          <a:xfrm flipV="1">
            <a:off x="2362200" y="2971800"/>
            <a:ext cx="914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74" name="Line 16"/>
          <p:cNvSpPr>
            <a:spLocks noChangeShapeType="1"/>
          </p:cNvSpPr>
          <p:nvPr/>
        </p:nvSpPr>
        <p:spPr bwMode="auto">
          <a:xfrm>
            <a:off x="2362200" y="4648200"/>
            <a:ext cx="9144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75" name="Line 17"/>
          <p:cNvSpPr>
            <a:spLocks noChangeShapeType="1"/>
          </p:cNvSpPr>
          <p:nvPr/>
        </p:nvSpPr>
        <p:spPr bwMode="auto">
          <a:xfrm flipV="1">
            <a:off x="3657600" y="2590800"/>
            <a:ext cx="12192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76" name="Line 18"/>
          <p:cNvSpPr>
            <a:spLocks noChangeShapeType="1"/>
          </p:cNvSpPr>
          <p:nvPr/>
        </p:nvSpPr>
        <p:spPr bwMode="auto">
          <a:xfrm flipV="1">
            <a:off x="5105400" y="2514600"/>
            <a:ext cx="1371600" cy="76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77" name="Rectangle 19"/>
          <p:cNvSpPr>
            <a:spLocks noChangeArrowheads="1"/>
          </p:cNvSpPr>
          <p:nvPr/>
        </p:nvSpPr>
        <p:spPr bwMode="auto">
          <a:xfrm>
            <a:off x="3429000" y="3733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78" name="Line 20"/>
          <p:cNvSpPr>
            <a:spLocks noChangeShapeType="1"/>
          </p:cNvSpPr>
          <p:nvPr/>
        </p:nvSpPr>
        <p:spPr bwMode="auto">
          <a:xfrm>
            <a:off x="3505200" y="3124200"/>
            <a:ext cx="1588"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79" name="Line 21"/>
          <p:cNvSpPr>
            <a:spLocks noChangeShapeType="1"/>
          </p:cNvSpPr>
          <p:nvPr/>
        </p:nvSpPr>
        <p:spPr bwMode="auto">
          <a:xfrm>
            <a:off x="3505200" y="4038600"/>
            <a:ext cx="1588"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80" name="Line 22"/>
          <p:cNvSpPr>
            <a:spLocks noChangeShapeType="1"/>
          </p:cNvSpPr>
          <p:nvPr/>
        </p:nvSpPr>
        <p:spPr bwMode="auto">
          <a:xfrm flipV="1">
            <a:off x="3657600" y="3886200"/>
            <a:ext cx="121920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81" name="Line 23"/>
          <p:cNvSpPr>
            <a:spLocks noChangeShapeType="1"/>
          </p:cNvSpPr>
          <p:nvPr/>
        </p:nvSpPr>
        <p:spPr bwMode="auto">
          <a:xfrm flipV="1">
            <a:off x="5105400" y="2743200"/>
            <a:ext cx="1447800" cy="1143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82" name="Line 24"/>
          <p:cNvSpPr>
            <a:spLocks noChangeShapeType="1"/>
          </p:cNvSpPr>
          <p:nvPr/>
        </p:nvSpPr>
        <p:spPr bwMode="auto">
          <a:xfrm>
            <a:off x="3657600" y="5029200"/>
            <a:ext cx="1219200" cy="152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83" name="Line 25"/>
          <p:cNvSpPr>
            <a:spLocks noChangeShapeType="1"/>
          </p:cNvSpPr>
          <p:nvPr/>
        </p:nvSpPr>
        <p:spPr bwMode="auto">
          <a:xfrm>
            <a:off x="5105400" y="5181600"/>
            <a:ext cx="1447800" cy="15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84" name="Rectangle 26"/>
          <p:cNvSpPr>
            <a:spLocks noChangeArrowheads="1"/>
          </p:cNvSpPr>
          <p:nvPr/>
        </p:nvSpPr>
        <p:spPr bwMode="auto">
          <a:xfrm>
            <a:off x="6705600" y="37338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85" name="Line 27"/>
          <p:cNvSpPr>
            <a:spLocks noChangeShapeType="1"/>
          </p:cNvSpPr>
          <p:nvPr/>
        </p:nvSpPr>
        <p:spPr bwMode="auto">
          <a:xfrm>
            <a:off x="6705600" y="2743200"/>
            <a:ext cx="15240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86" name="Line 28"/>
          <p:cNvSpPr>
            <a:spLocks noChangeShapeType="1"/>
          </p:cNvSpPr>
          <p:nvPr/>
        </p:nvSpPr>
        <p:spPr bwMode="auto">
          <a:xfrm flipH="1">
            <a:off x="6781800" y="4038600"/>
            <a:ext cx="76200" cy="990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87" name="Rectangle 29"/>
          <p:cNvSpPr>
            <a:spLocks noChangeArrowheads="1"/>
          </p:cNvSpPr>
          <p:nvPr/>
        </p:nvSpPr>
        <p:spPr bwMode="auto">
          <a:xfrm>
            <a:off x="3200400" y="58674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88" name="Rectangle 30"/>
          <p:cNvSpPr>
            <a:spLocks noChangeArrowheads="1"/>
          </p:cNvSpPr>
          <p:nvPr/>
        </p:nvSpPr>
        <p:spPr bwMode="auto">
          <a:xfrm>
            <a:off x="3124200" y="1752600"/>
            <a:ext cx="228600" cy="3048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5089" name="Line 31"/>
          <p:cNvSpPr>
            <a:spLocks noChangeShapeType="1"/>
          </p:cNvSpPr>
          <p:nvPr/>
        </p:nvSpPr>
        <p:spPr bwMode="auto">
          <a:xfrm>
            <a:off x="6781800" y="5410200"/>
            <a:ext cx="1588" cy="6096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90" name="Line 32"/>
          <p:cNvSpPr>
            <a:spLocks noChangeShapeType="1"/>
          </p:cNvSpPr>
          <p:nvPr/>
        </p:nvSpPr>
        <p:spPr bwMode="auto">
          <a:xfrm flipH="1">
            <a:off x="3429000" y="6019800"/>
            <a:ext cx="3352800" cy="15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91" name="Line 33"/>
          <p:cNvSpPr>
            <a:spLocks noChangeShapeType="1"/>
          </p:cNvSpPr>
          <p:nvPr/>
        </p:nvSpPr>
        <p:spPr bwMode="auto">
          <a:xfrm flipH="1">
            <a:off x="1371600" y="6019800"/>
            <a:ext cx="1828800" cy="15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92" name="Line 34"/>
          <p:cNvSpPr>
            <a:spLocks noChangeShapeType="1"/>
          </p:cNvSpPr>
          <p:nvPr/>
        </p:nvSpPr>
        <p:spPr bwMode="auto">
          <a:xfrm flipV="1">
            <a:off x="1371600" y="4267200"/>
            <a:ext cx="1588" cy="1752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93" name="Line 35"/>
          <p:cNvSpPr>
            <a:spLocks noChangeShapeType="1"/>
          </p:cNvSpPr>
          <p:nvPr/>
        </p:nvSpPr>
        <p:spPr bwMode="auto">
          <a:xfrm flipV="1">
            <a:off x="6705600" y="1905000"/>
            <a:ext cx="1588" cy="4572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94" name="Line 36"/>
          <p:cNvSpPr>
            <a:spLocks noChangeShapeType="1"/>
          </p:cNvSpPr>
          <p:nvPr/>
        </p:nvSpPr>
        <p:spPr bwMode="auto">
          <a:xfrm flipH="1">
            <a:off x="3352800" y="1905000"/>
            <a:ext cx="3352800" cy="15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95" name="Line 37"/>
          <p:cNvSpPr>
            <a:spLocks noChangeShapeType="1"/>
          </p:cNvSpPr>
          <p:nvPr/>
        </p:nvSpPr>
        <p:spPr bwMode="auto">
          <a:xfrm flipH="1">
            <a:off x="1371600" y="1905000"/>
            <a:ext cx="1752600" cy="158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96" name="Line 38"/>
          <p:cNvSpPr>
            <a:spLocks noChangeShapeType="1"/>
          </p:cNvSpPr>
          <p:nvPr/>
        </p:nvSpPr>
        <p:spPr bwMode="auto">
          <a:xfrm>
            <a:off x="1371600" y="1905000"/>
            <a:ext cx="1588" cy="1981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5097" name="Text Box 39"/>
          <p:cNvSpPr txBox="1">
            <a:spLocks noChangeArrowheads="1"/>
          </p:cNvSpPr>
          <p:nvPr/>
        </p:nvSpPr>
        <p:spPr bwMode="auto">
          <a:xfrm>
            <a:off x="3048000" y="1981200"/>
            <a:ext cx="3810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t8</a:t>
            </a:r>
            <a:endParaRPr lang="en-US" altLang="fr-FR" sz="2400" b="0"/>
          </a:p>
        </p:txBody>
      </p:sp>
      <p:sp>
        <p:nvSpPr>
          <p:cNvPr id="45098" name="Text Box 40"/>
          <p:cNvSpPr txBox="1">
            <a:spLocks noChangeArrowheads="1"/>
          </p:cNvSpPr>
          <p:nvPr/>
        </p:nvSpPr>
        <p:spPr bwMode="auto">
          <a:xfrm>
            <a:off x="2057400" y="28194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t1</a:t>
            </a:r>
            <a:endParaRPr lang="en-US" altLang="fr-FR" sz="2400" b="0"/>
          </a:p>
        </p:txBody>
      </p:sp>
      <p:sp>
        <p:nvSpPr>
          <p:cNvPr id="45099" name="Text Box 41"/>
          <p:cNvSpPr txBox="1">
            <a:spLocks noChangeArrowheads="1"/>
          </p:cNvSpPr>
          <p:nvPr/>
        </p:nvSpPr>
        <p:spPr bwMode="auto">
          <a:xfrm>
            <a:off x="914400" y="3505200"/>
            <a:ext cx="438150"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p1</a:t>
            </a:r>
            <a:endParaRPr lang="en-US" altLang="fr-FR" sz="2400" b="0"/>
          </a:p>
        </p:txBody>
      </p:sp>
      <p:sp>
        <p:nvSpPr>
          <p:cNvPr id="45100" name="Text Box 42"/>
          <p:cNvSpPr txBox="1">
            <a:spLocks noChangeArrowheads="1"/>
          </p:cNvSpPr>
          <p:nvPr/>
        </p:nvSpPr>
        <p:spPr bwMode="auto">
          <a:xfrm>
            <a:off x="2057400" y="48006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t2</a:t>
            </a:r>
            <a:endParaRPr lang="en-US" altLang="fr-FR" sz="2400" b="0"/>
          </a:p>
        </p:txBody>
      </p:sp>
      <p:sp>
        <p:nvSpPr>
          <p:cNvPr id="45101" name="Text Box 43"/>
          <p:cNvSpPr txBox="1">
            <a:spLocks noChangeArrowheads="1"/>
          </p:cNvSpPr>
          <p:nvPr/>
        </p:nvSpPr>
        <p:spPr bwMode="auto">
          <a:xfrm>
            <a:off x="2971800" y="2538413"/>
            <a:ext cx="4127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p2</a:t>
            </a:r>
            <a:endParaRPr lang="en-US" altLang="fr-FR" sz="2400" b="0"/>
          </a:p>
        </p:txBody>
      </p:sp>
      <p:sp>
        <p:nvSpPr>
          <p:cNvPr id="45102" name="Text Box 44"/>
          <p:cNvSpPr txBox="1">
            <a:spLocks noChangeArrowheads="1"/>
          </p:cNvSpPr>
          <p:nvPr/>
        </p:nvSpPr>
        <p:spPr bwMode="auto">
          <a:xfrm>
            <a:off x="3048000" y="3657600"/>
            <a:ext cx="4572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t3</a:t>
            </a:r>
            <a:endParaRPr lang="en-US" altLang="fr-FR" sz="2400" b="0"/>
          </a:p>
        </p:txBody>
      </p:sp>
      <p:sp>
        <p:nvSpPr>
          <p:cNvPr id="45103" name="Text Box 45"/>
          <p:cNvSpPr txBox="1">
            <a:spLocks noChangeArrowheads="1"/>
          </p:cNvSpPr>
          <p:nvPr/>
        </p:nvSpPr>
        <p:spPr bwMode="auto">
          <a:xfrm>
            <a:off x="3048000" y="50292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p3</a:t>
            </a:r>
            <a:endParaRPr lang="en-US" altLang="fr-FR" sz="2400" b="0"/>
          </a:p>
        </p:txBody>
      </p:sp>
      <p:sp>
        <p:nvSpPr>
          <p:cNvPr id="45104" name="Text Box 46"/>
          <p:cNvSpPr txBox="1">
            <a:spLocks noChangeArrowheads="1"/>
          </p:cNvSpPr>
          <p:nvPr/>
        </p:nvSpPr>
        <p:spPr bwMode="auto">
          <a:xfrm>
            <a:off x="4648200" y="21336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t4</a:t>
            </a:r>
            <a:endParaRPr lang="en-US" altLang="fr-FR" sz="2400" b="0"/>
          </a:p>
        </p:txBody>
      </p:sp>
      <p:sp>
        <p:nvSpPr>
          <p:cNvPr id="45105" name="Text Box 47"/>
          <p:cNvSpPr txBox="1">
            <a:spLocks noChangeArrowheads="1"/>
          </p:cNvSpPr>
          <p:nvPr/>
        </p:nvSpPr>
        <p:spPr bwMode="auto">
          <a:xfrm>
            <a:off x="5089525" y="37719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t5</a:t>
            </a:r>
            <a:endParaRPr lang="en-US" altLang="fr-FR" sz="2400" b="0"/>
          </a:p>
        </p:txBody>
      </p:sp>
      <p:sp>
        <p:nvSpPr>
          <p:cNvPr id="45106" name="Text Box 48"/>
          <p:cNvSpPr txBox="1">
            <a:spLocks noChangeArrowheads="1"/>
          </p:cNvSpPr>
          <p:nvPr/>
        </p:nvSpPr>
        <p:spPr bwMode="auto">
          <a:xfrm>
            <a:off x="4876800" y="46482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t6</a:t>
            </a:r>
            <a:endParaRPr lang="en-US" altLang="fr-FR" sz="2400" b="0"/>
          </a:p>
        </p:txBody>
      </p:sp>
      <p:sp>
        <p:nvSpPr>
          <p:cNvPr id="45107" name="Text Box 49"/>
          <p:cNvSpPr txBox="1">
            <a:spLocks noChangeArrowheads="1"/>
          </p:cNvSpPr>
          <p:nvPr/>
        </p:nvSpPr>
        <p:spPr bwMode="auto">
          <a:xfrm>
            <a:off x="6324600" y="4724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p5</a:t>
            </a:r>
            <a:endParaRPr lang="en-US" altLang="fr-FR" sz="2400" b="0"/>
          </a:p>
        </p:txBody>
      </p:sp>
      <p:sp>
        <p:nvSpPr>
          <p:cNvPr id="45108" name="Text Box 50"/>
          <p:cNvSpPr txBox="1">
            <a:spLocks noChangeArrowheads="1"/>
          </p:cNvSpPr>
          <p:nvPr/>
        </p:nvSpPr>
        <p:spPr bwMode="auto">
          <a:xfrm>
            <a:off x="6400800" y="36576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t7</a:t>
            </a:r>
          </a:p>
        </p:txBody>
      </p:sp>
      <p:sp>
        <p:nvSpPr>
          <p:cNvPr id="45109" name="Text Box 51"/>
          <p:cNvSpPr txBox="1">
            <a:spLocks noChangeArrowheads="1"/>
          </p:cNvSpPr>
          <p:nvPr/>
        </p:nvSpPr>
        <p:spPr bwMode="auto">
          <a:xfrm>
            <a:off x="6324600" y="2057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p4</a:t>
            </a:r>
            <a:endParaRPr lang="en-US" altLang="fr-FR" sz="2400" b="0"/>
          </a:p>
        </p:txBody>
      </p:sp>
      <p:sp>
        <p:nvSpPr>
          <p:cNvPr id="45110" name="Text Box 52"/>
          <p:cNvSpPr txBox="1">
            <a:spLocks noChangeArrowheads="1"/>
          </p:cNvSpPr>
          <p:nvPr/>
        </p:nvSpPr>
        <p:spPr bwMode="auto">
          <a:xfrm>
            <a:off x="3429000" y="61722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t9</a:t>
            </a:r>
            <a:endParaRPr lang="en-US" altLang="fr-FR" sz="2400" b="0"/>
          </a:p>
        </p:txBody>
      </p:sp>
      <p:sp>
        <p:nvSpPr>
          <p:cNvPr id="109621" name="Oval 53"/>
          <p:cNvSpPr>
            <a:spLocks noChangeArrowheads="1"/>
          </p:cNvSpPr>
          <p:nvPr/>
        </p:nvSpPr>
        <p:spPr bwMode="auto">
          <a:xfrm>
            <a:off x="12192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9622" name="Oval 54"/>
          <p:cNvSpPr>
            <a:spLocks noChangeArrowheads="1"/>
          </p:cNvSpPr>
          <p:nvPr/>
        </p:nvSpPr>
        <p:spPr bwMode="auto">
          <a:xfrm>
            <a:off x="34290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9623" name="Oval 55"/>
          <p:cNvSpPr>
            <a:spLocks noChangeArrowheads="1"/>
          </p:cNvSpPr>
          <p:nvPr/>
        </p:nvSpPr>
        <p:spPr bwMode="auto">
          <a:xfrm>
            <a:off x="3429000" y="48768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9624" name="Oval 56"/>
          <p:cNvSpPr>
            <a:spLocks noChangeArrowheads="1"/>
          </p:cNvSpPr>
          <p:nvPr/>
        </p:nvSpPr>
        <p:spPr bwMode="auto">
          <a:xfrm>
            <a:off x="6629400" y="25146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9625" name="Oval 57"/>
          <p:cNvSpPr>
            <a:spLocks noChangeArrowheads="1"/>
          </p:cNvSpPr>
          <p:nvPr/>
        </p:nvSpPr>
        <p:spPr bwMode="auto">
          <a:xfrm>
            <a:off x="6705600" y="5105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9626" name="Oval 58"/>
          <p:cNvSpPr>
            <a:spLocks noChangeArrowheads="1"/>
          </p:cNvSpPr>
          <p:nvPr/>
        </p:nvSpPr>
        <p:spPr bwMode="auto">
          <a:xfrm>
            <a:off x="1219200" y="3962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09627" name="Text Box 59"/>
          <p:cNvSpPr txBox="1">
            <a:spLocks noChangeArrowheads="1"/>
          </p:cNvSpPr>
          <p:nvPr/>
        </p:nvSpPr>
        <p:spPr bwMode="auto">
          <a:xfrm>
            <a:off x="7010400" y="2057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M0 = (1,0,0,0,0)</a:t>
            </a:r>
          </a:p>
        </p:txBody>
      </p:sp>
      <p:sp>
        <p:nvSpPr>
          <p:cNvPr id="109628" name="Text Box 60"/>
          <p:cNvSpPr txBox="1">
            <a:spLocks noChangeArrowheads="1"/>
          </p:cNvSpPr>
          <p:nvPr/>
        </p:nvSpPr>
        <p:spPr bwMode="auto">
          <a:xfrm>
            <a:off x="7010400" y="2438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M1 = (0,1,0,0,0)</a:t>
            </a:r>
          </a:p>
        </p:txBody>
      </p:sp>
      <p:sp>
        <p:nvSpPr>
          <p:cNvPr id="109629" name="Text Box 61"/>
          <p:cNvSpPr txBox="1">
            <a:spLocks noChangeArrowheads="1"/>
          </p:cNvSpPr>
          <p:nvPr/>
        </p:nvSpPr>
        <p:spPr bwMode="auto">
          <a:xfrm>
            <a:off x="7010400" y="2819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M2 = (0,0,1,0,0)</a:t>
            </a:r>
          </a:p>
        </p:txBody>
      </p:sp>
      <p:sp>
        <p:nvSpPr>
          <p:cNvPr id="109630" name="Text Box 62"/>
          <p:cNvSpPr txBox="1">
            <a:spLocks noChangeArrowheads="1"/>
          </p:cNvSpPr>
          <p:nvPr/>
        </p:nvSpPr>
        <p:spPr bwMode="auto">
          <a:xfrm>
            <a:off x="7010400" y="3200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M3 = (0,0,0,1,0)</a:t>
            </a:r>
          </a:p>
        </p:txBody>
      </p:sp>
      <p:sp>
        <p:nvSpPr>
          <p:cNvPr id="109631" name="Text Box 63"/>
          <p:cNvSpPr txBox="1">
            <a:spLocks noChangeArrowheads="1"/>
          </p:cNvSpPr>
          <p:nvPr/>
        </p:nvSpPr>
        <p:spPr bwMode="auto">
          <a:xfrm>
            <a:off x="7010400" y="3581400"/>
            <a:ext cx="1863725" cy="3968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M4 = (0,0,0,0,1)</a:t>
            </a:r>
          </a:p>
        </p:txBody>
      </p:sp>
      <p:sp>
        <p:nvSpPr>
          <p:cNvPr id="109632" name="Text Box 64"/>
          <p:cNvSpPr txBox="1">
            <a:spLocks noChangeArrowheads="1"/>
          </p:cNvSpPr>
          <p:nvPr/>
        </p:nvSpPr>
        <p:spPr bwMode="auto">
          <a:xfrm>
            <a:off x="6875463" y="4419600"/>
            <a:ext cx="2198687"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Marquage initial:M0</a:t>
            </a:r>
          </a:p>
        </p:txBody>
      </p:sp>
    </p:spTree>
    <p:extLst>
      <p:ext uri="{BB962C8B-B14F-4D97-AF65-F5344CB8AC3E}">
        <p14:creationId xmlns:p14="http://schemas.microsoft.com/office/powerpoint/2010/main" val="33537753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09621"/>
                                        </p:tgtEl>
                                        <p:attrNameLst>
                                          <p:attrName>style.visibility</p:attrName>
                                        </p:attrNameLst>
                                      </p:cBhvr>
                                      <p:to>
                                        <p:strVal val="visible"/>
                                      </p:to>
                                    </p:set>
                                    <p:animEffect transition="in" filter="box(in)">
                                      <p:cBhvr>
                                        <p:cTn id="7" dur="500"/>
                                        <p:tgtEl>
                                          <p:spTgt spid="109621"/>
                                        </p:tgtEl>
                                      </p:cBhvr>
                                    </p:animEffect>
                                  </p:childTnLst>
                                  <p:subTnLst>
                                    <p:set>
                                      <p:cBhvr override="childStyle">
                                        <p:cTn dur="1" fill="hold" display="0" masterRel="nextClick" afterEffect="1"/>
                                        <p:tgtEl>
                                          <p:spTgt spid="109621"/>
                                        </p:tgtEl>
                                        <p:attrNameLst>
                                          <p:attrName>style.visibility</p:attrName>
                                        </p:attrNameLst>
                                      </p:cBhvr>
                                      <p:to>
                                        <p:strVal val="hidden"/>
                                      </p:to>
                                    </p:set>
                                  </p:subTnLst>
                                </p:cTn>
                              </p:par>
                            </p:childTnLst>
                          </p:cTn>
                        </p:par>
                        <p:par>
                          <p:cTn id="8" fill="hold" nodeType="afterGroup">
                            <p:stCondLst>
                              <p:cond delay="500"/>
                            </p:stCondLst>
                            <p:childTnLst>
                              <p:par>
                                <p:cTn id="9" presetID="4" presetClass="entr" presetSubtype="32" fill="hold" grpId="0" nodeType="afterEffect">
                                  <p:stCondLst>
                                    <p:cond delay="1000"/>
                                  </p:stCondLst>
                                  <p:childTnLst>
                                    <p:set>
                                      <p:cBhvr>
                                        <p:cTn id="10" dur="1" fill="hold">
                                          <p:stCondLst>
                                            <p:cond delay="0"/>
                                          </p:stCondLst>
                                        </p:cTn>
                                        <p:tgtEl>
                                          <p:spTgt spid="109627"/>
                                        </p:tgtEl>
                                        <p:attrNameLst>
                                          <p:attrName>style.visibility</p:attrName>
                                        </p:attrNameLst>
                                      </p:cBhvr>
                                      <p:to>
                                        <p:strVal val="visible"/>
                                      </p:to>
                                    </p:set>
                                    <p:animEffect transition="in" filter="box(out)">
                                      <p:cBhvr>
                                        <p:cTn id="11" dur="500"/>
                                        <p:tgtEl>
                                          <p:spTgt spid="109627"/>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4" presetClass="entr" presetSubtype="16" fill="hold" grpId="0" nodeType="clickEffect">
                                  <p:stCondLst>
                                    <p:cond delay="0"/>
                                  </p:stCondLst>
                                  <p:childTnLst>
                                    <p:set>
                                      <p:cBhvr>
                                        <p:cTn id="15" dur="1" fill="hold">
                                          <p:stCondLst>
                                            <p:cond delay="0"/>
                                          </p:stCondLst>
                                        </p:cTn>
                                        <p:tgtEl>
                                          <p:spTgt spid="109622"/>
                                        </p:tgtEl>
                                        <p:attrNameLst>
                                          <p:attrName>style.visibility</p:attrName>
                                        </p:attrNameLst>
                                      </p:cBhvr>
                                      <p:to>
                                        <p:strVal val="visible"/>
                                      </p:to>
                                    </p:set>
                                    <p:animEffect transition="in" filter="box(in)">
                                      <p:cBhvr>
                                        <p:cTn id="16" dur="500"/>
                                        <p:tgtEl>
                                          <p:spTgt spid="109622"/>
                                        </p:tgtEl>
                                      </p:cBhvr>
                                    </p:animEffect>
                                  </p:childTnLst>
                                  <p:subTnLst>
                                    <p:set>
                                      <p:cBhvr override="childStyle">
                                        <p:cTn dur="1" fill="hold" display="0" masterRel="nextClick" afterEffect="1"/>
                                        <p:tgtEl>
                                          <p:spTgt spid="109622"/>
                                        </p:tgtEl>
                                        <p:attrNameLst>
                                          <p:attrName>style.visibility</p:attrName>
                                        </p:attrNameLst>
                                      </p:cBhvr>
                                      <p:to>
                                        <p:strVal val="hidden"/>
                                      </p:to>
                                    </p:set>
                                  </p:subTnLst>
                                </p:cTn>
                              </p:par>
                            </p:childTnLst>
                          </p:cTn>
                        </p:par>
                        <p:par>
                          <p:cTn id="17" fill="hold" nodeType="afterGroup">
                            <p:stCondLst>
                              <p:cond delay="500"/>
                            </p:stCondLst>
                            <p:childTnLst>
                              <p:par>
                                <p:cTn id="18" presetID="4" presetClass="entr" presetSubtype="32" fill="hold" grpId="0" nodeType="afterEffect">
                                  <p:stCondLst>
                                    <p:cond delay="1000"/>
                                  </p:stCondLst>
                                  <p:childTnLst>
                                    <p:set>
                                      <p:cBhvr>
                                        <p:cTn id="19" dur="1" fill="hold">
                                          <p:stCondLst>
                                            <p:cond delay="0"/>
                                          </p:stCondLst>
                                        </p:cTn>
                                        <p:tgtEl>
                                          <p:spTgt spid="109628"/>
                                        </p:tgtEl>
                                        <p:attrNameLst>
                                          <p:attrName>style.visibility</p:attrName>
                                        </p:attrNameLst>
                                      </p:cBhvr>
                                      <p:to>
                                        <p:strVal val="visible"/>
                                      </p:to>
                                    </p:set>
                                    <p:animEffect transition="in" filter="box(out)">
                                      <p:cBhvr>
                                        <p:cTn id="20" dur="500"/>
                                        <p:tgtEl>
                                          <p:spTgt spid="10962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 presetClass="entr" presetSubtype="16" fill="hold" grpId="0" nodeType="clickEffect">
                                  <p:stCondLst>
                                    <p:cond delay="0"/>
                                  </p:stCondLst>
                                  <p:childTnLst>
                                    <p:set>
                                      <p:cBhvr>
                                        <p:cTn id="24" dur="1" fill="hold">
                                          <p:stCondLst>
                                            <p:cond delay="0"/>
                                          </p:stCondLst>
                                        </p:cTn>
                                        <p:tgtEl>
                                          <p:spTgt spid="109623"/>
                                        </p:tgtEl>
                                        <p:attrNameLst>
                                          <p:attrName>style.visibility</p:attrName>
                                        </p:attrNameLst>
                                      </p:cBhvr>
                                      <p:to>
                                        <p:strVal val="visible"/>
                                      </p:to>
                                    </p:set>
                                    <p:animEffect transition="in" filter="box(in)">
                                      <p:cBhvr>
                                        <p:cTn id="25" dur="500"/>
                                        <p:tgtEl>
                                          <p:spTgt spid="109623"/>
                                        </p:tgtEl>
                                      </p:cBhvr>
                                    </p:animEffect>
                                  </p:childTnLst>
                                  <p:subTnLst>
                                    <p:set>
                                      <p:cBhvr override="childStyle">
                                        <p:cTn dur="1" fill="hold" display="0" masterRel="nextClick" afterEffect="1"/>
                                        <p:tgtEl>
                                          <p:spTgt spid="109623"/>
                                        </p:tgtEl>
                                        <p:attrNameLst>
                                          <p:attrName>style.visibility</p:attrName>
                                        </p:attrNameLst>
                                      </p:cBhvr>
                                      <p:to>
                                        <p:strVal val="hidden"/>
                                      </p:to>
                                    </p:set>
                                  </p:subTnLst>
                                </p:cTn>
                              </p:par>
                            </p:childTnLst>
                          </p:cTn>
                        </p:par>
                        <p:par>
                          <p:cTn id="26" fill="hold" nodeType="afterGroup">
                            <p:stCondLst>
                              <p:cond delay="500"/>
                            </p:stCondLst>
                            <p:childTnLst>
                              <p:par>
                                <p:cTn id="27" presetID="4" presetClass="entr" presetSubtype="32" fill="hold" grpId="0" nodeType="afterEffect">
                                  <p:stCondLst>
                                    <p:cond delay="1000"/>
                                  </p:stCondLst>
                                  <p:childTnLst>
                                    <p:set>
                                      <p:cBhvr>
                                        <p:cTn id="28" dur="1" fill="hold">
                                          <p:stCondLst>
                                            <p:cond delay="0"/>
                                          </p:stCondLst>
                                        </p:cTn>
                                        <p:tgtEl>
                                          <p:spTgt spid="109629"/>
                                        </p:tgtEl>
                                        <p:attrNameLst>
                                          <p:attrName>style.visibility</p:attrName>
                                        </p:attrNameLst>
                                      </p:cBhvr>
                                      <p:to>
                                        <p:strVal val="visible"/>
                                      </p:to>
                                    </p:set>
                                    <p:animEffect transition="in" filter="box(out)">
                                      <p:cBhvr>
                                        <p:cTn id="29" dur="500"/>
                                        <p:tgtEl>
                                          <p:spTgt spid="109629"/>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4" presetClass="entr" presetSubtype="16" fill="hold" grpId="0" nodeType="clickEffect">
                                  <p:stCondLst>
                                    <p:cond delay="0"/>
                                  </p:stCondLst>
                                  <p:childTnLst>
                                    <p:set>
                                      <p:cBhvr>
                                        <p:cTn id="33" dur="1" fill="hold">
                                          <p:stCondLst>
                                            <p:cond delay="0"/>
                                          </p:stCondLst>
                                        </p:cTn>
                                        <p:tgtEl>
                                          <p:spTgt spid="109624"/>
                                        </p:tgtEl>
                                        <p:attrNameLst>
                                          <p:attrName>style.visibility</p:attrName>
                                        </p:attrNameLst>
                                      </p:cBhvr>
                                      <p:to>
                                        <p:strVal val="visible"/>
                                      </p:to>
                                    </p:set>
                                    <p:animEffect transition="in" filter="box(in)">
                                      <p:cBhvr>
                                        <p:cTn id="34" dur="500"/>
                                        <p:tgtEl>
                                          <p:spTgt spid="109624"/>
                                        </p:tgtEl>
                                      </p:cBhvr>
                                    </p:animEffect>
                                  </p:childTnLst>
                                  <p:subTnLst>
                                    <p:set>
                                      <p:cBhvr override="childStyle">
                                        <p:cTn dur="1" fill="hold" display="0" masterRel="nextClick" afterEffect="1"/>
                                        <p:tgtEl>
                                          <p:spTgt spid="109624"/>
                                        </p:tgtEl>
                                        <p:attrNameLst>
                                          <p:attrName>style.visibility</p:attrName>
                                        </p:attrNameLst>
                                      </p:cBhvr>
                                      <p:to>
                                        <p:strVal val="hidden"/>
                                      </p:to>
                                    </p:set>
                                  </p:subTnLst>
                                </p:cTn>
                              </p:par>
                            </p:childTnLst>
                          </p:cTn>
                        </p:par>
                        <p:par>
                          <p:cTn id="35" fill="hold" nodeType="afterGroup">
                            <p:stCondLst>
                              <p:cond delay="500"/>
                            </p:stCondLst>
                            <p:childTnLst>
                              <p:par>
                                <p:cTn id="36" presetID="4" presetClass="entr" presetSubtype="32" fill="hold" grpId="0" nodeType="afterEffect">
                                  <p:stCondLst>
                                    <p:cond delay="1000"/>
                                  </p:stCondLst>
                                  <p:childTnLst>
                                    <p:set>
                                      <p:cBhvr>
                                        <p:cTn id="37" dur="1" fill="hold">
                                          <p:stCondLst>
                                            <p:cond delay="0"/>
                                          </p:stCondLst>
                                        </p:cTn>
                                        <p:tgtEl>
                                          <p:spTgt spid="109630"/>
                                        </p:tgtEl>
                                        <p:attrNameLst>
                                          <p:attrName>style.visibility</p:attrName>
                                        </p:attrNameLst>
                                      </p:cBhvr>
                                      <p:to>
                                        <p:strVal val="visible"/>
                                      </p:to>
                                    </p:set>
                                    <p:animEffect transition="in" filter="box(out)">
                                      <p:cBhvr>
                                        <p:cTn id="38" dur="500"/>
                                        <p:tgtEl>
                                          <p:spTgt spid="109630"/>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4" presetClass="entr" presetSubtype="16" fill="hold" grpId="0" nodeType="clickEffect">
                                  <p:stCondLst>
                                    <p:cond delay="0"/>
                                  </p:stCondLst>
                                  <p:childTnLst>
                                    <p:set>
                                      <p:cBhvr>
                                        <p:cTn id="42" dur="1" fill="hold">
                                          <p:stCondLst>
                                            <p:cond delay="0"/>
                                          </p:stCondLst>
                                        </p:cTn>
                                        <p:tgtEl>
                                          <p:spTgt spid="109625"/>
                                        </p:tgtEl>
                                        <p:attrNameLst>
                                          <p:attrName>style.visibility</p:attrName>
                                        </p:attrNameLst>
                                      </p:cBhvr>
                                      <p:to>
                                        <p:strVal val="visible"/>
                                      </p:to>
                                    </p:set>
                                    <p:animEffect transition="in" filter="box(in)">
                                      <p:cBhvr>
                                        <p:cTn id="43" dur="500"/>
                                        <p:tgtEl>
                                          <p:spTgt spid="109625"/>
                                        </p:tgtEl>
                                      </p:cBhvr>
                                    </p:animEffect>
                                  </p:childTnLst>
                                  <p:subTnLst>
                                    <p:set>
                                      <p:cBhvr override="childStyle">
                                        <p:cTn dur="1" fill="hold" display="0" masterRel="nextClick" afterEffect="1"/>
                                        <p:tgtEl>
                                          <p:spTgt spid="109625"/>
                                        </p:tgtEl>
                                        <p:attrNameLst>
                                          <p:attrName>style.visibility</p:attrName>
                                        </p:attrNameLst>
                                      </p:cBhvr>
                                      <p:to>
                                        <p:strVal val="hidden"/>
                                      </p:to>
                                    </p:set>
                                  </p:subTnLst>
                                </p:cTn>
                              </p:par>
                            </p:childTnLst>
                          </p:cTn>
                        </p:par>
                        <p:par>
                          <p:cTn id="44" fill="hold" nodeType="afterGroup">
                            <p:stCondLst>
                              <p:cond delay="500"/>
                            </p:stCondLst>
                            <p:childTnLst>
                              <p:par>
                                <p:cTn id="45" presetID="4" presetClass="entr" presetSubtype="32" fill="hold" grpId="0" nodeType="afterEffect">
                                  <p:stCondLst>
                                    <p:cond delay="1000"/>
                                  </p:stCondLst>
                                  <p:childTnLst>
                                    <p:set>
                                      <p:cBhvr>
                                        <p:cTn id="46" dur="1" fill="hold">
                                          <p:stCondLst>
                                            <p:cond delay="0"/>
                                          </p:stCondLst>
                                        </p:cTn>
                                        <p:tgtEl>
                                          <p:spTgt spid="109631"/>
                                        </p:tgtEl>
                                        <p:attrNameLst>
                                          <p:attrName>style.visibility</p:attrName>
                                        </p:attrNameLst>
                                      </p:cBhvr>
                                      <p:to>
                                        <p:strVal val="visible"/>
                                      </p:to>
                                    </p:set>
                                    <p:animEffect transition="in" filter="box(out)">
                                      <p:cBhvr>
                                        <p:cTn id="47" dur="500"/>
                                        <p:tgtEl>
                                          <p:spTgt spid="10963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 presetClass="entr" presetSubtype="16" fill="hold" grpId="0" nodeType="clickEffect">
                                  <p:stCondLst>
                                    <p:cond delay="0"/>
                                  </p:stCondLst>
                                  <p:childTnLst>
                                    <p:set>
                                      <p:cBhvr>
                                        <p:cTn id="51" dur="1" fill="hold">
                                          <p:stCondLst>
                                            <p:cond delay="0"/>
                                          </p:stCondLst>
                                        </p:cTn>
                                        <p:tgtEl>
                                          <p:spTgt spid="109626"/>
                                        </p:tgtEl>
                                        <p:attrNameLst>
                                          <p:attrName>style.visibility</p:attrName>
                                        </p:attrNameLst>
                                      </p:cBhvr>
                                      <p:to>
                                        <p:strVal val="visible"/>
                                      </p:to>
                                    </p:set>
                                    <p:animEffect transition="in" filter="box(in)">
                                      <p:cBhvr>
                                        <p:cTn id="52" dur="500"/>
                                        <p:tgtEl>
                                          <p:spTgt spid="109626"/>
                                        </p:tgtEl>
                                      </p:cBhvr>
                                    </p:animEffect>
                                  </p:childTnLst>
                                  <p:subTnLst>
                                    <p:set>
                                      <p:cBhvr override="childStyle">
                                        <p:cTn dur="1" fill="hold" display="0" masterRel="nextClick" afterEffect="1"/>
                                        <p:tgtEl>
                                          <p:spTgt spid="109626"/>
                                        </p:tgtEl>
                                        <p:attrNameLst>
                                          <p:attrName>style.visibility</p:attrName>
                                        </p:attrNameLst>
                                      </p:cBhvr>
                                      <p:to>
                                        <p:strVal val="hidden"/>
                                      </p:to>
                                    </p:set>
                                  </p:subTnLst>
                                </p:cTn>
                              </p:par>
                            </p:childTnLst>
                          </p:cTn>
                        </p:par>
                        <p:par>
                          <p:cTn id="53" fill="hold" nodeType="afterGroup">
                            <p:stCondLst>
                              <p:cond delay="500"/>
                            </p:stCondLst>
                            <p:childTnLst>
                              <p:par>
                                <p:cTn id="54" presetID="4" presetClass="entr" presetSubtype="32" fill="hold" grpId="0" nodeType="afterEffect">
                                  <p:stCondLst>
                                    <p:cond delay="1000"/>
                                  </p:stCondLst>
                                  <p:childTnLst>
                                    <p:set>
                                      <p:cBhvr>
                                        <p:cTn id="55" dur="1" fill="hold">
                                          <p:stCondLst>
                                            <p:cond delay="0"/>
                                          </p:stCondLst>
                                        </p:cTn>
                                        <p:tgtEl>
                                          <p:spTgt spid="109632"/>
                                        </p:tgtEl>
                                        <p:attrNameLst>
                                          <p:attrName>style.visibility</p:attrName>
                                        </p:attrNameLst>
                                      </p:cBhvr>
                                      <p:to>
                                        <p:strVal val="visible"/>
                                      </p:to>
                                    </p:set>
                                    <p:animEffect transition="in" filter="box(out)">
                                      <p:cBhvr>
                                        <p:cTn id="56" dur="500"/>
                                        <p:tgtEl>
                                          <p:spTgt spid="109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621" grpId="0" animBg="1"/>
      <p:bldP spid="109622" grpId="0" animBg="1"/>
      <p:bldP spid="109623" grpId="0" animBg="1"/>
      <p:bldP spid="109624" grpId="0" animBg="1"/>
      <p:bldP spid="109625" grpId="0" animBg="1"/>
      <p:bldP spid="109626" grpId="0" animBg="1"/>
      <p:bldP spid="109627" grpId="0" autoUpdateAnimBg="0"/>
      <p:bldP spid="109628" grpId="0" autoUpdateAnimBg="0"/>
      <p:bldP spid="109629" grpId="0" autoUpdateAnimBg="0"/>
      <p:bldP spid="109630" grpId="0" autoUpdateAnimBg="0"/>
      <p:bldP spid="109631" grpId="0" autoUpdateAnimBg="0"/>
      <p:bldP spid="109632" grpId="0" autoUpdateAnimBg="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2"/>
          <p:cNvSpPr>
            <a:spLocks noGrp="1" noChangeArrowheads="1"/>
          </p:cNvSpPr>
          <p:nvPr>
            <p:ph type="title"/>
          </p:nvPr>
        </p:nvSpPr>
        <p:spPr>
          <a:xfrm>
            <a:off x="457200" y="152400"/>
            <a:ext cx="6934200" cy="1371600"/>
          </a:xfrm>
        </p:spPr>
        <p:txBody>
          <a:bodyPr/>
          <a:lstStyle/>
          <a:p>
            <a:pPr>
              <a:defRPr/>
            </a:pPr>
            <a:r>
              <a:rPr lang="fr-CA" altLang="fr-FR" dirty="0" smtClean="0"/>
              <a:t>accessibilité</a:t>
            </a:r>
            <a:endParaRPr lang="fr-CA" altLang="fr-FR" dirty="0"/>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46084"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C74C3F8-C2F8-4119-8153-9E430FAB3E53}" type="slidenum">
              <a:rPr lang="fr-CA" altLang="fr-FR" sz="1200" b="0" smtClean="0">
                <a:solidFill>
                  <a:srgbClr val="898989"/>
                </a:solidFill>
                <a:cs typeface="Arial" pitchFamily="34" charset="0"/>
              </a:rPr>
              <a:pPr>
                <a:spcBef>
                  <a:spcPct val="0"/>
                </a:spcBef>
                <a:spcAft>
                  <a:spcPct val="0"/>
                </a:spcAft>
                <a:buFontTx/>
                <a:buNone/>
              </a:pPr>
              <a:t>184</a:t>
            </a:fld>
            <a:endParaRPr lang="fr-CA" altLang="fr-FR" sz="1200" b="0" smtClean="0">
              <a:solidFill>
                <a:srgbClr val="898989"/>
              </a:solidFill>
              <a:cs typeface="Arial" pitchFamily="34" charset="0"/>
            </a:endParaRPr>
          </a:p>
        </p:txBody>
      </p:sp>
      <p:grpSp>
        <p:nvGrpSpPr>
          <p:cNvPr id="110595" name="Group 3"/>
          <p:cNvGrpSpPr>
            <a:grpSpLocks/>
          </p:cNvGrpSpPr>
          <p:nvPr/>
        </p:nvGrpSpPr>
        <p:grpSpPr bwMode="auto">
          <a:xfrm>
            <a:off x="914400" y="1600200"/>
            <a:ext cx="7950200" cy="3886200"/>
            <a:chOff x="576" y="1008"/>
            <a:chExt cx="5008" cy="2448"/>
          </a:xfrm>
        </p:grpSpPr>
        <p:sp>
          <p:nvSpPr>
            <p:cNvPr id="46112" name="Oval 4"/>
            <p:cNvSpPr>
              <a:spLocks noChangeArrowheads="1"/>
            </p:cNvSpPr>
            <p:nvPr/>
          </p:nvSpPr>
          <p:spPr bwMode="auto">
            <a:xfrm>
              <a:off x="720" y="225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13" name="Rectangle 5"/>
            <p:cNvSpPr>
              <a:spLocks noChangeArrowheads="1"/>
            </p:cNvSpPr>
            <p:nvPr/>
          </p:nvSpPr>
          <p:spPr bwMode="auto">
            <a:xfrm>
              <a:off x="1344" y="2640"/>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14" name="Line 6"/>
            <p:cNvSpPr>
              <a:spLocks noChangeShapeType="1"/>
            </p:cNvSpPr>
            <p:nvPr/>
          </p:nvSpPr>
          <p:spPr bwMode="auto">
            <a:xfrm flipV="1">
              <a:off x="960" y="1920"/>
              <a:ext cx="384"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15" name="Line 7"/>
            <p:cNvSpPr>
              <a:spLocks noChangeShapeType="1"/>
            </p:cNvSpPr>
            <p:nvPr/>
          </p:nvSpPr>
          <p:spPr bwMode="auto">
            <a:xfrm>
              <a:off x="960" y="2448"/>
              <a:ext cx="384" cy="28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16" name="Oval 8"/>
            <p:cNvSpPr>
              <a:spLocks noChangeArrowheads="1"/>
            </p:cNvSpPr>
            <p:nvPr/>
          </p:nvSpPr>
          <p:spPr bwMode="auto">
            <a:xfrm>
              <a:off x="2064" y="153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17" name="Oval 9"/>
            <p:cNvSpPr>
              <a:spLocks noChangeArrowheads="1"/>
            </p:cNvSpPr>
            <p:nvPr/>
          </p:nvSpPr>
          <p:spPr bwMode="auto">
            <a:xfrm>
              <a:off x="2064" y="2832"/>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18" name="Rectangle 10"/>
            <p:cNvSpPr>
              <a:spLocks noChangeArrowheads="1"/>
            </p:cNvSpPr>
            <p:nvPr/>
          </p:nvSpPr>
          <p:spPr bwMode="auto">
            <a:xfrm>
              <a:off x="1344" y="182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19" name="Rectangle 11"/>
            <p:cNvSpPr>
              <a:spLocks noChangeArrowheads="1"/>
            </p:cNvSpPr>
            <p:nvPr/>
          </p:nvSpPr>
          <p:spPr bwMode="auto">
            <a:xfrm>
              <a:off x="3072" y="134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20" name="Rectangle 12"/>
            <p:cNvSpPr>
              <a:spLocks noChangeArrowheads="1"/>
            </p:cNvSpPr>
            <p:nvPr/>
          </p:nvSpPr>
          <p:spPr bwMode="auto">
            <a:xfrm>
              <a:off x="3072" y="2976"/>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21" name="Rectangle 13"/>
            <p:cNvSpPr>
              <a:spLocks noChangeArrowheads="1"/>
            </p:cNvSpPr>
            <p:nvPr/>
          </p:nvSpPr>
          <p:spPr bwMode="auto">
            <a:xfrm>
              <a:off x="3072" y="2160"/>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22" name="Oval 14"/>
            <p:cNvSpPr>
              <a:spLocks noChangeArrowheads="1"/>
            </p:cNvSpPr>
            <p:nvPr/>
          </p:nvSpPr>
          <p:spPr bwMode="auto">
            <a:xfrm>
              <a:off x="4128" y="297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23" name="Oval 15"/>
            <p:cNvSpPr>
              <a:spLocks noChangeArrowheads="1"/>
            </p:cNvSpPr>
            <p:nvPr/>
          </p:nvSpPr>
          <p:spPr bwMode="auto">
            <a:xfrm>
              <a:off x="4080" y="1296"/>
              <a:ext cx="240" cy="24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24" name="Line 16"/>
            <p:cNvSpPr>
              <a:spLocks noChangeShapeType="1"/>
            </p:cNvSpPr>
            <p:nvPr/>
          </p:nvSpPr>
          <p:spPr bwMode="auto">
            <a:xfrm flipV="1">
              <a:off x="1488" y="1680"/>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25" name="Line 17"/>
            <p:cNvSpPr>
              <a:spLocks noChangeShapeType="1"/>
            </p:cNvSpPr>
            <p:nvPr/>
          </p:nvSpPr>
          <p:spPr bwMode="auto">
            <a:xfrm>
              <a:off x="1488" y="2736"/>
              <a:ext cx="576" cy="24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26" name="Line 18"/>
            <p:cNvSpPr>
              <a:spLocks noChangeShapeType="1"/>
            </p:cNvSpPr>
            <p:nvPr/>
          </p:nvSpPr>
          <p:spPr bwMode="auto">
            <a:xfrm flipV="1">
              <a:off x="2304" y="1440"/>
              <a:ext cx="768" cy="19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27" name="Line 19"/>
            <p:cNvSpPr>
              <a:spLocks noChangeShapeType="1"/>
            </p:cNvSpPr>
            <p:nvPr/>
          </p:nvSpPr>
          <p:spPr bwMode="auto">
            <a:xfrm flipV="1">
              <a:off x="3216" y="1392"/>
              <a:ext cx="864" cy="4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28" name="Rectangle 20"/>
            <p:cNvSpPr>
              <a:spLocks noChangeArrowheads="1"/>
            </p:cNvSpPr>
            <p:nvPr/>
          </p:nvSpPr>
          <p:spPr bwMode="auto">
            <a:xfrm>
              <a:off x="2160" y="2160"/>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29" name="Line 21"/>
            <p:cNvSpPr>
              <a:spLocks noChangeShapeType="1"/>
            </p:cNvSpPr>
            <p:nvPr/>
          </p:nvSpPr>
          <p:spPr bwMode="auto">
            <a:xfrm>
              <a:off x="2208" y="1776"/>
              <a:ext cx="1" cy="38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30" name="Line 22"/>
            <p:cNvSpPr>
              <a:spLocks noChangeShapeType="1"/>
            </p:cNvSpPr>
            <p:nvPr/>
          </p:nvSpPr>
          <p:spPr bwMode="auto">
            <a:xfrm>
              <a:off x="2208" y="2352"/>
              <a:ext cx="1" cy="48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31" name="Line 23"/>
            <p:cNvSpPr>
              <a:spLocks noChangeShapeType="1"/>
            </p:cNvSpPr>
            <p:nvPr/>
          </p:nvSpPr>
          <p:spPr bwMode="auto">
            <a:xfrm flipV="1">
              <a:off x="2304" y="2256"/>
              <a:ext cx="76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32" name="Line 24"/>
            <p:cNvSpPr>
              <a:spLocks noChangeShapeType="1"/>
            </p:cNvSpPr>
            <p:nvPr/>
          </p:nvSpPr>
          <p:spPr bwMode="auto">
            <a:xfrm flipV="1">
              <a:off x="3216" y="1536"/>
              <a:ext cx="912" cy="72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33" name="Line 25"/>
            <p:cNvSpPr>
              <a:spLocks noChangeShapeType="1"/>
            </p:cNvSpPr>
            <p:nvPr/>
          </p:nvSpPr>
          <p:spPr bwMode="auto">
            <a:xfrm>
              <a:off x="2304" y="2976"/>
              <a:ext cx="768" cy="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34" name="Line 26"/>
            <p:cNvSpPr>
              <a:spLocks noChangeShapeType="1"/>
            </p:cNvSpPr>
            <p:nvPr/>
          </p:nvSpPr>
          <p:spPr bwMode="auto">
            <a:xfrm>
              <a:off x="3216" y="3072"/>
              <a:ext cx="912" cy="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35" name="Rectangle 27"/>
            <p:cNvSpPr>
              <a:spLocks noChangeArrowheads="1"/>
            </p:cNvSpPr>
            <p:nvPr/>
          </p:nvSpPr>
          <p:spPr bwMode="auto">
            <a:xfrm>
              <a:off x="4224" y="2160"/>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36" name="Line 28"/>
            <p:cNvSpPr>
              <a:spLocks noChangeShapeType="1"/>
            </p:cNvSpPr>
            <p:nvPr/>
          </p:nvSpPr>
          <p:spPr bwMode="auto">
            <a:xfrm>
              <a:off x="4224" y="1536"/>
              <a:ext cx="96"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37" name="Line 29"/>
            <p:cNvSpPr>
              <a:spLocks noChangeShapeType="1"/>
            </p:cNvSpPr>
            <p:nvPr/>
          </p:nvSpPr>
          <p:spPr bwMode="auto">
            <a:xfrm flipH="1">
              <a:off x="4272" y="2352"/>
              <a:ext cx="48" cy="62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38" name="Rectangle 30"/>
            <p:cNvSpPr>
              <a:spLocks noChangeArrowheads="1"/>
            </p:cNvSpPr>
            <p:nvPr/>
          </p:nvSpPr>
          <p:spPr bwMode="auto">
            <a:xfrm>
              <a:off x="2016" y="3264"/>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39" name="Rectangle 31"/>
            <p:cNvSpPr>
              <a:spLocks noChangeArrowheads="1"/>
            </p:cNvSpPr>
            <p:nvPr/>
          </p:nvSpPr>
          <p:spPr bwMode="auto">
            <a:xfrm>
              <a:off x="1968" y="1008"/>
              <a:ext cx="144" cy="19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40" name="Line 32"/>
            <p:cNvSpPr>
              <a:spLocks noChangeShapeType="1"/>
            </p:cNvSpPr>
            <p:nvPr/>
          </p:nvSpPr>
          <p:spPr bwMode="auto">
            <a:xfrm>
              <a:off x="4272" y="3216"/>
              <a:ext cx="0" cy="144"/>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41" name="Line 33"/>
            <p:cNvSpPr>
              <a:spLocks noChangeShapeType="1"/>
            </p:cNvSpPr>
            <p:nvPr/>
          </p:nvSpPr>
          <p:spPr bwMode="auto">
            <a:xfrm flipH="1">
              <a:off x="2160" y="3360"/>
              <a:ext cx="2112" cy="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42" name="Line 34"/>
            <p:cNvSpPr>
              <a:spLocks noChangeShapeType="1"/>
            </p:cNvSpPr>
            <p:nvPr/>
          </p:nvSpPr>
          <p:spPr bwMode="auto">
            <a:xfrm flipH="1">
              <a:off x="864" y="3360"/>
              <a:ext cx="1152"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43" name="Line 35"/>
            <p:cNvSpPr>
              <a:spLocks noChangeShapeType="1"/>
            </p:cNvSpPr>
            <p:nvPr/>
          </p:nvSpPr>
          <p:spPr bwMode="auto">
            <a:xfrm flipV="1">
              <a:off x="864" y="2496"/>
              <a:ext cx="1" cy="864"/>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44" name="Line 36"/>
            <p:cNvSpPr>
              <a:spLocks noChangeShapeType="1"/>
            </p:cNvSpPr>
            <p:nvPr/>
          </p:nvSpPr>
          <p:spPr bwMode="auto">
            <a:xfrm flipV="1">
              <a:off x="4224" y="1104"/>
              <a:ext cx="0" cy="19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45" name="Line 37"/>
            <p:cNvSpPr>
              <a:spLocks noChangeShapeType="1"/>
            </p:cNvSpPr>
            <p:nvPr/>
          </p:nvSpPr>
          <p:spPr bwMode="auto">
            <a:xfrm flipH="1">
              <a:off x="2112" y="1104"/>
              <a:ext cx="2112" cy="1"/>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46" name="Line 38"/>
            <p:cNvSpPr>
              <a:spLocks noChangeShapeType="1"/>
            </p:cNvSpPr>
            <p:nvPr/>
          </p:nvSpPr>
          <p:spPr bwMode="auto">
            <a:xfrm flipH="1">
              <a:off x="864" y="1104"/>
              <a:ext cx="1104" cy="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47" name="Line 39"/>
            <p:cNvSpPr>
              <a:spLocks noChangeShapeType="1"/>
            </p:cNvSpPr>
            <p:nvPr/>
          </p:nvSpPr>
          <p:spPr bwMode="auto">
            <a:xfrm>
              <a:off x="864" y="1104"/>
              <a:ext cx="1" cy="115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48" name="Text Box 40"/>
            <p:cNvSpPr txBox="1">
              <a:spLocks noChangeArrowheads="1"/>
            </p:cNvSpPr>
            <p:nvPr/>
          </p:nvSpPr>
          <p:spPr bwMode="auto">
            <a:xfrm>
              <a:off x="1776" y="1056"/>
              <a:ext cx="24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t8</a:t>
              </a:r>
              <a:endParaRPr lang="en-US" altLang="fr-FR" sz="2400" b="0"/>
            </a:p>
          </p:txBody>
        </p:sp>
        <p:sp>
          <p:nvSpPr>
            <p:cNvPr id="46149" name="Text Box 41"/>
            <p:cNvSpPr txBox="1">
              <a:spLocks noChangeArrowheads="1"/>
            </p:cNvSpPr>
            <p:nvPr/>
          </p:nvSpPr>
          <p:spPr bwMode="auto">
            <a:xfrm>
              <a:off x="1296" y="1584"/>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t1</a:t>
              </a:r>
              <a:endParaRPr lang="en-US" altLang="fr-FR" sz="2400" b="0"/>
            </a:p>
          </p:txBody>
        </p:sp>
        <p:sp>
          <p:nvSpPr>
            <p:cNvPr id="46150" name="Text Box 42"/>
            <p:cNvSpPr txBox="1">
              <a:spLocks noChangeArrowheads="1"/>
            </p:cNvSpPr>
            <p:nvPr/>
          </p:nvSpPr>
          <p:spPr bwMode="auto">
            <a:xfrm>
              <a:off x="576" y="2016"/>
              <a:ext cx="27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t>p1</a:t>
              </a:r>
              <a:endParaRPr lang="en-US" altLang="fr-FR" sz="2400" b="0"/>
            </a:p>
          </p:txBody>
        </p:sp>
        <p:sp>
          <p:nvSpPr>
            <p:cNvPr id="46151" name="Text Box 43"/>
            <p:cNvSpPr txBox="1">
              <a:spLocks noChangeArrowheads="1"/>
            </p:cNvSpPr>
            <p:nvPr/>
          </p:nvSpPr>
          <p:spPr bwMode="auto">
            <a:xfrm>
              <a:off x="1296" y="2832"/>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t2</a:t>
              </a:r>
              <a:endParaRPr lang="en-US" altLang="fr-FR" sz="2400" b="0"/>
            </a:p>
          </p:txBody>
        </p:sp>
        <p:sp>
          <p:nvSpPr>
            <p:cNvPr id="46152" name="Text Box 44"/>
            <p:cNvSpPr txBox="1">
              <a:spLocks noChangeArrowheads="1"/>
            </p:cNvSpPr>
            <p:nvPr/>
          </p:nvSpPr>
          <p:spPr bwMode="auto">
            <a:xfrm>
              <a:off x="1872" y="1407"/>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p2</a:t>
              </a:r>
              <a:endParaRPr lang="en-US" altLang="fr-FR" sz="2400" b="0"/>
            </a:p>
          </p:txBody>
        </p:sp>
        <p:sp>
          <p:nvSpPr>
            <p:cNvPr id="46153" name="Text Box 45"/>
            <p:cNvSpPr txBox="1">
              <a:spLocks noChangeArrowheads="1"/>
            </p:cNvSpPr>
            <p:nvPr/>
          </p:nvSpPr>
          <p:spPr bwMode="auto">
            <a:xfrm>
              <a:off x="1920" y="2112"/>
              <a:ext cx="28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t3</a:t>
              </a:r>
              <a:endParaRPr lang="en-US" altLang="fr-FR" sz="2400" b="0"/>
            </a:p>
          </p:txBody>
        </p:sp>
        <p:sp>
          <p:nvSpPr>
            <p:cNvPr id="46154" name="Text Box 46"/>
            <p:cNvSpPr txBox="1">
              <a:spLocks noChangeArrowheads="1"/>
            </p:cNvSpPr>
            <p:nvPr/>
          </p:nvSpPr>
          <p:spPr bwMode="auto">
            <a:xfrm>
              <a:off x="1920" y="2640"/>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p3</a:t>
              </a:r>
              <a:endParaRPr lang="en-US" altLang="fr-FR" sz="2400" b="0"/>
            </a:p>
          </p:txBody>
        </p:sp>
        <p:sp>
          <p:nvSpPr>
            <p:cNvPr id="46155" name="Text Box 47"/>
            <p:cNvSpPr txBox="1">
              <a:spLocks noChangeArrowheads="1"/>
            </p:cNvSpPr>
            <p:nvPr/>
          </p:nvSpPr>
          <p:spPr bwMode="auto">
            <a:xfrm>
              <a:off x="2928" y="1152"/>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t4</a:t>
              </a:r>
              <a:endParaRPr lang="en-US" altLang="fr-FR" sz="2400" b="0"/>
            </a:p>
          </p:txBody>
        </p:sp>
        <p:sp>
          <p:nvSpPr>
            <p:cNvPr id="46156" name="Text Box 48"/>
            <p:cNvSpPr txBox="1">
              <a:spLocks noChangeArrowheads="1"/>
            </p:cNvSpPr>
            <p:nvPr/>
          </p:nvSpPr>
          <p:spPr bwMode="auto">
            <a:xfrm>
              <a:off x="3206" y="2184"/>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t5</a:t>
              </a:r>
              <a:endParaRPr lang="en-US" altLang="fr-FR" sz="2400" b="0"/>
            </a:p>
          </p:txBody>
        </p:sp>
        <p:sp>
          <p:nvSpPr>
            <p:cNvPr id="46157" name="Text Box 49"/>
            <p:cNvSpPr txBox="1">
              <a:spLocks noChangeArrowheads="1"/>
            </p:cNvSpPr>
            <p:nvPr/>
          </p:nvSpPr>
          <p:spPr bwMode="auto">
            <a:xfrm>
              <a:off x="3072" y="2736"/>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t6</a:t>
              </a:r>
              <a:endParaRPr lang="en-US" altLang="fr-FR" sz="2400" b="0"/>
            </a:p>
          </p:txBody>
        </p:sp>
        <p:sp>
          <p:nvSpPr>
            <p:cNvPr id="46158" name="Text Box 50"/>
            <p:cNvSpPr txBox="1">
              <a:spLocks noChangeArrowheads="1"/>
            </p:cNvSpPr>
            <p:nvPr/>
          </p:nvSpPr>
          <p:spPr bwMode="auto">
            <a:xfrm>
              <a:off x="3984" y="2784"/>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p5</a:t>
              </a:r>
              <a:endParaRPr lang="en-US" altLang="fr-FR" sz="2400" b="0"/>
            </a:p>
          </p:txBody>
        </p:sp>
        <p:sp>
          <p:nvSpPr>
            <p:cNvPr id="46159" name="Text Box 51"/>
            <p:cNvSpPr txBox="1">
              <a:spLocks noChangeArrowheads="1"/>
            </p:cNvSpPr>
            <p:nvPr/>
          </p:nvSpPr>
          <p:spPr bwMode="auto">
            <a:xfrm>
              <a:off x="4032" y="2112"/>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t7</a:t>
              </a:r>
            </a:p>
          </p:txBody>
        </p:sp>
        <p:sp>
          <p:nvSpPr>
            <p:cNvPr id="46160" name="Text Box 52"/>
            <p:cNvSpPr txBox="1">
              <a:spLocks noChangeArrowheads="1"/>
            </p:cNvSpPr>
            <p:nvPr/>
          </p:nvSpPr>
          <p:spPr bwMode="auto">
            <a:xfrm>
              <a:off x="3984" y="1104"/>
              <a:ext cx="260"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p4</a:t>
              </a:r>
              <a:endParaRPr lang="en-US" altLang="fr-FR" sz="2400" b="0"/>
            </a:p>
          </p:txBody>
        </p:sp>
        <p:sp>
          <p:nvSpPr>
            <p:cNvPr id="46161" name="Text Box 53"/>
            <p:cNvSpPr txBox="1">
              <a:spLocks noChangeArrowheads="1"/>
            </p:cNvSpPr>
            <p:nvPr/>
          </p:nvSpPr>
          <p:spPr bwMode="auto">
            <a:xfrm>
              <a:off x="1824" y="3168"/>
              <a:ext cx="228"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t9</a:t>
              </a:r>
              <a:endParaRPr lang="en-US" altLang="fr-FR" sz="2400" b="0"/>
            </a:p>
          </p:txBody>
        </p:sp>
        <p:sp>
          <p:nvSpPr>
            <p:cNvPr id="46162" name="Oval 54"/>
            <p:cNvSpPr>
              <a:spLocks noChangeArrowheads="1"/>
            </p:cNvSpPr>
            <p:nvPr/>
          </p:nvSpPr>
          <p:spPr bwMode="auto">
            <a:xfrm>
              <a:off x="768" y="230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63" name="Oval 55"/>
            <p:cNvSpPr>
              <a:spLocks noChangeArrowheads="1"/>
            </p:cNvSpPr>
            <p:nvPr/>
          </p:nvSpPr>
          <p:spPr bwMode="auto">
            <a:xfrm>
              <a:off x="768" y="230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46164" name="Text Box 56"/>
            <p:cNvSpPr txBox="1">
              <a:spLocks noChangeArrowheads="1"/>
            </p:cNvSpPr>
            <p:nvPr/>
          </p:nvSpPr>
          <p:spPr bwMode="auto">
            <a:xfrm>
              <a:off x="4550" y="1305"/>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en-AU" altLang="fr-FR" b="0"/>
            </a:p>
          </p:txBody>
        </p:sp>
        <p:sp>
          <p:nvSpPr>
            <p:cNvPr id="46165" name="Text Box 57"/>
            <p:cNvSpPr txBox="1">
              <a:spLocks noChangeArrowheads="1"/>
            </p:cNvSpPr>
            <p:nvPr/>
          </p:nvSpPr>
          <p:spPr bwMode="auto">
            <a:xfrm>
              <a:off x="4560" y="1536"/>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en-AU" altLang="fr-FR" b="0"/>
            </a:p>
          </p:txBody>
        </p:sp>
        <p:sp>
          <p:nvSpPr>
            <p:cNvPr id="46166" name="Text Box 58"/>
            <p:cNvSpPr txBox="1">
              <a:spLocks noChangeArrowheads="1"/>
            </p:cNvSpPr>
            <p:nvPr/>
          </p:nvSpPr>
          <p:spPr bwMode="auto">
            <a:xfrm>
              <a:off x="4560" y="1776"/>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en-AU" altLang="fr-FR" b="0"/>
            </a:p>
          </p:txBody>
        </p:sp>
        <p:sp>
          <p:nvSpPr>
            <p:cNvPr id="46167" name="Text Box 59"/>
            <p:cNvSpPr txBox="1">
              <a:spLocks noChangeArrowheads="1"/>
            </p:cNvSpPr>
            <p:nvPr/>
          </p:nvSpPr>
          <p:spPr bwMode="auto">
            <a:xfrm>
              <a:off x="4560" y="2016"/>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en-AU" altLang="fr-FR" b="0"/>
            </a:p>
          </p:txBody>
        </p:sp>
        <p:sp>
          <p:nvSpPr>
            <p:cNvPr id="46168" name="Text Box 60"/>
            <p:cNvSpPr txBox="1">
              <a:spLocks noChangeArrowheads="1"/>
            </p:cNvSpPr>
            <p:nvPr/>
          </p:nvSpPr>
          <p:spPr bwMode="auto">
            <a:xfrm>
              <a:off x="4560" y="2256"/>
              <a:ext cx="116"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en-AU" altLang="fr-FR" b="0"/>
            </a:p>
          </p:txBody>
        </p:sp>
        <p:sp>
          <p:nvSpPr>
            <p:cNvPr id="46169" name="Text Box 61"/>
            <p:cNvSpPr txBox="1">
              <a:spLocks noChangeArrowheads="1"/>
            </p:cNvSpPr>
            <p:nvPr/>
          </p:nvSpPr>
          <p:spPr bwMode="auto">
            <a:xfrm>
              <a:off x="4368" y="2784"/>
              <a:ext cx="12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Initial marking:M0</a:t>
              </a:r>
            </a:p>
          </p:txBody>
        </p:sp>
      </p:grpSp>
      <p:grpSp>
        <p:nvGrpSpPr>
          <p:cNvPr id="110654" name="Group 62"/>
          <p:cNvGrpSpPr>
            <a:grpSpLocks/>
          </p:cNvGrpSpPr>
          <p:nvPr/>
        </p:nvGrpSpPr>
        <p:grpSpPr bwMode="auto">
          <a:xfrm>
            <a:off x="1127125" y="5562600"/>
            <a:ext cx="7223125" cy="519113"/>
            <a:chOff x="710" y="3504"/>
            <a:chExt cx="4550" cy="327"/>
          </a:xfrm>
        </p:grpSpPr>
        <p:sp>
          <p:nvSpPr>
            <p:cNvPr id="46093" name="Text Box 63"/>
            <p:cNvSpPr txBox="1">
              <a:spLocks noChangeArrowheads="1"/>
            </p:cNvSpPr>
            <p:nvPr/>
          </p:nvSpPr>
          <p:spPr bwMode="auto">
            <a:xfrm>
              <a:off x="710" y="3576"/>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M0</a:t>
              </a:r>
            </a:p>
          </p:txBody>
        </p:sp>
        <p:sp>
          <p:nvSpPr>
            <p:cNvPr id="46094" name="Line 64"/>
            <p:cNvSpPr>
              <a:spLocks noChangeShapeType="1"/>
            </p:cNvSpPr>
            <p:nvPr/>
          </p:nvSpPr>
          <p:spPr bwMode="auto">
            <a:xfrm>
              <a:off x="1008"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095" name="Text Box 65"/>
            <p:cNvSpPr txBox="1">
              <a:spLocks noChangeArrowheads="1"/>
            </p:cNvSpPr>
            <p:nvPr/>
          </p:nvSpPr>
          <p:spPr bwMode="auto">
            <a:xfrm>
              <a:off x="1392"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M1</a:t>
              </a:r>
            </a:p>
          </p:txBody>
        </p:sp>
        <p:sp>
          <p:nvSpPr>
            <p:cNvPr id="46096" name="Text Box 66"/>
            <p:cNvSpPr txBox="1">
              <a:spLocks noChangeArrowheads="1"/>
            </p:cNvSpPr>
            <p:nvPr/>
          </p:nvSpPr>
          <p:spPr bwMode="auto">
            <a:xfrm>
              <a:off x="2112"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M2</a:t>
              </a:r>
            </a:p>
          </p:txBody>
        </p:sp>
        <p:sp>
          <p:nvSpPr>
            <p:cNvPr id="46097" name="Line 67"/>
            <p:cNvSpPr>
              <a:spLocks noChangeShapeType="1"/>
            </p:cNvSpPr>
            <p:nvPr/>
          </p:nvSpPr>
          <p:spPr bwMode="auto">
            <a:xfrm>
              <a:off x="1776"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098" name="Line 68"/>
            <p:cNvSpPr>
              <a:spLocks noChangeShapeType="1"/>
            </p:cNvSpPr>
            <p:nvPr/>
          </p:nvSpPr>
          <p:spPr bwMode="auto">
            <a:xfrm>
              <a:off x="2448"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099" name="Text Box 69"/>
            <p:cNvSpPr txBox="1">
              <a:spLocks noChangeArrowheads="1"/>
            </p:cNvSpPr>
            <p:nvPr/>
          </p:nvSpPr>
          <p:spPr bwMode="auto">
            <a:xfrm>
              <a:off x="2832"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M3</a:t>
              </a:r>
            </a:p>
          </p:txBody>
        </p:sp>
        <p:sp>
          <p:nvSpPr>
            <p:cNvPr id="46100" name="Text Box 70"/>
            <p:cNvSpPr txBox="1">
              <a:spLocks noChangeArrowheads="1"/>
            </p:cNvSpPr>
            <p:nvPr/>
          </p:nvSpPr>
          <p:spPr bwMode="auto">
            <a:xfrm>
              <a:off x="3552"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M0</a:t>
              </a:r>
            </a:p>
          </p:txBody>
        </p:sp>
        <p:sp>
          <p:nvSpPr>
            <p:cNvPr id="46101" name="Line 71"/>
            <p:cNvSpPr>
              <a:spLocks noChangeShapeType="1"/>
            </p:cNvSpPr>
            <p:nvPr/>
          </p:nvSpPr>
          <p:spPr bwMode="auto">
            <a:xfrm>
              <a:off x="3216"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02" name="Line 72"/>
            <p:cNvSpPr>
              <a:spLocks noChangeShapeType="1"/>
            </p:cNvSpPr>
            <p:nvPr/>
          </p:nvSpPr>
          <p:spPr bwMode="auto">
            <a:xfrm>
              <a:off x="3840"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03" name="Text Box 73"/>
            <p:cNvSpPr txBox="1">
              <a:spLocks noChangeArrowheads="1"/>
            </p:cNvSpPr>
            <p:nvPr/>
          </p:nvSpPr>
          <p:spPr bwMode="auto">
            <a:xfrm>
              <a:off x="4224"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M2</a:t>
              </a:r>
            </a:p>
          </p:txBody>
        </p:sp>
        <p:sp>
          <p:nvSpPr>
            <p:cNvPr id="46104" name="Text Box 74"/>
            <p:cNvSpPr txBox="1">
              <a:spLocks noChangeArrowheads="1"/>
            </p:cNvSpPr>
            <p:nvPr/>
          </p:nvSpPr>
          <p:spPr bwMode="auto">
            <a:xfrm>
              <a:off x="4944" y="360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M4</a:t>
              </a:r>
            </a:p>
          </p:txBody>
        </p:sp>
        <p:sp>
          <p:nvSpPr>
            <p:cNvPr id="46105" name="Line 75"/>
            <p:cNvSpPr>
              <a:spLocks noChangeShapeType="1"/>
            </p:cNvSpPr>
            <p:nvPr/>
          </p:nvSpPr>
          <p:spPr bwMode="auto">
            <a:xfrm>
              <a:off x="4608" y="3696"/>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6106" name="Text Box 76"/>
            <p:cNvSpPr txBox="1">
              <a:spLocks noChangeArrowheads="1"/>
            </p:cNvSpPr>
            <p:nvPr/>
          </p:nvSpPr>
          <p:spPr bwMode="auto">
            <a:xfrm>
              <a:off x="1824"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t3</a:t>
              </a:r>
            </a:p>
          </p:txBody>
        </p:sp>
        <p:sp>
          <p:nvSpPr>
            <p:cNvPr id="46107" name="Text Box 77"/>
            <p:cNvSpPr txBox="1">
              <a:spLocks noChangeArrowheads="1"/>
            </p:cNvSpPr>
            <p:nvPr/>
          </p:nvSpPr>
          <p:spPr bwMode="auto">
            <a:xfrm>
              <a:off x="1056"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t1</a:t>
              </a:r>
            </a:p>
          </p:txBody>
        </p:sp>
        <p:sp>
          <p:nvSpPr>
            <p:cNvPr id="46108" name="Text Box 78"/>
            <p:cNvSpPr txBox="1">
              <a:spLocks noChangeArrowheads="1"/>
            </p:cNvSpPr>
            <p:nvPr/>
          </p:nvSpPr>
          <p:spPr bwMode="auto">
            <a:xfrm>
              <a:off x="2496"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t5</a:t>
              </a:r>
            </a:p>
          </p:txBody>
        </p:sp>
        <p:sp>
          <p:nvSpPr>
            <p:cNvPr id="46109" name="Text Box 79"/>
            <p:cNvSpPr txBox="1">
              <a:spLocks noChangeArrowheads="1"/>
            </p:cNvSpPr>
            <p:nvPr/>
          </p:nvSpPr>
          <p:spPr bwMode="auto">
            <a:xfrm>
              <a:off x="3264"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t8</a:t>
              </a:r>
            </a:p>
          </p:txBody>
        </p:sp>
        <p:sp>
          <p:nvSpPr>
            <p:cNvPr id="46110" name="Text Box 80"/>
            <p:cNvSpPr txBox="1">
              <a:spLocks noChangeArrowheads="1"/>
            </p:cNvSpPr>
            <p:nvPr/>
          </p:nvSpPr>
          <p:spPr bwMode="auto">
            <a:xfrm>
              <a:off x="3888"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t2</a:t>
              </a:r>
            </a:p>
          </p:txBody>
        </p:sp>
        <p:sp>
          <p:nvSpPr>
            <p:cNvPr id="46111" name="Text Box 81"/>
            <p:cNvSpPr txBox="1">
              <a:spLocks noChangeArrowheads="1"/>
            </p:cNvSpPr>
            <p:nvPr/>
          </p:nvSpPr>
          <p:spPr bwMode="auto">
            <a:xfrm>
              <a:off x="4656" y="3504"/>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t6</a:t>
              </a:r>
            </a:p>
          </p:txBody>
        </p:sp>
      </p:grpSp>
      <p:grpSp>
        <p:nvGrpSpPr>
          <p:cNvPr id="110674" name="Group 82"/>
          <p:cNvGrpSpPr>
            <a:grpSpLocks/>
          </p:cNvGrpSpPr>
          <p:nvPr/>
        </p:nvGrpSpPr>
        <p:grpSpPr bwMode="auto">
          <a:xfrm>
            <a:off x="7010400" y="2057400"/>
            <a:ext cx="1697038" cy="1890713"/>
            <a:chOff x="4416" y="1296"/>
            <a:chExt cx="1069" cy="1191"/>
          </a:xfrm>
        </p:grpSpPr>
        <p:sp>
          <p:nvSpPr>
            <p:cNvPr id="46088" name="Text Box 83"/>
            <p:cNvSpPr txBox="1">
              <a:spLocks noChangeArrowheads="1"/>
            </p:cNvSpPr>
            <p:nvPr/>
          </p:nvSpPr>
          <p:spPr bwMode="auto">
            <a:xfrm>
              <a:off x="4416" y="129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M0 = (1,0,0,0,0)</a:t>
              </a:r>
            </a:p>
          </p:txBody>
        </p:sp>
        <p:sp>
          <p:nvSpPr>
            <p:cNvPr id="46089" name="Text Box 84"/>
            <p:cNvSpPr txBox="1">
              <a:spLocks noChangeArrowheads="1"/>
            </p:cNvSpPr>
            <p:nvPr/>
          </p:nvSpPr>
          <p:spPr bwMode="auto">
            <a:xfrm>
              <a:off x="4416" y="153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M1 = (0,1,0,0,0)</a:t>
              </a:r>
            </a:p>
          </p:txBody>
        </p:sp>
        <p:sp>
          <p:nvSpPr>
            <p:cNvPr id="46090" name="Text Box 85"/>
            <p:cNvSpPr txBox="1">
              <a:spLocks noChangeArrowheads="1"/>
            </p:cNvSpPr>
            <p:nvPr/>
          </p:nvSpPr>
          <p:spPr bwMode="auto">
            <a:xfrm>
              <a:off x="4416" y="177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M2 = (0,0,1,0,0)</a:t>
              </a:r>
            </a:p>
          </p:txBody>
        </p:sp>
        <p:sp>
          <p:nvSpPr>
            <p:cNvPr id="46091" name="Text Box 86"/>
            <p:cNvSpPr txBox="1">
              <a:spLocks noChangeArrowheads="1"/>
            </p:cNvSpPr>
            <p:nvPr/>
          </p:nvSpPr>
          <p:spPr bwMode="auto">
            <a:xfrm>
              <a:off x="4416" y="201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M3 = (0,0,0,1,0)</a:t>
              </a:r>
            </a:p>
          </p:txBody>
        </p:sp>
        <p:sp>
          <p:nvSpPr>
            <p:cNvPr id="46092" name="Text Box 87"/>
            <p:cNvSpPr txBox="1">
              <a:spLocks noChangeArrowheads="1"/>
            </p:cNvSpPr>
            <p:nvPr/>
          </p:nvSpPr>
          <p:spPr bwMode="auto">
            <a:xfrm>
              <a:off x="4416" y="2256"/>
              <a:ext cx="1069"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M4 = (0,0,0,0,1)</a:t>
              </a:r>
            </a:p>
          </p:txBody>
        </p:sp>
      </p:grpSp>
    </p:spTree>
    <p:extLst>
      <p:ext uri="{BB962C8B-B14F-4D97-AF65-F5344CB8AC3E}">
        <p14:creationId xmlns:p14="http://schemas.microsoft.com/office/powerpoint/2010/main" val="14997757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nodeType="clickEffect">
                                  <p:stCondLst>
                                    <p:cond delay="0"/>
                                  </p:stCondLst>
                                  <p:childTnLst>
                                    <p:set>
                                      <p:cBhvr>
                                        <p:cTn id="6" dur="1" fill="hold">
                                          <p:stCondLst>
                                            <p:cond delay="0"/>
                                          </p:stCondLst>
                                        </p:cTn>
                                        <p:tgtEl>
                                          <p:spTgt spid="110595"/>
                                        </p:tgtEl>
                                        <p:attrNameLst>
                                          <p:attrName>style.visibility</p:attrName>
                                        </p:attrNameLst>
                                      </p:cBhvr>
                                      <p:to>
                                        <p:strVal val="visible"/>
                                      </p:to>
                                    </p:set>
                                    <p:anim calcmode="lin" valueType="num">
                                      <p:cBhvr additive="base">
                                        <p:cTn id="7" dur="500" fill="hold"/>
                                        <p:tgtEl>
                                          <p:spTgt spid="110595"/>
                                        </p:tgtEl>
                                        <p:attrNameLst>
                                          <p:attrName>ppt_x</p:attrName>
                                        </p:attrNameLst>
                                      </p:cBhvr>
                                      <p:tavLst>
                                        <p:tav tm="0">
                                          <p:val>
                                            <p:strVal val="0-#ppt_w/2"/>
                                          </p:val>
                                        </p:tav>
                                        <p:tav tm="100000">
                                          <p:val>
                                            <p:strVal val="#ppt_x"/>
                                          </p:val>
                                        </p:tav>
                                      </p:tavLst>
                                    </p:anim>
                                    <p:anim calcmode="lin" valueType="num">
                                      <p:cBhvr additive="base">
                                        <p:cTn id="8" dur="500" fill="hold"/>
                                        <p:tgtEl>
                                          <p:spTgt spid="110595"/>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4" presetClass="entr" presetSubtype="16" fill="hold" nodeType="clickEffect">
                                  <p:stCondLst>
                                    <p:cond delay="0"/>
                                  </p:stCondLst>
                                  <p:childTnLst>
                                    <p:set>
                                      <p:cBhvr>
                                        <p:cTn id="12" dur="1" fill="hold">
                                          <p:stCondLst>
                                            <p:cond delay="0"/>
                                          </p:stCondLst>
                                        </p:cTn>
                                        <p:tgtEl>
                                          <p:spTgt spid="110674"/>
                                        </p:tgtEl>
                                        <p:attrNameLst>
                                          <p:attrName>style.visibility</p:attrName>
                                        </p:attrNameLst>
                                      </p:cBhvr>
                                      <p:to>
                                        <p:strVal val="visible"/>
                                      </p:to>
                                    </p:set>
                                    <p:animEffect transition="in" filter="box(in)">
                                      <p:cBhvr>
                                        <p:cTn id="13" dur="500"/>
                                        <p:tgtEl>
                                          <p:spTgt spid="11067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2" presetClass="entr" presetSubtype="8" fill="hold" nodeType="clickEffect">
                                  <p:stCondLst>
                                    <p:cond delay="0"/>
                                  </p:stCondLst>
                                  <p:childTnLst>
                                    <p:set>
                                      <p:cBhvr>
                                        <p:cTn id="17" dur="1" fill="hold">
                                          <p:stCondLst>
                                            <p:cond delay="0"/>
                                          </p:stCondLst>
                                        </p:cTn>
                                        <p:tgtEl>
                                          <p:spTgt spid="110654"/>
                                        </p:tgtEl>
                                        <p:attrNameLst>
                                          <p:attrName>style.visibility</p:attrName>
                                        </p:attrNameLst>
                                      </p:cBhvr>
                                      <p:to>
                                        <p:strVal val="visible"/>
                                      </p:to>
                                    </p:set>
                                    <p:anim calcmode="lin" valueType="num">
                                      <p:cBhvr additive="base">
                                        <p:cTn id="18" dur="500" fill="hold"/>
                                        <p:tgtEl>
                                          <p:spTgt spid="110654"/>
                                        </p:tgtEl>
                                        <p:attrNameLst>
                                          <p:attrName>ppt_x</p:attrName>
                                        </p:attrNameLst>
                                      </p:cBhvr>
                                      <p:tavLst>
                                        <p:tav tm="0">
                                          <p:val>
                                            <p:strVal val="0-#ppt_w/2"/>
                                          </p:val>
                                        </p:tav>
                                        <p:tav tm="100000">
                                          <p:val>
                                            <p:strVal val="#ppt_x"/>
                                          </p:val>
                                        </p:tav>
                                      </p:tavLst>
                                    </p:anim>
                                    <p:anim calcmode="lin" valueType="num">
                                      <p:cBhvr additive="base">
                                        <p:cTn id="19" dur="500" fill="hold"/>
                                        <p:tgtEl>
                                          <p:spTgt spid="1106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2"/>
          <p:cNvSpPr>
            <a:spLocks noGrp="1" noChangeArrowheads="1"/>
          </p:cNvSpPr>
          <p:nvPr>
            <p:ph type="title"/>
          </p:nvPr>
        </p:nvSpPr>
        <p:spPr>
          <a:xfrm>
            <a:off x="457200" y="152400"/>
            <a:ext cx="6934200" cy="1371600"/>
          </a:xfrm>
        </p:spPr>
        <p:txBody>
          <a:bodyPr/>
          <a:lstStyle/>
          <a:p>
            <a:pPr>
              <a:defRPr/>
            </a:pPr>
            <a:r>
              <a:rPr lang="fr-CA" altLang="fr-FR" dirty="0" smtClean="0"/>
              <a:t>accessibilité</a:t>
            </a:r>
            <a:endParaRPr lang="fr-CA" altLang="fr-FR" dirty="0"/>
          </a:p>
        </p:txBody>
      </p:sp>
      <p:sp>
        <p:nvSpPr>
          <p:cNvPr id="47107" name="Rectangle 3"/>
          <p:cNvSpPr>
            <a:spLocks noGrp="1" noChangeArrowheads="1"/>
          </p:cNvSpPr>
          <p:nvPr>
            <p:ph idx="1"/>
          </p:nvPr>
        </p:nvSpPr>
        <p:spPr/>
        <p:txBody>
          <a:bodyPr/>
          <a:lstStyle/>
          <a:p>
            <a:pPr>
              <a:buClr>
                <a:schemeClr val="tx1"/>
              </a:buClr>
            </a:pPr>
            <a:endParaRPr lang="fr-CA" altLang="fr-FR" smtClean="0"/>
          </a:p>
          <a:p>
            <a:pPr>
              <a:buClr>
                <a:schemeClr val="tx1"/>
              </a:buClr>
            </a:pPr>
            <a:endParaRPr lang="fr-CA" altLang="fr-FR" smtClean="0"/>
          </a:p>
          <a:p>
            <a:pPr>
              <a:buClr>
                <a:schemeClr val="tx1"/>
              </a:buClr>
            </a:pPr>
            <a:endParaRPr lang="fr-CA" altLang="fr-FR" smtClean="0"/>
          </a:p>
          <a:p>
            <a:pPr>
              <a:buClr>
                <a:schemeClr val="tx1"/>
              </a:buClr>
            </a:pPr>
            <a:endParaRPr lang="fr-CA" altLang="fr-FR" smtClean="0"/>
          </a:p>
          <a:p>
            <a:pPr>
              <a:buClr>
                <a:schemeClr val="tx1"/>
              </a:buClr>
            </a:pPr>
            <a:r>
              <a:rPr lang="fr-CA" altLang="fr-FR" smtClean="0"/>
              <a:t>“M2 est atteignable de M1 et M4 est atteignable de M0.”</a:t>
            </a:r>
          </a:p>
          <a:p>
            <a:pPr>
              <a:buClr>
                <a:schemeClr val="tx1"/>
              </a:buClr>
            </a:pPr>
            <a:endParaRPr lang="fr-CA" altLang="fr-FR" smtClean="0"/>
          </a:p>
          <a:p>
            <a:pPr>
              <a:buClr>
                <a:schemeClr val="tx1"/>
              </a:buClr>
            </a:pPr>
            <a:r>
              <a:rPr lang="fr-CA" altLang="fr-FR" smtClean="0"/>
              <a:t>En fait, dans l’exemple du distributeur automatique, tous les marquages sont atteignables de chaque marquage.</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47109"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D648785-C69B-48A7-A968-CCF14017E8A9}" type="slidenum">
              <a:rPr lang="fr-CA" altLang="fr-FR" sz="1200" b="0" smtClean="0">
                <a:solidFill>
                  <a:srgbClr val="898989"/>
                </a:solidFill>
                <a:cs typeface="Arial" pitchFamily="34" charset="0"/>
              </a:rPr>
              <a:pPr>
                <a:spcBef>
                  <a:spcPct val="0"/>
                </a:spcBef>
                <a:spcAft>
                  <a:spcPct val="0"/>
                </a:spcAft>
                <a:buFontTx/>
                <a:buNone/>
              </a:pPr>
              <a:t>185</a:t>
            </a:fld>
            <a:endParaRPr lang="fr-CA" altLang="fr-FR" sz="1200" b="0" smtClean="0">
              <a:solidFill>
                <a:srgbClr val="898989"/>
              </a:solidFill>
              <a:cs typeface="Arial" pitchFamily="34" charset="0"/>
            </a:endParaRPr>
          </a:p>
        </p:txBody>
      </p:sp>
      <p:grpSp>
        <p:nvGrpSpPr>
          <p:cNvPr id="47110" name="Group 4"/>
          <p:cNvGrpSpPr>
            <a:grpSpLocks/>
          </p:cNvGrpSpPr>
          <p:nvPr/>
        </p:nvGrpSpPr>
        <p:grpSpPr bwMode="auto">
          <a:xfrm>
            <a:off x="588963" y="1854200"/>
            <a:ext cx="7223125" cy="1214438"/>
            <a:chOff x="758" y="1050"/>
            <a:chExt cx="4550" cy="765"/>
          </a:xfrm>
        </p:grpSpPr>
        <p:grpSp>
          <p:nvGrpSpPr>
            <p:cNvPr id="47111" name="Group 5"/>
            <p:cNvGrpSpPr>
              <a:grpSpLocks/>
            </p:cNvGrpSpPr>
            <p:nvPr/>
          </p:nvGrpSpPr>
          <p:grpSpPr bwMode="auto">
            <a:xfrm>
              <a:off x="758" y="1488"/>
              <a:ext cx="4550" cy="327"/>
              <a:chOff x="758" y="1488"/>
              <a:chExt cx="4550" cy="327"/>
            </a:xfrm>
          </p:grpSpPr>
          <p:sp>
            <p:nvSpPr>
              <p:cNvPr id="47113" name="Text Box 6"/>
              <p:cNvSpPr txBox="1">
                <a:spLocks noChangeArrowheads="1"/>
              </p:cNvSpPr>
              <p:nvPr/>
            </p:nvSpPr>
            <p:spPr bwMode="auto">
              <a:xfrm>
                <a:off x="758" y="1560"/>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M0</a:t>
                </a:r>
              </a:p>
            </p:txBody>
          </p:sp>
          <p:sp>
            <p:nvSpPr>
              <p:cNvPr id="47114" name="Line 7"/>
              <p:cNvSpPr>
                <a:spLocks noChangeShapeType="1"/>
              </p:cNvSpPr>
              <p:nvPr/>
            </p:nvSpPr>
            <p:spPr bwMode="auto">
              <a:xfrm>
                <a:off x="1056"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7115" name="Text Box 8"/>
              <p:cNvSpPr txBox="1">
                <a:spLocks noChangeArrowheads="1"/>
              </p:cNvSpPr>
              <p:nvPr/>
            </p:nvSpPr>
            <p:spPr bwMode="auto">
              <a:xfrm>
                <a:off x="1440"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M1</a:t>
                </a:r>
              </a:p>
            </p:txBody>
          </p:sp>
          <p:sp>
            <p:nvSpPr>
              <p:cNvPr id="47116" name="Text Box 9"/>
              <p:cNvSpPr txBox="1">
                <a:spLocks noChangeArrowheads="1"/>
              </p:cNvSpPr>
              <p:nvPr/>
            </p:nvSpPr>
            <p:spPr bwMode="auto">
              <a:xfrm>
                <a:off x="2160"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M2</a:t>
                </a:r>
              </a:p>
            </p:txBody>
          </p:sp>
          <p:sp>
            <p:nvSpPr>
              <p:cNvPr id="47117" name="Line 10"/>
              <p:cNvSpPr>
                <a:spLocks noChangeShapeType="1"/>
              </p:cNvSpPr>
              <p:nvPr/>
            </p:nvSpPr>
            <p:spPr bwMode="auto">
              <a:xfrm>
                <a:off x="1824"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7118" name="Line 11"/>
              <p:cNvSpPr>
                <a:spLocks noChangeShapeType="1"/>
              </p:cNvSpPr>
              <p:nvPr/>
            </p:nvSpPr>
            <p:spPr bwMode="auto">
              <a:xfrm>
                <a:off x="2496"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7119" name="Text Box 12"/>
              <p:cNvSpPr txBox="1">
                <a:spLocks noChangeArrowheads="1"/>
              </p:cNvSpPr>
              <p:nvPr/>
            </p:nvSpPr>
            <p:spPr bwMode="auto">
              <a:xfrm>
                <a:off x="2880"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M3</a:t>
                </a:r>
              </a:p>
            </p:txBody>
          </p:sp>
          <p:sp>
            <p:nvSpPr>
              <p:cNvPr id="47120" name="Text Box 13"/>
              <p:cNvSpPr txBox="1">
                <a:spLocks noChangeArrowheads="1"/>
              </p:cNvSpPr>
              <p:nvPr/>
            </p:nvSpPr>
            <p:spPr bwMode="auto">
              <a:xfrm>
                <a:off x="3600"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M0</a:t>
                </a:r>
              </a:p>
            </p:txBody>
          </p:sp>
          <p:sp>
            <p:nvSpPr>
              <p:cNvPr id="47121" name="Line 14"/>
              <p:cNvSpPr>
                <a:spLocks noChangeShapeType="1"/>
              </p:cNvSpPr>
              <p:nvPr/>
            </p:nvSpPr>
            <p:spPr bwMode="auto">
              <a:xfrm>
                <a:off x="3264"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7122" name="Line 15"/>
              <p:cNvSpPr>
                <a:spLocks noChangeShapeType="1"/>
              </p:cNvSpPr>
              <p:nvPr/>
            </p:nvSpPr>
            <p:spPr bwMode="auto">
              <a:xfrm>
                <a:off x="3888"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7123" name="Text Box 16"/>
              <p:cNvSpPr txBox="1">
                <a:spLocks noChangeArrowheads="1"/>
              </p:cNvSpPr>
              <p:nvPr/>
            </p:nvSpPr>
            <p:spPr bwMode="auto">
              <a:xfrm>
                <a:off x="4272"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M2</a:t>
                </a:r>
              </a:p>
            </p:txBody>
          </p:sp>
          <p:sp>
            <p:nvSpPr>
              <p:cNvPr id="47124" name="Text Box 17"/>
              <p:cNvSpPr txBox="1">
                <a:spLocks noChangeArrowheads="1"/>
              </p:cNvSpPr>
              <p:nvPr/>
            </p:nvSpPr>
            <p:spPr bwMode="auto">
              <a:xfrm>
                <a:off x="4992" y="1584"/>
                <a:ext cx="31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M4</a:t>
                </a:r>
              </a:p>
            </p:txBody>
          </p:sp>
          <p:sp>
            <p:nvSpPr>
              <p:cNvPr id="47125" name="Line 18"/>
              <p:cNvSpPr>
                <a:spLocks noChangeShapeType="1"/>
              </p:cNvSpPr>
              <p:nvPr/>
            </p:nvSpPr>
            <p:spPr bwMode="auto">
              <a:xfrm>
                <a:off x="4656" y="1680"/>
                <a:ext cx="336"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47126" name="Text Box 19"/>
              <p:cNvSpPr txBox="1">
                <a:spLocks noChangeArrowheads="1"/>
              </p:cNvSpPr>
              <p:nvPr/>
            </p:nvSpPr>
            <p:spPr bwMode="auto">
              <a:xfrm>
                <a:off x="1872"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t3</a:t>
                </a:r>
              </a:p>
            </p:txBody>
          </p:sp>
          <p:sp>
            <p:nvSpPr>
              <p:cNvPr id="47127" name="Text Box 20"/>
              <p:cNvSpPr txBox="1">
                <a:spLocks noChangeArrowheads="1"/>
              </p:cNvSpPr>
              <p:nvPr/>
            </p:nvSpPr>
            <p:spPr bwMode="auto">
              <a:xfrm>
                <a:off x="1104"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t1</a:t>
                </a:r>
              </a:p>
            </p:txBody>
          </p:sp>
          <p:sp>
            <p:nvSpPr>
              <p:cNvPr id="47128" name="Text Box 21"/>
              <p:cNvSpPr txBox="1">
                <a:spLocks noChangeArrowheads="1"/>
              </p:cNvSpPr>
              <p:nvPr/>
            </p:nvSpPr>
            <p:spPr bwMode="auto">
              <a:xfrm>
                <a:off x="2544"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t5</a:t>
                </a:r>
              </a:p>
            </p:txBody>
          </p:sp>
          <p:sp>
            <p:nvSpPr>
              <p:cNvPr id="47129" name="Text Box 22"/>
              <p:cNvSpPr txBox="1">
                <a:spLocks noChangeArrowheads="1"/>
              </p:cNvSpPr>
              <p:nvPr/>
            </p:nvSpPr>
            <p:spPr bwMode="auto">
              <a:xfrm>
                <a:off x="3312"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t8</a:t>
                </a:r>
              </a:p>
            </p:txBody>
          </p:sp>
          <p:sp>
            <p:nvSpPr>
              <p:cNvPr id="47130" name="Text Box 23"/>
              <p:cNvSpPr txBox="1">
                <a:spLocks noChangeArrowheads="1"/>
              </p:cNvSpPr>
              <p:nvPr/>
            </p:nvSpPr>
            <p:spPr bwMode="auto">
              <a:xfrm>
                <a:off x="3936"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t2</a:t>
                </a:r>
              </a:p>
            </p:txBody>
          </p:sp>
          <p:sp>
            <p:nvSpPr>
              <p:cNvPr id="47131" name="Text Box 24"/>
              <p:cNvSpPr txBox="1">
                <a:spLocks noChangeArrowheads="1"/>
              </p:cNvSpPr>
              <p:nvPr/>
            </p:nvSpPr>
            <p:spPr bwMode="auto">
              <a:xfrm>
                <a:off x="4704" y="1488"/>
                <a:ext cx="216" cy="2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t6</a:t>
                </a:r>
              </a:p>
            </p:txBody>
          </p:sp>
        </p:grpSp>
        <p:sp>
          <p:nvSpPr>
            <p:cNvPr id="111641" name="Text Box 25"/>
            <p:cNvSpPr txBox="1">
              <a:spLocks noChangeArrowheads="1"/>
            </p:cNvSpPr>
            <p:nvPr/>
          </p:nvSpPr>
          <p:spPr bwMode="auto">
            <a:xfrm>
              <a:off x="758" y="1050"/>
              <a:ext cx="2217"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eaLnBrk="1" hangingPunct="1">
                <a:defRPr/>
              </a:pPr>
              <a:r>
                <a:rPr lang="en-US" altLang="fr-FR" sz="2000" b="1" dirty="0" err="1">
                  <a:latin typeface="+mn-lt"/>
                  <a:cs typeface="+mn-cs"/>
                </a:rPr>
                <a:t>Une</a:t>
              </a:r>
              <a:r>
                <a:rPr lang="en-US" altLang="fr-FR" sz="2000" b="1" dirty="0">
                  <a:latin typeface="+mn-lt"/>
                  <a:cs typeface="+mn-cs"/>
                </a:rPr>
                <a:t> </a:t>
              </a:r>
              <a:r>
                <a:rPr lang="en-US" altLang="fr-FR" sz="2000" b="1" dirty="0" err="1">
                  <a:latin typeface="+mn-lt"/>
                  <a:cs typeface="+mn-cs"/>
                </a:rPr>
                <a:t>séquence</a:t>
              </a:r>
              <a:r>
                <a:rPr lang="en-US" altLang="fr-FR" sz="2000" b="1" dirty="0">
                  <a:latin typeface="+mn-lt"/>
                  <a:cs typeface="+mn-cs"/>
                </a:rPr>
                <a:t> </a:t>
              </a:r>
              <a:r>
                <a:rPr lang="en-US" altLang="fr-FR" sz="2000" b="1" dirty="0" err="1">
                  <a:latin typeface="+mn-lt"/>
                  <a:cs typeface="+mn-cs"/>
                </a:rPr>
                <a:t>d’excitation</a:t>
              </a:r>
              <a:r>
                <a:rPr lang="en-US" altLang="fr-FR" sz="2800" dirty="0">
                  <a:latin typeface="Arial" charset="0"/>
                  <a:cs typeface="Arial" charset="0"/>
                </a:rPr>
                <a:t>:</a:t>
              </a:r>
            </a:p>
          </p:txBody>
        </p:sp>
      </p:grpSp>
    </p:spTree>
    <p:extLst>
      <p:ext uri="{BB962C8B-B14F-4D97-AF65-F5344CB8AC3E}">
        <p14:creationId xmlns:p14="http://schemas.microsoft.com/office/powerpoint/2010/main" val="259936640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2"/>
          <p:cNvSpPr>
            <a:spLocks noGrp="1" noChangeArrowheads="1"/>
          </p:cNvSpPr>
          <p:nvPr>
            <p:ph type="title"/>
          </p:nvPr>
        </p:nvSpPr>
        <p:spPr>
          <a:xfrm>
            <a:off x="457200" y="152400"/>
            <a:ext cx="6934200" cy="1371600"/>
          </a:xfrm>
        </p:spPr>
        <p:txBody>
          <a:bodyPr/>
          <a:lstStyle/>
          <a:p>
            <a:pPr>
              <a:defRPr/>
            </a:pPr>
            <a:r>
              <a:rPr lang="fr-CA" altLang="fr-FR" dirty="0" smtClean="0"/>
              <a:t>délimitation</a:t>
            </a:r>
            <a:endParaRPr lang="fr-CA" altLang="fr-FR" dirty="0"/>
          </a:p>
        </p:txBody>
      </p:sp>
      <p:sp>
        <p:nvSpPr>
          <p:cNvPr id="48131" name="Rectangle 3"/>
          <p:cNvSpPr>
            <a:spLocks noGrp="1" noChangeArrowheads="1"/>
          </p:cNvSpPr>
          <p:nvPr>
            <p:ph type="body" idx="1"/>
          </p:nvPr>
        </p:nvSpPr>
        <p:spPr/>
        <p:txBody>
          <a:bodyPr/>
          <a:lstStyle/>
          <a:p>
            <a:pPr>
              <a:buClr>
                <a:schemeClr val="tx1"/>
              </a:buClr>
            </a:pPr>
            <a:r>
              <a:rPr lang="fr-CA" altLang="fr-FR" smtClean="0"/>
              <a:t>Un réseau de Petri est dit délimité par k (ou simplement délimité) si le nombre de jetons dans chaque place n’excède pas un nombre fini k pour n’importe quel marquage atteignable de M0 (pas de débordement).</a:t>
            </a:r>
          </a:p>
          <a:p>
            <a:pPr>
              <a:buClr>
                <a:schemeClr val="tx1"/>
              </a:buClr>
            </a:pPr>
            <a:endParaRPr lang="fr-CA" altLang="fr-FR" smtClean="0"/>
          </a:p>
          <a:p>
            <a:pPr>
              <a:buClr>
                <a:schemeClr val="tx1"/>
              </a:buClr>
            </a:pPr>
            <a:r>
              <a:rPr lang="fr-CA" altLang="fr-FR" smtClean="0"/>
              <a:t>Le réseau de Petri pour le distributeur automatique est délimité par 1.</a:t>
            </a:r>
          </a:p>
        </p:txBody>
      </p:sp>
      <p:sp>
        <p:nvSpPr>
          <p:cNvPr id="48132"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3785F32-B884-47D0-9351-BAA0AF03A4F7}" type="slidenum">
              <a:rPr lang="fr-CA" altLang="fr-FR" sz="1200" b="0" smtClean="0">
                <a:solidFill>
                  <a:srgbClr val="898989"/>
                </a:solidFill>
                <a:cs typeface="Arial" pitchFamily="34" charset="0"/>
              </a:rPr>
              <a:pPr>
                <a:spcBef>
                  <a:spcPct val="0"/>
                </a:spcBef>
                <a:spcAft>
                  <a:spcPct val="0"/>
                </a:spcAft>
                <a:buFontTx/>
                <a:buNone/>
              </a:pPr>
              <a:t>186</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1352898183"/>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2"/>
          <p:cNvSpPr>
            <a:spLocks noGrp="1" noChangeArrowheads="1"/>
          </p:cNvSpPr>
          <p:nvPr>
            <p:ph type="title"/>
          </p:nvPr>
        </p:nvSpPr>
        <p:spPr>
          <a:xfrm>
            <a:off x="457200" y="152400"/>
            <a:ext cx="6934200" cy="1371600"/>
          </a:xfrm>
        </p:spPr>
        <p:txBody>
          <a:bodyPr/>
          <a:lstStyle/>
          <a:p>
            <a:pPr>
              <a:defRPr/>
            </a:pPr>
            <a:r>
              <a:rPr lang="fr-CA" altLang="fr-FR" dirty="0" smtClean="0"/>
              <a:t>vivacité</a:t>
            </a:r>
            <a:endParaRPr lang="fr-CA" altLang="fr-FR" dirty="0"/>
          </a:p>
        </p:txBody>
      </p:sp>
      <p:sp>
        <p:nvSpPr>
          <p:cNvPr id="49155" name="Rectangle 3"/>
          <p:cNvSpPr>
            <a:spLocks noGrp="1" noChangeArrowheads="1"/>
          </p:cNvSpPr>
          <p:nvPr>
            <p:ph type="body" idx="1"/>
          </p:nvPr>
        </p:nvSpPr>
        <p:spPr/>
        <p:txBody>
          <a:bodyPr/>
          <a:lstStyle/>
          <a:p>
            <a:pPr>
              <a:buClr>
                <a:schemeClr val="tx1"/>
              </a:buClr>
            </a:pPr>
            <a:r>
              <a:rPr lang="fr-CA" altLang="fr-FR" smtClean="0"/>
              <a:t>Un réseau de Petri avec un marquage initial M0 est vivant si, quelque soit le marquage atteint, il est possible de procéder sans interbloquage </a:t>
            </a:r>
          </a:p>
        </p:txBody>
      </p:sp>
      <p:sp>
        <p:nvSpPr>
          <p:cNvPr id="49156"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F35AA99-1C50-4412-B1F1-9AB62505167E}" type="slidenum">
              <a:rPr lang="fr-CA" altLang="fr-FR" sz="1200" b="0" smtClean="0">
                <a:solidFill>
                  <a:srgbClr val="898989"/>
                </a:solidFill>
                <a:cs typeface="Arial" pitchFamily="34" charset="0"/>
              </a:rPr>
              <a:pPr>
                <a:spcBef>
                  <a:spcPct val="0"/>
                </a:spcBef>
                <a:spcAft>
                  <a:spcPct val="0"/>
                </a:spcAft>
                <a:buFontTx/>
                <a:buNone/>
              </a:pPr>
              <a:t>187</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3807398701"/>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2"/>
          <p:cNvSpPr>
            <a:spLocks noGrp="1" noChangeArrowheads="1"/>
          </p:cNvSpPr>
          <p:nvPr>
            <p:ph type="title"/>
          </p:nvPr>
        </p:nvSpPr>
        <p:spPr>
          <a:xfrm>
            <a:off x="457200" y="152400"/>
            <a:ext cx="6934200" cy="1371600"/>
          </a:xfrm>
        </p:spPr>
        <p:txBody>
          <a:bodyPr/>
          <a:lstStyle/>
          <a:p>
            <a:pPr>
              <a:defRPr/>
            </a:pPr>
            <a:r>
              <a:rPr lang="fr-CA" altLang="fr-FR" dirty="0" smtClean="0"/>
              <a:t>Un exemple</a:t>
            </a:r>
            <a:endParaRPr lang="fr-CA" altLang="fr-FR" dirty="0"/>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50180"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9178D05-DB0A-4F8F-9C71-50CC36D98780}" type="slidenum">
              <a:rPr lang="fr-CA" altLang="fr-FR" sz="1200" b="0" smtClean="0">
                <a:solidFill>
                  <a:srgbClr val="898989"/>
                </a:solidFill>
                <a:cs typeface="Arial" pitchFamily="34" charset="0"/>
              </a:rPr>
              <a:pPr>
                <a:spcBef>
                  <a:spcPct val="0"/>
                </a:spcBef>
                <a:spcAft>
                  <a:spcPct val="0"/>
                </a:spcAft>
                <a:buFontTx/>
                <a:buNone/>
              </a:pPr>
              <a:t>188</a:t>
            </a:fld>
            <a:endParaRPr lang="fr-CA" altLang="fr-FR" sz="1200" b="0" smtClean="0">
              <a:solidFill>
                <a:srgbClr val="898989"/>
              </a:solidFill>
              <a:cs typeface="Arial" pitchFamily="34" charset="0"/>
            </a:endParaRPr>
          </a:p>
        </p:txBody>
      </p:sp>
      <p:sp>
        <p:nvSpPr>
          <p:cNvPr id="50181" name="Oval 3"/>
          <p:cNvSpPr>
            <a:spLocks noChangeArrowheads="1"/>
          </p:cNvSpPr>
          <p:nvPr/>
        </p:nvSpPr>
        <p:spPr bwMode="auto">
          <a:xfrm>
            <a:off x="2286000" y="2667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0182" name="Rectangle 4"/>
          <p:cNvSpPr>
            <a:spLocks noChangeArrowheads="1"/>
          </p:cNvSpPr>
          <p:nvPr/>
        </p:nvSpPr>
        <p:spPr bwMode="auto">
          <a:xfrm>
            <a:off x="3124200" y="1981200"/>
            <a:ext cx="2286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0183" name="Line 5"/>
          <p:cNvSpPr>
            <a:spLocks noChangeShapeType="1"/>
          </p:cNvSpPr>
          <p:nvPr/>
        </p:nvSpPr>
        <p:spPr bwMode="auto">
          <a:xfrm flipV="1">
            <a:off x="2590800" y="2209800"/>
            <a:ext cx="5334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0184" name="Oval 6"/>
          <p:cNvSpPr>
            <a:spLocks noChangeArrowheads="1"/>
          </p:cNvSpPr>
          <p:nvPr/>
        </p:nvSpPr>
        <p:spPr bwMode="auto">
          <a:xfrm>
            <a:off x="3810000" y="2667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0185" name="Line 7"/>
          <p:cNvSpPr>
            <a:spLocks noChangeShapeType="1"/>
          </p:cNvSpPr>
          <p:nvPr/>
        </p:nvSpPr>
        <p:spPr bwMode="auto">
          <a:xfrm>
            <a:off x="3352800" y="2209800"/>
            <a:ext cx="5334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0186" name="Rectangle 8"/>
          <p:cNvSpPr>
            <a:spLocks noChangeArrowheads="1"/>
          </p:cNvSpPr>
          <p:nvPr/>
        </p:nvSpPr>
        <p:spPr bwMode="auto">
          <a:xfrm>
            <a:off x="3124200" y="3352800"/>
            <a:ext cx="2286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0187" name="Line 9"/>
          <p:cNvSpPr>
            <a:spLocks noChangeShapeType="1"/>
          </p:cNvSpPr>
          <p:nvPr/>
        </p:nvSpPr>
        <p:spPr bwMode="auto">
          <a:xfrm flipH="1">
            <a:off x="3352800" y="3048000"/>
            <a:ext cx="5334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0188" name="Line 10"/>
          <p:cNvSpPr>
            <a:spLocks noChangeShapeType="1"/>
          </p:cNvSpPr>
          <p:nvPr/>
        </p:nvSpPr>
        <p:spPr bwMode="auto">
          <a:xfrm flipH="1" flipV="1">
            <a:off x="2590800" y="3048000"/>
            <a:ext cx="5334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0189" name="Rectangle 11"/>
          <p:cNvSpPr>
            <a:spLocks noChangeArrowheads="1"/>
          </p:cNvSpPr>
          <p:nvPr/>
        </p:nvSpPr>
        <p:spPr bwMode="auto">
          <a:xfrm rot="-5400000">
            <a:off x="5105400" y="2590800"/>
            <a:ext cx="2286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cxnSp>
        <p:nvCxnSpPr>
          <p:cNvPr id="50190" name="AutoShape 12"/>
          <p:cNvCxnSpPr>
            <a:cxnSpLocks noChangeShapeType="1"/>
            <a:stCxn id="50184" idx="4"/>
            <a:endCxn id="50189" idx="1"/>
          </p:cNvCxnSpPr>
          <p:nvPr/>
        </p:nvCxnSpPr>
        <p:spPr bwMode="auto">
          <a:xfrm rot="5400000" flipH="1" flipV="1">
            <a:off x="4532313" y="2362200"/>
            <a:ext cx="153987" cy="1217613"/>
          </a:xfrm>
          <a:prstGeom prst="curvedConnector3">
            <a:avLst>
              <a:gd name="adj1" fmla="val -444333"/>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0191" name="Oval 13"/>
          <p:cNvSpPr>
            <a:spLocks noChangeArrowheads="1"/>
          </p:cNvSpPr>
          <p:nvPr/>
        </p:nvSpPr>
        <p:spPr bwMode="auto">
          <a:xfrm>
            <a:off x="5791200" y="18288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0192" name="Oval 14"/>
          <p:cNvSpPr>
            <a:spLocks noChangeArrowheads="1"/>
          </p:cNvSpPr>
          <p:nvPr/>
        </p:nvSpPr>
        <p:spPr bwMode="auto">
          <a:xfrm>
            <a:off x="5867400" y="34290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0193" name="Rectangle 15"/>
          <p:cNvSpPr>
            <a:spLocks noChangeArrowheads="1"/>
          </p:cNvSpPr>
          <p:nvPr/>
        </p:nvSpPr>
        <p:spPr bwMode="auto">
          <a:xfrm rot="-5400000">
            <a:off x="6705600" y="2590800"/>
            <a:ext cx="228600" cy="38100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0194" name="Line 16"/>
          <p:cNvSpPr>
            <a:spLocks noChangeShapeType="1"/>
          </p:cNvSpPr>
          <p:nvPr/>
        </p:nvSpPr>
        <p:spPr bwMode="auto">
          <a:xfrm flipV="1">
            <a:off x="5334000" y="2133600"/>
            <a:ext cx="4572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0195" name="Line 17"/>
          <p:cNvSpPr>
            <a:spLocks noChangeShapeType="1"/>
          </p:cNvSpPr>
          <p:nvPr/>
        </p:nvSpPr>
        <p:spPr bwMode="auto">
          <a:xfrm>
            <a:off x="6172200" y="2133600"/>
            <a:ext cx="609600" cy="5334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0196" name="Line 18"/>
          <p:cNvSpPr>
            <a:spLocks noChangeShapeType="1"/>
          </p:cNvSpPr>
          <p:nvPr/>
        </p:nvSpPr>
        <p:spPr bwMode="auto">
          <a:xfrm flipH="1">
            <a:off x="6248400" y="2895600"/>
            <a:ext cx="53340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0197" name="Line 19"/>
          <p:cNvSpPr>
            <a:spLocks noChangeShapeType="1"/>
          </p:cNvSpPr>
          <p:nvPr/>
        </p:nvSpPr>
        <p:spPr bwMode="auto">
          <a:xfrm flipH="1" flipV="1">
            <a:off x="5334000" y="2895600"/>
            <a:ext cx="533400" cy="685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115732" name="Oval 20"/>
          <p:cNvSpPr>
            <a:spLocks noChangeArrowheads="1"/>
          </p:cNvSpPr>
          <p:nvPr/>
        </p:nvSpPr>
        <p:spPr bwMode="auto">
          <a:xfrm>
            <a:off x="24384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33" name="Oval 21"/>
          <p:cNvSpPr>
            <a:spLocks noChangeArrowheads="1"/>
          </p:cNvSpPr>
          <p:nvPr/>
        </p:nvSpPr>
        <p:spPr bwMode="auto">
          <a:xfrm>
            <a:off x="5943600" y="3581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34" name="Text Box 22"/>
          <p:cNvSpPr txBox="1">
            <a:spLocks noChangeArrowheads="1"/>
          </p:cNvSpPr>
          <p:nvPr/>
        </p:nvSpPr>
        <p:spPr bwMode="auto">
          <a:xfrm>
            <a:off x="1954213" y="5891213"/>
            <a:ext cx="7083425"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CA" altLang="fr-FR" sz="2400" b="0"/>
              <a:t>Pas de débordement, mais le système est bloqués</a:t>
            </a:r>
          </a:p>
        </p:txBody>
      </p:sp>
      <p:sp>
        <p:nvSpPr>
          <p:cNvPr id="50201" name="Text Box 23"/>
          <p:cNvSpPr txBox="1">
            <a:spLocks noChangeArrowheads="1"/>
          </p:cNvSpPr>
          <p:nvPr/>
        </p:nvSpPr>
        <p:spPr bwMode="auto">
          <a:xfrm>
            <a:off x="1905000" y="26670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p1</a:t>
            </a:r>
            <a:endParaRPr lang="en-US" altLang="fr-FR" sz="2400" b="0"/>
          </a:p>
        </p:txBody>
      </p:sp>
      <p:sp>
        <p:nvSpPr>
          <p:cNvPr id="50202" name="Text Box 24"/>
          <p:cNvSpPr txBox="1">
            <a:spLocks noChangeArrowheads="1"/>
          </p:cNvSpPr>
          <p:nvPr/>
        </p:nvSpPr>
        <p:spPr bwMode="auto">
          <a:xfrm>
            <a:off x="4175125" y="26289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p2</a:t>
            </a:r>
          </a:p>
        </p:txBody>
      </p:sp>
      <p:sp>
        <p:nvSpPr>
          <p:cNvPr id="50203" name="Text Box 25"/>
          <p:cNvSpPr txBox="1">
            <a:spLocks noChangeArrowheads="1"/>
          </p:cNvSpPr>
          <p:nvPr/>
        </p:nvSpPr>
        <p:spPr bwMode="auto">
          <a:xfrm>
            <a:off x="6156325" y="17907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p3</a:t>
            </a:r>
          </a:p>
        </p:txBody>
      </p:sp>
      <p:sp>
        <p:nvSpPr>
          <p:cNvPr id="50204" name="Text Box 26"/>
          <p:cNvSpPr txBox="1">
            <a:spLocks noChangeArrowheads="1"/>
          </p:cNvSpPr>
          <p:nvPr/>
        </p:nvSpPr>
        <p:spPr bwMode="auto">
          <a:xfrm>
            <a:off x="6232525" y="35433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p4</a:t>
            </a:r>
          </a:p>
        </p:txBody>
      </p:sp>
      <p:sp>
        <p:nvSpPr>
          <p:cNvPr id="50205" name="Text Box 27"/>
          <p:cNvSpPr txBox="1">
            <a:spLocks noChangeArrowheads="1"/>
          </p:cNvSpPr>
          <p:nvPr/>
        </p:nvSpPr>
        <p:spPr bwMode="auto">
          <a:xfrm>
            <a:off x="3032125" y="16383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t1</a:t>
            </a:r>
            <a:endParaRPr lang="en-US" altLang="fr-FR" sz="2400" b="0"/>
          </a:p>
        </p:txBody>
      </p:sp>
      <p:sp>
        <p:nvSpPr>
          <p:cNvPr id="50206" name="Text Box 28"/>
          <p:cNvSpPr txBox="1">
            <a:spLocks noChangeArrowheads="1"/>
          </p:cNvSpPr>
          <p:nvPr/>
        </p:nvSpPr>
        <p:spPr bwMode="auto">
          <a:xfrm>
            <a:off x="3032125" y="36957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t2</a:t>
            </a:r>
          </a:p>
        </p:txBody>
      </p:sp>
      <p:sp>
        <p:nvSpPr>
          <p:cNvPr id="50207" name="Text Box 29"/>
          <p:cNvSpPr txBox="1">
            <a:spLocks noChangeArrowheads="1"/>
          </p:cNvSpPr>
          <p:nvPr/>
        </p:nvSpPr>
        <p:spPr bwMode="auto">
          <a:xfrm>
            <a:off x="5394325" y="25527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t3</a:t>
            </a:r>
          </a:p>
        </p:txBody>
      </p:sp>
      <p:sp>
        <p:nvSpPr>
          <p:cNvPr id="50208" name="Text Box 30"/>
          <p:cNvSpPr txBox="1">
            <a:spLocks noChangeArrowheads="1"/>
          </p:cNvSpPr>
          <p:nvPr/>
        </p:nvSpPr>
        <p:spPr bwMode="auto">
          <a:xfrm>
            <a:off x="6994525" y="25527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t4</a:t>
            </a:r>
          </a:p>
        </p:txBody>
      </p:sp>
      <p:sp>
        <p:nvSpPr>
          <p:cNvPr id="115743" name="Oval 31"/>
          <p:cNvSpPr>
            <a:spLocks noChangeArrowheads="1"/>
          </p:cNvSpPr>
          <p:nvPr/>
        </p:nvSpPr>
        <p:spPr bwMode="auto">
          <a:xfrm>
            <a:off x="3886200" y="2819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44" name="Oval 32"/>
          <p:cNvSpPr>
            <a:spLocks noChangeArrowheads="1"/>
          </p:cNvSpPr>
          <p:nvPr/>
        </p:nvSpPr>
        <p:spPr bwMode="auto">
          <a:xfrm>
            <a:off x="5943600" y="3505200"/>
            <a:ext cx="228600" cy="3048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45" name="Oval 33"/>
          <p:cNvSpPr>
            <a:spLocks noChangeArrowheads="1"/>
          </p:cNvSpPr>
          <p:nvPr/>
        </p:nvSpPr>
        <p:spPr bwMode="auto">
          <a:xfrm>
            <a:off x="5943600" y="19812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46" name="Oval 34"/>
          <p:cNvSpPr>
            <a:spLocks noChangeArrowheads="1"/>
          </p:cNvSpPr>
          <p:nvPr/>
        </p:nvSpPr>
        <p:spPr bwMode="auto">
          <a:xfrm>
            <a:off x="6019800" y="35814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47" name="Text Box 35"/>
          <p:cNvSpPr txBox="1">
            <a:spLocks noChangeArrowheads="1"/>
          </p:cNvSpPr>
          <p:nvPr/>
        </p:nvSpPr>
        <p:spPr bwMode="auto">
          <a:xfrm>
            <a:off x="1447800" y="4191000"/>
            <a:ext cx="15255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M0 = (1,0,0,1)</a:t>
            </a:r>
          </a:p>
        </p:txBody>
      </p:sp>
      <p:sp>
        <p:nvSpPr>
          <p:cNvPr id="115748" name="Text Box 36"/>
          <p:cNvSpPr txBox="1">
            <a:spLocks noChangeArrowheads="1"/>
          </p:cNvSpPr>
          <p:nvPr/>
        </p:nvSpPr>
        <p:spPr bwMode="auto">
          <a:xfrm>
            <a:off x="1447800" y="4572000"/>
            <a:ext cx="15255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M1 = (0,1,0,1)</a:t>
            </a:r>
          </a:p>
        </p:txBody>
      </p:sp>
      <p:sp>
        <p:nvSpPr>
          <p:cNvPr id="115749" name="Oval 37"/>
          <p:cNvSpPr>
            <a:spLocks noChangeArrowheads="1"/>
          </p:cNvSpPr>
          <p:nvPr/>
        </p:nvSpPr>
        <p:spPr bwMode="auto">
          <a:xfrm>
            <a:off x="3886200" y="2743200"/>
            <a:ext cx="228600" cy="3048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50" name="Text Box 38"/>
          <p:cNvSpPr txBox="1">
            <a:spLocks noChangeArrowheads="1"/>
          </p:cNvSpPr>
          <p:nvPr/>
        </p:nvSpPr>
        <p:spPr bwMode="auto">
          <a:xfrm>
            <a:off x="1447800" y="4953000"/>
            <a:ext cx="15255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M2 = (0,0,1,0)</a:t>
            </a:r>
          </a:p>
        </p:txBody>
      </p:sp>
      <p:sp>
        <p:nvSpPr>
          <p:cNvPr id="115751" name="Oval 39"/>
          <p:cNvSpPr>
            <a:spLocks noChangeArrowheads="1"/>
          </p:cNvSpPr>
          <p:nvPr/>
        </p:nvSpPr>
        <p:spPr bwMode="auto">
          <a:xfrm>
            <a:off x="5867400" y="1905000"/>
            <a:ext cx="228600" cy="304800"/>
          </a:xfrm>
          <a:prstGeom prst="ellipse">
            <a:avLst/>
          </a:prstGeom>
          <a:solidFill>
            <a:schemeClr val="bg1"/>
          </a:solidFill>
          <a:ln w="9525">
            <a:solidFill>
              <a:schemeClr val="bg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52" name="Text Box 40"/>
          <p:cNvSpPr txBox="1">
            <a:spLocks noChangeArrowheads="1"/>
          </p:cNvSpPr>
          <p:nvPr/>
        </p:nvSpPr>
        <p:spPr bwMode="auto">
          <a:xfrm>
            <a:off x="1447800" y="5334000"/>
            <a:ext cx="1525588"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M3 = (0,0,0,1)</a:t>
            </a:r>
          </a:p>
        </p:txBody>
      </p:sp>
      <p:sp>
        <p:nvSpPr>
          <p:cNvPr id="115753" name="Rectangle 41"/>
          <p:cNvSpPr>
            <a:spLocks noChangeArrowheads="1"/>
          </p:cNvSpPr>
          <p:nvPr/>
        </p:nvSpPr>
        <p:spPr bwMode="auto">
          <a:xfrm>
            <a:off x="3124200" y="1981200"/>
            <a:ext cx="228600" cy="3810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54" name="Rectangle 42"/>
          <p:cNvSpPr>
            <a:spLocks noChangeArrowheads="1"/>
          </p:cNvSpPr>
          <p:nvPr/>
        </p:nvSpPr>
        <p:spPr bwMode="auto">
          <a:xfrm>
            <a:off x="5029200" y="2667000"/>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5755" name="Rectangle 43"/>
          <p:cNvSpPr>
            <a:spLocks noChangeArrowheads="1"/>
          </p:cNvSpPr>
          <p:nvPr/>
        </p:nvSpPr>
        <p:spPr bwMode="auto">
          <a:xfrm>
            <a:off x="6629400" y="2667000"/>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Tree>
    <p:extLst>
      <p:ext uri="{BB962C8B-B14F-4D97-AF65-F5344CB8AC3E}">
        <p14:creationId xmlns:p14="http://schemas.microsoft.com/office/powerpoint/2010/main" val="23131503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5747"/>
                                        </p:tgtEl>
                                        <p:attrNameLst>
                                          <p:attrName>style.visibility</p:attrName>
                                        </p:attrNameLst>
                                      </p:cBhvr>
                                      <p:to>
                                        <p:strVal val="visible"/>
                                      </p:to>
                                    </p:set>
                                    <p:anim calcmode="lin" valueType="num">
                                      <p:cBhvr additive="base">
                                        <p:cTn id="7" dur="500" fill="hold"/>
                                        <p:tgtEl>
                                          <p:spTgt spid="115747"/>
                                        </p:tgtEl>
                                        <p:attrNameLst>
                                          <p:attrName>ppt_x</p:attrName>
                                        </p:attrNameLst>
                                      </p:cBhvr>
                                      <p:tavLst>
                                        <p:tav tm="0">
                                          <p:val>
                                            <p:strVal val="0-#ppt_w/2"/>
                                          </p:val>
                                        </p:tav>
                                        <p:tav tm="100000">
                                          <p:val>
                                            <p:strVal val="#ppt_x"/>
                                          </p:val>
                                        </p:tav>
                                      </p:tavLst>
                                    </p:anim>
                                    <p:anim calcmode="lin" valueType="num">
                                      <p:cBhvr additive="base">
                                        <p:cTn id="8" dur="500" fill="hold"/>
                                        <p:tgtEl>
                                          <p:spTgt spid="115747"/>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5733"/>
                                        </p:tgtEl>
                                        <p:attrNameLst>
                                          <p:attrName>style.visibility</p:attrName>
                                        </p:attrNameLst>
                                      </p:cBhvr>
                                      <p:to>
                                        <p:strVal val="visible"/>
                                      </p:to>
                                    </p:set>
                                    <p:anim calcmode="lin" valueType="num">
                                      <p:cBhvr additive="base">
                                        <p:cTn id="13" dur="500" fill="hold"/>
                                        <p:tgtEl>
                                          <p:spTgt spid="115733"/>
                                        </p:tgtEl>
                                        <p:attrNameLst>
                                          <p:attrName>ppt_x</p:attrName>
                                        </p:attrNameLst>
                                      </p:cBhvr>
                                      <p:tavLst>
                                        <p:tav tm="0">
                                          <p:val>
                                            <p:strVal val="0-#ppt_w/2"/>
                                          </p:val>
                                        </p:tav>
                                        <p:tav tm="100000">
                                          <p:val>
                                            <p:strVal val="#ppt_x"/>
                                          </p:val>
                                        </p:tav>
                                      </p:tavLst>
                                    </p:anim>
                                    <p:anim calcmode="lin" valueType="num">
                                      <p:cBhvr additive="base">
                                        <p:cTn id="14" dur="500" fill="hold"/>
                                        <p:tgtEl>
                                          <p:spTgt spid="115733"/>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15732"/>
                                        </p:tgtEl>
                                        <p:attrNameLst>
                                          <p:attrName>style.visibility</p:attrName>
                                        </p:attrNameLst>
                                      </p:cBhvr>
                                      <p:to>
                                        <p:strVal val="visible"/>
                                      </p:to>
                                    </p:set>
                                    <p:anim calcmode="lin" valueType="num">
                                      <p:cBhvr additive="base">
                                        <p:cTn id="19" dur="500" fill="hold"/>
                                        <p:tgtEl>
                                          <p:spTgt spid="115732"/>
                                        </p:tgtEl>
                                        <p:attrNameLst>
                                          <p:attrName>ppt_x</p:attrName>
                                        </p:attrNameLst>
                                      </p:cBhvr>
                                      <p:tavLst>
                                        <p:tav tm="0">
                                          <p:val>
                                            <p:strVal val="0-#ppt_w/2"/>
                                          </p:val>
                                        </p:tav>
                                        <p:tav tm="100000">
                                          <p:val>
                                            <p:strVal val="#ppt_x"/>
                                          </p:val>
                                        </p:tav>
                                      </p:tavLst>
                                    </p:anim>
                                    <p:anim calcmode="lin" valueType="num">
                                      <p:cBhvr additive="base">
                                        <p:cTn id="20" dur="500" fill="hold"/>
                                        <p:tgtEl>
                                          <p:spTgt spid="115732"/>
                                        </p:tgtEl>
                                        <p:attrNameLst>
                                          <p:attrName>ppt_y</p:attrName>
                                        </p:attrNameLst>
                                      </p:cBhvr>
                                      <p:tavLst>
                                        <p:tav tm="0">
                                          <p:val>
                                            <p:strVal val="#ppt_y"/>
                                          </p:val>
                                        </p:tav>
                                        <p:tav tm="100000">
                                          <p:val>
                                            <p:strVal val="#ppt_y"/>
                                          </p:val>
                                        </p:tav>
                                      </p:tavLst>
                                    </p:anim>
                                  </p:childTnLst>
                                  <p:subTnLst>
                                    <p:animClr clrSpc="rgb" dir="cw">
                                      <p:cBhvr override="childStyle">
                                        <p:cTn dur="1" fill="hold" display="0" masterRel="nextClick" afterEffect="1"/>
                                        <p:tgtEl>
                                          <p:spTgt spid="115732"/>
                                        </p:tgtEl>
                                        <p:attrNameLst>
                                          <p:attrName>ppt_c</p:attrName>
                                        </p:attrNameLst>
                                      </p:cBhvr>
                                      <p:to>
                                        <a:schemeClr val="bg1"/>
                                      </p:to>
                                    </p:animClr>
                                  </p:subTnLst>
                                </p:cTn>
                              </p:par>
                            </p:childTnLst>
                          </p:cTn>
                        </p:par>
                      </p:childTnLst>
                    </p:cTn>
                  </p:par>
                  <p:par>
                    <p:cTn id="21" fill="hold" nodeType="clickPar">
                      <p:stCondLst>
                        <p:cond delay="indefinite"/>
                      </p:stCondLst>
                      <p:childTnLst>
                        <p:par>
                          <p:cTn id="22" fill="hold" nodeType="withGroup">
                            <p:stCondLst>
                              <p:cond delay="0"/>
                            </p:stCondLst>
                            <p:childTnLst>
                              <p:par>
                                <p:cTn id="23" presetID="11" presetClass="entr" presetSubtype="0" fill="hold" grpId="0" nodeType="clickEffect">
                                  <p:stCondLst>
                                    <p:cond delay="0"/>
                                  </p:stCondLst>
                                  <p:childTnLst>
                                    <p:set>
                                      <p:cBhvr>
                                        <p:cTn id="24" dur="1000">
                                          <p:stCondLst>
                                            <p:cond delay="0"/>
                                          </p:stCondLst>
                                        </p:cTn>
                                        <p:tgtEl>
                                          <p:spTgt spid="115753"/>
                                        </p:tgtEl>
                                        <p:attrNameLst>
                                          <p:attrName>style.visibility</p:attrName>
                                        </p:attrNameLst>
                                      </p:cBhvr>
                                      <p:to>
                                        <p:strVal val="visible"/>
                                      </p:to>
                                    </p:set>
                                  </p:childTnLst>
                                  <p:subTnLst>
                                    <p:set>
                                      <p:cBhvr override="childStyle">
                                        <p:cTn dur="1" fill="hold" display="0" masterRel="nextClick" afterEffect="1"/>
                                        <p:tgtEl>
                                          <p:spTgt spid="115753"/>
                                        </p:tgtEl>
                                        <p:attrNameLst>
                                          <p:attrName>style.visibility</p:attrName>
                                        </p:attrNameLst>
                                      </p:cBhvr>
                                      <p:to>
                                        <p:strVal val="hidden"/>
                                      </p:to>
                                    </p:set>
                                  </p:subTnLst>
                                </p:cTn>
                              </p:par>
                            </p:childTnLst>
                          </p:cTn>
                        </p:par>
                      </p:childTnLst>
                    </p:cTn>
                  </p:par>
                  <p:par>
                    <p:cTn id="25" fill="hold" nodeType="clickPar">
                      <p:stCondLst>
                        <p:cond delay="indefinite"/>
                      </p:stCondLst>
                      <p:childTnLst>
                        <p:par>
                          <p:cTn id="26" fill="hold" nodeType="withGroup">
                            <p:stCondLst>
                              <p:cond delay="0"/>
                            </p:stCondLst>
                            <p:childTnLst>
                              <p:par>
                                <p:cTn id="27" presetID="4" presetClass="entr" presetSubtype="16" fill="hold" grpId="0" nodeType="clickEffect">
                                  <p:stCondLst>
                                    <p:cond delay="0"/>
                                  </p:stCondLst>
                                  <p:childTnLst>
                                    <p:set>
                                      <p:cBhvr>
                                        <p:cTn id="28" dur="1" fill="hold">
                                          <p:stCondLst>
                                            <p:cond delay="0"/>
                                          </p:stCondLst>
                                        </p:cTn>
                                        <p:tgtEl>
                                          <p:spTgt spid="115743"/>
                                        </p:tgtEl>
                                        <p:attrNameLst>
                                          <p:attrName>style.visibility</p:attrName>
                                        </p:attrNameLst>
                                      </p:cBhvr>
                                      <p:to>
                                        <p:strVal val="visible"/>
                                      </p:to>
                                    </p:set>
                                    <p:animEffect transition="in" filter="box(in)">
                                      <p:cBhvr>
                                        <p:cTn id="29" dur="500"/>
                                        <p:tgtEl>
                                          <p:spTgt spid="115743"/>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2" presetClass="entr" presetSubtype="8" fill="hold" grpId="0" nodeType="clickEffect">
                                  <p:stCondLst>
                                    <p:cond delay="0"/>
                                  </p:stCondLst>
                                  <p:childTnLst>
                                    <p:set>
                                      <p:cBhvr>
                                        <p:cTn id="33" dur="1" fill="hold">
                                          <p:stCondLst>
                                            <p:cond delay="0"/>
                                          </p:stCondLst>
                                        </p:cTn>
                                        <p:tgtEl>
                                          <p:spTgt spid="115748"/>
                                        </p:tgtEl>
                                        <p:attrNameLst>
                                          <p:attrName>style.visibility</p:attrName>
                                        </p:attrNameLst>
                                      </p:cBhvr>
                                      <p:to>
                                        <p:strVal val="visible"/>
                                      </p:to>
                                    </p:set>
                                    <p:anim calcmode="lin" valueType="num">
                                      <p:cBhvr additive="base">
                                        <p:cTn id="34" dur="500" fill="hold"/>
                                        <p:tgtEl>
                                          <p:spTgt spid="115748"/>
                                        </p:tgtEl>
                                        <p:attrNameLst>
                                          <p:attrName>ppt_x</p:attrName>
                                        </p:attrNameLst>
                                      </p:cBhvr>
                                      <p:tavLst>
                                        <p:tav tm="0">
                                          <p:val>
                                            <p:strVal val="0-#ppt_w/2"/>
                                          </p:val>
                                        </p:tav>
                                        <p:tav tm="100000">
                                          <p:val>
                                            <p:strVal val="#ppt_x"/>
                                          </p:val>
                                        </p:tav>
                                      </p:tavLst>
                                    </p:anim>
                                    <p:anim calcmode="lin" valueType="num">
                                      <p:cBhvr additive="base">
                                        <p:cTn id="35" dur="500" fill="hold"/>
                                        <p:tgtEl>
                                          <p:spTgt spid="115748"/>
                                        </p:tgtEl>
                                        <p:attrNameLst>
                                          <p:attrName>ppt_y</p:attrName>
                                        </p:attrNameLst>
                                      </p:cBhvr>
                                      <p:tavLst>
                                        <p:tav tm="0">
                                          <p:val>
                                            <p:strVal val="#ppt_y"/>
                                          </p:val>
                                        </p:tav>
                                        <p:tav tm="100000">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4" presetClass="entr" presetSubtype="16" fill="hold" grpId="0" nodeType="clickEffect">
                                  <p:stCondLst>
                                    <p:cond delay="0"/>
                                  </p:stCondLst>
                                  <p:childTnLst>
                                    <p:set>
                                      <p:cBhvr>
                                        <p:cTn id="39" dur="1" fill="hold">
                                          <p:stCondLst>
                                            <p:cond delay="0"/>
                                          </p:stCondLst>
                                        </p:cTn>
                                        <p:tgtEl>
                                          <p:spTgt spid="115749"/>
                                        </p:tgtEl>
                                        <p:attrNameLst>
                                          <p:attrName>style.visibility</p:attrName>
                                        </p:attrNameLst>
                                      </p:cBhvr>
                                      <p:to>
                                        <p:strVal val="visible"/>
                                      </p:to>
                                    </p:set>
                                    <p:animEffect transition="in" filter="box(in)">
                                      <p:cBhvr>
                                        <p:cTn id="40" dur="500"/>
                                        <p:tgtEl>
                                          <p:spTgt spid="115749"/>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4" presetClass="entr" presetSubtype="16" fill="hold" grpId="0" nodeType="clickEffect">
                                  <p:stCondLst>
                                    <p:cond delay="0"/>
                                  </p:stCondLst>
                                  <p:childTnLst>
                                    <p:set>
                                      <p:cBhvr>
                                        <p:cTn id="44" dur="1" fill="hold">
                                          <p:stCondLst>
                                            <p:cond delay="0"/>
                                          </p:stCondLst>
                                        </p:cTn>
                                        <p:tgtEl>
                                          <p:spTgt spid="115744"/>
                                        </p:tgtEl>
                                        <p:attrNameLst>
                                          <p:attrName>style.visibility</p:attrName>
                                        </p:attrNameLst>
                                      </p:cBhvr>
                                      <p:to>
                                        <p:strVal val="visible"/>
                                      </p:to>
                                    </p:set>
                                    <p:animEffect transition="in" filter="box(in)">
                                      <p:cBhvr>
                                        <p:cTn id="45" dur="500"/>
                                        <p:tgtEl>
                                          <p:spTgt spid="115744"/>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1" presetClass="entr" presetSubtype="0" fill="hold" grpId="0" nodeType="clickEffect">
                                  <p:stCondLst>
                                    <p:cond delay="0"/>
                                  </p:stCondLst>
                                  <p:childTnLst>
                                    <p:set>
                                      <p:cBhvr>
                                        <p:cTn id="49" dur="1000">
                                          <p:stCondLst>
                                            <p:cond delay="0"/>
                                          </p:stCondLst>
                                        </p:cTn>
                                        <p:tgtEl>
                                          <p:spTgt spid="115754"/>
                                        </p:tgtEl>
                                        <p:attrNameLst>
                                          <p:attrName>style.visibility</p:attrName>
                                        </p:attrNameLst>
                                      </p:cBhvr>
                                      <p:to>
                                        <p:strVal val="visible"/>
                                      </p:to>
                                    </p:set>
                                  </p:childTnLst>
                                  <p:subTnLst>
                                    <p:set>
                                      <p:cBhvr override="childStyle">
                                        <p:cTn dur="1" fill="hold" display="0" masterRel="nextClick" afterEffect="1"/>
                                        <p:tgtEl>
                                          <p:spTgt spid="115754"/>
                                        </p:tgtEl>
                                        <p:attrNameLst>
                                          <p:attrName>style.visibility</p:attrName>
                                        </p:attrNameLst>
                                      </p:cBhvr>
                                      <p:to>
                                        <p:strVal val="hidden"/>
                                      </p:to>
                                    </p:set>
                                  </p:subTnLst>
                                </p:cTn>
                              </p:par>
                            </p:childTnLst>
                          </p:cTn>
                        </p:par>
                      </p:childTnLst>
                    </p:cTn>
                  </p:par>
                  <p:par>
                    <p:cTn id="50" fill="hold" nodeType="clickPar">
                      <p:stCondLst>
                        <p:cond delay="indefinite"/>
                      </p:stCondLst>
                      <p:childTnLst>
                        <p:par>
                          <p:cTn id="51" fill="hold" nodeType="withGroup">
                            <p:stCondLst>
                              <p:cond delay="0"/>
                            </p:stCondLst>
                            <p:childTnLst>
                              <p:par>
                                <p:cTn id="52" presetID="4" presetClass="entr" presetSubtype="16" fill="hold" grpId="0" nodeType="clickEffect">
                                  <p:stCondLst>
                                    <p:cond delay="0"/>
                                  </p:stCondLst>
                                  <p:childTnLst>
                                    <p:set>
                                      <p:cBhvr>
                                        <p:cTn id="53" dur="1" fill="hold">
                                          <p:stCondLst>
                                            <p:cond delay="0"/>
                                          </p:stCondLst>
                                        </p:cTn>
                                        <p:tgtEl>
                                          <p:spTgt spid="115745"/>
                                        </p:tgtEl>
                                        <p:attrNameLst>
                                          <p:attrName>style.visibility</p:attrName>
                                        </p:attrNameLst>
                                      </p:cBhvr>
                                      <p:to>
                                        <p:strVal val="visible"/>
                                      </p:to>
                                    </p:set>
                                    <p:animEffect transition="in" filter="box(in)">
                                      <p:cBhvr>
                                        <p:cTn id="54" dur="500"/>
                                        <p:tgtEl>
                                          <p:spTgt spid="115745"/>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15750"/>
                                        </p:tgtEl>
                                        <p:attrNameLst>
                                          <p:attrName>style.visibility</p:attrName>
                                        </p:attrNameLst>
                                      </p:cBhvr>
                                      <p:to>
                                        <p:strVal val="visible"/>
                                      </p:to>
                                    </p:set>
                                    <p:anim calcmode="lin" valueType="num">
                                      <p:cBhvr additive="base">
                                        <p:cTn id="59" dur="500" fill="hold"/>
                                        <p:tgtEl>
                                          <p:spTgt spid="115750"/>
                                        </p:tgtEl>
                                        <p:attrNameLst>
                                          <p:attrName>ppt_x</p:attrName>
                                        </p:attrNameLst>
                                      </p:cBhvr>
                                      <p:tavLst>
                                        <p:tav tm="0">
                                          <p:val>
                                            <p:strVal val="0-#ppt_w/2"/>
                                          </p:val>
                                        </p:tav>
                                        <p:tav tm="100000">
                                          <p:val>
                                            <p:strVal val="#ppt_x"/>
                                          </p:val>
                                        </p:tav>
                                      </p:tavLst>
                                    </p:anim>
                                    <p:anim calcmode="lin" valueType="num">
                                      <p:cBhvr additive="base">
                                        <p:cTn id="60" dur="500" fill="hold"/>
                                        <p:tgtEl>
                                          <p:spTgt spid="115750"/>
                                        </p:tgtEl>
                                        <p:attrNameLst>
                                          <p:attrName>ppt_y</p:attrName>
                                        </p:attrNameLst>
                                      </p:cBhvr>
                                      <p:tavLst>
                                        <p:tav tm="0">
                                          <p:val>
                                            <p:strVal val="#ppt_y"/>
                                          </p:val>
                                        </p:tav>
                                        <p:tav tm="100000">
                                          <p:val>
                                            <p:strVal val="#ppt_y"/>
                                          </p:val>
                                        </p:tav>
                                      </p:tavLst>
                                    </p:anim>
                                  </p:childTnLst>
                                </p:cTn>
                              </p:par>
                            </p:childTnLst>
                          </p:cTn>
                        </p:par>
                      </p:childTnLst>
                    </p:cTn>
                  </p:par>
                  <p:par>
                    <p:cTn id="61" fill="hold" nodeType="clickPar">
                      <p:stCondLst>
                        <p:cond delay="indefinite"/>
                      </p:stCondLst>
                      <p:childTnLst>
                        <p:par>
                          <p:cTn id="62" fill="hold" nodeType="withGroup">
                            <p:stCondLst>
                              <p:cond delay="0"/>
                            </p:stCondLst>
                            <p:childTnLst>
                              <p:par>
                                <p:cTn id="63" presetID="4" presetClass="entr" presetSubtype="16" fill="hold" grpId="0" nodeType="clickEffect">
                                  <p:stCondLst>
                                    <p:cond delay="0"/>
                                  </p:stCondLst>
                                  <p:childTnLst>
                                    <p:set>
                                      <p:cBhvr>
                                        <p:cTn id="64" dur="1" fill="hold">
                                          <p:stCondLst>
                                            <p:cond delay="0"/>
                                          </p:stCondLst>
                                        </p:cTn>
                                        <p:tgtEl>
                                          <p:spTgt spid="115751"/>
                                        </p:tgtEl>
                                        <p:attrNameLst>
                                          <p:attrName>style.visibility</p:attrName>
                                        </p:attrNameLst>
                                      </p:cBhvr>
                                      <p:to>
                                        <p:strVal val="visible"/>
                                      </p:to>
                                    </p:set>
                                    <p:animEffect transition="in" filter="box(in)">
                                      <p:cBhvr>
                                        <p:cTn id="65" dur="500"/>
                                        <p:tgtEl>
                                          <p:spTgt spid="115751"/>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11" presetClass="entr" presetSubtype="0" fill="hold" grpId="0" nodeType="clickEffect">
                                  <p:stCondLst>
                                    <p:cond delay="0"/>
                                  </p:stCondLst>
                                  <p:childTnLst>
                                    <p:set>
                                      <p:cBhvr>
                                        <p:cTn id="69" dur="1000">
                                          <p:stCondLst>
                                            <p:cond delay="0"/>
                                          </p:stCondLst>
                                        </p:cTn>
                                        <p:tgtEl>
                                          <p:spTgt spid="115755"/>
                                        </p:tgtEl>
                                        <p:attrNameLst>
                                          <p:attrName>style.visibility</p:attrName>
                                        </p:attrNameLst>
                                      </p:cBhvr>
                                      <p:to>
                                        <p:strVal val="visible"/>
                                      </p:to>
                                    </p:set>
                                  </p:childTnLst>
                                  <p:subTnLst>
                                    <p:set>
                                      <p:cBhvr override="childStyle">
                                        <p:cTn dur="1" fill="hold" display="0" masterRel="nextClick" afterEffect="1"/>
                                        <p:tgtEl>
                                          <p:spTgt spid="115755"/>
                                        </p:tgtEl>
                                        <p:attrNameLst>
                                          <p:attrName>style.visibility</p:attrName>
                                        </p:attrNameLst>
                                      </p:cBhvr>
                                      <p:to>
                                        <p:strVal val="hidden"/>
                                      </p:to>
                                    </p:set>
                                  </p:subTnLst>
                                </p:cTn>
                              </p:par>
                            </p:childTnLst>
                          </p:cTn>
                        </p:par>
                      </p:childTnLst>
                    </p:cTn>
                  </p:par>
                  <p:par>
                    <p:cTn id="70" fill="hold" nodeType="clickPar">
                      <p:stCondLst>
                        <p:cond delay="indefinite"/>
                      </p:stCondLst>
                      <p:childTnLst>
                        <p:par>
                          <p:cTn id="71" fill="hold" nodeType="withGroup">
                            <p:stCondLst>
                              <p:cond delay="0"/>
                            </p:stCondLst>
                            <p:childTnLst>
                              <p:par>
                                <p:cTn id="72" presetID="4" presetClass="entr" presetSubtype="16" fill="hold" grpId="0" nodeType="clickEffect">
                                  <p:stCondLst>
                                    <p:cond delay="0"/>
                                  </p:stCondLst>
                                  <p:childTnLst>
                                    <p:set>
                                      <p:cBhvr>
                                        <p:cTn id="73" dur="1" fill="hold">
                                          <p:stCondLst>
                                            <p:cond delay="0"/>
                                          </p:stCondLst>
                                        </p:cTn>
                                        <p:tgtEl>
                                          <p:spTgt spid="115746"/>
                                        </p:tgtEl>
                                        <p:attrNameLst>
                                          <p:attrName>style.visibility</p:attrName>
                                        </p:attrNameLst>
                                      </p:cBhvr>
                                      <p:to>
                                        <p:strVal val="visible"/>
                                      </p:to>
                                    </p:set>
                                    <p:animEffect transition="in" filter="box(in)">
                                      <p:cBhvr>
                                        <p:cTn id="74" dur="500"/>
                                        <p:tgtEl>
                                          <p:spTgt spid="115746"/>
                                        </p:tgtEl>
                                      </p:cBhvr>
                                    </p:animEffec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15752"/>
                                        </p:tgtEl>
                                        <p:attrNameLst>
                                          <p:attrName>style.visibility</p:attrName>
                                        </p:attrNameLst>
                                      </p:cBhvr>
                                      <p:to>
                                        <p:strVal val="visible"/>
                                      </p:to>
                                    </p:set>
                                    <p:anim calcmode="lin" valueType="num">
                                      <p:cBhvr additive="base">
                                        <p:cTn id="79" dur="500" fill="hold"/>
                                        <p:tgtEl>
                                          <p:spTgt spid="115752"/>
                                        </p:tgtEl>
                                        <p:attrNameLst>
                                          <p:attrName>ppt_x</p:attrName>
                                        </p:attrNameLst>
                                      </p:cBhvr>
                                      <p:tavLst>
                                        <p:tav tm="0">
                                          <p:val>
                                            <p:strVal val="0-#ppt_w/2"/>
                                          </p:val>
                                        </p:tav>
                                        <p:tav tm="100000">
                                          <p:val>
                                            <p:strVal val="#ppt_x"/>
                                          </p:val>
                                        </p:tav>
                                      </p:tavLst>
                                    </p:anim>
                                    <p:anim calcmode="lin" valueType="num">
                                      <p:cBhvr additive="base">
                                        <p:cTn id="80" dur="500" fill="hold"/>
                                        <p:tgtEl>
                                          <p:spTgt spid="115752"/>
                                        </p:tgtEl>
                                        <p:attrNameLst>
                                          <p:attrName>ppt_y</p:attrName>
                                        </p:attrNameLst>
                                      </p:cBhvr>
                                      <p:tavLst>
                                        <p:tav tm="0">
                                          <p:val>
                                            <p:strVal val="#ppt_y"/>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8" fill="hold" grpId="0" nodeType="clickEffect">
                                  <p:stCondLst>
                                    <p:cond delay="0"/>
                                  </p:stCondLst>
                                  <p:childTnLst>
                                    <p:set>
                                      <p:cBhvr>
                                        <p:cTn id="84" dur="1" fill="hold">
                                          <p:stCondLst>
                                            <p:cond delay="0"/>
                                          </p:stCondLst>
                                        </p:cTn>
                                        <p:tgtEl>
                                          <p:spTgt spid="115734"/>
                                        </p:tgtEl>
                                        <p:attrNameLst>
                                          <p:attrName>style.visibility</p:attrName>
                                        </p:attrNameLst>
                                      </p:cBhvr>
                                      <p:to>
                                        <p:strVal val="visible"/>
                                      </p:to>
                                    </p:set>
                                    <p:anim calcmode="lin" valueType="num">
                                      <p:cBhvr additive="base">
                                        <p:cTn id="85" dur="500" fill="hold"/>
                                        <p:tgtEl>
                                          <p:spTgt spid="115734"/>
                                        </p:tgtEl>
                                        <p:attrNameLst>
                                          <p:attrName>ppt_x</p:attrName>
                                        </p:attrNameLst>
                                      </p:cBhvr>
                                      <p:tavLst>
                                        <p:tav tm="0">
                                          <p:val>
                                            <p:strVal val="0-#ppt_w/2"/>
                                          </p:val>
                                        </p:tav>
                                        <p:tav tm="100000">
                                          <p:val>
                                            <p:strVal val="#ppt_x"/>
                                          </p:val>
                                        </p:tav>
                                      </p:tavLst>
                                    </p:anim>
                                    <p:anim calcmode="lin" valueType="num">
                                      <p:cBhvr additive="base">
                                        <p:cTn id="86" dur="500" fill="hold"/>
                                        <p:tgtEl>
                                          <p:spTgt spid="1157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32" grpId="0" animBg="1"/>
      <p:bldP spid="115733" grpId="0" animBg="1"/>
      <p:bldP spid="115734" grpId="0" autoUpdateAnimBg="0"/>
      <p:bldP spid="115743" grpId="0" animBg="1"/>
      <p:bldP spid="115744" grpId="0" animBg="1"/>
      <p:bldP spid="115745" grpId="0" animBg="1"/>
      <p:bldP spid="115746" grpId="0" animBg="1"/>
      <p:bldP spid="115747" grpId="0" autoUpdateAnimBg="0"/>
      <p:bldP spid="115748" grpId="0" autoUpdateAnimBg="0"/>
      <p:bldP spid="115749" grpId="0" animBg="1"/>
      <p:bldP spid="115750" grpId="0" autoUpdateAnimBg="0"/>
      <p:bldP spid="115751" grpId="0" animBg="1"/>
      <p:bldP spid="115752" grpId="0" autoUpdateAnimBg="0"/>
      <p:bldP spid="115753" grpId="0" animBg="1"/>
      <p:bldP spid="115754" grpId="0" animBg="1"/>
      <p:bldP spid="115755" grpId="0" animBg="1"/>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2"/>
          <p:cNvSpPr>
            <a:spLocks noGrp="1" noChangeArrowheads="1"/>
          </p:cNvSpPr>
          <p:nvPr>
            <p:ph type="title"/>
          </p:nvPr>
        </p:nvSpPr>
        <p:spPr/>
        <p:txBody>
          <a:bodyPr/>
          <a:lstStyle/>
          <a:p>
            <a:pPr>
              <a:defRPr/>
            </a:pPr>
            <a:r>
              <a:rPr lang="fr-CA" altLang="fr-FR" dirty="0" smtClean="0"/>
              <a:t>Autre exemple</a:t>
            </a:r>
            <a:endParaRPr lang="fr-CA" altLang="fr-FR" dirty="0"/>
          </a:p>
        </p:txBody>
      </p:sp>
      <p:sp>
        <p:nvSpPr>
          <p:cNvPr id="51203" name="Oval 3"/>
          <p:cNvSpPr>
            <a:spLocks noChangeArrowheads="1"/>
          </p:cNvSpPr>
          <p:nvPr/>
        </p:nvSpPr>
        <p:spPr bwMode="auto">
          <a:xfrm>
            <a:off x="3140075" y="17907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04" name="Rectangle 4"/>
          <p:cNvSpPr>
            <a:spLocks noChangeArrowheads="1"/>
          </p:cNvSpPr>
          <p:nvPr/>
        </p:nvSpPr>
        <p:spPr bwMode="auto">
          <a:xfrm>
            <a:off x="3140075" y="2552700"/>
            <a:ext cx="381000" cy="228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05" name="Oval 5"/>
          <p:cNvSpPr>
            <a:spLocks noChangeArrowheads="1"/>
          </p:cNvSpPr>
          <p:nvPr/>
        </p:nvSpPr>
        <p:spPr bwMode="auto">
          <a:xfrm>
            <a:off x="2682875" y="31623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06" name="Oval 6"/>
          <p:cNvSpPr>
            <a:spLocks noChangeArrowheads="1"/>
          </p:cNvSpPr>
          <p:nvPr/>
        </p:nvSpPr>
        <p:spPr bwMode="auto">
          <a:xfrm>
            <a:off x="3673475" y="31623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07" name="Rectangle 7"/>
          <p:cNvSpPr>
            <a:spLocks noChangeArrowheads="1"/>
          </p:cNvSpPr>
          <p:nvPr/>
        </p:nvSpPr>
        <p:spPr bwMode="auto">
          <a:xfrm>
            <a:off x="2682875" y="4000500"/>
            <a:ext cx="381000" cy="228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08" name="Rectangle 8"/>
          <p:cNvSpPr>
            <a:spLocks noChangeArrowheads="1"/>
          </p:cNvSpPr>
          <p:nvPr/>
        </p:nvSpPr>
        <p:spPr bwMode="auto">
          <a:xfrm>
            <a:off x="3673475" y="4000500"/>
            <a:ext cx="381000" cy="228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09" name="Oval 9"/>
          <p:cNvSpPr>
            <a:spLocks noChangeArrowheads="1"/>
          </p:cNvSpPr>
          <p:nvPr/>
        </p:nvSpPr>
        <p:spPr bwMode="auto">
          <a:xfrm>
            <a:off x="2682875" y="46863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10" name="Oval 10"/>
          <p:cNvSpPr>
            <a:spLocks noChangeArrowheads="1"/>
          </p:cNvSpPr>
          <p:nvPr/>
        </p:nvSpPr>
        <p:spPr bwMode="auto">
          <a:xfrm>
            <a:off x="3673475" y="46863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tx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11" name="Rectangle 11"/>
          <p:cNvSpPr>
            <a:spLocks noChangeArrowheads="1"/>
          </p:cNvSpPr>
          <p:nvPr/>
        </p:nvSpPr>
        <p:spPr bwMode="auto">
          <a:xfrm>
            <a:off x="3140075" y="5524500"/>
            <a:ext cx="381000" cy="228600"/>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12" name="Line 12"/>
          <p:cNvSpPr>
            <a:spLocks noChangeShapeType="1"/>
          </p:cNvSpPr>
          <p:nvPr/>
        </p:nvSpPr>
        <p:spPr bwMode="auto">
          <a:xfrm>
            <a:off x="3368675" y="2171700"/>
            <a:ext cx="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1213" name="Line 13"/>
          <p:cNvSpPr>
            <a:spLocks noChangeShapeType="1"/>
          </p:cNvSpPr>
          <p:nvPr/>
        </p:nvSpPr>
        <p:spPr bwMode="auto">
          <a:xfrm flipH="1">
            <a:off x="2987675" y="2781300"/>
            <a:ext cx="2286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1214" name="Line 14"/>
          <p:cNvSpPr>
            <a:spLocks noChangeShapeType="1"/>
          </p:cNvSpPr>
          <p:nvPr/>
        </p:nvSpPr>
        <p:spPr bwMode="auto">
          <a:xfrm>
            <a:off x="3444875" y="2781300"/>
            <a:ext cx="304800" cy="381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1215" name="Line 15"/>
          <p:cNvSpPr>
            <a:spLocks noChangeShapeType="1"/>
          </p:cNvSpPr>
          <p:nvPr/>
        </p:nvSpPr>
        <p:spPr bwMode="auto">
          <a:xfrm>
            <a:off x="3902075" y="354330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1216" name="Line 16"/>
          <p:cNvSpPr>
            <a:spLocks noChangeShapeType="1"/>
          </p:cNvSpPr>
          <p:nvPr/>
        </p:nvSpPr>
        <p:spPr bwMode="auto">
          <a:xfrm>
            <a:off x="2835275" y="354330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1217" name="Line 17"/>
          <p:cNvSpPr>
            <a:spLocks noChangeShapeType="1"/>
          </p:cNvSpPr>
          <p:nvPr/>
        </p:nvSpPr>
        <p:spPr bwMode="auto">
          <a:xfrm>
            <a:off x="3902075" y="422910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1218" name="Line 18"/>
          <p:cNvSpPr>
            <a:spLocks noChangeShapeType="1"/>
          </p:cNvSpPr>
          <p:nvPr/>
        </p:nvSpPr>
        <p:spPr bwMode="auto">
          <a:xfrm>
            <a:off x="2835275" y="4229100"/>
            <a:ext cx="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1219" name="Line 19"/>
          <p:cNvSpPr>
            <a:spLocks noChangeShapeType="1"/>
          </p:cNvSpPr>
          <p:nvPr/>
        </p:nvSpPr>
        <p:spPr bwMode="auto">
          <a:xfrm>
            <a:off x="2987675" y="5067300"/>
            <a:ext cx="304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1220" name="Line 20"/>
          <p:cNvSpPr>
            <a:spLocks noChangeShapeType="1"/>
          </p:cNvSpPr>
          <p:nvPr/>
        </p:nvSpPr>
        <p:spPr bwMode="auto">
          <a:xfrm flipH="1">
            <a:off x="3444875" y="5067300"/>
            <a:ext cx="304800" cy="4572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cxnSp>
        <p:nvCxnSpPr>
          <p:cNvPr id="51221" name="AutoShape 21"/>
          <p:cNvCxnSpPr>
            <a:cxnSpLocks noChangeShapeType="1"/>
            <a:stCxn id="51211" idx="1"/>
            <a:endCxn id="51205" idx="2"/>
          </p:cNvCxnSpPr>
          <p:nvPr/>
        </p:nvCxnSpPr>
        <p:spPr bwMode="auto">
          <a:xfrm rot="10800000">
            <a:off x="2682875" y="3352800"/>
            <a:ext cx="457200" cy="2286000"/>
          </a:xfrm>
          <a:prstGeom prst="curvedConnector3">
            <a:avLst>
              <a:gd name="adj1" fmla="val 321176"/>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51222" name="AutoShape 22"/>
          <p:cNvCxnSpPr>
            <a:cxnSpLocks noChangeShapeType="1"/>
            <a:stCxn id="51211" idx="3"/>
            <a:endCxn id="51203" idx="6"/>
          </p:cNvCxnSpPr>
          <p:nvPr/>
        </p:nvCxnSpPr>
        <p:spPr bwMode="auto">
          <a:xfrm flipV="1">
            <a:off x="3521075" y="1981200"/>
            <a:ext cx="1588" cy="3657600"/>
          </a:xfrm>
          <a:prstGeom prst="curvedConnector3">
            <a:avLst>
              <a:gd name="adj1" fmla="val 103800000"/>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51223" name="Text Box 23"/>
          <p:cNvSpPr txBox="1">
            <a:spLocks noChangeArrowheads="1"/>
          </p:cNvSpPr>
          <p:nvPr/>
        </p:nvSpPr>
        <p:spPr bwMode="auto">
          <a:xfrm>
            <a:off x="2743200" y="17526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p1</a:t>
            </a:r>
            <a:endParaRPr lang="en-US" altLang="fr-FR" sz="1400" b="0"/>
          </a:p>
        </p:txBody>
      </p:sp>
      <p:sp>
        <p:nvSpPr>
          <p:cNvPr id="51224" name="Text Box 24"/>
          <p:cNvSpPr txBox="1">
            <a:spLocks noChangeArrowheads="1"/>
          </p:cNvSpPr>
          <p:nvPr/>
        </p:nvSpPr>
        <p:spPr bwMode="auto">
          <a:xfrm>
            <a:off x="3505200" y="25146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t1</a:t>
            </a:r>
            <a:endParaRPr lang="en-US" altLang="fr-FR" sz="1400" b="0"/>
          </a:p>
        </p:txBody>
      </p:sp>
      <p:sp>
        <p:nvSpPr>
          <p:cNvPr id="51225" name="Text Box 25"/>
          <p:cNvSpPr txBox="1">
            <a:spLocks noChangeArrowheads="1"/>
          </p:cNvSpPr>
          <p:nvPr/>
        </p:nvSpPr>
        <p:spPr bwMode="auto">
          <a:xfrm>
            <a:off x="3048000" y="3200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p2</a:t>
            </a:r>
          </a:p>
        </p:txBody>
      </p:sp>
      <p:sp>
        <p:nvSpPr>
          <p:cNvPr id="51226" name="Text Box 26"/>
          <p:cNvSpPr txBox="1">
            <a:spLocks noChangeArrowheads="1"/>
          </p:cNvSpPr>
          <p:nvPr/>
        </p:nvSpPr>
        <p:spPr bwMode="auto">
          <a:xfrm>
            <a:off x="4038600" y="3200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p3</a:t>
            </a:r>
          </a:p>
        </p:txBody>
      </p:sp>
      <p:sp>
        <p:nvSpPr>
          <p:cNvPr id="51227" name="Text Box 27"/>
          <p:cNvSpPr txBox="1">
            <a:spLocks noChangeArrowheads="1"/>
          </p:cNvSpPr>
          <p:nvPr/>
        </p:nvSpPr>
        <p:spPr bwMode="auto">
          <a:xfrm>
            <a:off x="2286000" y="39624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t2</a:t>
            </a:r>
          </a:p>
        </p:txBody>
      </p:sp>
      <p:sp>
        <p:nvSpPr>
          <p:cNvPr id="51228" name="Text Box 28"/>
          <p:cNvSpPr txBox="1">
            <a:spLocks noChangeArrowheads="1"/>
          </p:cNvSpPr>
          <p:nvPr/>
        </p:nvSpPr>
        <p:spPr bwMode="auto">
          <a:xfrm>
            <a:off x="4038600" y="39624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t3</a:t>
            </a:r>
          </a:p>
        </p:txBody>
      </p:sp>
      <p:sp>
        <p:nvSpPr>
          <p:cNvPr id="51229" name="Text Box 29"/>
          <p:cNvSpPr txBox="1">
            <a:spLocks noChangeArrowheads="1"/>
          </p:cNvSpPr>
          <p:nvPr/>
        </p:nvSpPr>
        <p:spPr bwMode="auto">
          <a:xfrm>
            <a:off x="2286000" y="46482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p4</a:t>
            </a:r>
          </a:p>
        </p:txBody>
      </p:sp>
      <p:sp>
        <p:nvSpPr>
          <p:cNvPr id="51230" name="Text Box 30"/>
          <p:cNvSpPr txBox="1">
            <a:spLocks noChangeArrowheads="1"/>
          </p:cNvSpPr>
          <p:nvPr/>
        </p:nvSpPr>
        <p:spPr bwMode="auto">
          <a:xfrm>
            <a:off x="4038600" y="4724400"/>
            <a:ext cx="412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p5</a:t>
            </a:r>
          </a:p>
        </p:txBody>
      </p:sp>
      <p:sp>
        <p:nvSpPr>
          <p:cNvPr id="51231" name="Text Box 31"/>
          <p:cNvSpPr txBox="1">
            <a:spLocks noChangeArrowheads="1"/>
          </p:cNvSpPr>
          <p:nvPr/>
        </p:nvSpPr>
        <p:spPr bwMode="auto">
          <a:xfrm>
            <a:off x="3505200" y="5638800"/>
            <a:ext cx="3619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t4</a:t>
            </a:r>
          </a:p>
        </p:txBody>
      </p:sp>
      <p:sp>
        <p:nvSpPr>
          <p:cNvPr id="116768" name="Oval 32"/>
          <p:cNvSpPr>
            <a:spLocks noChangeArrowheads="1"/>
          </p:cNvSpPr>
          <p:nvPr/>
        </p:nvSpPr>
        <p:spPr bwMode="auto">
          <a:xfrm>
            <a:off x="3292475" y="18669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16769" name="Group 33"/>
          <p:cNvGrpSpPr>
            <a:grpSpLocks/>
          </p:cNvGrpSpPr>
          <p:nvPr/>
        </p:nvGrpSpPr>
        <p:grpSpPr bwMode="auto">
          <a:xfrm>
            <a:off x="2759075" y="3238500"/>
            <a:ext cx="1219200" cy="152400"/>
            <a:chOff x="2352" y="2064"/>
            <a:chExt cx="768" cy="96"/>
          </a:xfrm>
        </p:grpSpPr>
        <p:sp>
          <p:nvSpPr>
            <p:cNvPr id="51258" name="Oval 34"/>
            <p:cNvSpPr>
              <a:spLocks noChangeArrowheads="1"/>
            </p:cNvSpPr>
            <p:nvPr/>
          </p:nvSpPr>
          <p:spPr bwMode="auto">
            <a:xfrm>
              <a:off x="2352" y="206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59" name="Oval 35"/>
            <p:cNvSpPr>
              <a:spLocks noChangeArrowheads="1"/>
            </p:cNvSpPr>
            <p:nvPr/>
          </p:nvSpPr>
          <p:spPr bwMode="auto">
            <a:xfrm>
              <a:off x="3024" y="206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grpSp>
        <p:nvGrpSpPr>
          <p:cNvPr id="116772" name="Group 36"/>
          <p:cNvGrpSpPr>
            <a:grpSpLocks/>
          </p:cNvGrpSpPr>
          <p:nvPr/>
        </p:nvGrpSpPr>
        <p:grpSpPr bwMode="auto">
          <a:xfrm>
            <a:off x="2759075" y="4762500"/>
            <a:ext cx="1219200" cy="228600"/>
            <a:chOff x="2352" y="3024"/>
            <a:chExt cx="768" cy="144"/>
          </a:xfrm>
        </p:grpSpPr>
        <p:sp>
          <p:nvSpPr>
            <p:cNvPr id="51256" name="Oval 37"/>
            <p:cNvSpPr>
              <a:spLocks noChangeArrowheads="1"/>
            </p:cNvSpPr>
            <p:nvPr/>
          </p:nvSpPr>
          <p:spPr bwMode="auto">
            <a:xfrm>
              <a:off x="3024" y="307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57" name="Oval 38"/>
            <p:cNvSpPr>
              <a:spLocks noChangeArrowheads="1"/>
            </p:cNvSpPr>
            <p:nvPr/>
          </p:nvSpPr>
          <p:spPr bwMode="auto">
            <a:xfrm>
              <a:off x="2352" y="302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16775" name="Oval 39"/>
          <p:cNvSpPr>
            <a:spLocks noChangeArrowheads="1"/>
          </p:cNvSpPr>
          <p:nvPr/>
        </p:nvSpPr>
        <p:spPr bwMode="auto">
          <a:xfrm>
            <a:off x="3292475" y="19431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6776" name="Oval 40"/>
          <p:cNvSpPr>
            <a:spLocks noChangeArrowheads="1"/>
          </p:cNvSpPr>
          <p:nvPr/>
        </p:nvSpPr>
        <p:spPr bwMode="auto">
          <a:xfrm>
            <a:off x="2843213" y="3314700"/>
            <a:ext cx="152400" cy="152400"/>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16777" name="Group 41"/>
          <p:cNvGrpSpPr>
            <a:grpSpLocks/>
          </p:cNvGrpSpPr>
          <p:nvPr/>
        </p:nvGrpSpPr>
        <p:grpSpPr bwMode="auto">
          <a:xfrm>
            <a:off x="2759075" y="3238500"/>
            <a:ext cx="1143000" cy="228600"/>
            <a:chOff x="2352" y="2064"/>
            <a:chExt cx="720" cy="144"/>
          </a:xfrm>
        </p:grpSpPr>
        <p:sp>
          <p:nvSpPr>
            <p:cNvPr id="51254" name="Oval 42"/>
            <p:cNvSpPr>
              <a:spLocks noChangeArrowheads="1"/>
            </p:cNvSpPr>
            <p:nvPr/>
          </p:nvSpPr>
          <p:spPr bwMode="auto">
            <a:xfrm>
              <a:off x="2352" y="2064"/>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55" name="Oval 43"/>
            <p:cNvSpPr>
              <a:spLocks noChangeArrowheads="1"/>
            </p:cNvSpPr>
            <p:nvPr/>
          </p:nvSpPr>
          <p:spPr bwMode="auto">
            <a:xfrm>
              <a:off x="2976" y="2112"/>
              <a:ext cx="96" cy="96"/>
            </a:xfrm>
            <a:prstGeom prst="ellipse">
              <a:avLst/>
            </a:prstGeom>
            <a:solidFill>
              <a:schemeClr val="tx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16780" name="Rectangle 44"/>
          <p:cNvSpPr>
            <a:spLocks noChangeArrowheads="1"/>
          </p:cNvSpPr>
          <p:nvPr/>
        </p:nvSpPr>
        <p:spPr bwMode="auto">
          <a:xfrm>
            <a:off x="3978275" y="5715000"/>
            <a:ext cx="4524375"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CA" altLang="fr-FR" sz="2400" b="0"/>
              <a:t>Le système est vivant mais on a un débordement</a:t>
            </a:r>
          </a:p>
        </p:txBody>
      </p:sp>
      <p:grpSp>
        <p:nvGrpSpPr>
          <p:cNvPr id="116781" name="Group 45"/>
          <p:cNvGrpSpPr>
            <a:grpSpLocks/>
          </p:cNvGrpSpPr>
          <p:nvPr/>
        </p:nvGrpSpPr>
        <p:grpSpPr bwMode="auto">
          <a:xfrm>
            <a:off x="5791200" y="1676400"/>
            <a:ext cx="1925638" cy="2895600"/>
            <a:chOff x="3648" y="1056"/>
            <a:chExt cx="1213" cy="1824"/>
          </a:xfrm>
        </p:grpSpPr>
        <p:sp>
          <p:nvSpPr>
            <p:cNvPr id="51248" name="Text Box 46"/>
            <p:cNvSpPr txBox="1">
              <a:spLocks noChangeArrowheads="1"/>
            </p:cNvSpPr>
            <p:nvPr/>
          </p:nvSpPr>
          <p:spPr bwMode="auto">
            <a:xfrm>
              <a:off x="3648" y="105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M0 = (1, 0, 0, 0, 0)</a:t>
              </a:r>
            </a:p>
          </p:txBody>
        </p:sp>
        <p:sp>
          <p:nvSpPr>
            <p:cNvPr id="51249" name="Text Box 47"/>
            <p:cNvSpPr txBox="1">
              <a:spLocks noChangeArrowheads="1"/>
            </p:cNvSpPr>
            <p:nvPr/>
          </p:nvSpPr>
          <p:spPr bwMode="auto">
            <a:xfrm>
              <a:off x="3648" y="129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M1 = (0, 1, 1, 0, 0)</a:t>
              </a:r>
            </a:p>
          </p:txBody>
        </p:sp>
        <p:sp>
          <p:nvSpPr>
            <p:cNvPr id="51250" name="Text Box 48"/>
            <p:cNvSpPr txBox="1">
              <a:spLocks noChangeArrowheads="1"/>
            </p:cNvSpPr>
            <p:nvPr/>
          </p:nvSpPr>
          <p:spPr bwMode="auto">
            <a:xfrm>
              <a:off x="3648" y="153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M2 = (0, 0, 0, 1, 1)</a:t>
              </a:r>
            </a:p>
          </p:txBody>
        </p:sp>
        <p:sp>
          <p:nvSpPr>
            <p:cNvPr id="51251" name="Text Box 49"/>
            <p:cNvSpPr txBox="1">
              <a:spLocks noChangeArrowheads="1"/>
            </p:cNvSpPr>
            <p:nvPr/>
          </p:nvSpPr>
          <p:spPr bwMode="auto">
            <a:xfrm>
              <a:off x="3648" y="177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M3 = (1, 1, 0, 0, 0)</a:t>
              </a:r>
            </a:p>
          </p:txBody>
        </p:sp>
        <p:sp>
          <p:nvSpPr>
            <p:cNvPr id="51252" name="Text Box 50"/>
            <p:cNvSpPr txBox="1">
              <a:spLocks noChangeArrowheads="1"/>
            </p:cNvSpPr>
            <p:nvPr/>
          </p:nvSpPr>
          <p:spPr bwMode="auto">
            <a:xfrm>
              <a:off x="3648" y="2016"/>
              <a:ext cx="1213"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M4 = (0, 2, 1, 0, 0)</a:t>
              </a:r>
            </a:p>
          </p:txBody>
        </p:sp>
        <p:sp>
          <p:nvSpPr>
            <p:cNvPr id="51253" name="Line 51"/>
            <p:cNvSpPr>
              <a:spLocks noChangeShapeType="1"/>
            </p:cNvSpPr>
            <p:nvPr/>
          </p:nvSpPr>
          <p:spPr bwMode="auto">
            <a:xfrm>
              <a:off x="4224" y="2352"/>
              <a:ext cx="0" cy="528"/>
            </a:xfrm>
            <a:prstGeom prst="line">
              <a:avLst/>
            </a:prstGeom>
            <a:noFill/>
            <a:ln w="9525">
              <a:solidFill>
                <a:schemeClr val="tx1"/>
              </a:solidFill>
              <a:prstDash val="dash"/>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grpSp>
      <p:sp>
        <p:nvSpPr>
          <p:cNvPr id="116788" name="Rectangle 52"/>
          <p:cNvSpPr>
            <a:spLocks noChangeArrowheads="1"/>
          </p:cNvSpPr>
          <p:nvPr/>
        </p:nvSpPr>
        <p:spPr bwMode="auto">
          <a:xfrm>
            <a:off x="3132138" y="2565400"/>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nvGrpSpPr>
          <p:cNvPr id="116789" name="Group 53"/>
          <p:cNvGrpSpPr>
            <a:grpSpLocks/>
          </p:cNvGrpSpPr>
          <p:nvPr/>
        </p:nvGrpSpPr>
        <p:grpSpPr bwMode="auto">
          <a:xfrm>
            <a:off x="2667000" y="4005263"/>
            <a:ext cx="1371600" cy="228600"/>
            <a:chOff x="1680" y="2544"/>
            <a:chExt cx="864" cy="144"/>
          </a:xfrm>
        </p:grpSpPr>
        <p:sp>
          <p:nvSpPr>
            <p:cNvPr id="51246" name="Rectangle 54"/>
            <p:cNvSpPr>
              <a:spLocks noChangeArrowheads="1"/>
            </p:cNvSpPr>
            <p:nvPr/>
          </p:nvSpPr>
          <p:spPr bwMode="auto">
            <a:xfrm>
              <a:off x="1680" y="2544"/>
              <a:ext cx="240" cy="144"/>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47" name="Rectangle 55"/>
            <p:cNvSpPr>
              <a:spLocks noChangeArrowheads="1"/>
            </p:cNvSpPr>
            <p:nvPr/>
          </p:nvSpPr>
          <p:spPr bwMode="auto">
            <a:xfrm>
              <a:off x="2304" y="2544"/>
              <a:ext cx="240" cy="144"/>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grpSp>
      <p:sp>
        <p:nvSpPr>
          <p:cNvPr id="116792" name="Rectangle 56"/>
          <p:cNvSpPr>
            <a:spLocks noChangeArrowheads="1"/>
          </p:cNvSpPr>
          <p:nvPr/>
        </p:nvSpPr>
        <p:spPr bwMode="auto">
          <a:xfrm>
            <a:off x="3132138" y="5516563"/>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116793" name="Rectangle 57"/>
          <p:cNvSpPr>
            <a:spLocks noChangeArrowheads="1"/>
          </p:cNvSpPr>
          <p:nvPr/>
        </p:nvSpPr>
        <p:spPr bwMode="auto">
          <a:xfrm>
            <a:off x="3124200" y="2552700"/>
            <a:ext cx="381000" cy="2286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1244"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3CF8C47-505D-41B0-953A-271751EB0EFD}" type="slidenum">
              <a:rPr lang="fr-CA" altLang="fr-FR" sz="1200" b="0" smtClean="0">
                <a:solidFill>
                  <a:srgbClr val="898989"/>
                </a:solidFill>
                <a:cs typeface="Arial" pitchFamily="34" charset="0"/>
              </a:rPr>
              <a:pPr>
                <a:spcBef>
                  <a:spcPct val="0"/>
                </a:spcBef>
                <a:spcAft>
                  <a:spcPct val="0"/>
                </a:spcAft>
                <a:buFontTx/>
                <a:buNone/>
              </a:pPr>
              <a:t>189</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Tree>
    <p:extLst>
      <p:ext uri="{BB962C8B-B14F-4D97-AF65-F5344CB8AC3E}">
        <p14:creationId xmlns:p14="http://schemas.microsoft.com/office/powerpoint/2010/main" val="2673845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6768"/>
                                        </p:tgtEl>
                                        <p:attrNameLst>
                                          <p:attrName>style.visibility</p:attrName>
                                        </p:attrNameLst>
                                      </p:cBhvr>
                                      <p:to>
                                        <p:strVal val="visible"/>
                                      </p:to>
                                    </p:set>
                                    <p:anim calcmode="lin" valueType="num">
                                      <p:cBhvr additive="base">
                                        <p:cTn id="7" dur="500" fill="hold"/>
                                        <p:tgtEl>
                                          <p:spTgt spid="116768"/>
                                        </p:tgtEl>
                                        <p:attrNameLst>
                                          <p:attrName>ppt_x</p:attrName>
                                        </p:attrNameLst>
                                      </p:cBhvr>
                                      <p:tavLst>
                                        <p:tav tm="0">
                                          <p:val>
                                            <p:strVal val="0-#ppt_w/2"/>
                                          </p:val>
                                        </p:tav>
                                        <p:tav tm="100000">
                                          <p:val>
                                            <p:strVal val="#ppt_x"/>
                                          </p:val>
                                        </p:tav>
                                      </p:tavLst>
                                    </p:anim>
                                    <p:anim calcmode="lin" valueType="num">
                                      <p:cBhvr additive="base">
                                        <p:cTn id="8" dur="500" fill="hold"/>
                                        <p:tgtEl>
                                          <p:spTgt spid="116768"/>
                                        </p:tgtEl>
                                        <p:attrNameLst>
                                          <p:attrName>ppt_y</p:attrName>
                                        </p:attrNameLst>
                                      </p:cBhvr>
                                      <p:tavLst>
                                        <p:tav tm="0">
                                          <p:val>
                                            <p:strVal val="#ppt_y"/>
                                          </p:val>
                                        </p:tav>
                                        <p:tav tm="100000">
                                          <p:val>
                                            <p:strVal val="#ppt_y"/>
                                          </p:val>
                                        </p:tav>
                                      </p:tavLst>
                                    </p:anim>
                                  </p:childTnLst>
                                  <p:subTnLst>
                                    <p:set>
                                      <p:cBhvr override="childStyle">
                                        <p:cTn dur="1" fill="hold" display="0" masterRel="nextClick" afterEffect="1"/>
                                        <p:tgtEl>
                                          <p:spTgt spid="116768"/>
                                        </p:tgtEl>
                                        <p:attrNameLst>
                                          <p:attrName>style.visibility</p:attrName>
                                        </p:attrNameLst>
                                      </p:cBhvr>
                                      <p:to>
                                        <p:strVal val="hidden"/>
                                      </p:to>
                                    </p:set>
                                  </p:subTnLst>
                                </p:cTn>
                              </p:par>
                            </p:childTnLst>
                          </p:cTn>
                        </p:par>
                      </p:childTnLst>
                    </p:cTn>
                  </p:par>
                  <p:par>
                    <p:cTn id="9" fill="hold" nodeType="clickPar">
                      <p:stCondLst>
                        <p:cond delay="indefinite"/>
                      </p:stCondLst>
                      <p:childTnLst>
                        <p:par>
                          <p:cTn id="10" fill="hold" nodeType="withGroup">
                            <p:stCondLst>
                              <p:cond delay="0"/>
                            </p:stCondLst>
                            <p:childTnLst>
                              <p:par>
                                <p:cTn id="11" presetID="11" presetClass="entr" presetSubtype="0" fill="hold" grpId="0" nodeType="clickEffect">
                                  <p:stCondLst>
                                    <p:cond delay="0"/>
                                  </p:stCondLst>
                                  <p:childTnLst>
                                    <p:set>
                                      <p:cBhvr>
                                        <p:cTn id="12" dur="1000">
                                          <p:stCondLst>
                                            <p:cond delay="0"/>
                                          </p:stCondLst>
                                        </p:cTn>
                                        <p:tgtEl>
                                          <p:spTgt spid="116788"/>
                                        </p:tgtEl>
                                        <p:attrNameLst>
                                          <p:attrName>style.visibility</p:attrName>
                                        </p:attrNameLst>
                                      </p:cBhvr>
                                      <p:to>
                                        <p:strVal val="visible"/>
                                      </p:to>
                                    </p:set>
                                  </p:childTnLst>
                                  <p:subTnLst>
                                    <p:set>
                                      <p:cBhvr override="childStyle">
                                        <p:cTn dur="1" fill="hold" display="0" masterRel="nextClick" afterEffect="1"/>
                                        <p:tgtEl>
                                          <p:spTgt spid="116788"/>
                                        </p:tgtEl>
                                        <p:attrNameLst>
                                          <p:attrName>style.visibility</p:attrName>
                                        </p:attrNameLst>
                                      </p:cBhvr>
                                      <p:to>
                                        <p:strVal val="hidden"/>
                                      </p:to>
                                    </p:set>
                                  </p:sub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116769"/>
                                        </p:tgtEl>
                                        <p:attrNameLst>
                                          <p:attrName>style.visibility</p:attrName>
                                        </p:attrNameLst>
                                      </p:cBhvr>
                                      <p:to>
                                        <p:strVal val="visible"/>
                                      </p:to>
                                    </p:set>
                                    <p:animEffect transition="in" filter="box(in)">
                                      <p:cBhvr>
                                        <p:cTn id="17" dur="500"/>
                                        <p:tgtEl>
                                          <p:spTgt spid="116769"/>
                                        </p:tgtEl>
                                      </p:cBhvr>
                                    </p:animEffect>
                                  </p:childTnLst>
                                  <p:subTnLst>
                                    <p:set>
                                      <p:cBhvr override="childStyle">
                                        <p:cTn dur="1" fill="hold" display="0" masterRel="nextClick" afterEffect="1"/>
                                        <p:tgtEl>
                                          <p:spTgt spid="116769"/>
                                        </p:tgtEl>
                                        <p:attrNameLst>
                                          <p:attrName>style.visibility</p:attrName>
                                        </p:attrNameLst>
                                      </p:cBhvr>
                                      <p:to>
                                        <p:strVal val="hidden"/>
                                      </p:to>
                                    </p:set>
                                  </p:subTnLst>
                                </p:cTn>
                              </p:par>
                            </p:childTnLst>
                          </p:cTn>
                        </p:par>
                      </p:childTnLst>
                    </p:cTn>
                  </p:par>
                  <p:par>
                    <p:cTn id="18" fill="hold" nodeType="clickPar">
                      <p:stCondLst>
                        <p:cond delay="indefinite"/>
                      </p:stCondLst>
                      <p:childTnLst>
                        <p:par>
                          <p:cTn id="19" fill="hold" nodeType="withGroup">
                            <p:stCondLst>
                              <p:cond delay="0"/>
                            </p:stCondLst>
                            <p:childTnLst>
                              <p:par>
                                <p:cTn id="20" presetID="11" presetClass="entr" presetSubtype="0" fill="hold" nodeType="clickEffect">
                                  <p:stCondLst>
                                    <p:cond delay="0"/>
                                  </p:stCondLst>
                                  <p:childTnLst>
                                    <p:set>
                                      <p:cBhvr>
                                        <p:cTn id="21" dur="1000">
                                          <p:stCondLst>
                                            <p:cond delay="0"/>
                                          </p:stCondLst>
                                        </p:cTn>
                                        <p:tgtEl>
                                          <p:spTgt spid="116789"/>
                                        </p:tgtEl>
                                        <p:attrNameLst>
                                          <p:attrName>style.visibility</p:attrName>
                                        </p:attrNameLst>
                                      </p:cBhvr>
                                      <p:to>
                                        <p:strVal val="visible"/>
                                      </p:to>
                                    </p:set>
                                  </p:childTnLst>
                                </p:cTn>
                              </p:par>
                            </p:childTnLst>
                          </p:cTn>
                        </p:par>
                      </p:childTnLst>
                    </p:cTn>
                  </p:par>
                  <p:par>
                    <p:cTn id="22" fill="hold" nodeType="clickPar">
                      <p:stCondLst>
                        <p:cond delay="indefinite"/>
                      </p:stCondLst>
                      <p:childTnLst>
                        <p:par>
                          <p:cTn id="23" fill="hold" nodeType="withGroup">
                            <p:stCondLst>
                              <p:cond delay="0"/>
                            </p:stCondLst>
                            <p:childTnLst>
                              <p:par>
                                <p:cTn id="24" presetID="4" presetClass="entr" presetSubtype="16" fill="hold" nodeType="clickEffect">
                                  <p:stCondLst>
                                    <p:cond delay="0"/>
                                  </p:stCondLst>
                                  <p:childTnLst>
                                    <p:set>
                                      <p:cBhvr>
                                        <p:cTn id="25" dur="1" fill="hold">
                                          <p:stCondLst>
                                            <p:cond delay="0"/>
                                          </p:stCondLst>
                                        </p:cTn>
                                        <p:tgtEl>
                                          <p:spTgt spid="116772"/>
                                        </p:tgtEl>
                                        <p:attrNameLst>
                                          <p:attrName>style.visibility</p:attrName>
                                        </p:attrNameLst>
                                      </p:cBhvr>
                                      <p:to>
                                        <p:strVal val="visible"/>
                                      </p:to>
                                    </p:set>
                                    <p:animEffect transition="in" filter="box(in)">
                                      <p:cBhvr>
                                        <p:cTn id="26" dur="500"/>
                                        <p:tgtEl>
                                          <p:spTgt spid="116772"/>
                                        </p:tgtEl>
                                      </p:cBhvr>
                                    </p:animEffect>
                                  </p:childTnLst>
                                  <p:subTnLst>
                                    <p:set>
                                      <p:cBhvr override="childStyle">
                                        <p:cTn dur="1" fill="hold" display="0" masterRel="nextClick" afterEffect="1"/>
                                        <p:tgtEl>
                                          <p:spTgt spid="116772"/>
                                        </p:tgtEl>
                                        <p:attrNameLst>
                                          <p:attrName>style.visibility</p:attrName>
                                        </p:attrNameLst>
                                      </p:cBhvr>
                                      <p:to>
                                        <p:strVal val="hidden"/>
                                      </p:to>
                                    </p:set>
                                  </p:subTnLst>
                                </p:cTn>
                              </p:par>
                            </p:childTnLst>
                          </p:cTn>
                        </p:par>
                      </p:childTnLst>
                    </p:cTn>
                  </p:par>
                  <p:par>
                    <p:cTn id="27" fill="hold" nodeType="clickPar">
                      <p:stCondLst>
                        <p:cond delay="indefinite"/>
                      </p:stCondLst>
                      <p:childTnLst>
                        <p:par>
                          <p:cTn id="28" fill="hold" nodeType="withGroup">
                            <p:stCondLst>
                              <p:cond delay="0"/>
                            </p:stCondLst>
                            <p:childTnLst>
                              <p:par>
                                <p:cTn id="29" presetID="11" presetClass="entr" presetSubtype="0" fill="hold" grpId="0" nodeType="clickEffect">
                                  <p:stCondLst>
                                    <p:cond delay="0"/>
                                  </p:stCondLst>
                                  <p:childTnLst>
                                    <p:set>
                                      <p:cBhvr>
                                        <p:cTn id="30" dur="1000">
                                          <p:stCondLst>
                                            <p:cond delay="0"/>
                                          </p:stCondLst>
                                        </p:cTn>
                                        <p:tgtEl>
                                          <p:spTgt spid="116792"/>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4" presetClass="entr" presetSubtype="16" fill="hold" grpId="0" nodeType="clickEffect">
                                  <p:stCondLst>
                                    <p:cond delay="0"/>
                                  </p:stCondLst>
                                  <p:childTnLst>
                                    <p:set>
                                      <p:cBhvr>
                                        <p:cTn id="34" dur="1" fill="hold">
                                          <p:stCondLst>
                                            <p:cond delay="0"/>
                                          </p:stCondLst>
                                        </p:cTn>
                                        <p:tgtEl>
                                          <p:spTgt spid="116776"/>
                                        </p:tgtEl>
                                        <p:attrNameLst>
                                          <p:attrName>style.visibility</p:attrName>
                                        </p:attrNameLst>
                                      </p:cBhvr>
                                      <p:to>
                                        <p:strVal val="visible"/>
                                      </p:to>
                                    </p:set>
                                    <p:animEffect transition="in" filter="box(in)">
                                      <p:cBhvr>
                                        <p:cTn id="35" dur="500"/>
                                        <p:tgtEl>
                                          <p:spTgt spid="116776"/>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4" presetClass="entr" presetSubtype="16" fill="hold" grpId="0" nodeType="clickEffect">
                                  <p:stCondLst>
                                    <p:cond delay="0"/>
                                  </p:stCondLst>
                                  <p:childTnLst>
                                    <p:set>
                                      <p:cBhvr>
                                        <p:cTn id="39" dur="1" fill="hold">
                                          <p:stCondLst>
                                            <p:cond delay="0"/>
                                          </p:stCondLst>
                                        </p:cTn>
                                        <p:tgtEl>
                                          <p:spTgt spid="116775"/>
                                        </p:tgtEl>
                                        <p:attrNameLst>
                                          <p:attrName>style.visibility</p:attrName>
                                        </p:attrNameLst>
                                      </p:cBhvr>
                                      <p:to>
                                        <p:strVal val="visible"/>
                                      </p:to>
                                    </p:set>
                                    <p:animEffect transition="in" filter="box(in)">
                                      <p:cBhvr>
                                        <p:cTn id="40" dur="500"/>
                                        <p:tgtEl>
                                          <p:spTgt spid="116775"/>
                                        </p:tgtEl>
                                      </p:cBhvr>
                                    </p:animEffect>
                                  </p:childTnLst>
                                  <p:subTnLst>
                                    <p:set>
                                      <p:cBhvr override="childStyle">
                                        <p:cTn dur="1" fill="hold" display="0" masterRel="nextClick" afterEffect="1"/>
                                        <p:tgtEl>
                                          <p:spTgt spid="116775"/>
                                        </p:tgtEl>
                                        <p:attrNameLst>
                                          <p:attrName>style.visibility</p:attrName>
                                        </p:attrNameLst>
                                      </p:cBhvr>
                                      <p:to>
                                        <p:strVal val="hidden"/>
                                      </p:to>
                                    </p:set>
                                  </p:subTnLst>
                                </p:cTn>
                              </p:par>
                            </p:childTnLst>
                          </p:cTn>
                        </p:par>
                      </p:childTnLst>
                    </p:cTn>
                  </p:par>
                  <p:par>
                    <p:cTn id="41" fill="hold" nodeType="clickPar">
                      <p:stCondLst>
                        <p:cond delay="indefinite"/>
                      </p:stCondLst>
                      <p:childTnLst>
                        <p:par>
                          <p:cTn id="42" fill="hold" nodeType="withGroup">
                            <p:stCondLst>
                              <p:cond delay="0"/>
                            </p:stCondLst>
                            <p:childTnLst>
                              <p:par>
                                <p:cTn id="43" presetID="11" presetClass="entr" presetSubtype="0" fill="hold" grpId="0" nodeType="clickEffect">
                                  <p:stCondLst>
                                    <p:cond delay="0"/>
                                  </p:stCondLst>
                                  <p:childTnLst>
                                    <p:set>
                                      <p:cBhvr>
                                        <p:cTn id="44" dur="1000">
                                          <p:stCondLst>
                                            <p:cond delay="0"/>
                                          </p:stCondLst>
                                        </p:cTn>
                                        <p:tgtEl>
                                          <p:spTgt spid="116793"/>
                                        </p:tgtEl>
                                        <p:attrNameLst>
                                          <p:attrName>style.visibility</p:attrName>
                                        </p:attrNameLst>
                                      </p:cBhvr>
                                      <p:to>
                                        <p:strVal val="visible"/>
                                      </p:to>
                                    </p:set>
                                  </p:childTnLst>
                                  <p:subTnLst>
                                    <p:set>
                                      <p:cBhvr override="childStyle">
                                        <p:cTn dur="1" fill="hold" display="0" masterRel="nextClick" afterEffect="1"/>
                                        <p:tgtEl>
                                          <p:spTgt spid="116793"/>
                                        </p:tgtEl>
                                        <p:attrNameLst>
                                          <p:attrName>style.visibility</p:attrName>
                                        </p:attrNameLst>
                                      </p:cBhvr>
                                      <p:to>
                                        <p:strVal val="hidden"/>
                                      </p:to>
                                    </p:set>
                                  </p:subTnLst>
                                </p:cTn>
                              </p:par>
                            </p:childTnLst>
                          </p:cTn>
                        </p:par>
                      </p:childTnLst>
                    </p:cTn>
                  </p:par>
                  <p:par>
                    <p:cTn id="45" fill="hold" nodeType="clickPar">
                      <p:stCondLst>
                        <p:cond delay="indefinite"/>
                      </p:stCondLst>
                      <p:childTnLst>
                        <p:par>
                          <p:cTn id="46" fill="hold" nodeType="withGroup">
                            <p:stCondLst>
                              <p:cond delay="0"/>
                            </p:stCondLst>
                            <p:childTnLst>
                              <p:par>
                                <p:cTn id="47" presetID="4" presetClass="entr" presetSubtype="16" fill="hold" nodeType="clickEffect">
                                  <p:stCondLst>
                                    <p:cond delay="0"/>
                                  </p:stCondLst>
                                  <p:childTnLst>
                                    <p:set>
                                      <p:cBhvr>
                                        <p:cTn id="48" dur="1" fill="hold">
                                          <p:stCondLst>
                                            <p:cond delay="0"/>
                                          </p:stCondLst>
                                        </p:cTn>
                                        <p:tgtEl>
                                          <p:spTgt spid="116777"/>
                                        </p:tgtEl>
                                        <p:attrNameLst>
                                          <p:attrName>style.visibility</p:attrName>
                                        </p:attrNameLst>
                                      </p:cBhvr>
                                      <p:to>
                                        <p:strVal val="visible"/>
                                      </p:to>
                                    </p:set>
                                    <p:animEffect transition="in" filter="box(in)">
                                      <p:cBhvr>
                                        <p:cTn id="49" dur="500"/>
                                        <p:tgtEl>
                                          <p:spTgt spid="116777"/>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4" presetClass="entr" presetSubtype="16" fill="hold" nodeType="clickEffect">
                                  <p:stCondLst>
                                    <p:cond delay="0"/>
                                  </p:stCondLst>
                                  <p:childTnLst>
                                    <p:set>
                                      <p:cBhvr>
                                        <p:cTn id="53" dur="1" fill="hold">
                                          <p:stCondLst>
                                            <p:cond delay="0"/>
                                          </p:stCondLst>
                                        </p:cTn>
                                        <p:tgtEl>
                                          <p:spTgt spid="116781"/>
                                        </p:tgtEl>
                                        <p:attrNameLst>
                                          <p:attrName>style.visibility</p:attrName>
                                        </p:attrNameLst>
                                      </p:cBhvr>
                                      <p:to>
                                        <p:strVal val="visible"/>
                                      </p:to>
                                    </p:set>
                                    <p:animEffect transition="in" filter="box(in)">
                                      <p:cBhvr>
                                        <p:cTn id="54" dur="500"/>
                                        <p:tgtEl>
                                          <p:spTgt spid="116781"/>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116780"/>
                                        </p:tgtEl>
                                        <p:attrNameLst>
                                          <p:attrName>style.visibility</p:attrName>
                                        </p:attrNameLst>
                                      </p:cBhvr>
                                      <p:to>
                                        <p:strVal val="visible"/>
                                      </p:to>
                                    </p:set>
                                    <p:anim calcmode="lin" valueType="num">
                                      <p:cBhvr additive="base">
                                        <p:cTn id="59" dur="500" fill="hold"/>
                                        <p:tgtEl>
                                          <p:spTgt spid="116780"/>
                                        </p:tgtEl>
                                        <p:attrNameLst>
                                          <p:attrName>ppt_x</p:attrName>
                                        </p:attrNameLst>
                                      </p:cBhvr>
                                      <p:tavLst>
                                        <p:tav tm="0">
                                          <p:val>
                                            <p:strVal val="0-#ppt_w/2"/>
                                          </p:val>
                                        </p:tav>
                                        <p:tav tm="100000">
                                          <p:val>
                                            <p:strVal val="#ppt_x"/>
                                          </p:val>
                                        </p:tav>
                                      </p:tavLst>
                                    </p:anim>
                                    <p:anim calcmode="lin" valueType="num">
                                      <p:cBhvr additive="base">
                                        <p:cTn id="60" dur="500" fill="hold"/>
                                        <p:tgtEl>
                                          <p:spTgt spid="11678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68" grpId="0" animBg="1"/>
      <p:bldP spid="116775" grpId="0" animBg="1"/>
      <p:bldP spid="116776" grpId="0" animBg="1"/>
      <p:bldP spid="116780" grpId="0" autoUpdateAnimBg="0"/>
      <p:bldP spid="116788" grpId="0" animBg="1"/>
      <p:bldP spid="116792" grpId="0" animBg="1"/>
      <p:bldP spid="11679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fr-FR" altLang="fr-FR" dirty="0" smtClean="0"/>
              <a:t>Cycle de vie</a:t>
            </a:r>
            <a:endParaRPr lang="fr-FR" altLang="fr-FR" dirty="0"/>
          </a:p>
        </p:txBody>
      </p:sp>
      <p:sp>
        <p:nvSpPr>
          <p:cNvPr id="7171" name="Rectangle 3"/>
          <p:cNvSpPr>
            <a:spLocks noGrp="1" noChangeArrowheads="1"/>
          </p:cNvSpPr>
          <p:nvPr>
            <p:ph type="body" idx="1"/>
          </p:nvPr>
        </p:nvSpPr>
        <p:spPr/>
        <p:txBody>
          <a:bodyPr/>
          <a:lstStyle/>
          <a:p>
            <a:pPr eaLnBrk="1" hangingPunct="1">
              <a:lnSpc>
                <a:spcPct val="90000"/>
              </a:lnSpc>
            </a:pPr>
            <a:r>
              <a:rPr lang="fr-FR" altLang="fr-FR" sz="2400" smtClean="0">
                <a:solidFill>
                  <a:srgbClr val="000000"/>
                </a:solidFill>
                <a:cs typeface="Arial" pitchFamily="34" charset="0"/>
              </a:rPr>
              <a:t>La cycle de vie d’un produit</a:t>
            </a:r>
          </a:p>
          <a:p>
            <a:pPr lvl="1" eaLnBrk="1" hangingPunct="1">
              <a:lnSpc>
                <a:spcPct val="90000"/>
              </a:lnSpc>
            </a:pPr>
            <a:r>
              <a:rPr lang="fr-FR" altLang="fr-FR" sz="2400" smtClean="0">
                <a:solidFill>
                  <a:srgbClr val="000000"/>
                </a:solidFill>
                <a:cs typeface="Arial" pitchFamily="34" charset="0"/>
              </a:rPr>
              <a:t>depuis la création d'une idée pour un produit à travers</a:t>
            </a:r>
          </a:p>
          <a:p>
            <a:pPr lvl="2" eaLnBrk="1" hangingPunct="1">
              <a:lnSpc>
                <a:spcPct val="90000"/>
              </a:lnSpc>
            </a:pPr>
            <a:r>
              <a:rPr lang="fr-FR" altLang="fr-FR" sz="2000" smtClean="0">
                <a:solidFill>
                  <a:srgbClr val="000000"/>
                </a:solidFill>
                <a:cs typeface="Arial" pitchFamily="34" charset="0"/>
              </a:rPr>
              <a:t>analyse du domaine</a:t>
            </a:r>
          </a:p>
          <a:p>
            <a:pPr lvl="2" eaLnBrk="1" hangingPunct="1">
              <a:lnSpc>
                <a:spcPct val="90000"/>
              </a:lnSpc>
            </a:pPr>
            <a:r>
              <a:rPr lang="fr-FR" altLang="fr-FR" sz="2000" smtClean="0">
                <a:solidFill>
                  <a:srgbClr val="000000"/>
                </a:solidFill>
                <a:cs typeface="Arial" pitchFamily="34" charset="0"/>
              </a:rPr>
              <a:t>collecte des exigences</a:t>
            </a:r>
          </a:p>
          <a:p>
            <a:pPr lvl="2" eaLnBrk="1" hangingPunct="1">
              <a:lnSpc>
                <a:spcPct val="90000"/>
              </a:lnSpc>
            </a:pPr>
            <a:r>
              <a:rPr lang="fr-FR" altLang="fr-FR" sz="2000" smtClean="0">
                <a:solidFill>
                  <a:srgbClr val="000000"/>
                </a:solidFill>
                <a:cs typeface="Arial" pitchFamily="34" charset="0"/>
              </a:rPr>
              <a:t>conception de l'architecture et spécification</a:t>
            </a:r>
          </a:p>
          <a:p>
            <a:pPr lvl="2" eaLnBrk="1" hangingPunct="1">
              <a:lnSpc>
                <a:spcPct val="90000"/>
              </a:lnSpc>
            </a:pPr>
            <a:r>
              <a:rPr lang="fr-FR" altLang="fr-FR" sz="2000" smtClean="0">
                <a:solidFill>
                  <a:srgbClr val="000000"/>
                </a:solidFill>
                <a:cs typeface="Arial" pitchFamily="34" charset="0"/>
              </a:rPr>
              <a:t>programmation et vérification</a:t>
            </a:r>
          </a:p>
          <a:p>
            <a:pPr lvl="2" eaLnBrk="1" hangingPunct="1">
              <a:lnSpc>
                <a:spcPct val="90000"/>
              </a:lnSpc>
            </a:pPr>
            <a:r>
              <a:rPr lang="fr-FR" altLang="fr-FR" sz="2000" smtClean="0">
                <a:solidFill>
                  <a:srgbClr val="000000"/>
                </a:solidFill>
                <a:cs typeface="Arial" pitchFamily="34" charset="0"/>
              </a:rPr>
              <a:t>livraison et le déploiement</a:t>
            </a:r>
          </a:p>
          <a:p>
            <a:pPr lvl="2" eaLnBrk="1" hangingPunct="1">
              <a:lnSpc>
                <a:spcPct val="90000"/>
              </a:lnSpc>
            </a:pPr>
            <a:r>
              <a:rPr lang="fr-FR" altLang="fr-FR" sz="2000" smtClean="0">
                <a:solidFill>
                  <a:srgbClr val="000000"/>
                </a:solidFill>
                <a:cs typeface="Arial" pitchFamily="34" charset="0"/>
              </a:rPr>
              <a:t>maintenance and évolution</a:t>
            </a:r>
          </a:p>
          <a:p>
            <a:pPr lvl="2" eaLnBrk="1" hangingPunct="1">
              <a:lnSpc>
                <a:spcPct val="90000"/>
              </a:lnSpc>
            </a:pPr>
            <a:r>
              <a:rPr lang="fr-FR" altLang="fr-FR" sz="2000" smtClean="0">
                <a:solidFill>
                  <a:srgbClr val="000000"/>
                </a:solidFill>
                <a:cs typeface="Arial" pitchFamily="34" charset="0"/>
              </a:rPr>
              <a:t>retraite</a:t>
            </a:r>
            <a:endParaRPr lang="fr-FR" altLang="fr-FR" sz="2000" smtClean="0"/>
          </a:p>
        </p:txBody>
      </p:sp>
      <p:sp>
        <p:nvSpPr>
          <p:cNvPr id="7172"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56695F79-E4F9-487E-9221-5604B5A964C2}" type="slidenum">
              <a:rPr lang="fr-CA" smtClean="0">
                <a:solidFill>
                  <a:srgbClr val="000000">
                    <a:tint val="75000"/>
                  </a:srgbClr>
                </a:solidFill>
              </a:rPr>
              <a:pPr>
                <a:defRPr/>
              </a:pPr>
              <a:t>19</a:t>
            </a:fld>
            <a:endParaRPr lang="fr-CA">
              <a:solidFill>
                <a:srgbClr val="000000">
                  <a:tint val="75000"/>
                </a:srgbClr>
              </a:solidFill>
            </a:endParaRPr>
          </a:p>
        </p:txBody>
      </p:sp>
    </p:spTree>
    <p:extLst>
      <p:ext uri="{BB962C8B-B14F-4D97-AF65-F5344CB8AC3E}">
        <p14:creationId xmlns:p14="http://schemas.microsoft.com/office/powerpoint/2010/main" val="3372913449"/>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1858" name="Rectangle 2"/>
          <p:cNvSpPr>
            <a:spLocks noGrp="1" noChangeArrowheads="1"/>
          </p:cNvSpPr>
          <p:nvPr>
            <p:ph type="title"/>
          </p:nvPr>
        </p:nvSpPr>
        <p:spPr/>
        <p:txBody>
          <a:bodyPr/>
          <a:lstStyle/>
          <a:p>
            <a:pPr>
              <a:defRPr/>
            </a:pPr>
            <a:r>
              <a:rPr lang="fr-CA" altLang="fr-FR" dirty="0" smtClean="0"/>
              <a:t>Un réseau de </a:t>
            </a:r>
            <a:r>
              <a:rPr lang="fr-CA" altLang="fr-FR" dirty="0" err="1" smtClean="0"/>
              <a:t>petri</a:t>
            </a:r>
            <a:r>
              <a:rPr lang="fr-CA" altLang="fr-FR" dirty="0" smtClean="0"/>
              <a:t> o-o</a:t>
            </a:r>
            <a:endParaRPr lang="fr-CA" altLang="fr-FR" dirty="0"/>
          </a:p>
        </p:txBody>
      </p:sp>
      <p:sp>
        <p:nvSpPr>
          <p:cNvPr id="52227" name="Oval 4"/>
          <p:cNvSpPr>
            <a:spLocks noChangeArrowheads="1"/>
          </p:cNvSpPr>
          <p:nvPr/>
        </p:nvSpPr>
        <p:spPr bwMode="auto">
          <a:xfrm>
            <a:off x="2133600" y="1981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28" name="Oval 5"/>
          <p:cNvSpPr>
            <a:spLocks noChangeArrowheads="1"/>
          </p:cNvSpPr>
          <p:nvPr/>
        </p:nvSpPr>
        <p:spPr bwMode="auto">
          <a:xfrm>
            <a:off x="2133600" y="3886200"/>
            <a:ext cx="381000" cy="3810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29" name="Oval 6"/>
          <p:cNvSpPr>
            <a:spLocks noChangeArrowheads="1"/>
          </p:cNvSpPr>
          <p:nvPr/>
        </p:nvSpPr>
        <p:spPr bwMode="auto">
          <a:xfrm>
            <a:off x="6705600" y="3886200"/>
            <a:ext cx="457200" cy="4572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30" name="Oval 7"/>
          <p:cNvSpPr>
            <a:spLocks noChangeArrowheads="1"/>
          </p:cNvSpPr>
          <p:nvPr/>
        </p:nvSpPr>
        <p:spPr bwMode="auto">
          <a:xfrm>
            <a:off x="4267200" y="2743200"/>
            <a:ext cx="609600" cy="6096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31" name="Line 8"/>
          <p:cNvSpPr>
            <a:spLocks noChangeShapeType="1"/>
          </p:cNvSpPr>
          <p:nvPr/>
        </p:nvSpPr>
        <p:spPr bwMode="auto">
          <a:xfrm flipV="1">
            <a:off x="1524000" y="22860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32" name="Line 9"/>
          <p:cNvSpPr>
            <a:spLocks noChangeShapeType="1"/>
          </p:cNvSpPr>
          <p:nvPr/>
        </p:nvSpPr>
        <p:spPr bwMode="auto">
          <a:xfrm>
            <a:off x="2514600" y="22860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33" name="Line 10"/>
          <p:cNvSpPr>
            <a:spLocks noChangeShapeType="1"/>
          </p:cNvSpPr>
          <p:nvPr/>
        </p:nvSpPr>
        <p:spPr bwMode="auto">
          <a:xfrm flipH="1">
            <a:off x="2514600" y="3200400"/>
            <a:ext cx="6096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34" name="Line 11"/>
          <p:cNvSpPr>
            <a:spLocks noChangeShapeType="1"/>
          </p:cNvSpPr>
          <p:nvPr/>
        </p:nvSpPr>
        <p:spPr bwMode="auto">
          <a:xfrm flipH="1" flipV="1">
            <a:off x="1524000" y="3200400"/>
            <a:ext cx="6096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35" name="Line 12"/>
          <p:cNvSpPr>
            <a:spLocks noChangeShapeType="1"/>
          </p:cNvSpPr>
          <p:nvPr/>
        </p:nvSpPr>
        <p:spPr bwMode="auto">
          <a:xfrm flipV="1">
            <a:off x="6096000" y="22860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36" name="Line 13"/>
          <p:cNvSpPr>
            <a:spLocks noChangeShapeType="1"/>
          </p:cNvSpPr>
          <p:nvPr/>
        </p:nvSpPr>
        <p:spPr bwMode="auto">
          <a:xfrm>
            <a:off x="7086600" y="2286000"/>
            <a:ext cx="609600" cy="6096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37" name="Line 14"/>
          <p:cNvSpPr>
            <a:spLocks noChangeShapeType="1"/>
          </p:cNvSpPr>
          <p:nvPr/>
        </p:nvSpPr>
        <p:spPr bwMode="auto">
          <a:xfrm flipH="1">
            <a:off x="7086600" y="3200400"/>
            <a:ext cx="5334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38" name="Line 15"/>
          <p:cNvSpPr>
            <a:spLocks noChangeShapeType="1"/>
          </p:cNvSpPr>
          <p:nvPr/>
        </p:nvSpPr>
        <p:spPr bwMode="auto">
          <a:xfrm flipH="1" flipV="1">
            <a:off x="6096000" y="3200400"/>
            <a:ext cx="685800" cy="7620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39" name="Line 16"/>
          <p:cNvSpPr>
            <a:spLocks noChangeShapeType="1"/>
          </p:cNvSpPr>
          <p:nvPr/>
        </p:nvSpPr>
        <p:spPr bwMode="auto">
          <a:xfrm>
            <a:off x="3200400" y="30480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40" name="Line 17"/>
          <p:cNvSpPr>
            <a:spLocks noChangeShapeType="1"/>
          </p:cNvSpPr>
          <p:nvPr/>
        </p:nvSpPr>
        <p:spPr bwMode="auto">
          <a:xfrm>
            <a:off x="4876800" y="3048000"/>
            <a:ext cx="106680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fr-CA"/>
          </a:p>
        </p:txBody>
      </p:sp>
      <p:sp>
        <p:nvSpPr>
          <p:cNvPr id="52241" name="Text Box 18"/>
          <p:cNvSpPr txBox="1">
            <a:spLocks noChangeArrowheads="1"/>
          </p:cNvSpPr>
          <p:nvPr/>
        </p:nvSpPr>
        <p:spPr bwMode="auto">
          <a:xfrm>
            <a:off x="1476375" y="1981200"/>
            <a:ext cx="6365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ready</a:t>
            </a:r>
          </a:p>
        </p:txBody>
      </p:sp>
      <p:sp>
        <p:nvSpPr>
          <p:cNvPr id="52242" name="Text Box 19"/>
          <p:cNvSpPr txBox="1">
            <a:spLocks noChangeArrowheads="1"/>
          </p:cNvSpPr>
          <p:nvPr/>
        </p:nvSpPr>
        <p:spPr bwMode="auto">
          <a:xfrm>
            <a:off x="914400" y="2590800"/>
            <a:ext cx="8397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produce</a:t>
            </a:r>
            <a:endParaRPr lang="en-US" altLang="fr-FR" sz="1800" b="0"/>
          </a:p>
        </p:txBody>
      </p:sp>
      <p:sp>
        <p:nvSpPr>
          <p:cNvPr id="52243" name="Text Box 20"/>
          <p:cNvSpPr txBox="1">
            <a:spLocks noChangeArrowheads="1"/>
          </p:cNvSpPr>
          <p:nvPr/>
        </p:nvSpPr>
        <p:spPr bwMode="auto">
          <a:xfrm>
            <a:off x="4038600" y="2438400"/>
            <a:ext cx="90170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Storage </a:t>
            </a:r>
          </a:p>
        </p:txBody>
      </p:sp>
      <p:sp>
        <p:nvSpPr>
          <p:cNvPr id="52244" name="Oval 21"/>
          <p:cNvSpPr>
            <a:spLocks noChangeArrowheads="1"/>
          </p:cNvSpPr>
          <p:nvPr/>
        </p:nvSpPr>
        <p:spPr bwMode="auto">
          <a:xfrm>
            <a:off x="6629400" y="1905000"/>
            <a:ext cx="457200" cy="457200"/>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45" name="Text Box 22"/>
          <p:cNvSpPr txBox="1">
            <a:spLocks noChangeArrowheads="1"/>
          </p:cNvSpPr>
          <p:nvPr/>
        </p:nvSpPr>
        <p:spPr bwMode="auto">
          <a:xfrm>
            <a:off x="7086600" y="1905000"/>
            <a:ext cx="89693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accepted</a:t>
            </a:r>
          </a:p>
        </p:txBody>
      </p:sp>
      <p:sp>
        <p:nvSpPr>
          <p:cNvPr id="52246" name="Text Box 23"/>
          <p:cNvSpPr txBox="1">
            <a:spLocks noChangeArrowheads="1"/>
          </p:cNvSpPr>
          <p:nvPr/>
        </p:nvSpPr>
        <p:spPr bwMode="auto">
          <a:xfrm>
            <a:off x="7772400" y="2895600"/>
            <a:ext cx="9080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consume</a:t>
            </a:r>
          </a:p>
        </p:txBody>
      </p:sp>
      <p:sp>
        <p:nvSpPr>
          <p:cNvPr id="52247" name="Text Box 24"/>
          <p:cNvSpPr txBox="1">
            <a:spLocks noChangeArrowheads="1"/>
          </p:cNvSpPr>
          <p:nvPr/>
        </p:nvSpPr>
        <p:spPr bwMode="auto">
          <a:xfrm>
            <a:off x="7146925" y="4024313"/>
            <a:ext cx="636588"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ready</a:t>
            </a:r>
          </a:p>
        </p:txBody>
      </p:sp>
      <p:sp>
        <p:nvSpPr>
          <p:cNvPr id="52248" name="Text Box 25"/>
          <p:cNvSpPr txBox="1">
            <a:spLocks noChangeArrowheads="1"/>
          </p:cNvSpPr>
          <p:nvPr/>
        </p:nvSpPr>
        <p:spPr bwMode="auto">
          <a:xfrm>
            <a:off x="1676400" y="1524000"/>
            <a:ext cx="12842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2400" b="0"/>
              <a:t>Producer</a:t>
            </a:r>
          </a:p>
        </p:txBody>
      </p:sp>
      <p:sp>
        <p:nvSpPr>
          <p:cNvPr id="52249" name="Text Box 26"/>
          <p:cNvSpPr txBox="1">
            <a:spLocks noChangeArrowheads="1"/>
          </p:cNvSpPr>
          <p:nvPr/>
        </p:nvSpPr>
        <p:spPr bwMode="auto">
          <a:xfrm>
            <a:off x="6172200" y="1524000"/>
            <a:ext cx="1436688"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2400" b="0"/>
              <a:t>Consumer</a:t>
            </a:r>
          </a:p>
        </p:txBody>
      </p:sp>
      <p:sp>
        <p:nvSpPr>
          <p:cNvPr id="52250" name="Rectangle 27"/>
          <p:cNvSpPr>
            <a:spLocks noChangeArrowheads="1"/>
          </p:cNvSpPr>
          <p:nvPr/>
        </p:nvSpPr>
        <p:spPr bwMode="auto">
          <a:xfrm>
            <a:off x="1371600" y="2895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51" name="Rectangle 28"/>
          <p:cNvSpPr>
            <a:spLocks noChangeArrowheads="1"/>
          </p:cNvSpPr>
          <p:nvPr/>
        </p:nvSpPr>
        <p:spPr bwMode="auto">
          <a:xfrm>
            <a:off x="2971800" y="2895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52" name="Rectangle 29"/>
          <p:cNvSpPr>
            <a:spLocks noChangeArrowheads="1"/>
          </p:cNvSpPr>
          <p:nvPr/>
        </p:nvSpPr>
        <p:spPr bwMode="auto">
          <a:xfrm>
            <a:off x="7543800" y="2895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53" name="Rectangle 30"/>
          <p:cNvSpPr>
            <a:spLocks noChangeArrowheads="1"/>
          </p:cNvSpPr>
          <p:nvPr/>
        </p:nvSpPr>
        <p:spPr bwMode="auto">
          <a:xfrm>
            <a:off x="5943600" y="2895600"/>
            <a:ext cx="228600" cy="304800"/>
          </a:xfrm>
          <a:prstGeom prst="rect">
            <a:avLst/>
          </a:prstGeom>
          <a:gradFill rotWithShape="1">
            <a:gsLst>
              <a:gs pos="0">
                <a:srgbClr val="EA8C8C"/>
              </a:gs>
              <a:gs pos="50000">
                <a:srgbClr val="F0BABA"/>
              </a:gs>
              <a:gs pos="100000">
                <a:srgbClr val="F7DEDE"/>
              </a:gs>
            </a:gsLst>
            <a:lin ang="2700000" scaled="1"/>
          </a:gra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54" name="Text Box 31"/>
          <p:cNvSpPr txBox="1">
            <a:spLocks noChangeArrowheads="1"/>
          </p:cNvSpPr>
          <p:nvPr/>
        </p:nvSpPr>
        <p:spPr bwMode="auto">
          <a:xfrm>
            <a:off x="3032125" y="2576513"/>
            <a:ext cx="557213"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send</a:t>
            </a:r>
          </a:p>
        </p:txBody>
      </p:sp>
      <p:sp>
        <p:nvSpPr>
          <p:cNvPr id="52255" name="Text Box 32"/>
          <p:cNvSpPr txBox="1">
            <a:spLocks noChangeArrowheads="1"/>
          </p:cNvSpPr>
          <p:nvPr/>
        </p:nvSpPr>
        <p:spPr bwMode="auto">
          <a:xfrm>
            <a:off x="5622925" y="2500313"/>
            <a:ext cx="704850" cy="3365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t>accept</a:t>
            </a:r>
          </a:p>
        </p:txBody>
      </p:sp>
      <p:sp>
        <p:nvSpPr>
          <p:cNvPr id="52256"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F05875C-CA2F-4F6C-AC9F-51B96D53E1E9}" type="slidenum">
              <a:rPr lang="fr-CA" altLang="fr-FR" sz="1200" b="0" smtClean="0">
                <a:solidFill>
                  <a:srgbClr val="898989"/>
                </a:solidFill>
                <a:cs typeface="Arial" pitchFamily="34" charset="0"/>
              </a:rPr>
              <a:pPr>
                <a:spcBef>
                  <a:spcPct val="0"/>
                </a:spcBef>
                <a:spcAft>
                  <a:spcPct val="0"/>
                </a:spcAft>
                <a:buFontTx/>
                <a:buNone/>
              </a:pPr>
              <a:t>190</a:t>
            </a:fld>
            <a:endParaRPr lang="fr-CA" altLang="fr-FR" sz="1200" b="0" smtClean="0">
              <a:solidFill>
                <a:srgbClr val="898989"/>
              </a:solidFill>
              <a:cs typeface="Arial" pitchFamily="34" charset="0"/>
            </a:endParaRP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grpSp>
        <p:nvGrpSpPr>
          <p:cNvPr id="66" name="Group 33"/>
          <p:cNvGrpSpPr>
            <a:grpSpLocks/>
          </p:cNvGrpSpPr>
          <p:nvPr/>
        </p:nvGrpSpPr>
        <p:grpSpPr bwMode="auto">
          <a:xfrm>
            <a:off x="1412875" y="4397375"/>
            <a:ext cx="2305050" cy="1879600"/>
            <a:chOff x="1605" y="2592"/>
            <a:chExt cx="1131" cy="1121"/>
          </a:xfrm>
        </p:grpSpPr>
        <p:sp>
          <p:nvSpPr>
            <p:cNvPr id="52267" name="Rectangle 34"/>
            <p:cNvSpPr>
              <a:spLocks noChangeArrowheads="1"/>
            </p:cNvSpPr>
            <p:nvPr/>
          </p:nvSpPr>
          <p:spPr bwMode="auto">
            <a:xfrm>
              <a:off x="1632" y="2592"/>
              <a:ext cx="1104" cy="1121"/>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68" name="Line 35"/>
            <p:cNvSpPr>
              <a:spLocks noChangeShapeType="1"/>
            </p:cNvSpPr>
            <p:nvPr/>
          </p:nvSpPr>
          <p:spPr bwMode="auto">
            <a:xfrm>
              <a:off x="1632" y="2832"/>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52269" name="Text Box 36"/>
            <p:cNvSpPr txBox="1">
              <a:spLocks noChangeArrowheads="1"/>
            </p:cNvSpPr>
            <p:nvPr/>
          </p:nvSpPr>
          <p:spPr bwMode="auto">
            <a:xfrm>
              <a:off x="1670" y="2616"/>
              <a:ext cx="692"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Producer</a:t>
              </a:r>
            </a:p>
          </p:txBody>
        </p:sp>
        <p:sp>
          <p:nvSpPr>
            <p:cNvPr id="52270" name="Line 37"/>
            <p:cNvSpPr>
              <a:spLocks noChangeShapeType="1"/>
            </p:cNvSpPr>
            <p:nvPr/>
          </p:nvSpPr>
          <p:spPr bwMode="auto">
            <a:xfrm>
              <a:off x="1632" y="3168"/>
              <a:ext cx="1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52271" name="Text Box 38"/>
            <p:cNvSpPr txBox="1">
              <a:spLocks noChangeArrowheads="1"/>
            </p:cNvSpPr>
            <p:nvPr/>
          </p:nvSpPr>
          <p:spPr bwMode="auto">
            <a:xfrm>
              <a:off x="1605" y="2882"/>
              <a:ext cx="1122" cy="2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state: ProducerState</a:t>
              </a:r>
            </a:p>
          </p:txBody>
        </p:sp>
        <p:sp>
          <p:nvSpPr>
            <p:cNvPr id="52272" name="Text Box 39"/>
            <p:cNvSpPr txBox="1">
              <a:spLocks noChangeArrowheads="1"/>
            </p:cNvSpPr>
            <p:nvPr/>
          </p:nvSpPr>
          <p:spPr bwMode="auto">
            <a:xfrm>
              <a:off x="1632" y="3216"/>
              <a:ext cx="1102"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Item produce( )</a:t>
              </a:r>
            </a:p>
          </p:txBody>
        </p:sp>
        <p:sp>
          <p:nvSpPr>
            <p:cNvPr id="52273" name="Text Box 40"/>
            <p:cNvSpPr txBox="1">
              <a:spLocks noChangeArrowheads="1"/>
            </p:cNvSpPr>
            <p:nvPr/>
          </p:nvSpPr>
          <p:spPr bwMode="auto">
            <a:xfrm>
              <a:off x="1622" y="3480"/>
              <a:ext cx="990" cy="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send(i: Item): void</a:t>
              </a:r>
            </a:p>
          </p:txBody>
        </p:sp>
      </p:grpSp>
      <p:grpSp>
        <p:nvGrpSpPr>
          <p:cNvPr id="74" name="Group 41"/>
          <p:cNvGrpSpPr>
            <a:grpSpLocks/>
          </p:cNvGrpSpPr>
          <p:nvPr/>
        </p:nvGrpSpPr>
        <p:grpSpPr bwMode="auto">
          <a:xfrm>
            <a:off x="6019800" y="4495800"/>
            <a:ext cx="2638425" cy="1828800"/>
            <a:chOff x="2928" y="2592"/>
            <a:chExt cx="1392" cy="1152"/>
          </a:xfrm>
        </p:grpSpPr>
        <p:sp>
          <p:nvSpPr>
            <p:cNvPr id="52260" name="Rectangle 42"/>
            <p:cNvSpPr>
              <a:spLocks noChangeArrowheads="1"/>
            </p:cNvSpPr>
            <p:nvPr/>
          </p:nvSpPr>
          <p:spPr bwMode="auto">
            <a:xfrm>
              <a:off x="2938" y="2592"/>
              <a:ext cx="1382" cy="1152"/>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sp>
          <p:nvSpPr>
            <p:cNvPr id="52261" name="Line 43"/>
            <p:cNvSpPr>
              <a:spLocks noChangeShapeType="1"/>
            </p:cNvSpPr>
            <p:nvPr/>
          </p:nvSpPr>
          <p:spPr bwMode="auto">
            <a:xfrm>
              <a:off x="2938" y="2832"/>
              <a:ext cx="138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52262" name="Text Box 44"/>
            <p:cNvSpPr txBox="1">
              <a:spLocks noChangeArrowheads="1"/>
            </p:cNvSpPr>
            <p:nvPr/>
          </p:nvSpPr>
          <p:spPr bwMode="auto">
            <a:xfrm>
              <a:off x="2976" y="2616"/>
              <a:ext cx="756" cy="2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Consumer</a:t>
              </a:r>
            </a:p>
          </p:txBody>
        </p:sp>
        <p:sp>
          <p:nvSpPr>
            <p:cNvPr id="52263" name="Line 45"/>
            <p:cNvSpPr>
              <a:spLocks noChangeShapeType="1"/>
            </p:cNvSpPr>
            <p:nvPr/>
          </p:nvSpPr>
          <p:spPr bwMode="auto">
            <a:xfrm>
              <a:off x="2938" y="3168"/>
              <a:ext cx="1382"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fr-CA"/>
            </a:p>
          </p:txBody>
        </p:sp>
        <p:sp>
          <p:nvSpPr>
            <p:cNvPr id="52264" name="Text Box 46"/>
            <p:cNvSpPr txBox="1">
              <a:spLocks noChangeArrowheads="1"/>
            </p:cNvSpPr>
            <p:nvPr/>
          </p:nvSpPr>
          <p:spPr bwMode="auto">
            <a:xfrm>
              <a:off x="2986" y="2880"/>
              <a:ext cx="1275"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state: ConsumerState</a:t>
              </a:r>
            </a:p>
          </p:txBody>
        </p:sp>
        <p:sp>
          <p:nvSpPr>
            <p:cNvPr id="52265" name="Text Box 47"/>
            <p:cNvSpPr txBox="1">
              <a:spLocks noChangeArrowheads="1"/>
            </p:cNvSpPr>
            <p:nvPr/>
          </p:nvSpPr>
          <p:spPr bwMode="auto">
            <a:xfrm>
              <a:off x="2938" y="3216"/>
              <a:ext cx="1193"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accept( i: Item): void</a:t>
              </a:r>
            </a:p>
          </p:txBody>
        </p:sp>
        <p:sp>
          <p:nvSpPr>
            <p:cNvPr id="52266" name="Text Box 48"/>
            <p:cNvSpPr txBox="1">
              <a:spLocks noChangeArrowheads="1"/>
            </p:cNvSpPr>
            <p:nvPr/>
          </p:nvSpPr>
          <p:spPr bwMode="auto">
            <a:xfrm>
              <a:off x="2928" y="3480"/>
              <a:ext cx="1329" cy="2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t>consume(i: Item) : void</a:t>
              </a:r>
            </a:p>
          </p:txBody>
        </p:sp>
      </p:grpSp>
    </p:spTree>
    <p:extLst>
      <p:ext uri="{BB962C8B-B14F-4D97-AF65-F5344CB8AC3E}">
        <p14:creationId xmlns:p14="http://schemas.microsoft.com/office/powerpoint/2010/main" val="25937206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box(in)">
                                      <p:cBhvr>
                                        <p:cTn id="7" dur="500"/>
                                        <p:tgtEl>
                                          <p:spTgt spid="6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 presetClass="entr" presetSubtype="16" fill="hold" nodeType="clickEffect">
                                  <p:stCondLst>
                                    <p:cond delay="0"/>
                                  </p:stCondLst>
                                  <p:childTnLst>
                                    <p:set>
                                      <p:cBhvr>
                                        <p:cTn id="11" dur="1" fill="hold">
                                          <p:stCondLst>
                                            <p:cond delay="0"/>
                                          </p:stCondLst>
                                        </p:cTn>
                                        <p:tgtEl>
                                          <p:spTgt spid="74"/>
                                        </p:tgtEl>
                                        <p:attrNameLst>
                                          <p:attrName>style.visibility</p:attrName>
                                        </p:attrNameLst>
                                      </p:cBhvr>
                                      <p:to>
                                        <p:strVal val="visible"/>
                                      </p:to>
                                    </p:set>
                                    <p:animEffect transition="in" filter="box(in)">
                                      <p:cBhvr>
                                        <p:cTn id="12"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2"/>
          <p:cNvSpPr>
            <a:spLocks noGrp="1" noChangeArrowheads="1"/>
          </p:cNvSpPr>
          <p:nvPr>
            <p:ph type="title"/>
          </p:nvPr>
        </p:nvSpPr>
        <p:spPr>
          <a:xfrm>
            <a:off x="457200" y="152400"/>
            <a:ext cx="6934200" cy="1371600"/>
          </a:xfrm>
        </p:spPr>
        <p:txBody>
          <a:bodyPr/>
          <a:lstStyle/>
          <a:p>
            <a:pPr>
              <a:defRPr/>
            </a:pPr>
            <a:r>
              <a:rPr lang="fr-CA" altLang="fr-FR" dirty="0" err="1" smtClean="0"/>
              <a:t>Petri</a:t>
            </a:r>
            <a:r>
              <a:rPr lang="fr-CA" altLang="fr-FR" dirty="0" smtClean="0"/>
              <a:t> Net </a:t>
            </a:r>
            <a:r>
              <a:rPr lang="fr-CA" altLang="fr-FR" dirty="0" err="1" smtClean="0"/>
              <a:t>References</a:t>
            </a:r>
            <a:endParaRPr lang="fr-CA" altLang="fr-FR" dirty="0"/>
          </a:p>
        </p:txBody>
      </p:sp>
      <p:sp>
        <p:nvSpPr>
          <p:cNvPr id="53251" name="Rectangle 3"/>
          <p:cNvSpPr>
            <a:spLocks noGrp="1" noChangeArrowheads="1"/>
          </p:cNvSpPr>
          <p:nvPr>
            <p:ph idx="1"/>
          </p:nvPr>
        </p:nvSpPr>
        <p:spPr/>
        <p:txBody>
          <a:bodyPr/>
          <a:lstStyle/>
          <a:p>
            <a:pPr lvl="1"/>
            <a:r>
              <a:rPr lang="fr-CA" altLang="fr-FR" smtClean="0"/>
              <a:t>Murata, T. (1989, April). Petri nets: properties, analysis and applications. Proceedings of the IEEE, 77(4), 541-80.</a:t>
            </a:r>
          </a:p>
          <a:p>
            <a:pPr lvl="1"/>
            <a:endParaRPr lang="fr-CA" altLang="fr-FR" smtClean="0"/>
          </a:p>
          <a:p>
            <a:pPr lvl="1"/>
            <a:r>
              <a:rPr lang="fr-CA" altLang="fr-FR" smtClean="0"/>
              <a:t>Peterson, J.L. (1981). Petri Net Theory and the Modeling of Systems. Prentice-Hall.</a:t>
            </a:r>
          </a:p>
          <a:p>
            <a:pPr lvl="1"/>
            <a:endParaRPr lang="fr-CA" altLang="fr-FR" smtClean="0"/>
          </a:p>
          <a:p>
            <a:pPr lvl="1"/>
            <a:r>
              <a:rPr lang="fr-CA" altLang="fr-FR" smtClean="0"/>
              <a:t>Reisig, W and G. Rozenberg (eds) (1998). Lectures on Petri Nets 1: Basic Models. Springer-Verlag.</a:t>
            </a:r>
          </a:p>
          <a:p>
            <a:pPr lvl="1"/>
            <a:endParaRPr lang="fr-CA" altLang="fr-FR" smtClean="0"/>
          </a:p>
          <a:p>
            <a:pPr lvl="1"/>
            <a:r>
              <a:rPr lang="fr-CA" altLang="fr-FR" smtClean="0"/>
              <a:t>The World of Petri nets:</a:t>
            </a:r>
            <a:br>
              <a:rPr lang="fr-CA" altLang="fr-FR" smtClean="0"/>
            </a:br>
            <a:r>
              <a:rPr lang="fr-CA" altLang="fr-FR" smtClean="0"/>
              <a:t>http://www.daimi.au.dk/PetriNets/</a:t>
            </a:r>
          </a:p>
        </p:txBody>
      </p:sp>
      <p:sp>
        <p:nvSpPr>
          <p:cNvPr id="3" name="Footer Placeholder 2"/>
          <p:cNvSpPr>
            <a:spLocks noGrp="1"/>
          </p:cNvSpPr>
          <p:nvPr>
            <p:ph type="ftr" sz="quarter" idx="10"/>
          </p:nvPr>
        </p:nvSpPr>
        <p:spPr/>
        <p:txBody>
          <a:bodyPr/>
          <a:lstStyle/>
          <a:p>
            <a:pPr>
              <a:defRPr/>
            </a:pPr>
            <a:r>
              <a:rPr lang="en-US"/>
              <a:t>SEG2106 – Winter 2014 – Hussein Al Osman</a:t>
            </a:r>
            <a:endParaRPr lang="en-US" dirty="0"/>
          </a:p>
        </p:txBody>
      </p:sp>
      <p:sp>
        <p:nvSpPr>
          <p:cNvPr id="53253" name="Slide Number Placeholder 1"/>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CD4E291-7D12-4EFB-BA9F-DA4CEA2E5C7B}" type="slidenum">
              <a:rPr lang="fr-CA" altLang="fr-FR" sz="1200" b="0" smtClean="0">
                <a:solidFill>
                  <a:srgbClr val="898989"/>
                </a:solidFill>
                <a:cs typeface="Arial" pitchFamily="34" charset="0"/>
              </a:rPr>
              <a:pPr>
                <a:spcBef>
                  <a:spcPct val="0"/>
                </a:spcBef>
                <a:spcAft>
                  <a:spcPct val="0"/>
                </a:spcAft>
                <a:buFontTx/>
                <a:buNone/>
              </a:pPr>
              <a:t>191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518548891"/>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6</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Introduction aux Compilateurs</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9E57D14-64C5-447A-B5B2-27D5C50F9E11}" type="slidenum">
              <a:rPr lang="fr-CA" altLang="fr-FR" sz="1200" b="0" smtClean="0">
                <a:solidFill>
                  <a:srgbClr val="898989"/>
                </a:solidFill>
                <a:cs typeface="Arial" pitchFamily="34" charset="0"/>
              </a:rPr>
              <a:pPr>
                <a:spcBef>
                  <a:spcPct val="0"/>
                </a:spcBef>
                <a:spcAft>
                  <a:spcPct val="0"/>
                </a:spcAft>
                <a:buFontTx/>
                <a:buNone/>
              </a:pPr>
              <a:t>192</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396391837"/>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Langages naturels</a:t>
            </a:r>
          </a:p>
          <a:p>
            <a:pPr lvl="1"/>
            <a:r>
              <a:rPr lang="fr-CA" altLang="fr-FR" smtClean="0"/>
              <a:t>Entités lexicales</a:t>
            </a:r>
          </a:p>
          <a:p>
            <a:pPr lvl="1"/>
            <a:r>
              <a:rPr lang="fr-CA" altLang="fr-FR" smtClean="0"/>
              <a:t>Syntax et sémantiques</a:t>
            </a:r>
          </a:p>
          <a:p>
            <a:r>
              <a:rPr lang="fr-CA" altLang="fr-FR" smtClean="0"/>
              <a:t>Langages d’ordinateur</a:t>
            </a:r>
          </a:p>
          <a:p>
            <a:pPr lvl="1"/>
            <a:r>
              <a:rPr lang="fr-CA" altLang="fr-FR" smtClean="0"/>
              <a:t>Analyse lexique</a:t>
            </a:r>
          </a:p>
          <a:p>
            <a:pPr lvl="1"/>
            <a:r>
              <a:rPr lang="fr-CA" altLang="fr-FR" smtClean="0"/>
              <a:t>Analyse syntaxique</a:t>
            </a:r>
          </a:p>
          <a:p>
            <a:pPr lvl="1"/>
            <a:r>
              <a:rPr lang="fr-CA" altLang="fr-FR" smtClean="0"/>
              <a:t>Analyse sémantique</a:t>
            </a:r>
          </a:p>
          <a:p>
            <a:r>
              <a:rPr lang="fr-CA" altLang="fr-FR" smtClean="0"/>
              <a:t>Compilateurs</a:t>
            </a:r>
          </a:p>
          <a:p>
            <a:pPr lvl="1"/>
            <a:r>
              <a:rPr lang="fr-CA" altLang="fr-FR" smtClean="0"/>
              <a:t>Exigences de base du compilateur</a:t>
            </a:r>
          </a:p>
          <a:p>
            <a:pPr lvl="1"/>
            <a:r>
              <a:rPr lang="fr-CA" altLang="fr-FR" smtClean="0"/>
              <a:t>Processus de compilation</a:t>
            </a:r>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D1404E9-9FEE-458B-874F-4594B95EA27A}" type="slidenum">
              <a:rPr lang="fr-CA" altLang="fr-FR" sz="1200" b="0" smtClean="0">
                <a:solidFill>
                  <a:srgbClr val="898989"/>
                </a:solidFill>
                <a:cs typeface="Arial" pitchFamily="34" charset="0"/>
              </a:rPr>
              <a:pPr>
                <a:spcBef>
                  <a:spcPct val="0"/>
                </a:spcBef>
                <a:spcAft>
                  <a:spcPct val="0"/>
                </a:spcAft>
                <a:buFontTx/>
                <a:buNone/>
              </a:pPr>
              <a:t>193</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185065612"/>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Langages naturels - base</a:t>
            </a:r>
            <a:endParaRPr lang="fr-CA" dirty="0"/>
          </a:p>
        </p:txBody>
      </p:sp>
      <p:sp>
        <p:nvSpPr>
          <p:cNvPr id="15363" name="Content Placeholder 2"/>
          <p:cNvSpPr>
            <a:spLocks noGrp="1"/>
          </p:cNvSpPr>
          <p:nvPr>
            <p:ph idx="1"/>
          </p:nvPr>
        </p:nvSpPr>
        <p:spPr/>
        <p:txBody>
          <a:bodyPr/>
          <a:lstStyle/>
          <a:p>
            <a:r>
              <a:rPr lang="fr-CA" altLang="fr-FR" smtClean="0"/>
              <a:t>Dans un langage (naturel):</a:t>
            </a:r>
          </a:p>
          <a:p>
            <a:pPr lvl="1"/>
            <a:r>
              <a:rPr lang="fr-CA" altLang="fr-FR" smtClean="0"/>
              <a:t>Une phrase est une </a:t>
            </a:r>
            <a:r>
              <a:rPr lang="fr-CA" altLang="fr-FR" u="sng" smtClean="0"/>
              <a:t>séquence de mots</a:t>
            </a:r>
          </a:p>
          <a:p>
            <a:pPr lvl="1"/>
            <a:r>
              <a:rPr lang="fr-CA" altLang="fr-FR" smtClean="0"/>
              <a:t>Un mot (aussi appelé </a:t>
            </a:r>
            <a:r>
              <a:rPr lang="fr-CA" altLang="fr-FR" u="sng" smtClean="0"/>
              <a:t>unité lexicale</a:t>
            </a:r>
            <a:r>
              <a:rPr lang="fr-CA" altLang="fr-FR" smtClean="0"/>
              <a:t>) </a:t>
            </a:r>
            <a:r>
              <a:rPr lang="fr-CA" altLang="fr-FR" u="sng" smtClean="0"/>
              <a:t>est une séquence de caractères</a:t>
            </a:r>
            <a:r>
              <a:rPr lang="fr-CA" altLang="fr-FR" smtClean="0"/>
              <a:t> (possiblement un seul)</a:t>
            </a:r>
          </a:p>
          <a:p>
            <a:pPr lvl="1"/>
            <a:endParaRPr lang="fr-CA" altLang="fr-FR" smtClean="0"/>
          </a:p>
          <a:p>
            <a:r>
              <a:rPr lang="fr-CA" altLang="fr-FR" smtClean="0"/>
              <a:t>L’ensemble de caractères utilisés dans un langage est fini (connu sous le nom d’</a:t>
            </a:r>
            <a:r>
              <a:rPr lang="fr-CA" altLang="fr-FR" u="sng" smtClean="0"/>
              <a:t>alphabet</a:t>
            </a:r>
            <a:r>
              <a:rPr lang="fr-CA" altLang="fr-FR" smtClean="0"/>
              <a:t>)</a:t>
            </a:r>
          </a:p>
          <a:p>
            <a:r>
              <a:rPr lang="fr-CA" altLang="fr-FR" smtClean="0"/>
              <a:t>L’ensemble de phrases possibles dans un langage est infini</a:t>
            </a:r>
          </a:p>
          <a:p>
            <a:r>
              <a:rPr lang="fr-CA" altLang="fr-FR" smtClean="0"/>
              <a:t>Un </a:t>
            </a:r>
            <a:r>
              <a:rPr lang="fr-CA" altLang="fr-FR" u="sng" smtClean="0"/>
              <a:t>dictionnaire</a:t>
            </a:r>
            <a:r>
              <a:rPr lang="fr-CA" altLang="fr-FR" smtClean="0"/>
              <a:t> liste tous les mots (entités lexicales) d’un langage</a:t>
            </a:r>
          </a:p>
          <a:p>
            <a:pPr lvl="1"/>
            <a:r>
              <a:rPr lang="fr-CA" altLang="fr-FR" smtClean="0"/>
              <a:t>Les mots sont classifiés en différentes catégories lexicales: verbe, nom, pronom, préposition….</a:t>
            </a:r>
          </a:p>
          <a:p>
            <a:pPr lvl="1"/>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53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BE5AA6E-6C8B-471B-B729-3014A83333DC}" type="slidenum">
              <a:rPr lang="fr-CA" altLang="fr-FR" sz="1200" b="0" smtClean="0">
                <a:solidFill>
                  <a:srgbClr val="898989"/>
                </a:solidFill>
                <a:cs typeface="Arial" pitchFamily="34" charset="0"/>
              </a:rPr>
              <a:pPr>
                <a:spcBef>
                  <a:spcPct val="0"/>
                </a:spcBef>
                <a:spcAft>
                  <a:spcPct val="0"/>
                </a:spcAft>
                <a:buFontTx/>
                <a:buNone/>
              </a:pPr>
              <a:t>194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134020753"/>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Langages naturels - base</a:t>
            </a:r>
            <a:endParaRPr lang="fr-CA" dirty="0"/>
          </a:p>
        </p:txBody>
      </p:sp>
      <p:sp>
        <p:nvSpPr>
          <p:cNvPr id="16387" name="Content Placeholder 2"/>
          <p:cNvSpPr>
            <a:spLocks noGrp="1"/>
          </p:cNvSpPr>
          <p:nvPr>
            <p:ph idx="1"/>
          </p:nvPr>
        </p:nvSpPr>
        <p:spPr/>
        <p:txBody>
          <a:bodyPr/>
          <a:lstStyle/>
          <a:p>
            <a:r>
              <a:rPr lang="fr-CA" altLang="fr-FR" smtClean="0"/>
              <a:t>La grammaire (aussi considérée l’ensemble de règles syntaxiques) est utilisée pour déterminer quelles séquences des mots sont bien formées</a:t>
            </a:r>
          </a:p>
          <a:p>
            <a:pPr lvl="1"/>
            <a:r>
              <a:rPr lang="fr-CA" altLang="fr-FR" smtClean="0"/>
              <a:t>Les séquences doivent avoir une structure qui obéit au règles de grammaire</a:t>
            </a:r>
          </a:p>
          <a:p>
            <a:r>
              <a:rPr lang="fr-CA" altLang="fr-FR" smtClean="0"/>
              <a:t>Les phrases bien formées ont généralement un </a:t>
            </a:r>
            <a:r>
              <a:rPr lang="fr-CA" altLang="fr-FR" u="sng" smtClean="0"/>
              <a:t>sens</a:t>
            </a:r>
            <a:r>
              <a:rPr lang="fr-CA" altLang="fr-FR" smtClean="0"/>
              <a:t> que les humains comprennent</a:t>
            </a:r>
          </a:p>
          <a:p>
            <a:r>
              <a:rPr lang="fr-CA" altLang="fr-FR" smtClean="0"/>
              <a:t>On essaie d’apprendre aux machines notre langage naturel</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63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C297C50-2A9C-411F-BC50-92EC051FB9AC}" type="slidenum">
              <a:rPr lang="fr-CA" altLang="fr-FR" sz="1200" b="0" smtClean="0">
                <a:solidFill>
                  <a:srgbClr val="898989"/>
                </a:solidFill>
                <a:cs typeface="Arial" pitchFamily="34" charset="0"/>
              </a:rPr>
              <a:pPr>
                <a:spcBef>
                  <a:spcPct val="0"/>
                </a:spcBef>
                <a:spcAft>
                  <a:spcPct val="0"/>
                </a:spcAft>
                <a:buFontTx/>
                <a:buNone/>
              </a:pPr>
              <a:t>195</a:t>
            </a:fld>
            <a:endParaRPr lang="fr-CA" altLang="fr-FR" sz="1200" b="0" smtClean="0">
              <a:solidFill>
                <a:srgbClr val="898989"/>
              </a:solidFill>
              <a:cs typeface="Arial" pitchFamily="34" charset="0"/>
            </a:endParaRPr>
          </a:p>
        </p:txBody>
      </p:sp>
      <p:grpSp>
        <p:nvGrpSpPr>
          <p:cNvPr id="8" name="Group 7"/>
          <p:cNvGrpSpPr>
            <a:grpSpLocks/>
          </p:cNvGrpSpPr>
          <p:nvPr/>
        </p:nvGrpSpPr>
        <p:grpSpPr bwMode="auto">
          <a:xfrm>
            <a:off x="2484438" y="4638675"/>
            <a:ext cx="5256212" cy="1743075"/>
            <a:chOff x="3347864" y="4434405"/>
            <a:chExt cx="5904656" cy="2152003"/>
          </a:xfrm>
        </p:grpSpPr>
        <p:pic>
          <p:nvPicPr>
            <p:cNvPr id="16391" name="Picture 3"/>
            <p:cNvPicPr>
              <a:picLocks noChangeAspect="1" noChangeArrowheads="1"/>
            </p:cNvPicPr>
            <p:nvPr/>
          </p:nvPicPr>
          <p:blipFill>
            <a:blip r:embed="rId2">
              <a:extLst>
                <a:ext uri="{28A0092B-C50C-407E-A947-70E740481C1C}">
                  <a14:useLocalDpi xmlns:a14="http://schemas.microsoft.com/office/drawing/2010/main" val="0"/>
                </a:ext>
              </a:extLst>
            </a:blip>
            <a:srcRect t="8234" b="45723"/>
            <a:stretch>
              <a:fillRect/>
            </a:stretch>
          </p:blipFill>
          <p:spPr bwMode="auto">
            <a:xfrm>
              <a:off x="3347864" y="4434405"/>
              <a:ext cx="3384376" cy="215200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392" name="TextBox 6"/>
            <p:cNvSpPr txBox="1">
              <a:spLocks noChangeArrowheads="1"/>
            </p:cNvSpPr>
            <p:nvPr/>
          </p:nvSpPr>
          <p:spPr bwMode="auto">
            <a:xfrm>
              <a:off x="6850620" y="5187240"/>
              <a:ext cx="2401900" cy="12008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i="1"/>
                <a:t>Avec des résultats mixtes!!</a:t>
              </a:r>
              <a:endParaRPr lang="fr-CA" altLang="fr-FR" sz="2400" i="1"/>
            </a:p>
          </p:txBody>
        </p:sp>
      </p:grpSp>
    </p:spTree>
    <p:extLst>
      <p:ext uri="{BB962C8B-B14F-4D97-AF65-F5344CB8AC3E}">
        <p14:creationId xmlns:p14="http://schemas.microsoft.com/office/powerpoint/2010/main" val="10631784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des phrases</a:t>
            </a:r>
            <a:endParaRPr lang="fr-CA" dirty="0"/>
          </a:p>
        </p:txBody>
      </p:sp>
      <p:sp>
        <p:nvSpPr>
          <p:cNvPr id="17411" name="Content Placeholder 2"/>
          <p:cNvSpPr>
            <a:spLocks noGrp="1"/>
          </p:cNvSpPr>
          <p:nvPr>
            <p:ph idx="1"/>
          </p:nvPr>
        </p:nvSpPr>
        <p:spPr/>
        <p:txBody>
          <a:bodyPr/>
          <a:lstStyle/>
          <a:p>
            <a:r>
              <a:rPr lang="fr-CA" altLang="fr-FR" sz="1800" u="sng" smtClean="0"/>
              <a:t>Analyse lexicale:</a:t>
            </a:r>
            <a:r>
              <a:rPr lang="fr-CA" altLang="fr-FR" sz="1800" smtClean="0"/>
              <a:t> identification de mots formés de caractères</a:t>
            </a:r>
          </a:p>
          <a:p>
            <a:pPr lvl="1"/>
            <a:r>
              <a:rPr lang="fr-CA" altLang="fr-FR" sz="1800" smtClean="0"/>
              <a:t>Les mots sont classifiés en plusieurs catégories: articles, noms, verbes, adjectifs, prépositions, pronoms…</a:t>
            </a:r>
          </a:p>
          <a:p>
            <a:pPr lvl="1"/>
            <a:endParaRPr lang="fr-CA" altLang="fr-FR" sz="1800" smtClean="0"/>
          </a:p>
          <a:p>
            <a:r>
              <a:rPr lang="fr-CA" altLang="fr-FR" sz="1800" u="sng" smtClean="0"/>
              <a:t>Analyse syntaxique:</a:t>
            </a:r>
            <a:r>
              <a:rPr lang="fr-CA" altLang="fr-FR" sz="1800" smtClean="0"/>
              <a:t> règles pour combiner des mots afin de former des</a:t>
            </a:r>
            <a:r>
              <a:rPr lang="fr-CA" altLang="fr-FR" sz="1800" b="0" smtClean="0"/>
              <a:t> phrases</a:t>
            </a:r>
          </a:p>
          <a:p>
            <a:endParaRPr lang="fr-CA" altLang="fr-FR" sz="1800" b="0" smtClean="0"/>
          </a:p>
          <a:p>
            <a:r>
              <a:rPr lang="fr-CA" altLang="fr-FR" sz="1800" u="sng" smtClean="0"/>
              <a:t>Analyse du sens:</a:t>
            </a:r>
            <a:r>
              <a:rPr lang="fr-CA" altLang="fr-FR" sz="1800" smtClean="0"/>
              <a:t> difficile à formaliser</a:t>
            </a:r>
          </a:p>
          <a:p>
            <a:pPr lvl="1"/>
            <a:r>
              <a:rPr lang="fr-CA" altLang="fr-FR" sz="1800" smtClean="0"/>
              <a:t>Facile pour les humains</a:t>
            </a:r>
          </a:p>
          <a:p>
            <a:pPr lvl="1"/>
            <a:r>
              <a:rPr lang="fr-CA" altLang="fr-FR" sz="1800" smtClean="0"/>
              <a:t>Difficile pour les machines (malgré l’évolution du traitement de langage naturel)</a:t>
            </a:r>
          </a:p>
          <a:p>
            <a:pPr lvl="2"/>
            <a:r>
              <a:rPr lang="fr-CA" altLang="fr-FR" smtClean="0"/>
              <a:t>Grand domaine de recherche pour ceux intéressés dans les études supérieures…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741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DAA3527-936C-4EFA-BD15-BE062A1A8703}" type="slidenum">
              <a:rPr lang="fr-CA" altLang="fr-FR" sz="1200" b="0" smtClean="0">
                <a:solidFill>
                  <a:srgbClr val="898989"/>
                </a:solidFill>
                <a:cs typeface="Arial" pitchFamily="34" charset="0"/>
              </a:rPr>
              <a:pPr>
                <a:spcBef>
                  <a:spcPct val="0"/>
                </a:spcBef>
                <a:spcAft>
                  <a:spcPct val="0"/>
                </a:spcAft>
                <a:buFontTx/>
                <a:buNone/>
              </a:pPr>
              <a:t>196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139686337"/>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Traitement du langage d’ordinateur</a:t>
            </a:r>
            <a:endParaRPr lang="fr-CA" dirty="0"/>
          </a:p>
        </p:txBody>
      </p:sp>
      <p:sp>
        <p:nvSpPr>
          <p:cNvPr id="18435" name="Content Placeholder 2"/>
          <p:cNvSpPr>
            <a:spLocks noGrp="1"/>
          </p:cNvSpPr>
          <p:nvPr>
            <p:ph idx="1"/>
          </p:nvPr>
        </p:nvSpPr>
        <p:spPr/>
        <p:txBody>
          <a:bodyPr/>
          <a:lstStyle/>
          <a:p>
            <a:r>
              <a:rPr lang="fr-CA" altLang="fr-FR" smtClean="0"/>
              <a:t>Dans les langages d’ordinateur (ou programmation), on parle d’un programme (correspondant à une phrase longue ou paragraphe) </a:t>
            </a:r>
          </a:p>
          <a:p>
            <a:pPr lvl="1"/>
            <a:r>
              <a:rPr lang="fr-CA" altLang="fr-FR" smtClean="0"/>
              <a:t>Séquence d’unités lexicales</a:t>
            </a:r>
          </a:p>
          <a:p>
            <a:pPr lvl="1"/>
            <a:r>
              <a:rPr lang="fr-CA" altLang="fr-FR" smtClean="0"/>
              <a:t>Les unités lexicales sont des séquences de caractères</a:t>
            </a:r>
          </a:p>
          <a:p>
            <a:pPr lvl="1"/>
            <a:endParaRPr lang="fr-CA" altLang="fr-FR" smtClean="0"/>
          </a:p>
          <a:p>
            <a:r>
              <a:rPr lang="fr-CA" altLang="fr-FR" u="sng" smtClean="0"/>
              <a:t>Les règles lexicales</a:t>
            </a:r>
            <a:r>
              <a:rPr lang="fr-CA" altLang="fr-FR" smtClean="0"/>
              <a:t> d’un langage déterminent quelles sont les unités lexicales valides de ce langage </a:t>
            </a:r>
          </a:p>
          <a:p>
            <a:pPr lvl="1"/>
            <a:r>
              <a:rPr lang="fr-CA" altLang="fr-FR" smtClean="0"/>
              <a:t>Il existe plusieurs </a:t>
            </a:r>
            <a:r>
              <a:rPr lang="fr-CA" altLang="fr-FR" b="1" smtClean="0"/>
              <a:t>catégories lexicales</a:t>
            </a:r>
            <a:r>
              <a:rPr lang="fr-CA" altLang="fr-FR" smtClean="0"/>
              <a:t>: identificateur, nombre, chaînes de caractères, opérateur…</a:t>
            </a:r>
          </a:p>
          <a:p>
            <a:pPr lvl="1"/>
            <a:r>
              <a:rPr lang="fr-CA" altLang="fr-FR" smtClean="0"/>
              <a:t>Les catégories lexicales sont aussi nommées « </a:t>
            </a:r>
            <a:r>
              <a:rPr lang="fr-CA" altLang="fr-FR" b="1" smtClean="0"/>
              <a:t>tokens »</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84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FA62336-CB6B-447F-A41E-79BEF259E09E}" type="slidenum">
              <a:rPr lang="fr-CA" altLang="fr-FR" sz="1200" b="0" smtClean="0">
                <a:solidFill>
                  <a:srgbClr val="898989"/>
                </a:solidFill>
                <a:cs typeface="Arial" pitchFamily="34" charset="0"/>
              </a:rPr>
              <a:pPr>
                <a:spcBef>
                  <a:spcPct val="0"/>
                </a:spcBef>
                <a:spcAft>
                  <a:spcPct val="0"/>
                </a:spcAft>
                <a:buFontTx/>
                <a:buNone/>
              </a:pPr>
              <a:t>197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79526086"/>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Traitement du langage d’ordinateur</a:t>
            </a:r>
          </a:p>
        </p:txBody>
      </p:sp>
      <p:sp>
        <p:nvSpPr>
          <p:cNvPr id="3" name="Content Placeholder 2"/>
          <p:cNvSpPr>
            <a:spLocks noGrp="1"/>
          </p:cNvSpPr>
          <p:nvPr>
            <p:ph idx="1"/>
          </p:nvPr>
        </p:nvSpPr>
        <p:spPr/>
        <p:txBody>
          <a:bodyPr/>
          <a:lstStyle/>
          <a:p>
            <a:pPr indent="-182563">
              <a:buFont typeface="Arial" charset="0"/>
              <a:buNone/>
              <a:defRPr/>
            </a:pPr>
            <a:r>
              <a:rPr lang="fr-CA" u="sng" dirty="0" smtClean="0"/>
              <a:t>Les règles syntaxiques</a:t>
            </a:r>
            <a:r>
              <a:rPr lang="fr-CA" dirty="0" smtClean="0"/>
              <a:t> d’un langage déterminent quelles séquences d’unités lexicales sont des programmes bien formés</a:t>
            </a:r>
          </a:p>
          <a:p>
            <a:pPr>
              <a:buFont typeface="Arial" charset="0"/>
              <a:buNone/>
              <a:defRPr/>
            </a:pPr>
            <a:r>
              <a:rPr lang="fr-CA" dirty="0" smtClean="0"/>
              <a:t>Le sens d’un programme bien formé est aussi appelé </a:t>
            </a:r>
            <a:r>
              <a:rPr lang="fr-CA" u="sng" dirty="0" smtClean="0"/>
              <a:t>sémantiques</a:t>
            </a:r>
          </a:p>
          <a:p>
            <a:pPr lvl="1">
              <a:buFont typeface="Arial" charset="0"/>
              <a:buChar char="•"/>
              <a:defRPr/>
            </a:pPr>
            <a:r>
              <a:rPr lang="fr-CA" dirty="0" smtClean="0"/>
              <a:t>Un programme peut être bien formé, mais ses énoncés ne font pas de sens</a:t>
            </a:r>
          </a:p>
          <a:p>
            <a:pPr lvl="1">
              <a:buFont typeface="Arial" charset="0"/>
              <a:buChar char="•"/>
              <a:defRPr/>
            </a:pPr>
            <a:r>
              <a:rPr lang="fr-CA" dirty="0" smtClean="0"/>
              <a:t>Exemple:</a:t>
            </a:r>
          </a:p>
          <a:p>
            <a:pPr marL="274637" lvl="1" indent="0">
              <a:buFont typeface="Arial" charset="0"/>
              <a:buNone/>
              <a:defRPr/>
            </a:pPr>
            <a:r>
              <a:rPr lang="fr-CA" dirty="0" smtClean="0"/>
              <a:t>	</a:t>
            </a:r>
            <a:r>
              <a:rPr lang="fr-CA" sz="1400" b="1" dirty="0" err="1" smtClean="0">
                <a:solidFill>
                  <a:schemeClr val="tx2"/>
                </a:solidFill>
              </a:rPr>
              <a:t>int</a:t>
            </a:r>
            <a:r>
              <a:rPr lang="fr-CA" sz="1400" b="1" dirty="0" smtClean="0">
                <a:solidFill>
                  <a:schemeClr val="tx2"/>
                </a:solidFill>
              </a:rPr>
              <a:t> </a:t>
            </a:r>
            <a:r>
              <a:rPr lang="fr-CA" sz="1400" dirty="0" smtClean="0"/>
              <a:t>x = 0;</a:t>
            </a:r>
          </a:p>
          <a:p>
            <a:pPr marL="274637" lvl="1" indent="0">
              <a:buFont typeface="Arial" charset="0"/>
              <a:buNone/>
              <a:defRPr/>
            </a:pPr>
            <a:r>
              <a:rPr lang="fr-CA" sz="1400" dirty="0" smtClean="0"/>
              <a:t>	x = 1;</a:t>
            </a:r>
          </a:p>
          <a:p>
            <a:pPr marL="274637" lvl="1" indent="0">
              <a:buFont typeface="Arial" charset="0"/>
              <a:buNone/>
              <a:defRPr/>
            </a:pPr>
            <a:r>
              <a:rPr lang="fr-CA" sz="1400" dirty="0" smtClean="0"/>
              <a:t>	x = 0;</a:t>
            </a:r>
          </a:p>
          <a:p>
            <a:pPr lvl="1">
              <a:buFont typeface="Arial" charset="0"/>
              <a:buChar char="•"/>
              <a:defRPr/>
            </a:pPr>
            <a:r>
              <a:rPr lang="fr-CA" dirty="0" smtClean="0"/>
              <a:t>Syntaxiquement, le code ci-haut est valide, mais quel est son sens?? </a:t>
            </a:r>
          </a:p>
          <a:p>
            <a:pPr>
              <a:buFont typeface="Arial" charset="0"/>
              <a:buNone/>
              <a:defRPr/>
            </a:pPr>
            <a:endParaRPr lang="fr-CA" dirty="0"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94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2704886-8884-428E-AF8C-2ABBB9C3577C}" type="slidenum">
              <a:rPr lang="fr-CA" altLang="fr-FR" sz="1200" b="0" smtClean="0">
                <a:solidFill>
                  <a:srgbClr val="898989"/>
                </a:solidFill>
                <a:cs typeface="Arial" pitchFamily="34" charset="0"/>
              </a:rPr>
              <a:pPr>
                <a:spcBef>
                  <a:spcPct val="0"/>
                </a:spcBef>
                <a:spcAft>
                  <a:spcPct val="0"/>
                </a:spcAft>
                <a:buFontTx/>
                <a:buNone/>
              </a:pPr>
              <a:t>198</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824228343"/>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Traitement du langage d’ordinateur</a:t>
            </a:r>
          </a:p>
        </p:txBody>
      </p:sp>
      <p:sp>
        <p:nvSpPr>
          <p:cNvPr id="3" name="Content Placeholder 2"/>
          <p:cNvSpPr>
            <a:spLocks noGrp="1"/>
          </p:cNvSpPr>
          <p:nvPr>
            <p:ph idx="1"/>
          </p:nvPr>
        </p:nvSpPr>
        <p:spPr/>
        <p:txBody>
          <a:bodyPr/>
          <a:lstStyle/>
          <a:p>
            <a:r>
              <a:rPr lang="fr-CA" altLang="fr-FR" smtClean="0"/>
              <a:t>Les compilateurs doivent attraper les erreurs lexicales et syntaxique</a:t>
            </a:r>
          </a:p>
          <a:p>
            <a:r>
              <a:rPr lang="fr-CA" altLang="fr-FR" smtClean="0"/>
              <a:t>Les compilateurs peuvent se plaindre des erreurs sémantiques communes:</a:t>
            </a:r>
          </a:p>
          <a:p>
            <a:pPr marL="1371600" lvl="3" indent="0">
              <a:buFont typeface="Arial" pitchFamily="34" charset="0"/>
              <a:buNone/>
            </a:pPr>
            <a:r>
              <a:rPr lang="fr-CA" altLang="fr-FR" b="1" smtClean="0">
                <a:solidFill>
                  <a:schemeClr val="tx2"/>
                </a:solidFill>
              </a:rPr>
              <a:t>public</a:t>
            </a:r>
            <a:r>
              <a:rPr lang="fr-CA" altLang="fr-FR" smtClean="0">
                <a:solidFill>
                  <a:schemeClr val="tx2"/>
                </a:solidFill>
              </a:rPr>
              <a:t> </a:t>
            </a:r>
            <a:r>
              <a:rPr lang="fr-CA" altLang="fr-FR" b="1" smtClean="0">
                <a:solidFill>
                  <a:schemeClr val="tx2"/>
                </a:solidFill>
              </a:rPr>
              <a:t>boolean</a:t>
            </a:r>
            <a:r>
              <a:rPr lang="fr-CA" altLang="fr-FR" smtClean="0">
                <a:solidFill>
                  <a:schemeClr val="tx2"/>
                </a:solidFill>
              </a:rPr>
              <a:t> </a:t>
            </a:r>
            <a:r>
              <a:rPr lang="fr-CA" altLang="fr-FR" smtClean="0"/>
              <a:t>test (int x){</a:t>
            </a:r>
          </a:p>
          <a:p>
            <a:pPr marL="1371600" lvl="3" indent="0">
              <a:buFont typeface="Arial" pitchFamily="34" charset="0"/>
              <a:buNone/>
            </a:pPr>
            <a:r>
              <a:rPr lang="fr-CA" altLang="fr-FR" smtClean="0"/>
              <a:t>	boolean result;</a:t>
            </a:r>
          </a:p>
          <a:p>
            <a:pPr marL="1371600" lvl="3" indent="0">
              <a:buFont typeface="Arial" pitchFamily="34" charset="0"/>
              <a:buNone/>
            </a:pPr>
            <a:r>
              <a:rPr lang="fr-CA" altLang="fr-FR" smtClean="0"/>
              <a:t>	</a:t>
            </a:r>
            <a:r>
              <a:rPr lang="fr-CA" altLang="fr-FR" b="1" smtClean="0">
                <a:solidFill>
                  <a:schemeClr val="tx2"/>
                </a:solidFill>
              </a:rPr>
              <a:t>if</a:t>
            </a:r>
            <a:r>
              <a:rPr lang="fr-CA" altLang="fr-FR" smtClean="0">
                <a:solidFill>
                  <a:schemeClr val="tx2"/>
                </a:solidFill>
              </a:rPr>
              <a:t> </a:t>
            </a:r>
            <a:r>
              <a:rPr lang="fr-CA" altLang="fr-FR" smtClean="0"/>
              <a:t>(x &gt; 100)</a:t>
            </a:r>
          </a:p>
          <a:p>
            <a:pPr marL="1371600" lvl="3" indent="0">
              <a:buFont typeface="Arial" pitchFamily="34" charset="0"/>
              <a:buNone/>
            </a:pPr>
            <a:r>
              <a:rPr lang="fr-CA" altLang="fr-FR" smtClean="0"/>
              <a:t>		result = </a:t>
            </a:r>
            <a:r>
              <a:rPr lang="fr-CA" altLang="fr-FR" b="1" smtClean="0">
                <a:solidFill>
                  <a:schemeClr val="tx2"/>
                </a:solidFill>
              </a:rPr>
              <a:t>true</a:t>
            </a:r>
            <a:r>
              <a:rPr lang="fr-CA" altLang="fr-FR" smtClean="0"/>
              <a:t>;</a:t>
            </a:r>
          </a:p>
          <a:p>
            <a:pPr marL="1371600" lvl="3" indent="0">
              <a:buFont typeface="Arial" pitchFamily="34" charset="0"/>
              <a:buNone/>
            </a:pPr>
            <a:r>
              <a:rPr lang="fr-CA" altLang="fr-FR" smtClean="0"/>
              <a:t>	</a:t>
            </a:r>
            <a:r>
              <a:rPr lang="fr-CA" altLang="fr-FR" b="1" smtClean="0">
                <a:solidFill>
                  <a:schemeClr val="tx2"/>
                </a:solidFill>
              </a:rPr>
              <a:t>return</a:t>
            </a:r>
            <a:r>
              <a:rPr lang="fr-CA" altLang="fr-FR" smtClean="0">
                <a:solidFill>
                  <a:schemeClr val="tx2"/>
                </a:solidFill>
              </a:rPr>
              <a:t> </a:t>
            </a:r>
            <a:r>
              <a:rPr lang="fr-CA" altLang="fr-FR" smtClean="0"/>
              <a:t>result;</a:t>
            </a:r>
          </a:p>
          <a:p>
            <a:pPr marL="1371600" lvl="3" indent="0">
              <a:buFont typeface="Arial" pitchFamily="34" charset="0"/>
              <a:buNone/>
            </a:pPr>
            <a:r>
              <a:rPr lang="fr-CA" altLang="fr-FR" smtClean="0"/>
              <a:t>}</a:t>
            </a:r>
          </a:p>
          <a:p>
            <a:endParaRPr lang="fr-CA" altLang="fr-FR" smtClean="0"/>
          </a:p>
          <a:p>
            <a:r>
              <a:rPr lang="fr-CA" altLang="fr-FR" smtClean="0"/>
              <a:t>Vos collègues ou bien le client se plaindront du reste!!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04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DD36DD4-AE31-495F-ADAE-3760D9D75177}" type="slidenum">
              <a:rPr lang="fr-CA" altLang="fr-FR" sz="1200" b="0" smtClean="0">
                <a:solidFill>
                  <a:srgbClr val="898989"/>
                </a:solidFill>
                <a:cs typeface="Arial" pitchFamily="34" charset="0"/>
              </a:rPr>
              <a:pPr>
                <a:spcBef>
                  <a:spcPct val="0"/>
                </a:spcBef>
                <a:spcAft>
                  <a:spcPct val="0"/>
                </a:spcAft>
                <a:buFontTx/>
                <a:buNone/>
              </a:pPr>
              <a:t>199</a:t>
            </a:fld>
            <a:endParaRPr lang="fr-CA" altLang="fr-FR" sz="1200" b="0" smtClean="0">
              <a:solidFill>
                <a:srgbClr val="898989"/>
              </a:solidFill>
              <a:cs typeface="Arial" pitchFamily="34" charset="0"/>
            </a:endParaRPr>
          </a:p>
        </p:txBody>
      </p:sp>
      <p:sp>
        <p:nvSpPr>
          <p:cNvPr id="6" name="Right Brace 5"/>
          <p:cNvSpPr/>
          <p:nvPr/>
        </p:nvSpPr>
        <p:spPr>
          <a:xfrm>
            <a:off x="4787900" y="3284538"/>
            <a:ext cx="647700" cy="2016125"/>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7" name="TextBox 6"/>
          <p:cNvSpPr txBox="1">
            <a:spLocks noChangeArrowheads="1"/>
          </p:cNvSpPr>
          <p:nvPr/>
        </p:nvSpPr>
        <p:spPr bwMode="auto">
          <a:xfrm>
            <a:off x="5508625" y="3716338"/>
            <a:ext cx="345598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solidFill>
                  <a:schemeClr val="tx2"/>
                </a:solidFill>
              </a:rPr>
              <a:t>      Message d’erreur:</a:t>
            </a:r>
          </a:p>
          <a:p>
            <a:pPr eaLnBrk="1" hangingPunct="1">
              <a:spcBef>
                <a:spcPct val="0"/>
              </a:spcBef>
              <a:spcAft>
                <a:spcPct val="0"/>
              </a:spcAft>
              <a:buFontTx/>
              <a:buNone/>
            </a:pPr>
            <a:r>
              <a:rPr lang="en-CA" altLang="fr-FR" sz="1800" b="0"/>
              <a:t>The local variable result may have not been initialized </a:t>
            </a:r>
            <a:endParaRPr lang="fr-CA" altLang="fr-FR" sz="1800" b="0"/>
          </a:p>
        </p:txBody>
      </p:sp>
      <p:pic>
        <p:nvPicPr>
          <p:cNvPr id="24578" name="Picture 2" descr="http://www.theemailadmin.com/wp-content/uploads/2012/01/error_button.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584825" y="3775075"/>
            <a:ext cx="301625" cy="301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998993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3" end="3"/>
                                            </p:txEl>
                                          </p:spTgt>
                                        </p:tgtEl>
                                        <p:attrNameLst>
                                          <p:attrName>style.visibility</p:attrName>
                                        </p:attrNameLst>
                                      </p:cBhvr>
                                      <p:to>
                                        <p:strVal val="visible"/>
                                      </p:to>
                                    </p:set>
                                    <p:animEffect transition="in" filter="fade">
                                      <p:cBhvr>
                                        <p:cTn id="10" dur="500"/>
                                        <p:tgtEl>
                                          <p:spTgt spid="3">
                                            <p:txEl>
                                              <p:pRg st="3" end="3"/>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fade">
                                      <p:cBhvr>
                                        <p:cTn id="13" dur="500"/>
                                        <p:tgtEl>
                                          <p:spTgt spid="3">
                                            <p:txEl>
                                              <p:pRg st="4" end="4"/>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5" end="5"/>
                                            </p:txEl>
                                          </p:spTgt>
                                        </p:tgtEl>
                                        <p:attrNameLst>
                                          <p:attrName>style.visibility</p:attrName>
                                        </p:attrNameLst>
                                      </p:cBhvr>
                                      <p:to>
                                        <p:strVal val="visible"/>
                                      </p:to>
                                    </p:set>
                                    <p:animEffect transition="in" filter="fade">
                                      <p:cBhvr>
                                        <p:cTn id="16" dur="500"/>
                                        <p:tgtEl>
                                          <p:spTgt spid="3">
                                            <p:txEl>
                                              <p:pRg st="5" end="5"/>
                                            </p:txEl>
                                          </p:spTgt>
                                        </p:tgtEl>
                                      </p:cBhvr>
                                    </p:animEffect>
                                  </p:childTnLst>
                                </p:cTn>
                              </p:par>
                              <p:par>
                                <p:cTn id="17" presetID="10"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animEffect transition="in" filter="fade">
                                      <p:cBhvr>
                                        <p:cTn id="19" dur="500"/>
                                        <p:tgtEl>
                                          <p:spTgt spid="3">
                                            <p:txEl>
                                              <p:pRg st="6" end="6"/>
                                            </p:txEl>
                                          </p:spTgt>
                                        </p:tgtEl>
                                      </p:cBhvr>
                                    </p:animEffect>
                                  </p:childTnLst>
                                </p:cTn>
                              </p:par>
                              <p:par>
                                <p:cTn id="20" presetID="10" presetClass="entr" presetSubtype="0" fill="hold" nodeType="withEffect">
                                  <p:stCondLst>
                                    <p:cond delay="0"/>
                                  </p:stCondLst>
                                  <p:childTnLst>
                                    <p:set>
                                      <p:cBhvr>
                                        <p:cTn id="21" dur="1" fill="hold">
                                          <p:stCondLst>
                                            <p:cond delay="0"/>
                                          </p:stCondLst>
                                        </p:cTn>
                                        <p:tgtEl>
                                          <p:spTgt spid="3">
                                            <p:txEl>
                                              <p:pRg st="7" end="7"/>
                                            </p:txEl>
                                          </p:spTgt>
                                        </p:tgtEl>
                                        <p:attrNameLst>
                                          <p:attrName>style.visibility</p:attrName>
                                        </p:attrNameLst>
                                      </p:cBhvr>
                                      <p:to>
                                        <p:strVal val="visible"/>
                                      </p:to>
                                    </p:set>
                                    <p:animEffect transition="in" filter="fade">
                                      <p:cBhvr>
                                        <p:cTn id="22" dur="500"/>
                                        <p:tgtEl>
                                          <p:spTgt spid="3">
                                            <p:txEl>
                                              <p:pRg st="7" end="7"/>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par>
                                <p:cTn id="28" presetID="10" presetClass="entr" presetSubtype="0" fill="hold" nodeType="withEffect">
                                  <p:stCondLst>
                                    <p:cond delay="0"/>
                                  </p:stCondLst>
                                  <p:childTnLst>
                                    <p:set>
                                      <p:cBhvr>
                                        <p:cTn id="29" dur="1" fill="hold">
                                          <p:stCondLst>
                                            <p:cond delay="0"/>
                                          </p:stCondLst>
                                        </p:cTn>
                                        <p:tgtEl>
                                          <p:spTgt spid="24578"/>
                                        </p:tgtEl>
                                        <p:attrNameLst>
                                          <p:attrName>style.visibility</p:attrName>
                                        </p:attrNameLst>
                                      </p:cBhvr>
                                      <p:to>
                                        <p:strVal val="visible"/>
                                      </p:to>
                                    </p:set>
                                    <p:animEffect transition="in" filter="fade">
                                      <p:cBhvr>
                                        <p:cTn id="30" dur="500"/>
                                        <p:tgtEl>
                                          <p:spTgt spid="2457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500"/>
                                        <p:tgtEl>
                                          <p:spTgt spid="6"/>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3">
                                            <p:txEl>
                                              <p:pRg st="9" end="9"/>
                                            </p:txEl>
                                          </p:spTgt>
                                        </p:tgtEl>
                                        <p:attrNameLst>
                                          <p:attrName>style.visibility</p:attrName>
                                        </p:attrNameLst>
                                      </p:cBhvr>
                                      <p:to>
                                        <p:strVal val="visible"/>
                                      </p:to>
                                    </p:set>
                                    <p:animEffect transition="in" filter="fade">
                                      <p:cBhvr>
                                        <p:cTn id="38"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CA" dirty="0" smtClean="0"/>
              <a:t>Sections du </a:t>
            </a:r>
            <a:r>
              <a:rPr lang="en-CA" dirty="0" err="1" smtClean="0"/>
              <a:t>Cours</a:t>
            </a:r>
            <a:endParaRPr lang="fr-CA" dirty="0"/>
          </a:p>
        </p:txBody>
      </p:sp>
      <p:sp>
        <p:nvSpPr>
          <p:cNvPr id="3" name="Content Placeholder 2"/>
          <p:cNvSpPr>
            <a:spLocks noGrp="1"/>
          </p:cNvSpPr>
          <p:nvPr>
            <p:ph idx="1"/>
          </p:nvPr>
        </p:nvSpPr>
        <p:spPr/>
        <p:txBody>
          <a:bodyPr>
            <a:normAutofit fontScale="47500" lnSpcReduction="20000"/>
          </a:bodyPr>
          <a:lstStyle/>
          <a:p>
            <a:pPr>
              <a:defRPr/>
            </a:pPr>
            <a:r>
              <a:rPr lang="en-CA" dirty="0">
                <a:hlinkClick r:id="rId2" action="ppaction://hlinksldjump"/>
              </a:rPr>
              <a:t>Section 0:  Introduction</a:t>
            </a:r>
            <a:endParaRPr lang="en-CA" dirty="0"/>
          </a:p>
          <a:p>
            <a:pPr eaLnBrk="1" fontAlgn="auto" hangingPunct="1">
              <a:buFont typeface="Arial" pitchFamily="34" charset="0"/>
              <a:buNone/>
              <a:defRPr/>
            </a:pPr>
            <a:r>
              <a:rPr lang="en-CA" dirty="0">
                <a:hlinkClick r:id="rId3" action="ppaction://hlinksldjump"/>
              </a:rPr>
              <a:t>Section 1: </a:t>
            </a:r>
            <a:r>
              <a:rPr lang="en-CA" altLang="fr-FR" dirty="0">
                <a:hlinkClick r:id="rId3" action="ppaction://hlinksldjump"/>
              </a:rPr>
              <a:t>Software development processes + Domain Analysis</a:t>
            </a:r>
            <a:endParaRPr lang="en-CA" altLang="fr-FR" dirty="0"/>
          </a:p>
          <a:p>
            <a:pPr>
              <a:defRPr/>
            </a:pPr>
            <a:r>
              <a:rPr lang="en-CA" altLang="fr-FR" dirty="0">
                <a:hlinkClick r:id="rId4" action="ppaction://hlinksldjump"/>
              </a:rPr>
              <a:t>Section 2: </a:t>
            </a:r>
            <a:r>
              <a:rPr lang="en-CA" dirty="0">
                <a:hlinkClick r:id="rId4" action="ppaction://hlinksldjump"/>
              </a:rPr>
              <a:t>Requirements + Behavioral Modeling (Activity Diagrams)</a:t>
            </a:r>
            <a:endParaRPr lang="en-CA" dirty="0"/>
          </a:p>
          <a:p>
            <a:pPr>
              <a:defRPr/>
            </a:pPr>
            <a:r>
              <a:rPr lang="en-CA" dirty="0">
                <a:hlinkClick r:id="rId5" action="ppaction://hlinksldjump"/>
              </a:rPr>
              <a:t>Section 3: More Behavioral Modeling (State Machines)</a:t>
            </a:r>
            <a:endParaRPr lang="en-CA" dirty="0"/>
          </a:p>
          <a:p>
            <a:pPr>
              <a:defRPr/>
            </a:pPr>
            <a:r>
              <a:rPr lang="en-CA" dirty="0">
                <a:hlinkClick r:id="rId6" action="ppaction://hlinksldjump"/>
              </a:rPr>
              <a:t>Section 4: More Behavioral Modeling (Case  Study)</a:t>
            </a:r>
            <a:endParaRPr lang="en-CA" dirty="0"/>
          </a:p>
          <a:p>
            <a:pPr>
              <a:defRPr/>
            </a:pPr>
            <a:r>
              <a:rPr lang="en-CA" dirty="0">
                <a:hlinkClick r:id="rId7" action="ppaction://hlinksldjump"/>
              </a:rPr>
              <a:t>Section 5: Petri Nets</a:t>
            </a:r>
            <a:endParaRPr lang="en-CA" dirty="0"/>
          </a:p>
          <a:p>
            <a:pPr>
              <a:defRPr/>
            </a:pPr>
            <a:r>
              <a:rPr lang="en-CA" dirty="0">
                <a:hlinkClick r:id="rId8" action="ppaction://hlinksldjump"/>
              </a:rPr>
              <a:t>Section 6: Introduction to Compilers</a:t>
            </a:r>
            <a:endParaRPr lang="en-CA" dirty="0"/>
          </a:p>
          <a:p>
            <a:pPr>
              <a:defRPr/>
            </a:pPr>
            <a:r>
              <a:rPr lang="en-CA" dirty="0">
                <a:hlinkClick r:id="rId9" action="ppaction://hlinksldjump"/>
              </a:rPr>
              <a:t>Section 7: Lexical Analysis</a:t>
            </a:r>
            <a:endParaRPr lang="en-CA" dirty="0"/>
          </a:p>
          <a:p>
            <a:pPr>
              <a:defRPr/>
            </a:pPr>
            <a:r>
              <a:rPr lang="en-CA" dirty="0">
                <a:hlinkClick r:id="rId10" action="ppaction://hlinksldjump"/>
              </a:rPr>
              <a:t>Section 8: Finite State Automata</a:t>
            </a:r>
            <a:endParaRPr lang="en-CA" dirty="0"/>
          </a:p>
          <a:p>
            <a:pPr>
              <a:defRPr/>
            </a:pPr>
            <a:r>
              <a:rPr lang="en-CA" dirty="0">
                <a:hlinkClick r:id="rId11" action="ppaction://hlinksldjump"/>
              </a:rPr>
              <a:t>Section 9: Practical Regular Expressions</a:t>
            </a:r>
            <a:endParaRPr lang="en-CA" dirty="0"/>
          </a:p>
          <a:p>
            <a:pPr>
              <a:defRPr/>
            </a:pPr>
            <a:r>
              <a:rPr lang="en-CA" dirty="0">
                <a:hlinkClick r:id="rId12" action="ppaction://hlinksldjump"/>
              </a:rPr>
              <a:t>Section 10: Introduction to Syntax Analysis</a:t>
            </a:r>
            <a:endParaRPr lang="en-CA" dirty="0"/>
          </a:p>
          <a:p>
            <a:pPr>
              <a:defRPr/>
            </a:pPr>
            <a:r>
              <a:rPr lang="en-CA" dirty="0">
                <a:hlinkClick r:id="rId13" action="ppaction://hlinksldjump"/>
              </a:rPr>
              <a:t>Section 11: LL(1) Parser</a:t>
            </a:r>
            <a:endParaRPr lang="en-CA" dirty="0"/>
          </a:p>
          <a:p>
            <a:pPr>
              <a:defRPr/>
            </a:pPr>
            <a:r>
              <a:rPr lang="en-CA" dirty="0">
                <a:hlinkClick r:id="rId14" action="ppaction://hlinksldjump"/>
              </a:rPr>
              <a:t>Section 12: More on LL Parsing (Error Recovery and non LL(1) Parsers)</a:t>
            </a:r>
            <a:endParaRPr lang="en-CA" dirty="0"/>
          </a:p>
          <a:p>
            <a:pPr>
              <a:defRPr/>
            </a:pPr>
            <a:r>
              <a:rPr lang="en-CA" dirty="0">
                <a:hlinkClick r:id="rId15" action="ppaction://hlinksldjump"/>
              </a:rPr>
              <a:t>Section 13: LR Parsing</a:t>
            </a:r>
            <a:endParaRPr lang="en-CA" dirty="0"/>
          </a:p>
          <a:p>
            <a:pPr>
              <a:defRPr/>
            </a:pPr>
            <a:r>
              <a:rPr lang="en-CA" dirty="0">
                <a:hlinkClick r:id="rId16" action="ppaction://hlinksldjump"/>
              </a:rPr>
              <a:t>Section 14: Introduction to Concurrency</a:t>
            </a:r>
            <a:endParaRPr lang="en-CA" dirty="0"/>
          </a:p>
          <a:p>
            <a:pPr>
              <a:defRPr/>
            </a:pPr>
            <a:r>
              <a:rPr lang="en-CA" dirty="0">
                <a:hlinkClick r:id="rId17" action="ppaction://hlinksldjump"/>
              </a:rPr>
              <a:t>Section 15: More on Concurrency</a:t>
            </a:r>
            <a:endParaRPr lang="en-CA" dirty="0"/>
          </a:p>
          <a:p>
            <a:pPr>
              <a:defRPr/>
            </a:pPr>
            <a:r>
              <a:rPr lang="en-CA" dirty="0">
                <a:hlinkClick r:id="rId18" action="ppaction://hlinksldjump"/>
              </a:rPr>
              <a:t>Section 16: Java Concurrency</a:t>
            </a:r>
            <a:endParaRPr lang="en-CA" dirty="0"/>
          </a:p>
          <a:p>
            <a:pPr>
              <a:defRPr/>
            </a:pPr>
            <a:r>
              <a:rPr lang="en-CA" dirty="0">
                <a:hlinkClick r:id="rId19" action="ppaction://hlinksldjump"/>
              </a:rPr>
              <a:t>Section 17: Process Scheduling</a:t>
            </a:r>
            <a:endParaRPr lang="en-CA" dirty="0"/>
          </a:p>
          <a:p>
            <a:pPr>
              <a:defRPr/>
            </a:pPr>
            <a:r>
              <a:rPr lang="en-CA" dirty="0">
                <a:hlinkClick r:id="rId20" action="ppaction://hlinksldjump"/>
              </a:rPr>
              <a:t>Section 18: Web </a:t>
            </a:r>
            <a:r>
              <a:rPr lang="en-CA" dirty="0" smtClean="0">
                <a:hlinkClick r:id="rId20" action="ppaction://hlinksldjump"/>
              </a:rPr>
              <a:t>Services</a:t>
            </a:r>
            <a:endParaRPr lang="en-CA" dirty="0"/>
          </a:p>
        </p:txBody>
      </p:sp>
    </p:spTree>
    <p:extLst>
      <p:ext uri="{BB962C8B-B14F-4D97-AF65-F5344CB8AC3E}">
        <p14:creationId xmlns:p14="http://schemas.microsoft.com/office/powerpoint/2010/main" val="2422980956"/>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altLang="fr-FR" dirty="0" smtClean="0"/>
              <a:t>Cycle de vie</a:t>
            </a:r>
            <a:br>
              <a:rPr lang="fr-FR" altLang="fr-FR" dirty="0" smtClean="0"/>
            </a:br>
            <a:endParaRPr lang="fr-FR" dirty="0"/>
          </a:p>
        </p:txBody>
      </p:sp>
      <p:sp>
        <p:nvSpPr>
          <p:cNvPr id="8195"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0553D427-0FB0-4036-99A5-DEAC219C43BD}" type="slidenum">
              <a:rPr lang="fr-CA" smtClean="0">
                <a:solidFill>
                  <a:srgbClr val="000000">
                    <a:tint val="75000"/>
                  </a:srgbClr>
                </a:solidFill>
              </a:rPr>
              <a:pPr>
                <a:defRPr/>
              </a:pPr>
              <a:t>20</a:t>
            </a:fld>
            <a:endParaRPr lang="fr-CA">
              <a:solidFill>
                <a:srgbClr val="000000">
                  <a:tint val="75000"/>
                </a:srgbClr>
              </a:solidFill>
            </a:endParaRPr>
          </a:p>
        </p:txBody>
      </p:sp>
      <p:pic>
        <p:nvPicPr>
          <p:cNvPr id="8197" name="Picture 3"/>
          <p:cNvPicPr>
            <a:picLocks noChangeAspect="1" noChangeArrowheads="1"/>
          </p:cNvPicPr>
          <p:nvPr/>
        </p:nvPicPr>
        <p:blipFill>
          <a:blip r:embed="rId2">
            <a:clrChange>
              <a:clrFrom>
                <a:srgbClr val="FEFFFA"/>
              </a:clrFrom>
              <a:clrTo>
                <a:srgbClr val="FEFFFA">
                  <a:alpha val="0"/>
                </a:srgbClr>
              </a:clrTo>
            </a:clrChange>
            <a:extLst>
              <a:ext uri="{28A0092B-C50C-407E-A947-70E740481C1C}">
                <a14:useLocalDpi xmlns:a14="http://schemas.microsoft.com/office/drawing/2010/main" val="0"/>
              </a:ext>
            </a:extLst>
          </a:blip>
          <a:srcRect/>
          <a:stretch>
            <a:fillRect/>
          </a:stretch>
        </p:blipFill>
        <p:spPr bwMode="auto">
          <a:xfrm>
            <a:off x="2068513" y="990600"/>
            <a:ext cx="4941887" cy="5486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47693669"/>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Compilateurs</a:t>
            </a:r>
            <a:endParaRPr lang="fr-CA" dirty="0"/>
          </a:p>
        </p:txBody>
      </p:sp>
      <p:sp>
        <p:nvSpPr>
          <p:cNvPr id="21507" name="Content Placeholder 2"/>
          <p:cNvSpPr>
            <a:spLocks noGrp="1"/>
          </p:cNvSpPr>
          <p:nvPr>
            <p:ph idx="1"/>
          </p:nvPr>
        </p:nvSpPr>
        <p:spPr/>
        <p:txBody>
          <a:bodyPr/>
          <a:lstStyle/>
          <a:p>
            <a:r>
              <a:rPr lang="fr-CA" altLang="fr-FR" smtClean="0"/>
              <a:t>Définition d’un compilateur</a:t>
            </a:r>
          </a:p>
          <a:p>
            <a:pPr lvl="1"/>
            <a:r>
              <a:rPr lang="fr-CA" altLang="fr-FR" smtClean="0"/>
              <a:t>Un programme qui traduit un programme exécutable dans un langage vers un programme exécutable dans un autre langage</a:t>
            </a:r>
          </a:p>
          <a:p>
            <a:pPr lvl="1"/>
            <a:r>
              <a:rPr lang="fr-CA" altLang="fr-FR" smtClean="0"/>
              <a:t>On prévoit que le programme produit par le compilateur soit meilleur que l’original</a:t>
            </a:r>
          </a:p>
          <a:p>
            <a:pPr lvl="1"/>
            <a:endParaRPr lang="fr-CA" altLang="fr-FR" smtClean="0"/>
          </a:p>
          <a:p>
            <a:r>
              <a:rPr lang="fr-CA" altLang="fr-FR" smtClean="0"/>
              <a:t>Définition d’un interpréteur</a:t>
            </a:r>
          </a:p>
          <a:p>
            <a:pPr lvl="1"/>
            <a:r>
              <a:rPr lang="fr-CA" altLang="fr-FR" smtClean="0"/>
              <a:t>Un programme qui lit un programme exécutable et produit les résultats qui proviennent lorsqu’on exécute ce programme</a:t>
            </a:r>
          </a:p>
          <a:p>
            <a:pPr lvl="1"/>
            <a:endParaRPr lang="fr-CA" altLang="fr-FR" smtClean="0"/>
          </a:p>
          <a:p>
            <a:r>
              <a:rPr lang="fr-CA" altLang="fr-FR" smtClean="0"/>
              <a:t>On se concentre sur les compilateurs dans ce cours (toutefois, beaucoup de concepts s’appliquent aux deux)</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15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604D3EB-2FAD-43C2-9411-A215AC71FF74}" type="slidenum">
              <a:rPr lang="fr-CA" altLang="fr-FR" sz="1200" b="0" smtClean="0">
                <a:solidFill>
                  <a:srgbClr val="898989"/>
                </a:solidFill>
                <a:cs typeface="Arial" pitchFamily="34" charset="0"/>
              </a:rPr>
              <a:pPr>
                <a:spcBef>
                  <a:spcPct val="0"/>
                </a:spcBef>
                <a:spcAft>
                  <a:spcPct val="0"/>
                </a:spcAft>
                <a:buFontTx/>
                <a:buNone/>
              </a:pPr>
              <a:t>200</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275117055"/>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Exigences de base pour les compilateurs</a:t>
            </a:r>
            <a:endParaRPr lang="fr-CA" dirty="0"/>
          </a:p>
        </p:txBody>
      </p:sp>
      <p:sp>
        <p:nvSpPr>
          <p:cNvPr id="22531" name="Content Placeholder 2"/>
          <p:cNvSpPr>
            <a:spLocks noGrp="1"/>
          </p:cNvSpPr>
          <p:nvPr>
            <p:ph idx="1"/>
          </p:nvPr>
        </p:nvSpPr>
        <p:spPr/>
        <p:txBody>
          <a:bodyPr/>
          <a:lstStyle/>
          <a:p>
            <a:r>
              <a:rPr lang="fr-CA" altLang="fr-FR" smtClean="0"/>
              <a:t>Le compilateur doit faire:</a:t>
            </a:r>
          </a:p>
          <a:p>
            <a:pPr lvl="1"/>
            <a:r>
              <a:rPr lang="fr-CA" altLang="fr-FR" smtClean="0"/>
              <a:t>Produire le code correct (code byte dans le cas de Java)</a:t>
            </a:r>
          </a:p>
          <a:p>
            <a:pPr lvl="1"/>
            <a:r>
              <a:rPr lang="fr-CA" altLang="fr-FR" smtClean="0"/>
              <a:t>Exécuter rapidement</a:t>
            </a:r>
          </a:p>
          <a:p>
            <a:pPr lvl="1"/>
            <a:r>
              <a:rPr lang="fr-CA" altLang="fr-FR" smtClean="0"/>
              <a:t>Le code produit doit être optimale</a:t>
            </a:r>
          </a:p>
          <a:p>
            <a:pPr lvl="1"/>
            <a:r>
              <a:rPr lang="fr-CA" altLang="fr-FR" smtClean="0"/>
              <a:t>Achever un temps de compilation proportionnel à la taille du programme</a:t>
            </a:r>
          </a:p>
          <a:p>
            <a:pPr lvl="1"/>
            <a:r>
              <a:rPr lang="fr-CA" altLang="fr-FR" smtClean="0"/>
              <a:t>Bien travailler avec les débogueurs </a:t>
            </a:r>
            <a:r>
              <a:rPr lang="fr-CA" altLang="fr-FR" i="1" smtClean="0"/>
              <a:t>(absolument nécessaire)</a:t>
            </a:r>
          </a:p>
          <a:p>
            <a:r>
              <a:rPr lang="fr-CA" altLang="fr-FR" smtClean="0"/>
              <a:t>Le compilateur doit avoir:</a:t>
            </a:r>
          </a:p>
          <a:p>
            <a:pPr lvl="1"/>
            <a:r>
              <a:rPr lang="fr-CA" altLang="fr-FR" smtClean="0"/>
              <a:t>Bonne diagnostique pour les erreurs lexicale et syntaxiques</a:t>
            </a:r>
          </a:p>
          <a:p>
            <a:pPr lvl="1"/>
            <a:r>
              <a:rPr lang="fr-CA" altLang="fr-FR" smtClean="0"/>
              <a:t>Support pour appel dans autres langages </a:t>
            </a:r>
            <a:r>
              <a:rPr lang="fr-CA" altLang="fr-FR" i="1" smtClean="0"/>
              <a:t>(voir Java Native Interface si vous êtes intéressés)</a:t>
            </a:r>
          </a:p>
          <a:p>
            <a:endParaRPr lang="fr-CA" altLang="fr-FR" smtClean="0"/>
          </a:p>
          <a:p>
            <a:pPr lvl="1"/>
            <a:endParaRPr lang="fr-CA" altLang="fr-FR" smtClean="0"/>
          </a:p>
          <a:p>
            <a:pPr lvl="1"/>
            <a:endParaRPr lang="fr-CA" altLang="fr-FR" smtClean="0"/>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253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8E86B0B-CCFB-4219-9250-20DE86DD44BA}" type="slidenum">
              <a:rPr lang="fr-CA" altLang="fr-FR" sz="1200" b="0" smtClean="0">
                <a:solidFill>
                  <a:srgbClr val="898989"/>
                </a:solidFill>
                <a:cs typeface="Arial" pitchFamily="34" charset="0"/>
              </a:rPr>
              <a:pPr>
                <a:spcBef>
                  <a:spcPct val="0"/>
                </a:spcBef>
                <a:spcAft>
                  <a:spcPct val="0"/>
                </a:spcAft>
                <a:buFontTx/>
                <a:buNone/>
              </a:pPr>
              <a:t>201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91217179"/>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Vue abstraite des compilateurs</a:t>
            </a:r>
            <a:endParaRPr lang="fr-CA" dirty="0"/>
          </a:p>
        </p:txBody>
      </p:sp>
      <p:sp>
        <p:nvSpPr>
          <p:cNvPr id="23555" name="Content Placeholder 2"/>
          <p:cNvSpPr>
            <a:spLocks noGrp="1"/>
          </p:cNvSpPr>
          <p:nvPr>
            <p:ph idx="1"/>
          </p:nvPr>
        </p:nvSpPr>
        <p:spPr>
          <a:xfrm>
            <a:off x="457200" y="4076700"/>
            <a:ext cx="7620000" cy="2049463"/>
          </a:xfrm>
        </p:spPr>
        <p:txBody>
          <a:bodyPr/>
          <a:lstStyle/>
          <a:p>
            <a:r>
              <a:rPr lang="fr-CA" altLang="fr-FR" smtClean="0"/>
              <a:t>Un compilateur réalise une traduction en plusieurs étapes; par correspondance, il contient plusieurs composantes.</a:t>
            </a:r>
          </a:p>
          <a:p>
            <a:r>
              <a:rPr lang="fr-CA" altLang="fr-FR" smtClean="0"/>
              <a:t>Généralement, un compilateur inclut (au moins) des composantes séparées pour vérifier les règles lexicales et syntaxiques: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355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F10D237-F9BB-45FB-A0F1-4F3F0D92085F}" type="slidenum">
              <a:rPr lang="fr-CA" altLang="fr-FR" sz="1200" b="0" smtClean="0">
                <a:solidFill>
                  <a:srgbClr val="898989"/>
                </a:solidFill>
                <a:cs typeface="Arial" pitchFamily="34" charset="0"/>
              </a:rPr>
              <a:pPr>
                <a:spcBef>
                  <a:spcPct val="0"/>
                </a:spcBef>
                <a:spcAft>
                  <a:spcPct val="0"/>
                </a:spcAft>
                <a:buFontTx/>
                <a:buNone/>
              </a:pPr>
              <a:t>202</a:t>
            </a:fld>
            <a:endParaRPr lang="fr-CA" altLang="fr-FR" sz="1200" b="0" smtClean="0">
              <a:solidFill>
                <a:srgbClr val="898989"/>
              </a:solidFill>
              <a:cs typeface="Arial" pitchFamily="34" charset="0"/>
            </a:endParaRPr>
          </a:p>
        </p:txBody>
      </p:sp>
      <p:pic>
        <p:nvPicPr>
          <p:cNvPr id="23558"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92275" y="1989138"/>
            <a:ext cx="5183188" cy="1800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686742800"/>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Processus de compilation</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458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F2AD585-FAC6-4901-A551-9B565D0C33A6}" type="slidenum">
              <a:rPr lang="fr-CA" altLang="fr-FR" sz="1200" b="0" smtClean="0">
                <a:solidFill>
                  <a:srgbClr val="898989"/>
                </a:solidFill>
                <a:cs typeface="Arial" pitchFamily="34" charset="0"/>
              </a:rPr>
              <a:pPr>
                <a:spcBef>
                  <a:spcPct val="0"/>
                </a:spcBef>
                <a:spcAft>
                  <a:spcPct val="0"/>
                </a:spcAft>
                <a:buFontTx/>
                <a:buNone/>
              </a:pPr>
              <a:t>203</a:t>
            </a:fld>
            <a:endParaRPr lang="fr-CA" altLang="fr-FR" sz="1200" b="0" smtClean="0">
              <a:solidFill>
                <a:srgbClr val="898989"/>
              </a:solidFill>
              <a:cs typeface="Arial" pitchFamily="34" charset="0"/>
            </a:endParaRPr>
          </a:p>
        </p:txBody>
      </p:sp>
      <p:sp>
        <p:nvSpPr>
          <p:cNvPr id="16" name="Rounded Rectangle 15"/>
          <p:cNvSpPr/>
          <p:nvPr/>
        </p:nvSpPr>
        <p:spPr>
          <a:xfrm>
            <a:off x="3760788" y="6381750"/>
            <a:ext cx="1492250" cy="354013"/>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050" dirty="0">
                <a:solidFill>
                  <a:schemeClr val="tx1"/>
                </a:solidFill>
              </a:rPr>
              <a:t>Code de Machine</a:t>
            </a:r>
          </a:p>
        </p:txBody>
      </p:sp>
      <p:grpSp>
        <p:nvGrpSpPr>
          <p:cNvPr id="42" name="Group 41"/>
          <p:cNvGrpSpPr>
            <a:grpSpLocks/>
          </p:cNvGrpSpPr>
          <p:nvPr/>
        </p:nvGrpSpPr>
        <p:grpSpPr bwMode="auto">
          <a:xfrm>
            <a:off x="3754438" y="1484313"/>
            <a:ext cx="1492250" cy="649287"/>
            <a:chOff x="3753704" y="1556792"/>
            <a:chExt cx="1492575" cy="648072"/>
          </a:xfrm>
        </p:grpSpPr>
        <p:sp>
          <p:nvSpPr>
            <p:cNvPr id="8" name="Rounded Rectangle 7"/>
            <p:cNvSpPr/>
            <p:nvPr/>
          </p:nvSpPr>
          <p:spPr>
            <a:xfrm>
              <a:off x="3753704" y="1556792"/>
              <a:ext cx="1492575" cy="354935"/>
            </a:xfrm>
            <a:prstGeom prst="round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050" dirty="0">
                  <a:solidFill>
                    <a:schemeClr val="tx1"/>
                  </a:solidFill>
                </a:rPr>
                <a:t>Programme Source</a:t>
              </a:r>
              <a:endParaRPr lang="fr-CA" sz="1050" dirty="0">
                <a:solidFill>
                  <a:schemeClr val="tx1"/>
                </a:solidFill>
              </a:endParaRPr>
            </a:p>
          </p:txBody>
        </p:sp>
        <p:cxnSp>
          <p:nvCxnSpPr>
            <p:cNvPr id="19" name="Straight Arrow Connector 18"/>
            <p:cNvCxnSpPr>
              <a:stCxn id="8" idx="2"/>
              <a:endCxn id="10" idx="0"/>
            </p:cNvCxnSpPr>
            <p:nvPr/>
          </p:nvCxnSpPr>
          <p:spPr>
            <a:xfrm>
              <a:off x="4499992" y="1911727"/>
              <a:ext cx="0" cy="293137"/>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3" name="Group 42"/>
          <p:cNvGrpSpPr>
            <a:grpSpLocks/>
          </p:cNvGrpSpPr>
          <p:nvPr/>
        </p:nvGrpSpPr>
        <p:grpSpPr bwMode="auto">
          <a:xfrm>
            <a:off x="3754438" y="2133600"/>
            <a:ext cx="1492250" cy="703263"/>
            <a:chOff x="3753704" y="2204864"/>
            <a:chExt cx="1492575" cy="703522"/>
          </a:xfrm>
        </p:grpSpPr>
        <p:sp>
          <p:nvSpPr>
            <p:cNvPr id="10" name="Rectangle 9"/>
            <p:cNvSpPr/>
            <p:nvPr/>
          </p:nvSpPr>
          <p:spPr>
            <a:xfrm>
              <a:off x="3753704" y="2204864"/>
              <a:ext cx="1492575" cy="376377"/>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050" dirty="0">
                  <a:solidFill>
                    <a:schemeClr val="tx1"/>
                  </a:solidFill>
                </a:rPr>
                <a:t>Analyse Lexicale</a:t>
              </a:r>
            </a:p>
          </p:txBody>
        </p:sp>
        <p:cxnSp>
          <p:nvCxnSpPr>
            <p:cNvPr id="26" name="Straight Arrow Connector 25"/>
            <p:cNvCxnSpPr>
              <a:stCxn id="10" idx="2"/>
              <a:endCxn id="9" idx="0"/>
            </p:cNvCxnSpPr>
            <p:nvPr/>
          </p:nvCxnSpPr>
          <p:spPr>
            <a:xfrm>
              <a:off x="4499992" y="2581241"/>
              <a:ext cx="0" cy="327145"/>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4" name="Group 43"/>
          <p:cNvGrpSpPr>
            <a:grpSpLocks/>
          </p:cNvGrpSpPr>
          <p:nvPr/>
        </p:nvGrpSpPr>
        <p:grpSpPr bwMode="auto">
          <a:xfrm>
            <a:off x="3754438" y="2836863"/>
            <a:ext cx="1492250" cy="719137"/>
            <a:chOff x="3753704" y="2908386"/>
            <a:chExt cx="1492575" cy="720080"/>
          </a:xfrm>
        </p:grpSpPr>
        <p:sp>
          <p:nvSpPr>
            <p:cNvPr id="9" name="Rectangle 8"/>
            <p:cNvSpPr/>
            <p:nvPr/>
          </p:nvSpPr>
          <p:spPr>
            <a:xfrm>
              <a:off x="3753704" y="2908386"/>
              <a:ext cx="1492575" cy="37673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050" dirty="0">
                  <a:solidFill>
                    <a:schemeClr val="tx1"/>
                  </a:solidFill>
                </a:rPr>
                <a:t>Analyse Syntaxique</a:t>
              </a:r>
            </a:p>
          </p:txBody>
        </p:sp>
        <p:cxnSp>
          <p:nvCxnSpPr>
            <p:cNvPr id="28" name="Straight Arrow Connector 27"/>
            <p:cNvCxnSpPr>
              <a:stCxn id="9" idx="2"/>
              <a:endCxn id="11" idx="0"/>
            </p:cNvCxnSpPr>
            <p:nvPr/>
          </p:nvCxnSpPr>
          <p:spPr>
            <a:xfrm>
              <a:off x="4499992" y="3285116"/>
              <a:ext cx="0" cy="34335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5" name="Group 44"/>
          <p:cNvGrpSpPr>
            <a:grpSpLocks/>
          </p:cNvGrpSpPr>
          <p:nvPr/>
        </p:nvGrpSpPr>
        <p:grpSpPr bwMode="auto">
          <a:xfrm>
            <a:off x="3754438" y="3556000"/>
            <a:ext cx="1492250" cy="720725"/>
            <a:chOff x="3753704" y="3628466"/>
            <a:chExt cx="1492575" cy="720080"/>
          </a:xfrm>
        </p:grpSpPr>
        <p:sp>
          <p:nvSpPr>
            <p:cNvPr id="11" name="Rectangle 10"/>
            <p:cNvSpPr/>
            <p:nvPr/>
          </p:nvSpPr>
          <p:spPr>
            <a:xfrm>
              <a:off x="3753704" y="3628466"/>
              <a:ext cx="1492575" cy="37590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050" dirty="0">
                  <a:solidFill>
                    <a:schemeClr val="tx1"/>
                  </a:solidFill>
                </a:rPr>
                <a:t>Analyse Sémantique</a:t>
              </a:r>
            </a:p>
          </p:txBody>
        </p:sp>
        <p:cxnSp>
          <p:nvCxnSpPr>
            <p:cNvPr id="30" name="Straight Arrow Connector 29"/>
            <p:cNvCxnSpPr>
              <a:stCxn id="11" idx="2"/>
              <a:endCxn id="12" idx="0"/>
            </p:cNvCxnSpPr>
            <p:nvPr/>
          </p:nvCxnSpPr>
          <p:spPr>
            <a:xfrm>
              <a:off x="4499992" y="4004367"/>
              <a:ext cx="0" cy="344179"/>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6" name="Group 45"/>
          <p:cNvGrpSpPr>
            <a:grpSpLocks/>
          </p:cNvGrpSpPr>
          <p:nvPr/>
        </p:nvGrpSpPr>
        <p:grpSpPr bwMode="auto">
          <a:xfrm>
            <a:off x="3492500" y="4276725"/>
            <a:ext cx="2016125" cy="719138"/>
            <a:chOff x="3491880" y="4348546"/>
            <a:chExt cx="2016223" cy="720080"/>
          </a:xfrm>
        </p:grpSpPr>
        <p:sp>
          <p:nvSpPr>
            <p:cNvPr id="12" name="Rectangle 11"/>
            <p:cNvSpPr/>
            <p:nvPr/>
          </p:nvSpPr>
          <p:spPr>
            <a:xfrm>
              <a:off x="3491880" y="4348546"/>
              <a:ext cx="2016223" cy="37673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050" dirty="0">
                  <a:solidFill>
                    <a:schemeClr val="tx1"/>
                  </a:solidFill>
                </a:rPr>
                <a:t>Générateur du Code Intermédiaire</a:t>
              </a:r>
            </a:p>
          </p:txBody>
        </p:sp>
        <p:cxnSp>
          <p:nvCxnSpPr>
            <p:cNvPr id="32" name="Straight Arrow Connector 31"/>
            <p:cNvCxnSpPr>
              <a:stCxn id="12" idx="2"/>
              <a:endCxn id="14" idx="0"/>
            </p:cNvCxnSpPr>
            <p:nvPr/>
          </p:nvCxnSpPr>
          <p:spPr>
            <a:xfrm>
              <a:off x="4499992" y="4725277"/>
              <a:ext cx="0" cy="343349"/>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7" name="Group 46"/>
          <p:cNvGrpSpPr>
            <a:grpSpLocks/>
          </p:cNvGrpSpPr>
          <p:nvPr/>
        </p:nvGrpSpPr>
        <p:grpSpPr bwMode="auto">
          <a:xfrm>
            <a:off x="3754438" y="4995863"/>
            <a:ext cx="1492250" cy="720725"/>
            <a:chOff x="3753704" y="5068626"/>
            <a:chExt cx="1492575" cy="720080"/>
          </a:xfrm>
        </p:grpSpPr>
        <p:sp>
          <p:nvSpPr>
            <p:cNvPr id="14" name="Rectangle 13"/>
            <p:cNvSpPr/>
            <p:nvPr/>
          </p:nvSpPr>
          <p:spPr>
            <a:xfrm>
              <a:off x="3753704" y="5068626"/>
              <a:ext cx="1492575" cy="37590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050" dirty="0">
                  <a:solidFill>
                    <a:schemeClr val="tx1"/>
                  </a:solidFill>
                </a:rPr>
                <a:t>Optimiseur du Code</a:t>
              </a:r>
            </a:p>
          </p:txBody>
        </p:sp>
        <p:cxnSp>
          <p:nvCxnSpPr>
            <p:cNvPr id="34" name="Straight Arrow Connector 33"/>
            <p:cNvCxnSpPr>
              <a:stCxn id="14" idx="2"/>
              <a:endCxn id="15" idx="0"/>
            </p:cNvCxnSpPr>
            <p:nvPr/>
          </p:nvCxnSpPr>
          <p:spPr>
            <a:xfrm>
              <a:off x="4499992" y="5444526"/>
              <a:ext cx="0" cy="34418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48" name="Group 47"/>
          <p:cNvGrpSpPr>
            <a:grpSpLocks/>
          </p:cNvGrpSpPr>
          <p:nvPr/>
        </p:nvGrpSpPr>
        <p:grpSpPr bwMode="auto">
          <a:xfrm>
            <a:off x="3754438" y="5716588"/>
            <a:ext cx="1492250" cy="665162"/>
            <a:chOff x="3753704" y="5788706"/>
            <a:chExt cx="1492575" cy="664630"/>
          </a:xfrm>
        </p:grpSpPr>
        <p:sp>
          <p:nvSpPr>
            <p:cNvPr id="15" name="Rectangle 14"/>
            <p:cNvSpPr/>
            <p:nvPr/>
          </p:nvSpPr>
          <p:spPr>
            <a:xfrm>
              <a:off x="3753704" y="5788706"/>
              <a:ext cx="1492575" cy="37593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fr-FR" sz="1050" dirty="0">
                  <a:solidFill>
                    <a:schemeClr val="tx1"/>
                  </a:solidFill>
                </a:rPr>
                <a:t>Générateur du Code</a:t>
              </a:r>
            </a:p>
          </p:txBody>
        </p:sp>
        <p:cxnSp>
          <p:nvCxnSpPr>
            <p:cNvPr id="39" name="Straight Arrow Connector 38"/>
            <p:cNvCxnSpPr>
              <a:stCxn id="15" idx="2"/>
              <a:endCxn id="16" idx="0"/>
            </p:cNvCxnSpPr>
            <p:nvPr/>
          </p:nvCxnSpPr>
          <p:spPr>
            <a:xfrm>
              <a:off x="4499992" y="6164642"/>
              <a:ext cx="7939" cy="28869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spTree>
    <p:extLst>
      <p:ext uri="{BB962C8B-B14F-4D97-AF65-F5344CB8AC3E}">
        <p14:creationId xmlns:p14="http://schemas.microsoft.com/office/powerpoint/2010/main" val="19289382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3"/>
                                        </p:tgtEl>
                                        <p:attrNameLst>
                                          <p:attrName>style.visibility</p:attrName>
                                        </p:attrNameLst>
                                      </p:cBhvr>
                                      <p:to>
                                        <p:strVal val="visible"/>
                                      </p:to>
                                    </p:set>
                                    <p:animEffect transition="in" filter="fade">
                                      <p:cBhvr>
                                        <p:cTn id="12" dur="500"/>
                                        <p:tgtEl>
                                          <p:spTgt spid="4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fade">
                                      <p:cBhvr>
                                        <p:cTn id="17" dur="500"/>
                                        <p:tgtEl>
                                          <p:spTgt spid="4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fade">
                                      <p:cBhvr>
                                        <p:cTn id="22" dur="500"/>
                                        <p:tgtEl>
                                          <p:spTgt spid="45"/>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500"/>
                                        <p:tgtEl>
                                          <p:spTgt spid="46"/>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47"/>
                                        </p:tgtEl>
                                        <p:attrNameLst>
                                          <p:attrName>style.visibility</p:attrName>
                                        </p:attrNameLst>
                                      </p:cBhvr>
                                      <p:to>
                                        <p:strVal val="visible"/>
                                      </p:to>
                                    </p:set>
                                    <p:animEffect transition="in" filter="fade">
                                      <p:cBhvr>
                                        <p:cTn id="32" dur="500"/>
                                        <p:tgtEl>
                                          <p:spTgt spid="47"/>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fade">
                                      <p:cBhvr>
                                        <p:cTn id="37" dur="500"/>
                                        <p:tgtEl>
                                          <p:spTgt spid="48"/>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Processus de Compilation</a:t>
            </a:r>
            <a:endParaRPr lang="fr-CA" dirty="0"/>
          </a:p>
        </p:txBody>
      </p:sp>
      <p:sp>
        <p:nvSpPr>
          <p:cNvPr id="25603" name="Content Placeholder 2"/>
          <p:cNvSpPr>
            <a:spLocks noGrp="1"/>
          </p:cNvSpPr>
          <p:nvPr>
            <p:ph idx="1"/>
          </p:nvPr>
        </p:nvSpPr>
        <p:spPr/>
        <p:txBody>
          <a:bodyPr/>
          <a:lstStyle/>
          <a:p>
            <a:r>
              <a:rPr lang="fr-CA" altLang="fr-FR" smtClean="0"/>
              <a:t>Plus qu’un cours est requis afin de couvrir les détails des phases différentes</a:t>
            </a:r>
          </a:p>
          <a:p>
            <a:endParaRPr lang="fr-CA" altLang="fr-FR" smtClean="0"/>
          </a:p>
          <a:p>
            <a:r>
              <a:rPr lang="fr-CA" altLang="fr-FR" smtClean="0"/>
              <a:t>Dans ce cours, nous voyons seulement une introduction</a:t>
            </a:r>
          </a:p>
          <a:p>
            <a:pPr lvl="1"/>
            <a:r>
              <a:rPr lang="fr-CA" altLang="fr-FR" smtClean="0"/>
              <a:t>On se concentre sur l’analyse lexicale et syntaxique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56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71F11A4-FBA6-4625-9F44-F08591C22E4F}" type="slidenum">
              <a:rPr lang="fr-CA" altLang="fr-FR" sz="1200" b="0" smtClean="0">
                <a:solidFill>
                  <a:srgbClr val="898989"/>
                </a:solidFill>
                <a:cs typeface="Arial" pitchFamily="34" charset="0"/>
              </a:rPr>
              <a:pPr>
                <a:spcBef>
                  <a:spcPct val="0"/>
                </a:spcBef>
                <a:spcAft>
                  <a:spcPct val="0"/>
                </a:spcAft>
                <a:buFontTx/>
                <a:buNone/>
              </a:pPr>
              <a:t>204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82499764"/>
      </p:ext>
    </p:extLst>
  </p:cSld>
  <p:clrMapOvr>
    <a:masterClrMapping/>
  </p:clrMapOvr>
  <p:timing>
    <p:tnLst>
      <p:par>
        <p:cTn id="1" dur="indefinite" restart="never" nodeType="tmRoot"/>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Quelques définitions importantes</a:t>
            </a:r>
            <a:endParaRPr lang="fr-CA" dirty="0"/>
          </a:p>
        </p:txBody>
      </p:sp>
      <p:sp>
        <p:nvSpPr>
          <p:cNvPr id="26627" name="Content Placeholder 2"/>
          <p:cNvSpPr>
            <a:spLocks noGrp="1"/>
          </p:cNvSpPr>
          <p:nvPr>
            <p:ph idx="1"/>
          </p:nvPr>
        </p:nvSpPr>
        <p:spPr/>
        <p:txBody>
          <a:bodyPr/>
          <a:lstStyle/>
          <a:p>
            <a:r>
              <a:rPr lang="fr-CA" altLang="fr-FR" smtClean="0"/>
              <a:t>Ces définitions, malgré qu’elles sont ennuyantes, sont importantes afin de comprendre les concepts qui seront introduits dans les prochaines séances</a:t>
            </a:r>
          </a:p>
          <a:p>
            <a:endParaRPr lang="fr-CA" altLang="fr-FR" smtClean="0"/>
          </a:p>
          <a:p>
            <a:r>
              <a:rPr lang="fr-CA" altLang="fr-FR" smtClean="0"/>
              <a:t>Commençons…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662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644DCAB-F3F7-43B6-B464-8A91955A6432}" type="slidenum">
              <a:rPr lang="fr-CA" altLang="fr-FR" sz="1200" b="0" smtClean="0">
                <a:solidFill>
                  <a:srgbClr val="898989"/>
                </a:solidFill>
                <a:cs typeface="Arial" pitchFamily="34" charset="0"/>
              </a:rPr>
              <a:pPr>
                <a:spcBef>
                  <a:spcPct val="0"/>
                </a:spcBef>
                <a:spcAft>
                  <a:spcPct val="0"/>
                </a:spcAft>
                <a:buFontTx/>
                <a:buNone/>
              </a:pPr>
              <a:t>205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669617653"/>
      </p:ext>
    </p:extLst>
  </p:cSld>
  <p:clrMapOvr>
    <a:masterClrMapping/>
  </p:clrMapOvr>
  <p:timing>
    <p:tnLst>
      <p:par>
        <p:cT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Alphabet</a:t>
            </a:r>
            <a:endParaRPr lang="fr-CA" dirty="0"/>
          </a:p>
        </p:txBody>
      </p:sp>
      <p:sp>
        <p:nvSpPr>
          <p:cNvPr id="27651" name="Content Placeholder 2"/>
          <p:cNvSpPr>
            <a:spLocks noGrp="1"/>
          </p:cNvSpPr>
          <p:nvPr>
            <p:ph idx="1"/>
          </p:nvPr>
        </p:nvSpPr>
        <p:spPr/>
        <p:txBody>
          <a:bodyPr/>
          <a:lstStyle/>
          <a:p>
            <a:r>
              <a:rPr lang="fr-CA" altLang="fr-FR" u="sng" dirty="0" smtClean="0"/>
              <a:t>Souvenez-vous du début de la séance (ou de la maternelle): </a:t>
            </a:r>
            <a:r>
              <a:rPr lang="fr-CA" altLang="fr-FR" dirty="0" smtClean="0"/>
              <a:t> l’alphabet est un ensemble de caractères qui sont utilisés pour former une phrase</a:t>
            </a:r>
          </a:p>
          <a:p>
            <a:endParaRPr lang="fr-CA" altLang="fr-FR" dirty="0" smtClean="0"/>
          </a:p>
          <a:p>
            <a:endParaRPr lang="fr-CA" altLang="fr-FR" dirty="0" smtClean="0"/>
          </a:p>
          <a:p>
            <a:endParaRPr lang="fr-CA" altLang="fr-FR" dirty="0" smtClean="0"/>
          </a:p>
          <a:p>
            <a:r>
              <a:rPr lang="fr-CA" altLang="fr-FR" dirty="0" smtClean="0"/>
              <a:t>Puisque les mathématiciens adorent les symboles Grecs, on va référer à l’alphabet avec </a:t>
            </a:r>
            <a:r>
              <a:rPr lang="fr-CA" altLang="fr-FR" dirty="0" smtClean="0">
                <a:sym typeface="Symbol" pitchFamily="18" charset="2"/>
              </a:rPr>
              <a:t></a:t>
            </a:r>
            <a:endParaRPr lang="fr-CA" altLang="fr-FR" dirty="0" smtClean="0"/>
          </a:p>
          <a:p>
            <a:endParaRPr lang="fr-CA" altLang="fr-FR" dirty="0" smtClean="0"/>
          </a:p>
          <a:p>
            <a:endParaRPr lang="fr-CA" altLang="fr-FR" dirty="0"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765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296D370-CB79-495C-8FFE-2BA08CD7F979}" type="slidenum">
              <a:rPr lang="fr-CA" altLang="fr-FR" sz="1200" b="0" smtClean="0">
                <a:solidFill>
                  <a:srgbClr val="898989"/>
                </a:solidFill>
                <a:cs typeface="Arial" pitchFamily="34" charset="0"/>
              </a:rPr>
              <a:pPr>
                <a:spcBef>
                  <a:spcPct val="0"/>
                </a:spcBef>
                <a:spcAft>
                  <a:spcPct val="0"/>
                </a:spcAft>
                <a:buFontTx/>
                <a:buNone/>
              </a:pPr>
              <a:t>206</a:t>
            </a:fld>
            <a:endParaRPr lang="fr-CA" altLang="fr-FR" sz="1200" b="0" smtClean="0">
              <a:solidFill>
                <a:srgbClr val="898989"/>
              </a:solidFill>
              <a:cs typeface="Arial" pitchFamily="34" charset="0"/>
            </a:endParaRPr>
          </a:p>
        </p:txBody>
      </p:sp>
      <p:pic>
        <p:nvPicPr>
          <p:cNvPr id="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9225" y="2924175"/>
            <a:ext cx="3097213" cy="530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6"/>
          <p:cNvSpPr txBox="1">
            <a:spLocks noChangeArrowheads="1"/>
          </p:cNvSpPr>
          <p:nvPr/>
        </p:nvSpPr>
        <p:spPr bwMode="auto">
          <a:xfrm>
            <a:off x="5786438" y="2924175"/>
            <a:ext cx="12239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800" b="0"/>
              <a:t>…</a:t>
            </a:r>
            <a:endParaRPr lang="fr-CA" altLang="fr-FR" sz="2800" b="0"/>
          </a:p>
        </p:txBody>
      </p:sp>
    </p:spTree>
    <p:extLst>
      <p:ext uri="{BB962C8B-B14F-4D97-AF65-F5344CB8AC3E}">
        <p14:creationId xmlns:p14="http://schemas.microsoft.com/office/powerpoint/2010/main" val="39158035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Alphabet</a:t>
            </a:r>
            <a:endParaRPr lang="fr-CA" dirty="0"/>
          </a:p>
        </p:txBody>
      </p:sp>
      <p:sp>
        <p:nvSpPr>
          <p:cNvPr id="3" name="Content Placeholder 2"/>
          <p:cNvSpPr>
            <a:spLocks noGrp="1"/>
          </p:cNvSpPr>
          <p:nvPr>
            <p:ph idx="1"/>
          </p:nvPr>
        </p:nvSpPr>
        <p:spPr/>
        <p:txBody>
          <a:bodyPr/>
          <a:lstStyle/>
          <a:p>
            <a:pPr marL="342900" indent="-342900">
              <a:buFont typeface="Symbol" pitchFamily="18" charset="2"/>
              <a:buChar char="S"/>
              <a:defRPr/>
            </a:pPr>
            <a:r>
              <a:rPr lang="fr-CA" altLang="fr-FR" sz="2400" dirty="0" smtClean="0">
                <a:sym typeface="Symbol" pitchFamily="18" charset="2"/>
              </a:rPr>
              <a:t>est un alphabet, ou un ensemble de terminaux</a:t>
            </a:r>
          </a:p>
          <a:p>
            <a:pPr lvl="1">
              <a:buFont typeface="Arial" charset="0"/>
              <a:buChar char="•"/>
              <a:defRPr/>
            </a:pPr>
            <a:r>
              <a:rPr lang="fr-CA" altLang="fr-FR" sz="2400" dirty="0" smtClean="0">
                <a:sym typeface="Symbol" pitchFamily="18" charset="2"/>
              </a:rPr>
              <a:t>Ensemble fini et consiste de tous les caractères d’entrée ou symboles qui peuvent être arrangés pour former des phrases dans un langage</a:t>
            </a:r>
          </a:p>
          <a:p>
            <a:pPr>
              <a:buFont typeface="Arial" charset="0"/>
              <a:buNone/>
              <a:defRPr/>
            </a:pPr>
            <a:endParaRPr lang="fr-CA" altLang="fr-FR" sz="2400" dirty="0" smtClean="0">
              <a:sym typeface="Symbol" pitchFamily="18" charset="2"/>
            </a:endParaRPr>
          </a:p>
          <a:p>
            <a:pPr>
              <a:buFont typeface="Arial" charset="0"/>
              <a:buNone/>
              <a:defRPr/>
            </a:pPr>
            <a:r>
              <a:rPr lang="fr-CA" altLang="fr-FR" sz="2400" dirty="0" smtClean="0">
                <a:sym typeface="Symbol" pitchFamily="18" charset="2"/>
              </a:rPr>
              <a:t>Langage de programmation: généralement un ensemble d’ordinateur bien-défini comme le ASCII</a:t>
            </a:r>
          </a:p>
          <a:p>
            <a:pPr>
              <a:buFont typeface="Arial" charset="0"/>
              <a:buNone/>
              <a:defRPr/>
            </a:pP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867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EEF135C-98F8-46A0-A4D9-5586EBDAD5ED}" type="slidenum">
              <a:rPr lang="fr-CA" altLang="fr-FR" sz="1200" b="0" smtClean="0">
                <a:solidFill>
                  <a:srgbClr val="898989"/>
                </a:solidFill>
                <a:cs typeface="Arial" pitchFamily="34" charset="0"/>
              </a:rPr>
              <a:pPr>
                <a:spcBef>
                  <a:spcPct val="0"/>
                </a:spcBef>
                <a:spcAft>
                  <a:spcPct val="0"/>
                </a:spcAft>
                <a:buFontTx/>
                <a:buNone/>
              </a:pPr>
              <a:t>207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303866487"/>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2"/>
          <p:cNvSpPr>
            <a:spLocks noGrp="1" noChangeArrowheads="1"/>
          </p:cNvSpPr>
          <p:nvPr>
            <p:ph type="title"/>
          </p:nvPr>
        </p:nvSpPr>
        <p:spPr>
          <a:xfrm>
            <a:off x="457200" y="152400"/>
            <a:ext cx="6934200" cy="1371600"/>
          </a:xfrm>
        </p:spPr>
        <p:txBody>
          <a:bodyPr/>
          <a:lstStyle/>
          <a:p>
            <a:pPr>
              <a:defRPr/>
            </a:pPr>
            <a:r>
              <a:rPr lang="fr-CA" altLang="fr-FR" dirty="0" smtClean="0"/>
              <a:t>Chaînes de terminaux dans un alphabet</a:t>
            </a:r>
            <a:endParaRPr lang="fr-CA" altLang="fr-FR" dirty="0"/>
          </a:p>
        </p:txBody>
      </p:sp>
      <p:sp>
        <p:nvSpPr>
          <p:cNvPr id="29699" name="Rectangle 3"/>
          <p:cNvSpPr>
            <a:spLocks noGrp="1" noChangeArrowheads="1"/>
          </p:cNvSpPr>
          <p:nvPr>
            <p:ph idx="1"/>
          </p:nvPr>
        </p:nvSpPr>
        <p:spPr/>
        <p:txBody>
          <a:bodyPr/>
          <a:lstStyle/>
          <a:p>
            <a:r>
              <a:rPr lang="fr-CA" altLang="fr-FR" sz="2800" smtClean="0">
                <a:sym typeface="Symbol" pitchFamily="18" charset="2"/>
              </a:rPr>
              <a:t>={a,b,c,d}</a:t>
            </a:r>
          </a:p>
          <a:p>
            <a:r>
              <a:rPr lang="fr-CA" altLang="fr-FR" sz="2800" smtClean="0">
                <a:sym typeface="Symbol" pitchFamily="18" charset="2"/>
              </a:rPr>
              <a:t>Chaînes possibles de terminaux de  incluent:</a:t>
            </a:r>
          </a:p>
          <a:p>
            <a:pPr lvl="1"/>
            <a:r>
              <a:rPr lang="fr-CA" altLang="fr-FR" smtClean="0">
                <a:sym typeface="Symbol" pitchFamily="18" charset="2"/>
              </a:rPr>
              <a:t>aaa</a:t>
            </a:r>
          </a:p>
          <a:p>
            <a:pPr lvl="1"/>
            <a:r>
              <a:rPr lang="fr-CA" altLang="fr-FR" smtClean="0">
                <a:sym typeface="Symbol" pitchFamily="18" charset="2"/>
              </a:rPr>
              <a:t>aabbccdd</a:t>
            </a:r>
          </a:p>
          <a:p>
            <a:pPr lvl="1"/>
            <a:r>
              <a:rPr lang="fr-CA" altLang="fr-FR" smtClean="0">
                <a:sym typeface="Symbol" pitchFamily="18" charset="2"/>
              </a:rPr>
              <a:t>d</a:t>
            </a:r>
          </a:p>
          <a:p>
            <a:pPr lvl="1"/>
            <a:r>
              <a:rPr lang="fr-CA" altLang="fr-FR" smtClean="0">
                <a:sym typeface="Symbol" pitchFamily="18" charset="2"/>
              </a:rPr>
              <a:t>cba</a:t>
            </a:r>
          </a:p>
          <a:p>
            <a:pPr lvl="1"/>
            <a:r>
              <a:rPr lang="fr-CA" altLang="fr-FR" smtClean="0">
                <a:sym typeface="Symbol" pitchFamily="18" charset="2"/>
              </a:rPr>
              <a:t>abab</a:t>
            </a:r>
          </a:p>
          <a:p>
            <a:pPr lvl="1"/>
            <a:r>
              <a:rPr lang="fr-CA" altLang="fr-FR" smtClean="0">
                <a:sym typeface="Symbol" pitchFamily="18" charset="2"/>
              </a:rPr>
              <a:t>ccccccccccacccc</a:t>
            </a:r>
          </a:p>
          <a:p>
            <a:pPr lvl="1"/>
            <a:r>
              <a:rPr lang="fr-CA" altLang="fr-FR" smtClean="0">
                <a:sym typeface="Symbol" pitchFamily="18" charset="2"/>
              </a:rPr>
              <a:t>Malgré que ceci est amusant, je pense que vous saisissez l’idée…</a:t>
            </a:r>
          </a:p>
        </p:txBody>
      </p:sp>
      <p:sp>
        <p:nvSpPr>
          <p:cNvPr id="5" name="Footer Placeholder 4"/>
          <p:cNvSpPr>
            <a:spLocks noGrp="1"/>
          </p:cNvSpPr>
          <p:nvPr>
            <p:ph type="ftr" sz="quarter" idx="10"/>
          </p:nvPr>
        </p:nvSpPr>
        <p:spPr/>
        <p:txBody>
          <a:bodyPr/>
          <a:lstStyle/>
          <a:p>
            <a:pPr>
              <a:defRPr/>
            </a:pPr>
            <a:r>
              <a:rPr lang="en-US" altLang="fr-FR" dirty="0"/>
              <a:t>SEG2101 Chapter 7</a:t>
            </a:r>
          </a:p>
        </p:txBody>
      </p:sp>
      <p:sp>
        <p:nvSpPr>
          <p:cNvPr id="2970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6FD68E5-B390-4028-A7E6-B152CF47E577}" type="slidenum">
              <a:rPr lang="en-US" altLang="fr-FR" sz="1200" b="0" smtClean="0">
                <a:solidFill>
                  <a:srgbClr val="898989"/>
                </a:solidFill>
                <a:cs typeface="Arial" pitchFamily="34" charset="0"/>
              </a:rPr>
              <a:pPr>
                <a:spcBef>
                  <a:spcPct val="0"/>
                </a:spcBef>
                <a:spcAft>
                  <a:spcPct val="0"/>
                </a:spcAft>
                <a:buFontTx/>
                <a:buNone/>
              </a:pPr>
              <a:t>208</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454960054"/>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457200" y="152400"/>
            <a:ext cx="6934200" cy="1371600"/>
          </a:xfrm>
        </p:spPr>
        <p:txBody>
          <a:bodyPr/>
          <a:lstStyle/>
          <a:p>
            <a:pPr>
              <a:defRPr/>
            </a:pPr>
            <a:r>
              <a:rPr lang="fr-CA" altLang="fr-FR" dirty="0" smtClean="0"/>
              <a:t>Langages formels</a:t>
            </a:r>
            <a:endParaRPr lang="fr-CA" altLang="fr-FR" dirty="0"/>
          </a:p>
        </p:txBody>
      </p:sp>
      <p:sp>
        <p:nvSpPr>
          <p:cNvPr id="30723" name="Rectangle 3"/>
          <p:cNvSpPr>
            <a:spLocks noGrp="1" noChangeArrowheads="1"/>
          </p:cNvSpPr>
          <p:nvPr>
            <p:ph idx="1"/>
          </p:nvPr>
        </p:nvSpPr>
        <p:spPr/>
        <p:txBody>
          <a:bodyPr/>
          <a:lstStyle/>
          <a:p>
            <a:r>
              <a:rPr lang="fr-CA" altLang="fr-FR" sz="2400" smtClean="0">
                <a:sym typeface="Symbol" pitchFamily="18" charset="2"/>
              </a:rPr>
              <a:t>: alphabet, c’est un ensemble fini composé de tous les caractères d’entrée ou symboles</a:t>
            </a:r>
          </a:p>
          <a:p>
            <a:endParaRPr lang="fr-CA" altLang="fr-FR" sz="2400" smtClean="0">
              <a:sym typeface="Symbol" pitchFamily="18" charset="2"/>
            </a:endParaRPr>
          </a:p>
          <a:p>
            <a:r>
              <a:rPr lang="fr-CA" altLang="fr-FR" sz="2400" smtClean="0">
                <a:sym typeface="Symbol" pitchFamily="18" charset="2"/>
              </a:rPr>
              <a:t></a:t>
            </a:r>
            <a:r>
              <a:rPr lang="fr-CA" altLang="fr-FR" sz="2400" baseline="30000" smtClean="0">
                <a:sym typeface="Symbol" pitchFamily="18" charset="2"/>
              </a:rPr>
              <a:t>*</a:t>
            </a:r>
            <a:r>
              <a:rPr lang="fr-CA" altLang="fr-FR" sz="2400" smtClean="0">
                <a:sym typeface="Symbol" pitchFamily="18" charset="2"/>
              </a:rPr>
              <a:t>: fermeture de l’alphabet, l’ensemble de toutes les chaînes possibles dans , incluant la chaîne vide </a:t>
            </a:r>
          </a:p>
          <a:p>
            <a:endParaRPr lang="fr-CA" altLang="fr-FR" sz="2400" smtClean="0">
              <a:sym typeface="Symbol" pitchFamily="18" charset="2"/>
            </a:endParaRPr>
          </a:p>
          <a:p>
            <a:r>
              <a:rPr lang="fr-CA" altLang="fr-FR" sz="2400" smtClean="0">
                <a:sym typeface="Symbol" pitchFamily="18" charset="2"/>
              </a:rPr>
              <a:t>Un langage (formel) est un sous-ensemble spécifique de </a:t>
            </a:r>
            <a:r>
              <a:rPr lang="fr-CA" altLang="fr-FR" sz="2400" baseline="30000" smtClean="0">
                <a:sym typeface="Symbol" pitchFamily="18" charset="2"/>
              </a:rPr>
              <a:t>*</a:t>
            </a:r>
            <a:endParaRPr lang="fr-CA" altLang="fr-FR" sz="2400" smtClean="0">
              <a:sym typeface="Symbol" pitchFamily="18" charset="2"/>
            </a:endParaRPr>
          </a:p>
        </p:txBody>
      </p:sp>
      <p:sp>
        <p:nvSpPr>
          <p:cNvPr id="5" name="Footer Placeholder 4"/>
          <p:cNvSpPr>
            <a:spLocks noGrp="1"/>
          </p:cNvSpPr>
          <p:nvPr>
            <p:ph type="ftr" sz="quarter" idx="10"/>
          </p:nvPr>
        </p:nvSpPr>
        <p:spPr/>
        <p:txBody>
          <a:bodyPr/>
          <a:lstStyle/>
          <a:p>
            <a:pPr>
              <a:defRPr/>
            </a:pPr>
            <a:r>
              <a:rPr lang="en-US" altLang="fr-FR"/>
              <a:t>SEG2101 Chapter 7</a:t>
            </a:r>
          </a:p>
        </p:txBody>
      </p:sp>
      <p:sp>
        <p:nvSpPr>
          <p:cNvPr id="3072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1ABEA3F-F0BE-406D-B91D-7B4246BBB6F9}" type="slidenum">
              <a:rPr lang="en-US" altLang="fr-FR" sz="1200" b="0" smtClean="0">
                <a:solidFill>
                  <a:srgbClr val="898989"/>
                </a:solidFill>
                <a:cs typeface="Arial" pitchFamily="34" charset="0"/>
              </a:rPr>
              <a:pPr>
                <a:spcBef>
                  <a:spcPct val="0"/>
                </a:spcBef>
                <a:spcAft>
                  <a:spcPct val="0"/>
                </a:spcAft>
                <a:buFontTx/>
                <a:buNone/>
              </a:pPr>
              <a:t>209</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4201394526"/>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fr-FR" altLang="fr-FR" dirty="0" smtClean="0"/>
              <a:t>Besoin pour des modèles</a:t>
            </a:r>
            <a:endParaRPr lang="fr-FR" altLang="fr-FR" dirty="0"/>
          </a:p>
        </p:txBody>
      </p:sp>
      <p:sp>
        <p:nvSpPr>
          <p:cNvPr id="9219" name="Rectangle 3"/>
          <p:cNvSpPr>
            <a:spLocks noGrp="1" noChangeArrowheads="1"/>
          </p:cNvSpPr>
          <p:nvPr>
            <p:ph type="body" idx="1"/>
          </p:nvPr>
        </p:nvSpPr>
        <p:spPr>
          <a:xfrm>
            <a:off x="685800" y="1676400"/>
            <a:ext cx="7772400" cy="4648200"/>
          </a:xfrm>
        </p:spPr>
        <p:txBody>
          <a:bodyPr/>
          <a:lstStyle/>
          <a:p>
            <a:pPr eaLnBrk="1" hangingPunct="1">
              <a:lnSpc>
                <a:spcPct val="90000"/>
              </a:lnSpc>
            </a:pPr>
            <a:endParaRPr lang="fr-FR" altLang="fr-FR" smtClean="0"/>
          </a:p>
          <a:p>
            <a:pPr eaLnBrk="1" hangingPunct="1">
              <a:lnSpc>
                <a:spcPct val="90000"/>
              </a:lnSpc>
            </a:pPr>
            <a:r>
              <a:rPr lang="fr-FR" altLang="fr-FR" sz="2400" smtClean="0"/>
              <a:t>Les symptômes d'insuffisance : la crise de logiciel</a:t>
            </a:r>
          </a:p>
          <a:p>
            <a:pPr lvl="1" eaLnBrk="1" hangingPunct="1">
              <a:lnSpc>
                <a:spcPct val="90000"/>
              </a:lnSpc>
            </a:pPr>
            <a:r>
              <a:rPr lang="fr-FR" altLang="fr-FR" sz="2400" smtClean="0"/>
              <a:t>temps prévu et coût dépassé</a:t>
            </a:r>
          </a:p>
          <a:p>
            <a:pPr lvl="1" eaLnBrk="1" hangingPunct="1">
              <a:lnSpc>
                <a:spcPct val="90000"/>
              </a:lnSpc>
            </a:pPr>
            <a:r>
              <a:rPr lang="fr-FR" altLang="fr-FR" sz="2400" smtClean="0"/>
              <a:t>attentes des utilisateurs n’est pas atteintes</a:t>
            </a:r>
          </a:p>
          <a:p>
            <a:pPr lvl="1" eaLnBrk="1" hangingPunct="1">
              <a:lnSpc>
                <a:spcPct val="90000"/>
              </a:lnSpc>
            </a:pPr>
            <a:r>
              <a:rPr lang="fr-FR" altLang="fr-FR" sz="2400" smtClean="0"/>
              <a:t>mauvaise qualité</a:t>
            </a:r>
          </a:p>
          <a:p>
            <a:pPr lvl="1" eaLnBrk="1" hangingPunct="1">
              <a:lnSpc>
                <a:spcPct val="90000"/>
              </a:lnSpc>
            </a:pPr>
            <a:endParaRPr lang="fr-FR" altLang="fr-FR" sz="2400" smtClean="0"/>
          </a:p>
          <a:p>
            <a:pPr eaLnBrk="1" hangingPunct="1">
              <a:lnSpc>
                <a:spcPct val="90000"/>
              </a:lnSpc>
            </a:pPr>
            <a:r>
              <a:rPr lang="fr-FR" altLang="fr-FR" sz="2400" smtClean="0"/>
              <a:t>La taille et valeur économique des applications logicielles nécessite des "modèles de processus"</a:t>
            </a:r>
          </a:p>
        </p:txBody>
      </p:sp>
      <p:sp>
        <p:nvSpPr>
          <p:cNvPr id="9220"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129A254E-065B-4526-9455-EE74E3FDCEFC}" type="slidenum">
              <a:rPr lang="fr-CA" smtClean="0">
                <a:solidFill>
                  <a:srgbClr val="000000">
                    <a:tint val="75000"/>
                  </a:srgbClr>
                </a:solidFill>
              </a:rPr>
              <a:pPr>
                <a:defRPr/>
              </a:pPr>
              <a:t>21</a:t>
            </a:fld>
            <a:endParaRPr lang="fr-CA">
              <a:solidFill>
                <a:srgbClr val="000000">
                  <a:tint val="75000"/>
                </a:srgbClr>
              </a:solidFill>
            </a:endParaRPr>
          </a:p>
        </p:txBody>
      </p:sp>
    </p:spTree>
    <p:extLst>
      <p:ext uri="{BB962C8B-B14F-4D97-AF65-F5344CB8AC3E}">
        <p14:creationId xmlns:p14="http://schemas.microsoft.com/office/powerpoint/2010/main" val="3524558310"/>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7</a:t>
            </a:r>
            <a:endParaRPr lang="fr-CA" dirty="0"/>
          </a:p>
        </p:txBody>
      </p:sp>
      <p:sp>
        <p:nvSpPr>
          <p:cNvPr id="3" name="Subtitle 2"/>
          <p:cNvSpPr>
            <a:spLocks noGrp="1"/>
          </p:cNvSpPr>
          <p:nvPr>
            <p:ph type="subTitle" idx="1"/>
          </p:nvPr>
        </p:nvSpPr>
        <p:spPr/>
        <p:txBody>
          <a:bodyPr/>
          <a:lstStyle/>
          <a:p>
            <a:pPr>
              <a:defRPr/>
            </a:pPr>
            <a:r>
              <a:rPr lang="fr-CA" dirty="0" smtClean="0"/>
              <a:t>Analyse lexicale</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dirty="0" smtClean="0">
                <a:solidFill>
                  <a:srgbClr val="000000"/>
                </a:solidFill>
              </a:rPr>
              <a:t>SEG2106 – Winter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46199128-4CCD-4876-BBBA-35C48B44179F}" type="slidenum">
              <a:rPr lang="fr-CA" altLang="fr-FR" sz="1200" b="0" smtClean="0">
                <a:solidFill>
                  <a:srgbClr val="898989"/>
                </a:solidFill>
              </a:rPr>
              <a:pPr>
                <a:spcBef>
                  <a:spcPct val="0"/>
                </a:spcBef>
                <a:spcAft>
                  <a:spcPct val="0"/>
                </a:spcAft>
                <a:buFontTx/>
                <a:buNone/>
              </a:pPr>
              <a:t>210</a:t>
            </a:fld>
            <a:endParaRPr lang="fr-CA" altLang="fr-FR" sz="1200" b="0" smtClean="0">
              <a:solidFill>
                <a:srgbClr val="898989"/>
              </a:solidFill>
            </a:endParaRPr>
          </a:p>
        </p:txBody>
      </p:sp>
    </p:spTree>
    <p:extLst>
      <p:ext uri="{BB962C8B-B14F-4D97-AF65-F5344CB8AC3E}">
        <p14:creationId xmlns:p14="http://schemas.microsoft.com/office/powerpoint/2010/main" val="3107326963"/>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Le rôle de l’analyseur lexical</a:t>
            </a:r>
          </a:p>
          <a:p>
            <a:endParaRPr lang="fr-CA" altLang="fr-FR" smtClean="0"/>
          </a:p>
          <a:p>
            <a:r>
              <a:rPr lang="fr-CA" altLang="fr-FR" smtClean="0"/>
              <a:t>Spécification des tokens (catégories lexicales)</a:t>
            </a:r>
          </a:p>
          <a:p>
            <a:endParaRPr lang="fr-CA" altLang="fr-FR" smtClean="0"/>
          </a:p>
          <a:p>
            <a:r>
              <a:rPr lang="fr-CA" altLang="fr-FR" smtClean="0"/>
              <a:t>Expressions régulières (expression rationnelle)</a:t>
            </a:r>
          </a:p>
          <a:p>
            <a:endParaRPr lang="fr-CA" altLang="fr-FR" smtClean="0"/>
          </a:p>
          <a:p>
            <a:r>
              <a:rPr lang="fr-CA" altLang="fr-FR" smtClean="0"/>
              <a:t>Automates finies déterministes et non déterministes</a:t>
            </a:r>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B990C75F-847C-4CC8-B204-15A271C56677}" type="slidenum">
              <a:rPr lang="fr-CA" altLang="fr-FR" sz="1200" b="0" smtClean="0">
                <a:solidFill>
                  <a:srgbClr val="898989"/>
                </a:solidFill>
              </a:rPr>
              <a:pPr>
                <a:spcBef>
                  <a:spcPct val="0"/>
                </a:spcBef>
                <a:spcAft>
                  <a:spcPct val="0"/>
                </a:spcAft>
                <a:buFontTx/>
                <a:buNone/>
              </a:pPr>
              <a:t>211</a:t>
            </a:fld>
            <a:endParaRPr lang="fr-CA" altLang="fr-FR" sz="1200" b="0" smtClean="0">
              <a:solidFill>
                <a:srgbClr val="898989"/>
              </a:solidFill>
            </a:endParaRPr>
          </a:p>
        </p:txBody>
      </p:sp>
    </p:spTree>
    <p:extLst>
      <p:ext uri="{BB962C8B-B14F-4D97-AF65-F5344CB8AC3E}">
        <p14:creationId xmlns:p14="http://schemas.microsoft.com/office/powerpoint/2010/main" val="1632532745"/>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457200" y="152400"/>
            <a:ext cx="6934200" cy="1371600"/>
          </a:xfrm>
        </p:spPr>
        <p:txBody>
          <a:bodyPr/>
          <a:lstStyle/>
          <a:p>
            <a:pPr>
              <a:defRPr/>
            </a:pPr>
            <a:r>
              <a:rPr lang="fr-CA" altLang="fr-FR" sz="4000" dirty="0" smtClean="0"/>
              <a:t>Le rôle de l’analyseur lexical</a:t>
            </a:r>
            <a:endParaRPr lang="fr-CA" altLang="fr-FR" dirty="0"/>
          </a:p>
        </p:txBody>
      </p:sp>
      <p:sp>
        <p:nvSpPr>
          <p:cNvPr id="15363" name="Rectangle 5"/>
          <p:cNvSpPr>
            <a:spLocks noGrp="1" noChangeArrowheads="1"/>
          </p:cNvSpPr>
          <p:nvPr>
            <p:ph idx="1"/>
          </p:nvPr>
        </p:nvSpPr>
        <p:spPr>
          <a:xfrm>
            <a:off x="457200" y="1752600"/>
            <a:ext cx="7620000" cy="2613025"/>
          </a:xfrm>
        </p:spPr>
        <p:txBody>
          <a:bodyPr/>
          <a:lstStyle/>
          <a:p>
            <a:r>
              <a:rPr lang="fr-CA" altLang="fr-FR" sz="2400" smtClean="0"/>
              <a:t>L’analyseur lexical est la première phase du compilateur</a:t>
            </a:r>
          </a:p>
          <a:p>
            <a:pPr lvl="1"/>
            <a:r>
              <a:rPr lang="fr-CA" altLang="fr-FR" sz="2400" smtClean="0"/>
              <a:t>Rôle: lit les caractères d’entrée et produit une séquence de catégories lexicales que l’analyseur syntaxique utilise pour l’analyse syntaxique</a:t>
            </a:r>
          </a:p>
          <a:p>
            <a:pPr lvl="1"/>
            <a:r>
              <a:rPr lang="fr-CA" altLang="fr-FR" sz="2400" smtClean="0"/>
              <a:t>Enlève les espaces blancs</a:t>
            </a:r>
          </a:p>
        </p:txBody>
      </p:sp>
      <p:sp>
        <p:nvSpPr>
          <p:cNvPr id="6"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1536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74B91D5B-23AA-4BBE-86DA-918B51AB13E6}" type="slidenum">
              <a:rPr lang="en-US" altLang="fr-FR" sz="1200" b="0" smtClean="0">
                <a:solidFill>
                  <a:srgbClr val="898989"/>
                </a:solidFill>
              </a:rPr>
              <a:pPr>
                <a:spcBef>
                  <a:spcPct val="0"/>
                </a:spcBef>
                <a:spcAft>
                  <a:spcPct val="0"/>
                </a:spcAft>
                <a:buFontTx/>
                <a:buNone/>
              </a:pPr>
              <a:t>212</a:t>
            </a:fld>
            <a:endParaRPr lang="en-US" altLang="fr-FR" sz="1200" b="0" smtClean="0">
              <a:solidFill>
                <a:srgbClr val="898989"/>
              </a:solidFill>
            </a:endParaRPr>
          </a:p>
        </p:txBody>
      </p:sp>
      <p:sp>
        <p:nvSpPr>
          <p:cNvPr id="2" name="Rectangle 1"/>
          <p:cNvSpPr/>
          <p:nvPr/>
        </p:nvSpPr>
        <p:spPr>
          <a:xfrm>
            <a:off x="1979613" y="4868863"/>
            <a:ext cx="1728787" cy="10080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Lexical Analyser (scanner)</a:t>
            </a:r>
            <a:endParaRPr lang="fr-CA" dirty="0">
              <a:solidFill>
                <a:schemeClr val="tx1"/>
              </a:solidFill>
            </a:endParaRPr>
          </a:p>
        </p:txBody>
      </p:sp>
      <p:sp>
        <p:nvSpPr>
          <p:cNvPr id="9" name="Rectangle 8"/>
          <p:cNvSpPr/>
          <p:nvPr/>
        </p:nvSpPr>
        <p:spPr>
          <a:xfrm>
            <a:off x="5724525" y="4868863"/>
            <a:ext cx="1727200" cy="1008062"/>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Syntax Analyser (parser)</a:t>
            </a:r>
            <a:endParaRPr lang="fr-CA" dirty="0">
              <a:solidFill>
                <a:schemeClr val="tx1"/>
              </a:solidFill>
            </a:endParaRPr>
          </a:p>
        </p:txBody>
      </p:sp>
      <p:cxnSp>
        <p:nvCxnSpPr>
          <p:cNvPr id="4" name="Straight Arrow Connector 3"/>
          <p:cNvCxnSpPr/>
          <p:nvPr/>
        </p:nvCxnSpPr>
        <p:spPr>
          <a:xfrm>
            <a:off x="3708400" y="5084763"/>
            <a:ext cx="2016125"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0" name="Straight Arrow Connector 9"/>
          <p:cNvCxnSpPr/>
          <p:nvPr/>
        </p:nvCxnSpPr>
        <p:spPr>
          <a:xfrm flipH="1">
            <a:off x="3708400" y="5589588"/>
            <a:ext cx="2016125"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370" name="TextBox 10"/>
          <p:cNvSpPr txBox="1">
            <a:spLocks noChangeArrowheads="1"/>
          </p:cNvSpPr>
          <p:nvPr/>
        </p:nvSpPr>
        <p:spPr bwMode="auto">
          <a:xfrm>
            <a:off x="4211638" y="4724400"/>
            <a:ext cx="936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token</a:t>
            </a:r>
            <a:endParaRPr lang="fr-CA" altLang="fr-FR" sz="1800" b="0"/>
          </a:p>
        </p:txBody>
      </p:sp>
      <p:sp>
        <p:nvSpPr>
          <p:cNvPr id="15371" name="TextBox 14"/>
          <p:cNvSpPr txBox="1">
            <a:spLocks noChangeArrowheads="1"/>
          </p:cNvSpPr>
          <p:nvPr/>
        </p:nvSpPr>
        <p:spPr bwMode="auto">
          <a:xfrm>
            <a:off x="3851275" y="5580063"/>
            <a:ext cx="19446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Get next token</a:t>
            </a:r>
            <a:endParaRPr lang="fr-CA" altLang="fr-FR" sz="1800" b="0"/>
          </a:p>
        </p:txBody>
      </p:sp>
      <p:cxnSp>
        <p:nvCxnSpPr>
          <p:cNvPr id="13" name="Straight Arrow Connector 12"/>
          <p:cNvCxnSpPr>
            <a:endCxn id="2" idx="1"/>
          </p:cNvCxnSpPr>
          <p:nvPr/>
        </p:nvCxnSpPr>
        <p:spPr>
          <a:xfrm>
            <a:off x="1476375" y="5373688"/>
            <a:ext cx="503238"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16" name="Straight Arrow Connector 15"/>
          <p:cNvCxnSpPr>
            <a:stCxn id="9" idx="3"/>
          </p:cNvCxnSpPr>
          <p:nvPr/>
        </p:nvCxnSpPr>
        <p:spPr>
          <a:xfrm>
            <a:off x="7451725" y="5373688"/>
            <a:ext cx="576263"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374" name="TextBox 16"/>
          <p:cNvSpPr txBox="1">
            <a:spLocks noChangeArrowheads="1"/>
          </p:cNvSpPr>
          <p:nvPr/>
        </p:nvSpPr>
        <p:spPr bwMode="auto">
          <a:xfrm>
            <a:off x="539750" y="5086350"/>
            <a:ext cx="122396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1800" b="0"/>
              <a:t>Source Program</a:t>
            </a:r>
            <a:endParaRPr lang="fr-CA" altLang="fr-FR" sz="1800" b="0"/>
          </a:p>
        </p:txBody>
      </p:sp>
    </p:spTree>
    <p:extLst>
      <p:ext uri="{BB962C8B-B14F-4D97-AF65-F5344CB8AC3E}">
        <p14:creationId xmlns:p14="http://schemas.microsoft.com/office/powerpoint/2010/main" val="1073019587"/>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p:cNvSpPr>
            <a:spLocks noGrp="1" noChangeArrowheads="1"/>
          </p:cNvSpPr>
          <p:nvPr>
            <p:ph type="title"/>
          </p:nvPr>
        </p:nvSpPr>
        <p:spPr>
          <a:xfrm>
            <a:off x="457200" y="152400"/>
            <a:ext cx="6934200" cy="1371600"/>
          </a:xfrm>
        </p:spPr>
        <p:txBody>
          <a:bodyPr/>
          <a:lstStyle/>
          <a:p>
            <a:pPr>
              <a:defRPr/>
            </a:pPr>
            <a:r>
              <a:rPr lang="fr-CA" altLang="fr-FR" dirty="0" smtClean="0"/>
              <a:t>Analyse lexicale</a:t>
            </a:r>
            <a:endParaRPr lang="fr-CA" altLang="fr-FR" dirty="0"/>
          </a:p>
        </p:txBody>
      </p:sp>
      <p:sp>
        <p:nvSpPr>
          <p:cNvPr id="16387" name="Rectangle 3"/>
          <p:cNvSpPr>
            <a:spLocks noGrp="1" noChangeArrowheads="1"/>
          </p:cNvSpPr>
          <p:nvPr>
            <p:ph idx="1"/>
          </p:nvPr>
        </p:nvSpPr>
        <p:spPr/>
        <p:txBody>
          <a:bodyPr/>
          <a:lstStyle/>
          <a:p>
            <a:r>
              <a:rPr lang="fr-CA" altLang="fr-FR" sz="2800" smtClean="0"/>
              <a:t>Il existe plusieurs raisons pour lesquelles on sépare la phase d’analyse de compilation en analyse lexicale et l’analyse syntaxique:</a:t>
            </a:r>
            <a:endParaRPr lang="fr-CA" altLang="fr-FR" smtClean="0"/>
          </a:p>
          <a:p>
            <a:pPr lvl="1"/>
            <a:r>
              <a:rPr lang="fr-CA" altLang="fr-FR" sz="2400" smtClean="0"/>
              <a:t>Modèle plus simple (en couches)</a:t>
            </a:r>
          </a:p>
          <a:p>
            <a:pPr lvl="1"/>
            <a:r>
              <a:rPr lang="fr-CA" altLang="fr-FR" sz="2400" smtClean="0"/>
              <a:t>Efficacité du compilateur</a:t>
            </a:r>
          </a:p>
          <a:p>
            <a:pPr lvl="1"/>
            <a:endParaRPr lang="fr-CA" altLang="fr-FR" sz="2400" smtClean="0"/>
          </a:p>
          <a:p>
            <a:r>
              <a:rPr lang="fr-CA" altLang="fr-FR" sz="2800" smtClean="0"/>
              <a:t>Des outils spécialisés ont été fabriqués afin d’aider à automatiser la construction des deux séparément</a:t>
            </a:r>
            <a:endParaRPr lang="fr-CA" altLang="fr-FR"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1638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31EDB6DC-02DC-48B6-B388-9B22A95EF405}" type="slidenum">
              <a:rPr lang="en-US" altLang="fr-FR" sz="1200" b="0" smtClean="0">
                <a:solidFill>
                  <a:srgbClr val="898989"/>
                </a:solidFill>
              </a:rPr>
              <a:pPr>
                <a:spcBef>
                  <a:spcPct val="0"/>
                </a:spcBef>
                <a:spcAft>
                  <a:spcPct val="0"/>
                </a:spcAft>
                <a:buFontTx/>
                <a:buNone/>
              </a:pPr>
              <a:t>213</a:t>
            </a:fld>
            <a:endParaRPr lang="en-US" altLang="fr-FR" sz="1200" b="0" smtClean="0">
              <a:solidFill>
                <a:srgbClr val="898989"/>
              </a:solidFill>
            </a:endParaRPr>
          </a:p>
        </p:txBody>
      </p:sp>
    </p:spTree>
    <p:extLst>
      <p:ext uri="{BB962C8B-B14F-4D97-AF65-F5344CB8AC3E}">
        <p14:creationId xmlns:p14="http://schemas.microsoft.com/office/powerpoint/2010/main" val="2249197049"/>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457200" y="152400"/>
            <a:ext cx="6934200" cy="1371600"/>
          </a:xfrm>
        </p:spPr>
        <p:txBody>
          <a:bodyPr/>
          <a:lstStyle/>
          <a:p>
            <a:pPr>
              <a:defRPr/>
            </a:pPr>
            <a:r>
              <a:rPr lang="fr-CA" altLang="fr-FR" dirty="0" smtClean="0"/>
              <a:t>Entités lexicales</a:t>
            </a:r>
            <a:endParaRPr lang="fr-CA" altLang="fr-FR" dirty="0"/>
          </a:p>
        </p:txBody>
      </p:sp>
      <p:sp>
        <p:nvSpPr>
          <p:cNvPr id="17411" name="Rectangle 3"/>
          <p:cNvSpPr>
            <a:spLocks noGrp="1" noChangeArrowheads="1"/>
          </p:cNvSpPr>
          <p:nvPr>
            <p:ph idx="1"/>
          </p:nvPr>
        </p:nvSpPr>
        <p:spPr/>
        <p:txBody>
          <a:bodyPr/>
          <a:lstStyle/>
          <a:p>
            <a:r>
              <a:rPr lang="fr-CA" altLang="fr-FR" smtClean="0">
                <a:solidFill>
                  <a:schemeClr val="tx2"/>
                </a:solidFill>
              </a:rPr>
              <a:t>Entités lexicales: </a:t>
            </a:r>
            <a:r>
              <a:rPr lang="fr-CA" altLang="fr-FR" smtClean="0"/>
              <a:t>séquence de caractères dans le programme source qui est matché par le motif du token </a:t>
            </a:r>
          </a:p>
          <a:p>
            <a:pPr lvl="1"/>
            <a:r>
              <a:rPr lang="fr-CA" altLang="fr-FR" smtClean="0"/>
              <a:t>Une lexème (entité lexicale) est une unité lexicale de base d’un langage </a:t>
            </a:r>
          </a:p>
          <a:p>
            <a:pPr lvl="1"/>
            <a:r>
              <a:rPr lang="fr-CA" altLang="fr-FR" smtClean="0"/>
              <a:t>Les entités lexicales d’un langage de programmation incluent:</a:t>
            </a:r>
          </a:p>
          <a:p>
            <a:pPr lvl="2"/>
            <a:r>
              <a:rPr lang="fr-CA" altLang="fr-FR" b="1" u="sng" smtClean="0"/>
              <a:t>Identificateurs</a:t>
            </a:r>
            <a:r>
              <a:rPr lang="fr-CA" altLang="fr-FR" smtClean="0"/>
              <a:t>: noms de variables, méthodes, classes, package et interfaces…</a:t>
            </a:r>
          </a:p>
          <a:p>
            <a:pPr lvl="2"/>
            <a:endParaRPr lang="fr-CA" altLang="fr-FR" smtClean="0"/>
          </a:p>
          <a:p>
            <a:pPr lvl="2"/>
            <a:r>
              <a:rPr lang="fr-CA" altLang="fr-FR" b="1" u="sng" smtClean="0"/>
              <a:t>Littérales</a:t>
            </a:r>
            <a:r>
              <a:rPr lang="fr-CA" altLang="fr-FR" smtClean="0"/>
              <a:t>: valeurs fixes (ex. “1”, “17.56”, “0xFFE” …)</a:t>
            </a:r>
          </a:p>
          <a:p>
            <a:pPr lvl="2"/>
            <a:endParaRPr lang="fr-CA" altLang="fr-FR" smtClean="0"/>
          </a:p>
          <a:p>
            <a:pPr lvl="2"/>
            <a:r>
              <a:rPr lang="fr-CA" altLang="fr-FR" b="1" u="sng" smtClean="0"/>
              <a:t>Opérateurs</a:t>
            </a:r>
            <a:r>
              <a:rPr lang="fr-CA" altLang="fr-FR" smtClean="0"/>
              <a:t>: pour opérations mathématique, Booléennes et logiques (ex. “+”, “-”, “&amp;&amp;”, “|” …)</a:t>
            </a:r>
          </a:p>
          <a:p>
            <a:pPr lvl="2"/>
            <a:endParaRPr lang="fr-CA" altLang="fr-FR" smtClean="0"/>
          </a:p>
          <a:p>
            <a:pPr lvl="2"/>
            <a:r>
              <a:rPr lang="fr-CA" altLang="fr-FR" b="1" u="sng" smtClean="0"/>
              <a:t>Mots spéciaux</a:t>
            </a:r>
            <a:r>
              <a:rPr lang="fr-CA" altLang="fr-FR" u="sng" smtClean="0"/>
              <a:t>:</a:t>
            </a:r>
            <a:r>
              <a:rPr lang="fr-CA" altLang="fr-FR" smtClean="0"/>
              <a:t> mots-clés (ex. “if”, “for”, “public” …)</a:t>
            </a:r>
            <a:endParaRPr lang="fr-CA" altLang="fr-FR" u="sng"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dirty="0"/>
          </a:p>
        </p:txBody>
      </p:sp>
      <p:sp>
        <p:nvSpPr>
          <p:cNvPr id="1741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537F0394-EDAC-40F3-AE0D-37D4D92CD41B}" type="slidenum">
              <a:rPr lang="en-US" altLang="fr-FR" sz="1200" b="0" smtClean="0">
                <a:solidFill>
                  <a:srgbClr val="898989"/>
                </a:solidFill>
              </a:rPr>
              <a:pPr>
                <a:spcBef>
                  <a:spcPct val="0"/>
                </a:spcBef>
                <a:spcAft>
                  <a:spcPct val="0"/>
                </a:spcAft>
                <a:buFontTx/>
                <a:buNone/>
              </a:pPr>
              <a:t>214</a:t>
            </a:fld>
            <a:endParaRPr lang="en-US" altLang="fr-FR" sz="1200" b="0" smtClean="0">
              <a:solidFill>
                <a:srgbClr val="898989"/>
              </a:solidFill>
            </a:endParaRPr>
          </a:p>
        </p:txBody>
      </p:sp>
    </p:spTree>
    <p:extLst>
      <p:ext uri="{BB962C8B-B14F-4D97-AF65-F5344CB8AC3E}">
        <p14:creationId xmlns:p14="http://schemas.microsoft.com/office/powerpoint/2010/main" val="799722471"/>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457200" y="152400"/>
            <a:ext cx="6934200" cy="1371600"/>
          </a:xfrm>
        </p:spPr>
        <p:txBody>
          <a:bodyPr/>
          <a:lstStyle/>
          <a:p>
            <a:pPr>
              <a:defRPr/>
            </a:pPr>
            <a:r>
              <a:rPr lang="fr-CA" altLang="fr-FR" dirty="0" err="1" smtClean="0"/>
              <a:t>Tokens</a:t>
            </a:r>
            <a:r>
              <a:rPr lang="fr-CA" altLang="fr-FR" dirty="0" smtClean="0"/>
              <a:t>, motifs, entités lexicales</a:t>
            </a:r>
            <a:endParaRPr lang="fr-CA" altLang="fr-FR" dirty="0"/>
          </a:p>
        </p:txBody>
      </p:sp>
      <p:sp>
        <p:nvSpPr>
          <p:cNvPr id="18435" name="Rectangle 3"/>
          <p:cNvSpPr>
            <a:spLocks noGrp="1" noChangeArrowheads="1"/>
          </p:cNvSpPr>
          <p:nvPr>
            <p:ph idx="1"/>
          </p:nvPr>
        </p:nvSpPr>
        <p:spPr/>
        <p:txBody>
          <a:bodyPr/>
          <a:lstStyle/>
          <a:p>
            <a:r>
              <a:rPr lang="fr-CA" altLang="fr-FR" sz="2800" smtClean="0">
                <a:solidFill>
                  <a:schemeClr val="tx2"/>
                </a:solidFill>
              </a:rPr>
              <a:t>Token: </a:t>
            </a:r>
            <a:r>
              <a:rPr lang="fr-CA" altLang="fr-FR" sz="2800" smtClean="0"/>
              <a:t>catégorie d’entités lexicales</a:t>
            </a:r>
          </a:p>
          <a:p>
            <a:endParaRPr lang="fr-CA" altLang="fr-FR" sz="2800" smtClean="0"/>
          </a:p>
          <a:p>
            <a:r>
              <a:rPr lang="fr-CA" altLang="fr-FR" sz="2800" smtClean="0"/>
              <a:t>Un </a:t>
            </a:r>
            <a:r>
              <a:rPr lang="fr-CA" altLang="fr-FR" sz="2800" smtClean="0">
                <a:solidFill>
                  <a:schemeClr val="tx2"/>
                </a:solidFill>
              </a:rPr>
              <a:t>motif </a:t>
            </a:r>
            <a:r>
              <a:rPr lang="fr-CA" altLang="fr-FR" sz="2800" smtClean="0"/>
              <a:t>est une règle qui décrit l’ensemble d’entités lexicales qui représentent un token (catégorie lexicale) particulier dans le programme ressource</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1843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4D49452A-41CC-400D-B967-9E8A8618BF96}" type="slidenum">
              <a:rPr lang="en-US" altLang="fr-FR" sz="1200" b="0" smtClean="0">
                <a:solidFill>
                  <a:srgbClr val="898989"/>
                </a:solidFill>
              </a:rPr>
              <a:pPr>
                <a:spcBef>
                  <a:spcPct val="0"/>
                </a:spcBef>
                <a:spcAft>
                  <a:spcPct val="0"/>
                </a:spcAft>
                <a:buFontTx/>
                <a:buNone/>
              </a:pPr>
              <a:t>215</a:t>
            </a:fld>
            <a:endParaRPr lang="en-US" altLang="fr-FR" sz="1200" b="0" smtClean="0">
              <a:solidFill>
                <a:srgbClr val="898989"/>
              </a:solidFill>
            </a:endParaRPr>
          </a:p>
        </p:txBody>
      </p:sp>
    </p:spTree>
    <p:extLst>
      <p:ext uri="{BB962C8B-B14F-4D97-AF65-F5344CB8AC3E}">
        <p14:creationId xmlns:p14="http://schemas.microsoft.com/office/powerpoint/2010/main" val="4033932300"/>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457200" y="152400"/>
            <a:ext cx="6934200" cy="1371600"/>
          </a:xfrm>
        </p:spPr>
        <p:txBody>
          <a:bodyPr/>
          <a:lstStyle/>
          <a:p>
            <a:pPr>
              <a:defRPr/>
            </a:pPr>
            <a:r>
              <a:rPr lang="fr-CA" altLang="fr-FR" dirty="0" smtClean="0"/>
              <a:t>Exemples de </a:t>
            </a:r>
            <a:r>
              <a:rPr lang="fr-CA" altLang="fr-FR" dirty="0" err="1" smtClean="0"/>
              <a:t>Tokens</a:t>
            </a:r>
            <a:endParaRPr lang="fr-CA" altLang="fr-FR" dirty="0"/>
          </a:p>
        </p:txBody>
      </p:sp>
      <p:sp>
        <p:nvSpPr>
          <p:cNvPr id="6"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1946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4BC64E94-C0BD-4D14-9BA1-EE4BAC89C60F}" type="slidenum">
              <a:rPr lang="en-US" altLang="fr-FR" sz="1200" b="0" smtClean="0">
                <a:solidFill>
                  <a:srgbClr val="898989"/>
                </a:solidFill>
              </a:rPr>
              <a:pPr>
                <a:spcBef>
                  <a:spcPct val="0"/>
                </a:spcBef>
                <a:spcAft>
                  <a:spcPct val="0"/>
                </a:spcAft>
                <a:buFontTx/>
                <a:buNone/>
              </a:pPr>
              <a:t>216</a:t>
            </a:fld>
            <a:endParaRPr lang="en-US" altLang="fr-FR" sz="1200" b="0" smtClean="0">
              <a:solidFill>
                <a:srgbClr val="898989"/>
              </a:solidFill>
            </a:endParaRPr>
          </a:p>
        </p:txBody>
      </p:sp>
      <p:sp>
        <p:nvSpPr>
          <p:cNvPr id="19461" name="Text Box 4"/>
          <p:cNvSpPr txBox="1">
            <a:spLocks noChangeArrowheads="1"/>
          </p:cNvSpPr>
          <p:nvPr/>
        </p:nvSpPr>
        <p:spPr bwMode="auto">
          <a:xfrm>
            <a:off x="838200" y="1981200"/>
            <a:ext cx="7397750" cy="6461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lgn="ctr" eaLnBrk="1" hangingPunct="1">
              <a:spcBef>
                <a:spcPct val="0"/>
              </a:spcBef>
              <a:spcAft>
                <a:spcPct val="0"/>
              </a:spcAft>
              <a:buFontTx/>
              <a:buNone/>
            </a:pPr>
            <a:r>
              <a:rPr lang="fr-FR" altLang="fr-FR" sz="1800" b="0">
                <a:latin typeface="Courier New" pitchFamily="49" charset="0"/>
              </a:rPr>
              <a:t>double pi = 3.1416;</a:t>
            </a:r>
          </a:p>
          <a:p>
            <a:pPr algn="ctr" eaLnBrk="1" hangingPunct="1">
              <a:spcBef>
                <a:spcPct val="0"/>
              </a:spcBef>
              <a:spcAft>
                <a:spcPct val="0"/>
              </a:spcAft>
              <a:buFontTx/>
              <a:buNone/>
            </a:pPr>
            <a:r>
              <a:rPr lang="fr-FR" altLang="fr-FR" sz="1800" b="0"/>
              <a:t>La chaine des caractère </a:t>
            </a:r>
            <a:r>
              <a:rPr lang="fr-FR" altLang="fr-FR" sz="1800" b="0">
                <a:latin typeface="Courier New" pitchFamily="49" charset="0"/>
              </a:rPr>
              <a:t>pi</a:t>
            </a:r>
            <a:r>
              <a:rPr lang="fr-FR" altLang="fr-FR" sz="1800" b="0"/>
              <a:t> est un lexème pour le token “identificateur”</a:t>
            </a:r>
          </a:p>
        </p:txBody>
      </p:sp>
      <p:graphicFrame>
        <p:nvGraphicFramePr>
          <p:cNvPr id="7" name="Table 6"/>
          <p:cNvGraphicFramePr>
            <a:graphicFrameLocks noGrp="1"/>
          </p:cNvGraphicFramePr>
          <p:nvPr/>
        </p:nvGraphicFramePr>
        <p:xfrm>
          <a:off x="615950" y="2997200"/>
          <a:ext cx="7842250" cy="2763840"/>
        </p:xfrm>
        <a:graphic>
          <a:graphicData uri="http://schemas.openxmlformats.org/drawingml/2006/table">
            <a:tbl>
              <a:tblPr firstRow="1" bandRow="1">
                <a:tableStyleId>{5FD0F851-EC5A-4D38-B0AD-8093EC10F338}</a:tableStyleId>
              </a:tblPr>
              <a:tblGrid>
                <a:gridCol w="2015969"/>
                <a:gridCol w="1817510"/>
                <a:gridCol w="4008771"/>
              </a:tblGrid>
              <a:tr h="640154">
                <a:tc>
                  <a:txBody>
                    <a:bodyPr/>
                    <a:lstStyle/>
                    <a:p>
                      <a:r>
                        <a:rPr lang="en-CA" sz="1800" dirty="0" smtClean="0"/>
                        <a:t>Token</a:t>
                      </a:r>
                      <a:endParaRPr lang="fr-CA" sz="1800" dirty="0"/>
                    </a:p>
                  </a:txBody>
                  <a:tcPr marL="91428" marR="91428" marT="45725" marB="45725"/>
                </a:tc>
                <a:tc>
                  <a:txBody>
                    <a:bodyPr/>
                    <a:lstStyle/>
                    <a:p>
                      <a:r>
                        <a:rPr lang="en-CA" sz="1800" dirty="0" smtClean="0"/>
                        <a:t>Sample Lexemes</a:t>
                      </a:r>
                      <a:endParaRPr lang="fr-CA" sz="1800" dirty="0"/>
                    </a:p>
                  </a:txBody>
                  <a:tcPr marL="91428" marR="91428" marT="45725" marB="45725"/>
                </a:tc>
                <a:tc>
                  <a:txBody>
                    <a:bodyPr/>
                    <a:lstStyle/>
                    <a:p>
                      <a:r>
                        <a:rPr lang="en-CA" sz="1800" dirty="0" smtClean="0"/>
                        <a:t>Informal Description of Pattern</a:t>
                      </a:r>
                      <a:endParaRPr lang="fr-CA" sz="1800" dirty="0"/>
                    </a:p>
                  </a:txBody>
                  <a:tcPr marL="91428" marR="91428" marT="45725" marB="45725"/>
                </a:tc>
              </a:tr>
              <a:tr h="370883">
                <a:tc>
                  <a:txBody>
                    <a:bodyPr/>
                    <a:lstStyle/>
                    <a:p>
                      <a:r>
                        <a:rPr lang="en-CA" sz="1800" dirty="0" smtClean="0"/>
                        <a:t>type</a:t>
                      </a:r>
                      <a:endParaRPr lang="fr-CA" sz="1800" dirty="0"/>
                    </a:p>
                  </a:txBody>
                  <a:tcPr marL="91428" marR="91428" marT="45725" marB="45725"/>
                </a:tc>
                <a:tc>
                  <a:txBody>
                    <a:bodyPr/>
                    <a:lstStyle/>
                    <a:p>
                      <a:r>
                        <a:rPr lang="en-CA" sz="1800" dirty="0" smtClean="0"/>
                        <a:t>double</a:t>
                      </a:r>
                      <a:endParaRPr lang="fr-CA" sz="1800" dirty="0"/>
                    </a:p>
                  </a:txBody>
                  <a:tcPr marL="91428" marR="91428" marT="45725" marB="45725"/>
                </a:tc>
                <a:tc>
                  <a:txBody>
                    <a:bodyPr/>
                    <a:lstStyle/>
                    <a:p>
                      <a:r>
                        <a:rPr lang="en-CA" sz="1800" dirty="0" smtClean="0"/>
                        <a:t>double</a:t>
                      </a:r>
                      <a:endParaRPr lang="fr-CA" sz="1800" dirty="0"/>
                    </a:p>
                  </a:txBody>
                  <a:tcPr marL="91428" marR="91428" marT="45725" marB="45725"/>
                </a:tc>
              </a:tr>
              <a:tr h="370883">
                <a:tc>
                  <a:txBody>
                    <a:bodyPr/>
                    <a:lstStyle/>
                    <a:p>
                      <a:r>
                        <a:rPr lang="en-CA" sz="1800" dirty="0" smtClean="0"/>
                        <a:t>if</a:t>
                      </a:r>
                      <a:endParaRPr lang="fr-CA" sz="1800" dirty="0"/>
                    </a:p>
                  </a:txBody>
                  <a:tcPr marL="91428" marR="91428" marT="45725" marB="45725"/>
                </a:tc>
                <a:tc>
                  <a:txBody>
                    <a:bodyPr/>
                    <a:lstStyle/>
                    <a:p>
                      <a:r>
                        <a:rPr lang="en-CA" sz="1800" dirty="0" smtClean="0"/>
                        <a:t>if</a:t>
                      </a:r>
                      <a:endParaRPr lang="fr-CA" sz="1800" dirty="0"/>
                    </a:p>
                  </a:txBody>
                  <a:tcPr marL="91428" marR="91428" marT="45725" marB="45725"/>
                </a:tc>
                <a:tc>
                  <a:txBody>
                    <a:bodyPr/>
                    <a:lstStyle/>
                    <a:p>
                      <a:r>
                        <a:rPr lang="en-CA" sz="1800" dirty="0" smtClean="0"/>
                        <a:t>if</a:t>
                      </a:r>
                      <a:endParaRPr lang="fr-CA" sz="1800" dirty="0"/>
                    </a:p>
                  </a:txBody>
                  <a:tcPr marL="91428" marR="91428" marT="45725" marB="45725"/>
                </a:tc>
              </a:tr>
              <a:tr h="370883">
                <a:tc>
                  <a:txBody>
                    <a:bodyPr/>
                    <a:lstStyle/>
                    <a:p>
                      <a:r>
                        <a:rPr lang="en-CA" sz="1800" dirty="0" err="1" smtClean="0"/>
                        <a:t>booelan_operator</a:t>
                      </a:r>
                      <a:endParaRPr lang="fr-CA" sz="1800" dirty="0"/>
                    </a:p>
                  </a:txBody>
                  <a:tcPr marL="91428" marR="91428" marT="45725" marB="45725"/>
                </a:tc>
                <a:tc>
                  <a:txBody>
                    <a:bodyPr/>
                    <a:lstStyle/>
                    <a:p>
                      <a:r>
                        <a:rPr lang="en-CA" sz="1800" dirty="0" smtClean="0"/>
                        <a:t>&lt;. &lt;=,</a:t>
                      </a:r>
                      <a:r>
                        <a:rPr lang="en-CA" sz="1800" baseline="0" dirty="0" smtClean="0"/>
                        <a:t> ==, &gt;, &gt;=</a:t>
                      </a:r>
                      <a:endParaRPr lang="fr-CA" sz="1800" dirty="0"/>
                    </a:p>
                  </a:txBody>
                  <a:tcPr marL="91428" marR="91428" marT="45725" marB="45725"/>
                </a:tc>
                <a:tc>
                  <a:txBody>
                    <a:bodyPr/>
                    <a:lstStyle/>
                    <a:p>
                      <a:r>
                        <a:rPr lang="en-CA" sz="1800" dirty="0" smtClean="0"/>
                        <a:t>&lt; or &lt;= or == or &gt; or &gt;= </a:t>
                      </a:r>
                      <a:endParaRPr lang="fr-CA" sz="1800" dirty="0"/>
                    </a:p>
                  </a:txBody>
                  <a:tcPr marL="91428" marR="91428" marT="45725" marB="45725"/>
                </a:tc>
              </a:tr>
              <a:tr h="370883">
                <a:tc>
                  <a:txBody>
                    <a:bodyPr/>
                    <a:lstStyle/>
                    <a:p>
                      <a:r>
                        <a:rPr lang="en-CA" sz="1800" dirty="0" smtClean="0"/>
                        <a:t>id</a:t>
                      </a:r>
                      <a:endParaRPr lang="fr-CA" sz="1800" dirty="0"/>
                    </a:p>
                  </a:txBody>
                  <a:tcPr marL="91428" marR="91428" marT="45725" marB="45725"/>
                </a:tc>
                <a:tc>
                  <a:txBody>
                    <a:bodyPr/>
                    <a:lstStyle/>
                    <a:p>
                      <a:r>
                        <a:rPr lang="en-CA" sz="1800" dirty="0" smtClean="0"/>
                        <a:t>pi, count, d2</a:t>
                      </a:r>
                      <a:endParaRPr lang="fr-CA" sz="1800" dirty="0"/>
                    </a:p>
                  </a:txBody>
                  <a:tcPr marL="91428" marR="91428" marT="45725" marB="45725"/>
                </a:tc>
                <a:tc>
                  <a:txBody>
                    <a:bodyPr/>
                    <a:lstStyle/>
                    <a:p>
                      <a:r>
                        <a:rPr lang="en-CA" sz="1800" dirty="0" smtClean="0"/>
                        <a:t>Letter followed by letters and digits</a:t>
                      </a:r>
                      <a:endParaRPr lang="fr-CA" sz="1800" dirty="0"/>
                    </a:p>
                  </a:txBody>
                  <a:tcPr marL="91428" marR="91428" marT="45725" marB="45725"/>
                </a:tc>
              </a:tr>
              <a:tr h="640154">
                <a:tc>
                  <a:txBody>
                    <a:bodyPr/>
                    <a:lstStyle/>
                    <a:p>
                      <a:r>
                        <a:rPr lang="en-CA" sz="1800" dirty="0" smtClean="0"/>
                        <a:t>literal</a:t>
                      </a:r>
                      <a:endParaRPr lang="fr-CA" sz="1800" dirty="0"/>
                    </a:p>
                  </a:txBody>
                  <a:tcPr marL="91428" marR="91428" marT="45725" marB="45725"/>
                </a:tc>
                <a:tc>
                  <a:txBody>
                    <a:bodyPr/>
                    <a:lstStyle/>
                    <a:p>
                      <a:r>
                        <a:rPr lang="en-CA" sz="1800" dirty="0" smtClean="0"/>
                        <a:t>3.1414, “test”</a:t>
                      </a:r>
                      <a:endParaRPr lang="fr-CA" sz="1800" dirty="0"/>
                    </a:p>
                  </a:txBody>
                  <a:tcPr marL="91428" marR="91428" marT="45725" marB="45725"/>
                </a:tc>
                <a:tc>
                  <a:txBody>
                    <a:bodyPr/>
                    <a:lstStyle/>
                    <a:p>
                      <a:r>
                        <a:rPr lang="en-CA" sz="1800" dirty="0" smtClean="0"/>
                        <a:t>Any alpha numeric string of characters</a:t>
                      </a:r>
                      <a:endParaRPr lang="fr-CA" sz="1800" dirty="0"/>
                    </a:p>
                  </a:txBody>
                  <a:tcPr marL="91428" marR="91428" marT="45725" marB="45725"/>
                </a:tc>
              </a:tr>
            </a:tbl>
          </a:graphicData>
        </a:graphic>
      </p:graphicFrame>
    </p:spTree>
    <p:extLst>
      <p:ext uri="{BB962C8B-B14F-4D97-AF65-F5344CB8AC3E}">
        <p14:creationId xmlns:p14="http://schemas.microsoft.com/office/powerpoint/2010/main" val="388173605"/>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2050"/>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Entités lexicales et Token (Catégories plus détaillés)</a:t>
            </a:r>
            <a:endParaRPr lang="fr-CA" altLang="fr-FR" dirty="0"/>
          </a:p>
        </p:txBody>
      </p:sp>
      <p:sp>
        <p:nvSpPr>
          <p:cNvPr id="2048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D42E1B5F-E8FC-4AC5-852B-037A22C09AC0}" type="slidenum">
              <a:rPr lang="en-US" altLang="fr-FR" sz="1200" b="0" smtClean="0">
                <a:solidFill>
                  <a:srgbClr val="898989"/>
                </a:solidFill>
              </a:rPr>
              <a:pPr>
                <a:spcBef>
                  <a:spcPct val="0"/>
                </a:spcBef>
                <a:spcAft>
                  <a:spcPct val="0"/>
                </a:spcAft>
                <a:buFontTx/>
                <a:buNone/>
              </a:pPr>
              <a:t>217</a:t>
            </a:fld>
            <a:endParaRPr lang="en-US" altLang="fr-FR" sz="1200" b="0" smtClean="0">
              <a:solidFill>
                <a:srgbClr val="898989"/>
              </a:solidFill>
            </a:endParaRPr>
          </a:p>
        </p:txBody>
      </p:sp>
      <p:sp>
        <p:nvSpPr>
          <p:cNvPr id="20484" name="Text Box 2083"/>
          <p:cNvSpPr txBox="1">
            <a:spLocks noChangeArrowheads="1"/>
          </p:cNvSpPr>
          <p:nvPr/>
        </p:nvSpPr>
        <p:spPr bwMode="auto">
          <a:xfrm>
            <a:off x="2438400" y="1700213"/>
            <a:ext cx="4200525"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US" altLang="fr-FR" b="0">
                <a:latin typeface="Courier New" pitchFamily="49" charset="0"/>
              </a:rPr>
              <a:t>Index = 2 * count +17;</a:t>
            </a:r>
          </a:p>
        </p:txBody>
      </p:sp>
      <p:sp>
        <p:nvSpPr>
          <p:cNvPr id="3" name="Footer Placeholder 2"/>
          <p:cNvSpPr>
            <a:spLocks noGrp="1"/>
          </p:cNvSpPr>
          <p:nvPr>
            <p:ph type="ftr" sz="quarter" idx="10"/>
          </p:nvPr>
        </p:nvSpPr>
        <p:spPr/>
        <p:txBody>
          <a:bodyPr/>
          <a:lstStyle/>
          <a:p>
            <a:pPr>
              <a:defRPr/>
            </a:pPr>
            <a:r>
              <a:rPr lang="en-US" smtClean="0"/>
              <a:t>SEG2106 – Winter 2014 – Hussein Al Osman</a:t>
            </a:r>
            <a:endParaRPr lang="en-US" dirty="0"/>
          </a:p>
        </p:txBody>
      </p:sp>
      <p:grpSp>
        <p:nvGrpSpPr>
          <p:cNvPr id="20486" name="Group 2051"/>
          <p:cNvGrpSpPr>
            <a:grpSpLocks/>
          </p:cNvGrpSpPr>
          <p:nvPr/>
        </p:nvGrpSpPr>
        <p:grpSpPr bwMode="auto">
          <a:xfrm>
            <a:off x="2078038" y="2243138"/>
            <a:ext cx="4921250" cy="4044950"/>
            <a:chOff x="960" y="1296"/>
            <a:chExt cx="3840" cy="2977"/>
          </a:xfrm>
        </p:grpSpPr>
        <p:sp>
          <p:nvSpPr>
            <p:cNvPr id="39" name="Rectangle 2052"/>
            <p:cNvSpPr>
              <a:spLocks noChangeArrowheads="1"/>
            </p:cNvSpPr>
            <p:nvPr/>
          </p:nvSpPr>
          <p:spPr bwMode="auto">
            <a:xfrm>
              <a:off x="2880" y="3942"/>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semicolon</a:t>
              </a:r>
            </a:p>
          </p:txBody>
        </p:sp>
        <p:sp>
          <p:nvSpPr>
            <p:cNvPr id="40" name="Rectangle 2053"/>
            <p:cNvSpPr>
              <a:spLocks noChangeArrowheads="1"/>
            </p:cNvSpPr>
            <p:nvPr/>
          </p:nvSpPr>
          <p:spPr bwMode="auto">
            <a:xfrm>
              <a:off x="960" y="3942"/>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a:t>
              </a:r>
            </a:p>
          </p:txBody>
        </p:sp>
        <p:sp>
          <p:nvSpPr>
            <p:cNvPr id="41" name="Rectangle 2054"/>
            <p:cNvSpPr>
              <a:spLocks noChangeArrowheads="1"/>
            </p:cNvSpPr>
            <p:nvPr/>
          </p:nvSpPr>
          <p:spPr bwMode="auto">
            <a:xfrm>
              <a:off x="2880" y="3611"/>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int_literal</a:t>
              </a:r>
            </a:p>
          </p:txBody>
        </p:sp>
        <p:sp>
          <p:nvSpPr>
            <p:cNvPr id="42" name="Rectangle 2055"/>
            <p:cNvSpPr>
              <a:spLocks noChangeArrowheads="1"/>
            </p:cNvSpPr>
            <p:nvPr/>
          </p:nvSpPr>
          <p:spPr bwMode="auto">
            <a:xfrm>
              <a:off x="960" y="3611"/>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17</a:t>
              </a:r>
            </a:p>
          </p:txBody>
        </p:sp>
        <p:sp>
          <p:nvSpPr>
            <p:cNvPr id="43" name="Rectangle 2056"/>
            <p:cNvSpPr>
              <a:spLocks noChangeArrowheads="1"/>
            </p:cNvSpPr>
            <p:nvPr/>
          </p:nvSpPr>
          <p:spPr bwMode="auto">
            <a:xfrm>
              <a:off x="2880" y="3278"/>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plus_op</a:t>
              </a:r>
            </a:p>
          </p:txBody>
        </p:sp>
        <p:sp>
          <p:nvSpPr>
            <p:cNvPr id="44" name="Rectangle 2057"/>
            <p:cNvSpPr>
              <a:spLocks noChangeArrowheads="1"/>
            </p:cNvSpPr>
            <p:nvPr/>
          </p:nvSpPr>
          <p:spPr bwMode="auto">
            <a:xfrm>
              <a:off x="960" y="3278"/>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a:t>
              </a:r>
            </a:p>
          </p:txBody>
        </p:sp>
        <p:sp>
          <p:nvSpPr>
            <p:cNvPr id="45" name="Rectangle 2058"/>
            <p:cNvSpPr>
              <a:spLocks noChangeArrowheads="1"/>
            </p:cNvSpPr>
            <p:nvPr/>
          </p:nvSpPr>
          <p:spPr bwMode="auto">
            <a:xfrm>
              <a:off x="2880" y="2947"/>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variable</a:t>
              </a:r>
            </a:p>
          </p:txBody>
        </p:sp>
        <p:sp>
          <p:nvSpPr>
            <p:cNvPr id="46" name="Rectangle 2059"/>
            <p:cNvSpPr>
              <a:spLocks noChangeArrowheads="1"/>
            </p:cNvSpPr>
            <p:nvPr/>
          </p:nvSpPr>
          <p:spPr bwMode="auto">
            <a:xfrm>
              <a:off x="960" y="2947"/>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Count</a:t>
              </a:r>
            </a:p>
          </p:txBody>
        </p:sp>
        <p:sp>
          <p:nvSpPr>
            <p:cNvPr id="47" name="Rectangle 2060"/>
            <p:cNvSpPr>
              <a:spLocks noChangeArrowheads="1"/>
            </p:cNvSpPr>
            <p:nvPr/>
          </p:nvSpPr>
          <p:spPr bwMode="auto">
            <a:xfrm>
              <a:off x="2880" y="2616"/>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multi_op</a:t>
              </a:r>
            </a:p>
          </p:txBody>
        </p:sp>
        <p:sp>
          <p:nvSpPr>
            <p:cNvPr id="48" name="Rectangle 2061"/>
            <p:cNvSpPr>
              <a:spLocks noChangeArrowheads="1"/>
            </p:cNvSpPr>
            <p:nvPr/>
          </p:nvSpPr>
          <p:spPr bwMode="auto">
            <a:xfrm>
              <a:off x="960" y="2616"/>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a:t>
              </a:r>
            </a:p>
          </p:txBody>
        </p:sp>
        <p:sp>
          <p:nvSpPr>
            <p:cNvPr id="49" name="Rectangle 2062"/>
            <p:cNvSpPr>
              <a:spLocks noChangeArrowheads="1"/>
            </p:cNvSpPr>
            <p:nvPr/>
          </p:nvSpPr>
          <p:spPr bwMode="auto">
            <a:xfrm>
              <a:off x="2880" y="2286"/>
              <a:ext cx="1920" cy="332"/>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int_literal</a:t>
              </a:r>
            </a:p>
          </p:txBody>
        </p:sp>
        <p:sp>
          <p:nvSpPr>
            <p:cNvPr id="50" name="Rectangle 2063"/>
            <p:cNvSpPr>
              <a:spLocks noChangeArrowheads="1"/>
            </p:cNvSpPr>
            <p:nvPr/>
          </p:nvSpPr>
          <p:spPr bwMode="auto">
            <a:xfrm>
              <a:off x="960" y="2286"/>
              <a:ext cx="1920" cy="332"/>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2</a:t>
              </a:r>
            </a:p>
          </p:txBody>
        </p:sp>
        <p:sp>
          <p:nvSpPr>
            <p:cNvPr id="51" name="Rectangle 2064"/>
            <p:cNvSpPr>
              <a:spLocks noChangeArrowheads="1"/>
            </p:cNvSpPr>
            <p:nvPr/>
          </p:nvSpPr>
          <p:spPr bwMode="auto">
            <a:xfrm>
              <a:off x="2880" y="1953"/>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dirty="0" err="1" smtClean="0">
                  <a:latin typeface="Times New Roman" pitchFamily="18" charset="0"/>
                </a:rPr>
                <a:t>equal_sign</a:t>
              </a:r>
              <a:endParaRPr lang="en-US" altLang="fr-FR" b="0" dirty="0" smtClean="0">
                <a:latin typeface="Times New Roman" pitchFamily="18" charset="0"/>
              </a:endParaRPr>
            </a:p>
          </p:txBody>
        </p:sp>
        <p:sp>
          <p:nvSpPr>
            <p:cNvPr id="52" name="Rectangle 2065"/>
            <p:cNvSpPr>
              <a:spLocks noChangeArrowheads="1"/>
            </p:cNvSpPr>
            <p:nvPr/>
          </p:nvSpPr>
          <p:spPr bwMode="auto">
            <a:xfrm>
              <a:off x="960" y="1953"/>
              <a:ext cx="1920" cy="333"/>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a:t>
              </a:r>
            </a:p>
          </p:txBody>
        </p:sp>
        <p:sp>
          <p:nvSpPr>
            <p:cNvPr id="53" name="Rectangle 2066"/>
            <p:cNvSpPr>
              <a:spLocks noChangeArrowheads="1"/>
            </p:cNvSpPr>
            <p:nvPr/>
          </p:nvSpPr>
          <p:spPr bwMode="auto">
            <a:xfrm>
              <a:off x="2880" y="1622"/>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dirty="0" smtClean="0">
                  <a:latin typeface="Times New Roman" pitchFamily="18" charset="0"/>
                </a:rPr>
                <a:t>variable</a:t>
              </a:r>
            </a:p>
          </p:txBody>
        </p:sp>
        <p:sp>
          <p:nvSpPr>
            <p:cNvPr id="54" name="Rectangle 2067"/>
            <p:cNvSpPr>
              <a:spLocks noChangeArrowheads="1"/>
            </p:cNvSpPr>
            <p:nvPr/>
          </p:nvSpPr>
          <p:spPr bwMode="auto">
            <a:xfrm>
              <a:off x="960" y="1622"/>
              <a:ext cx="1920" cy="331"/>
            </a:xfrm>
            <a:prstGeom prst="rect">
              <a:avLst/>
            </a:prstGeom>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b="0" smtClean="0">
                  <a:latin typeface="Times New Roman" pitchFamily="18" charset="0"/>
                </a:rPr>
                <a:t>Index</a:t>
              </a:r>
            </a:p>
          </p:txBody>
        </p:sp>
        <p:sp>
          <p:nvSpPr>
            <p:cNvPr id="55" name="Rectangle 2068"/>
            <p:cNvSpPr>
              <a:spLocks noChangeArrowheads="1"/>
            </p:cNvSpPr>
            <p:nvPr/>
          </p:nvSpPr>
          <p:spPr bwMode="auto">
            <a:xfrm>
              <a:off x="2880" y="1296"/>
              <a:ext cx="1920" cy="326"/>
            </a:xfrm>
            <a:prstGeom prst="rect">
              <a:avLst/>
            </a:prstGeom>
            <a:solidFill>
              <a:schemeClr val="tx2">
                <a:lumMod val="20000"/>
                <a:lumOff val="80000"/>
              </a:schemeClr>
            </a:solidFill>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sz="2400" smtClean="0">
                  <a:latin typeface="Times New Roman" pitchFamily="18" charset="0"/>
                </a:rPr>
                <a:t>Tokens</a:t>
              </a:r>
            </a:p>
          </p:txBody>
        </p:sp>
        <p:sp>
          <p:nvSpPr>
            <p:cNvPr id="56" name="Rectangle 2069"/>
            <p:cNvSpPr>
              <a:spLocks noChangeArrowheads="1"/>
            </p:cNvSpPr>
            <p:nvPr/>
          </p:nvSpPr>
          <p:spPr bwMode="auto">
            <a:xfrm>
              <a:off x="960" y="1296"/>
              <a:ext cx="1920" cy="326"/>
            </a:xfrm>
            <a:prstGeom prst="rect">
              <a:avLst/>
            </a:prstGeom>
            <a:solidFill>
              <a:schemeClr val="tx2">
                <a:lumMod val="20000"/>
                <a:lumOff val="80000"/>
              </a:schemeClr>
            </a:solidFill>
            <a:ln/>
          </p:spPr>
          <p:style>
            <a:lnRef idx="2">
              <a:schemeClr val="accent5"/>
            </a:lnRef>
            <a:fillRef idx="1">
              <a:schemeClr val="lt1"/>
            </a:fillRef>
            <a:effectRef idx="0">
              <a:schemeClr val="accent5"/>
            </a:effectRef>
            <a:fontRef idx="minor">
              <a:schemeClr val="dk1"/>
            </a:fontRef>
          </p:style>
          <p:txBody>
            <a:bodyPr/>
            <a:lstStyle>
              <a:lvl1pPr eaLnBrk="0" hangingPunct="0">
                <a:spcBef>
                  <a:spcPct val="20000"/>
                </a:spcBef>
                <a:spcAft>
                  <a:spcPts val="600"/>
                </a:spcAft>
                <a:buFont typeface="Arial" charset="0"/>
                <a:defRPr sz="2000" b="1">
                  <a:solidFill>
                    <a:schemeClr val="tx1"/>
                  </a:solidFill>
                  <a:latin typeface="Arial" charset="0"/>
                </a:defRPr>
              </a:lvl1pPr>
              <a:lvl2pPr indent="-182563" eaLnBrk="0" hangingPunct="0">
                <a:spcBef>
                  <a:spcPct val="20000"/>
                </a:spcBef>
                <a:buClr>
                  <a:schemeClr val="tx2"/>
                </a:buClr>
                <a:buFont typeface="Arial" charset="0"/>
                <a:buChar char="•"/>
                <a:defRPr sz="2000">
                  <a:solidFill>
                    <a:schemeClr val="tx1"/>
                  </a:solidFill>
                  <a:latin typeface="Arial" charset="0"/>
                </a:defRPr>
              </a:lvl2pPr>
              <a:lvl3pPr marL="1143000" indent="-228600" eaLnBrk="0" hangingPunct="0">
                <a:spcBef>
                  <a:spcPct val="20000"/>
                </a:spcBef>
                <a:buClr>
                  <a:schemeClr val="tx2"/>
                </a:buClr>
                <a:buFont typeface="Arial" charset="0"/>
                <a:buChar char="•"/>
                <a:defRPr>
                  <a:solidFill>
                    <a:schemeClr val="tx1"/>
                  </a:solidFill>
                  <a:latin typeface="Arial" charset="0"/>
                </a:defRPr>
              </a:lvl3pPr>
              <a:lvl4pPr marL="1600200" indent="-228600" eaLnBrk="0" hangingPunct="0">
                <a:spcBef>
                  <a:spcPct val="20000"/>
                </a:spcBef>
                <a:buClr>
                  <a:schemeClr val="tx2"/>
                </a:buClr>
                <a:buFont typeface="Arial" charset="0"/>
                <a:buChar char="•"/>
                <a:defRPr>
                  <a:solidFill>
                    <a:schemeClr val="tx1"/>
                  </a:solidFill>
                  <a:latin typeface="Arial" charset="0"/>
                </a:defRPr>
              </a:lvl4pPr>
              <a:lvl5pPr marL="2057400" indent="-228600" eaLnBrk="0" hangingPunct="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Aft>
                  <a:spcPct val="0"/>
                </a:spcAft>
                <a:buFontTx/>
                <a:buNone/>
                <a:defRPr/>
              </a:pPr>
              <a:r>
                <a:rPr lang="en-US" altLang="fr-FR" sz="2400" smtClean="0">
                  <a:latin typeface="Times New Roman" pitchFamily="18" charset="0"/>
                </a:rPr>
                <a:t>Lexemes</a:t>
              </a:r>
              <a:endParaRPr lang="en-US" altLang="fr-FR" smtClean="0">
                <a:latin typeface="Times New Roman" pitchFamily="18" charset="0"/>
              </a:endParaRPr>
            </a:p>
          </p:txBody>
        </p:sp>
        <p:sp>
          <p:nvSpPr>
            <p:cNvPr id="57" name="Line 2070"/>
            <p:cNvSpPr>
              <a:spLocks noChangeShapeType="1"/>
            </p:cNvSpPr>
            <p:nvPr/>
          </p:nvSpPr>
          <p:spPr bwMode="auto">
            <a:xfrm>
              <a:off x="960" y="1296"/>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58" name="Line 2071"/>
            <p:cNvSpPr>
              <a:spLocks noChangeShapeType="1"/>
            </p:cNvSpPr>
            <p:nvPr/>
          </p:nvSpPr>
          <p:spPr bwMode="auto">
            <a:xfrm>
              <a:off x="960" y="1622"/>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59" name="Line 2072"/>
            <p:cNvSpPr>
              <a:spLocks noChangeShapeType="1"/>
            </p:cNvSpPr>
            <p:nvPr/>
          </p:nvSpPr>
          <p:spPr bwMode="auto">
            <a:xfrm>
              <a:off x="960" y="4273"/>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0" name="Line 2073"/>
            <p:cNvSpPr>
              <a:spLocks noChangeShapeType="1"/>
            </p:cNvSpPr>
            <p:nvPr/>
          </p:nvSpPr>
          <p:spPr bwMode="auto">
            <a:xfrm>
              <a:off x="960" y="1296"/>
              <a:ext cx="0" cy="2977"/>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1" name="Line 2074"/>
            <p:cNvSpPr>
              <a:spLocks noChangeShapeType="1"/>
            </p:cNvSpPr>
            <p:nvPr/>
          </p:nvSpPr>
          <p:spPr bwMode="auto">
            <a:xfrm>
              <a:off x="2880" y="1296"/>
              <a:ext cx="0" cy="2977"/>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2" name="Line 2075"/>
            <p:cNvSpPr>
              <a:spLocks noChangeShapeType="1"/>
            </p:cNvSpPr>
            <p:nvPr/>
          </p:nvSpPr>
          <p:spPr bwMode="auto">
            <a:xfrm>
              <a:off x="4800" y="1296"/>
              <a:ext cx="0" cy="2977"/>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3" name="Line 2076"/>
            <p:cNvSpPr>
              <a:spLocks noChangeShapeType="1"/>
            </p:cNvSpPr>
            <p:nvPr/>
          </p:nvSpPr>
          <p:spPr bwMode="auto">
            <a:xfrm>
              <a:off x="960" y="1953"/>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4" name="Line 2077"/>
            <p:cNvSpPr>
              <a:spLocks noChangeShapeType="1"/>
            </p:cNvSpPr>
            <p:nvPr/>
          </p:nvSpPr>
          <p:spPr bwMode="auto">
            <a:xfrm>
              <a:off x="960" y="2286"/>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5" name="Line 2078"/>
            <p:cNvSpPr>
              <a:spLocks noChangeShapeType="1"/>
            </p:cNvSpPr>
            <p:nvPr/>
          </p:nvSpPr>
          <p:spPr bwMode="auto">
            <a:xfrm>
              <a:off x="960" y="2616"/>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6" name="Line 2079"/>
            <p:cNvSpPr>
              <a:spLocks noChangeShapeType="1"/>
            </p:cNvSpPr>
            <p:nvPr/>
          </p:nvSpPr>
          <p:spPr bwMode="auto">
            <a:xfrm>
              <a:off x="960" y="2947"/>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7" name="Line 2080"/>
            <p:cNvSpPr>
              <a:spLocks noChangeShapeType="1"/>
            </p:cNvSpPr>
            <p:nvPr/>
          </p:nvSpPr>
          <p:spPr bwMode="auto">
            <a:xfrm>
              <a:off x="960" y="3278"/>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8" name="Line 2081"/>
            <p:cNvSpPr>
              <a:spLocks noChangeShapeType="1"/>
            </p:cNvSpPr>
            <p:nvPr/>
          </p:nvSpPr>
          <p:spPr bwMode="auto">
            <a:xfrm>
              <a:off x="960" y="3611"/>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sp>
          <p:nvSpPr>
            <p:cNvPr id="69" name="Line 2082"/>
            <p:cNvSpPr>
              <a:spLocks noChangeShapeType="1"/>
            </p:cNvSpPr>
            <p:nvPr/>
          </p:nvSpPr>
          <p:spPr bwMode="auto">
            <a:xfrm>
              <a:off x="960" y="3942"/>
              <a:ext cx="3840" cy="0"/>
            </a:xfrm>
            <a:prstGeom prst="line">
              <a:avLst/>
            </a:prstGeom>
            <a:ln>
              <a:headEnd/>
              <a:tailEnd/>
            </a:ln>
          </p:spPr>
          <p:style>
            <a:lnRef idx="2">
              <a:schemeClr val="accent5"/>
            </a:lnRef>
            <a:fillRef idx="1">
              <a:schemeClr val="lt1"/>
            </a:fillRef>
            <a:effectRef idx="0">
              <a:schemeClr val="accent5"/>
            </a:effectRef>
            <a:fontRef idx="minor">
              <a:schemeClr val="dk1"/>
            </a:fontRef>
          </p:style>
          <p:txBody>
            <a:bodyPr/>
            <a:lstStyle/>
            <a:p>
              <a:pPr>
                <a:defRPr/>
              </a:pPr>
              <a:endParaRPr lang="fr-CA"/>
            </a:p>
          </p:txBody>
        </p:sp>
      </p:grpSp>
    </p:spTree>
    <p:extLst>
      <p:ext uri="{BB962C8B-B14F-4D97-AF65-F5344CB8AC3E}">
        <p14:creationId xmlns:p14="http://schemas.microsoft.com/office/powerpoint/2010/main" val="1833111371"/>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Rectangle 2"/>
          <p:cNvSpPr>
            <a:spLocks noGrp="1" noChangeArrowheads="1"/>
          </p:cNvSpPr>
          <p:nvPr>
            <p:ph type="title"/>
          </p:nvPr>
        </p:nvSpPr>
        <p:spPr>
          <a:xfrm>
            <a:off x="457200" y="152400"/>
            <a:ext cx="6934200" cy="1371600"/>
          </a:xfrm>
        </p:spPr>
        <p:txBody>
          <a:bodyPr/>
          <a:lstStyle/>
          <a:p>
            <a:pPr>
              <a:defRPr/>
            </a:pPr>
            <a:r>
              <a:rPr lang="fr-CA" altLang="fr-FR" dirty="0" smtClean="0"/>
              <a:t>Erreurs lexicales</a:t>
            </a:r>
            <a:endParaRPr lang="fr-CA" altLang="fr-FR" dirty="0"/>
          </a:p>
        </p:txBody>
      </p:sp>
      <p:sp>
        <p:nvSpPr>
          <p:cNvPr id="21507" name="Rectangle 3"/>
          <p:cNvSpPr>
            <a:spLocks noGrp="1" noChangeArrowheads="1"/>
          </p:cNvSpPr>
          <p:nvPr>
            <p:ph idx="1"/>
          </p:nvPr>
        </p:nvSpPr>
        <p:spPr/>
        <p:txBody>
          <a:bodyPr/>
          <a:lstStyle/>
          <a:p>
            <a:r>
              <a:rPr lang="fr-CA" altLang="fr-FR" smtClean="0"/>
              <a:t>Peu d’erreurs sont perceptibles au niveau lexical seul</a:t>
            </a:r>
          </a:p>
          <a:p>
            <a:pPr lvl="1"/>
            <a:r>
              <a:rPr lang="fr-CA" altLang="fr-FR" smtClean="0"/>
              <a:t>L’analyseur lexical possède une vue localisée du programme ressource</a:t>
            </a:r>
          </a:p>
          <a:p>
            <a:endParaRPr lang="fr-CA" altLang="fr-FR" smtClean="0"/>
          </a:p>
          <a:p>
            <a:r>
              <a:rPr lang="fr-CA" altLang="fr-FR" smtClean="0"/>
              <a:t>On laisse les autres phases du compilateur s’occuper des erreurs</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150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1C9CD23C-EAFA-43BB-805E-CE4E0533D8BB}" type="slidenum">
              <a:rPr lang="en-US" altLang="fr-FR" sz="1200" b="0" smtClean="0">
                <a:solidFill>
                  <a:srgbClr val="898989"/>
                </a:solidFill>
              </a:rPr>
              <a:pPr>
                <a:spcBef>
                  <a:spcPct val="0"/>
                </a:spcBef>
                <a:spcAft>
                  <a:spcPct val="0"/>
                </a:spcAft>
                <a:buFontTx/>
                <a:buNone/>
              </a:pPr>
              <a:t>218</a:t>
            </a:fld>
            <a:endParaRPr lang="en-US" altLang="fr-FR" sz="1200" b="0" smtClean="0">
              <a:solidFill>
                <a:srgbClr val="898989"/>
              </a:solidFill>
            </a:endParaRPr>
          </a:p>
        </p:txBody>
      </p:sp>
    </p:spTree>
    <p:extLst>
      <p:ext uri="{BB962C8B-B14F-4D97-AF65-F5344CB8AC3E}">
        <p14:creationId xmlns:p14="http://schemas.microsoft.com/office/powerpoint/2010/main" val="3190366029"/>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152400"/>
            <a:ext cx="6934200" cy="1371600"/>
          </a:xfrm>
        </p:spPr>
        <p:txBody>
          <a:bodyPr/>
          <a:lstStyle/>
          <a:p>
            <a:pPr>
              <a:defRPr/>
            </a:pPr>
            <a:r>
              <a:rPr lang="fr-CA" altLang="fr-FR" dirty="0" smtClean="0"/>
              <a:t>Spécification des </a:t>
            </a:r>
            <a:r>
              <a:rPr lang="fr-CA" altLang="fr-FR" dirty="0" err="1" smtClean="0"/>
              <a:t>Tokens</a:t>
            </a:r>
            <a:endParaRPr lang="fr-CA" altLang="fr-FR" dirty="0"/>
          </a:p>
        </p:txBody>
      </p:sp>
      <p:sp>
        <p:nvSpPr>
          <p:cNvPr id="23555" name="Rectangle 3"/>
          <p:cNvSpPr>
            <a:spLocks noGrp="1" noChangeArrowheads="1"/>
          </p:cNvSpPr>
          <p:nvPr>
            <p:ph idx="1"/>
          </p:nvPr>
        </p:nvSpPr>
        <p:spPr/>
        <p:txBody>
          <a:bodyPr/>
          <a:lstStyle/>
          <a:p>
            <a:pPr>
              <a:defRPr/>
            </a:pPr>
            <a:r>
              <a:rPr lang="fr-CA" altLang="fr-FR" dirty="0" smtClean="0"/>
              <a:t>On a besoin d’une notation puissante afin de spécifier les motifs des </a:t>
            </a:r>
            <a:r>
              <a:rPr lang="fr-CA" altLang="fr-FR" dirty="0" err="1" smtClean="0"/>
              <a:t>tokens</a:t>
            </a:r>
            <a:endParaRPr lang="fr-CA" altLang="fr-FR" dirty="0" smtClean="0"/>
          </a:p>
          <a:p>
            <a:pPr lvl="1">
              <a:defRPr/>
            </a:pPr>
            <a:r>
              <a:rPr lang="fr-CA" altLang="fr-FR" dirty="0" smtClean="0"/>
              <a:t>L’expression régulière au secours !!</a:t>
            </a:r>
          </a:p>
          <a:p>
            <a:pPr lvl="1">
              <a:defRPr/>
            </a:pPr>
            <a:endParaRPr lang="fr-CA" altLang="fr-FR" dirty="0" smtClean="0"/>
          </a:p>
          <a:p>
            <a:pPr marL="342900" indent="-342900">
              <a:buFont typeface="Arial" panose="020B0604020202020204" pitchFamily="34" charset="0"/>
              <a:buChar char="•"/>
              <a:defRPr/>
            </a:pPr>
            <a:endParaRPr lang="fr-CA" altLang="fr-FR" dirty="0" smtClean="0"/>
          </a:p>
          <a:p>
            <a:pPr>
              <a:defRPr/>
            </a:pPr>
            <a:r>
              <a:rPr lang="fr-CA" altLang="fr-FR" dirty="0" smtClean="0"/>
              <a:t>Dans le processus d’étude des expressions régulières, on discute du suivant:</a:t>
            </a:r>
          </a:p>
          <a:p>
            <a:pPr lvl="1">
              <a:defRPr/>
            </a:pPr>
            <a:r>
              <a:rPr lang="fr-CA" altLang="fr-FR" dirty="0" smtClean="0"/>
              <a:t>Opération sur les langages</a:t>
            </a:r>
          </a:p>
          <a:p>
            <a:pPr lvl="1">
              <a:defRPr/>
            </a:pPr>
            <a:r>
              <a:rPr lang="fr-CA" altLang="fr-FR" dirty="0" smtClean="0"/>
              <a:t>Définitions régulières</a:t>
            </a:r>
          </a:p>
          <a:p>
            <a:pPr lvl="1">
              <a:defRPr/>
            </a:pPr>
            <a:r>
              <a:rPr lang="fr-CA" altLang="fr-FR" dirty="0" smtClean="0"/>
              <a:t>Sténographie (</a:t>
            </a:r>
            <a:r>
              <a:rPr lang="fr-CA" altLang="fr-FR" dirty="0" err="1" smtClean="0"/>
              <a:t>shorthand</a:t>
            </a:r>
            <a:r>
              <a:rPr lang="fr-CA" altLang="fr-FR" dirty="0" smtClean="0"/>
              <a:t>) notationnelle</a:t>
            </a:r>
          </a:p>
          <a:p>
            <a:pPr>
              <a:defRPr/>
            </a:pPr>
            <a:endParaRPr lang="fr-CA" altLang="fr-FR" dirty="0"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253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006A579A-F43B-4419-89D7-A92E600F83D4}" type="slidenum">
              <a:rPr lang="en-US" altLang="fr-FR" sz="1200" b="0" smtClean="0">
                <a:solidFill>
                  <a:srgbClr val="898989"/>
                </a:solidFill>
              </a:rPr>
              <a:pPr>
                <a:spcBef>
                  <a:spcPct val="0"/>
                </a:spcBef>
                <a:spcAft>
                  <a:spcPct val="0"/>
                </a:spcAft>
                <a:buFontTx/>
                <a:buNone/>
              </a:pPr>
              <a:t>219</a:t>
            </a:fld>
            <a:endParaRPr lang="en-US" altLang="fr-FR" sz="1200" b="0" smtClean="0">
              <a:solidFill>
                <a:srgbClr val="898989"/>
              </a:solidFill>
            </a:endParaRPr>
          </a:p>
        </p:txBody>
      </p:sp>
      <p:pic>
        <p:nvPicPr>
          <p:cNvPr id="67589"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292725" y="2219325"/>
            <a:ext cx="1050925" cy="12731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267521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7589"/>
                                        </p:tgtEl>
                                        <p:attrNameLst>
                                          <p:attrName>style.visibility</p:attrName>
                                        </p:attrNameLst>
                                      </p:cBhvr>
                                      <p:to>
                                        <p:strVal val="visible"/>
                                      </p:to>
                                    </p:set>
                                    <p:animEffect transition="in" filter="fade">
                                      <p:cBhvr>
                                        <p:cTn id="7" dur="500"/>
                                        <p:tgtEl>
                                          <p:spTgt spid="675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p:txBody>
          <a:bodyPr/>
          <a:lstStyle/>
          <a:p>
            <a:pPr eaLnBrk="1" fontAlgn="auto" hangingPunct="1">
              <a:spcAft>
                <a:spcPts val="0"/>
              </a:spcAft>
              <a:defRPr/>
            </a:pPr>
            <a:r>
              <a:rPr lang="fr-FR" altLang="fr-FR" dirty="0" smtClean="0"/>
              <a:t>Processus comme une «boîte noire»</a:t>
            </a:r>
            <a:endParaRPr lang="fr-FR" altLang="fr-FR" dirty="0"/>
          </a:p>
        </p:txBody>
      </p:sp>
      <p:sp>
        <p:nvSpPr>
          <p:cNvPr id="10243" name="Rectangle 4"/>
          <p:cNvSpPr>
            <a:spLocks noChangeArrowheads="1"/>
          </p:cNvSpPr>
          <p:nvPr/>
        </p:nvSpPr>
        <p:spPr bwMode="auto">
          <a:xfrm>
            <a:off x="1828800" y="2278063"/>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2400" b="0" smtClean="0">
              <a:solidFill>
                <a:srgbClr val="000000"/>
              </a:solidFill>
              <a:latin typeface="Times New Roman" pitchFamily="18" charset="0"/>
            </a:endParaRPr>
          </a:p>
        </p:txBody>
      </p:sp>
      <p:grpSp>
        <p:nvGrpSpPr>
          <p:cNvPr id="10244" name="Group 4"/>
          <p:cNvGrpSpPr>
            <a:grpSpLocks noChangeAspect="1"/>
          </p:cNvGrpSpPr>
          <p:nvPr/>
        </p:nvGrpSpPr>
        <p:grpSpPr bwMode="auto">
          <a:xfrm>
            <a:off x="301625" y="2133600"/>
            <a:ext cx="8537575" cy="3579813"/>
            <a:chOff x="190" y="1344"/>
            <a:chExt cx="5378" cy="2255"/>
          </a:xfrm>
        </p:grpSpPr>
        <p:sp>
          <p:nvSpPr>
            <p:cNvPr id="10247" name="AutoShape 3"/>
            <p:cNvSpPr>
              <a:spLocks noChangeAspect="1" noChangeArrowheads="1" noTextEdit="1"/>
            </p:cNvSpPr>
            <p:nvPr/>
          </p:nvSpPr>
          <p:spPr bwMode="auto">
            <a:xfrm>
              <a:off x="192" y="1344"/>
              <a:ext cx="5376" cy="2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48" name="Rectangle 5"/>
            <p:cNvSpPr>
              <a:spLocks noChangeArrowheads="1"/>
            </p:cNvSpPr>
            <p:nvPr/>
          </p:nvSpPr>
          <p:spPr bwMode="auto">
            <a:xfrm>
              <a:off x="190" y="1433"/>
              <a:ext cx="98"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800" smtClean="0">
                  <a:solidFill>
                    <a:srgbClr val="000000"/>
                  </a:solidFill>
                  <a:latin typeface="Times New Roman" pitchFamily="18" charset="0"/>
                </a:rPr>
                <a:t> </a:t>
              </a:r>
              <a:endParaRPr lang="fr-FR" altLang="fr-FR" sz="1800" b="0" smtClean="0">
                <a:solidFill>
                  <a:srgbClr val="000000"/>
                </a:solidFill>
              </a:endParaRPr>
            </a:p>
          </p:txBody>
        </p:sp>
        <p:sp>
          <p:nvSpPr>
            <p:cNvPr id="10249" name="Rectangle 6"/>
            <p:cNvSpPr>
              <a:spLocks noChangeArrowheads="1"/>
            </p:cNvSpPr>
            <p:nvPr/>
          </p:nvSpPr>
          <p:spPr bwMode="auto">
            <a:xfrm>
              <a:off x="4134" y="2260"/>
              <a:ext cx="721" cy="4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0250" name="Rectangle 7"/>
            <p:cNvSpPr>
              <a:spLocks noChangeArrowheads="1"/>
            </p:cNvSpPr>
            <p:nvPr/>
          </p:nvSpPr>
          <p:spPr bwMode="auto">
            <a:xfrm>
              <a:off x="4237" y="2315"/>
              <a:ext cx="452"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800" i="1" smtClean="0">
                  <a:solidFill>
                    <a:srgbClr val="000000"/>
                  </a:solidFill>
                  <a:latin typeface="Times New Roman" pitchFamily="18" charset="0"/>
                </a:rPr>
                <a:t>Produit</a:t>
              </a:r>
              <a:endParaRPr lang="fr-FR" altLang="fr-FR" sz="1800" b="0" smtClean="0">
                <a:solidFill>
                  <a:srgbClr val="000000"/>
                </a:solidFill>
              </a:endParaRPr>
            </a:p>
          </p:txBody>
        </p:sp>
        <p:sp>
          <p:nvSpPr>
            <p:cNvPr id="10251" name="Rectangle 8"/>
            <p:cNvSpPr>
              <a:spLocks noChangeArrowheads="1"/>
            </p:cNvSpPr>
            <p:nvPr/>
          </p:nvSpPr>
          <p:spPr bwMode="auto">
            <a:xfrm>
              <a:off x="4706" y="2315"/>
              <a:ext cx="96" cy="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800" i="1" smtClean="0">
                  <a:solidFill>
                    <a:srgbClr val="000000"/>
                  </a:solidFill>
                  <a:latin typeface="Times New Roman" pitchFamily="18" charset="0"/>
                </a:rPr>
                <a:t> </a:t>
              </a:r>
              <a:endParaRPr lang="fr-FR" altLang="fr-FR" sz="1800" b="0" smtClean="0">
                <a:solidFill>
                  <a:srgbClr val="000000"/>
                </a:solidFill>
              </a:endParaRPr>
            </a:p>
          </p:txBody>
        </p:sp>
        <p:sp>
          <p:nvSpPr>
            <p:cNvPr id="10252" name="Rectangle 9"/>
            <p:cNvSpPr>
              <a:spLocks noChangeArrowheads="1"/>
            </p:cNvSpPr>
            <p:nvPr/>
          </p:nvSpPr>
          <p:spPr bwMode="auto">
            <a:xfrm>
              <a:off x="2660" y="1971"/>
              <a:ext cx="722" cy="4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0253" name="Rectangle 10"/>
            <p:cNvSpPr>
              <a:spLocks noChangeArrowheads="1"/>
            </p:cNvSpPr>
            <p:nvPr/>
          </p:nvSpPr>
          <p:spPr bwMode="auto">
            <a:xfrm>
              <a:off x="2763" y="2028"/>
              <a:ext cx="517" cy="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800" i="1" smtClean="0">
                  <a:solidFill>
                    <a:srgbClr val="000000"/>
                  </a:solidFill>
                  <a:latin typeface="Times New Roman" pitchFamily="18" charset="0"/>
                </a:rPr>
                <a:t>Process</a:t>
              </a:r>
              <a:endParaRPr lang="fr-FR" altLang="fr-FR" sz="1800" b="0" smtClean="0">
                <a:solidFill>
                  <a:srgbClr val="000000"/>
                </a:solidFill>
              </a:endParaRPr>
            </a:p>
          </p:txBody>
        </p:sp>
        <p:sp>
          <p:nvSpPr>
            <p:cNvPr id="10254" name="Rectangle 11"/>
            <p:cNvSpPr>
              <a:spLocks noChangeArrowheads="1"/>
            </p:cNvSpPr>
            <p:nvPr/>
          </p:nvSpPr>
          <p:spPr bwMode="auto">
            <a:xfrm>
              <a:off x="3215" y="2028"/>
              <a:ext cx="174" cy="1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800" i="1" smtClean="0">
                  <a:solidFill>
                    <a:srgbClr val="000000"/>
                  </a:solidFill>
                  <a:latin typeface="Times New Roman" pitchFamily="18" charset="0"/>
                </a:rPr>
                <a:t>us </a:t>
              </a:r>
              <a:endParaRPr lang="fr-FR" altLang="fr-FR" sz="1800" b="0" smtClean="0">
                <a:solidFill>
                  <a:srgbClr val="000000"/>
                </a:solidFill>
              </a:endParaRPr>
            </a:p>
          </p:txBody>
        </p:sp>
        <p:sp>
          <p:nvSpPr>
            <p:cNvPr id="10255" name="Rectangle 12"/>
            <p:cNvSpPr>
              <a:spLocks noChangeArrowheads="1"/>
            </p:cNvSpPr>
            <p:nvPr/>
          </p:nvSpPr>
          <p:spPr bwMode="auto">
            <a:xfrm>
              <a:off x="2210" y="2312"/>
              <a:ext cx="1687" cy="646"/>
            </a:xfrm>
            <a:prstGeom prst="rect">
              <a:avLst/>
            </a:prstGeom>
            <a:solidFill>
              <a:srgbClr val="808080"/>
            </a:solidFill>
            <a:ln w="15875">
              <a:solidFill>
                <a:srgbClr val="000000"/>
              </a:solidFill>
              <a:miter lim="800000"/>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grpSp>
          <p:nvGrpSpPr>
            <p:cNvPr id="10256" name="Group 15"/>
            <p:cNvGrpSpPr>
              <a:grpSpLocks/>
            </p:cNvGrpSpPr>
            <p:nvPr/>
          </p:nvGrpSpPr>
          <p:grpSpPr bwMode="auto">
            <a:xfrm>
              <a:off x="1609" y="2551"/>
              <a:ext cx="603" cy="166"/>
              <a:chOff x="1609" y="2551"/>
              <a:chExt cx="603" cy="166"/>
            </a:xfrm>
          </p:grpSpPr>
          <p:sp>
            <p:nvSpPr>
              <p:cNvPr id="10285" name="Rectangle 13"/>
              <p:cNvSpPr>
                <a:spLocks noChangeArrowheads="1"/>
              </p:cNvSpPr>
              <p:nvPr/>
            </p:nvSpPr>
            <p:spPr bwMode="auto">
              <a:xfrm>
                <a:off x="1609" y="2618"/>
                <a:ext cx="440" cy="32"/>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0286" name="Freeform 14"/>
              <p:cNvSpPr>
                <a:spLocks/>
              </p:cNvSpPr>
              <p:nvPr/>
            </p:nvSpPr>
            <p:spPr bwMode="auto">
              <a:xfrm>
                <a:off x="2045" y="2551"/>
                <a:ext cx="167" cy="166"/>
              </a:xfrm>
              <a:custGeom>
                <a:avLst/>
                <a:gdLst>
                  <a:gd name="T0" fmla="*/ 0 w 167"/>
                  <a:gd name="T1" fmla="*/ 166 h 166"/>
                  <a:gd name="T2" fmla="*/ 167 w 167"/>
                  <a:gd name="T3" fmla="*/ 82 h 166"/>
                  <a:gd name="T4" fmla="*/ 0 w 167"/>
                  <a:gd name="T5" fmla="*/ 0 h 166"/>
                  <a:gd name="T6" fmla="*/ 0 w 167"/>
                  <a:gd name="T7" fmla="*/ 166 h 1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7" h="166">
                    <a:moveTo>
                      <a:pt x="0" y="166"/>
                    </a:moveTo>
                    <a:lnTo>
                      <a:pt x="167" y="82"/>
                    </a:lnTo>
                    <a:lnTo>
                      <a:pt x="0" y="0"/>
                    </a:lnTo>
                    <a:lnTo>
                      <a:pt x="0" y="16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grpSp>
        <p:grpSp>
          <p:nvGrpSpPr>
            <p:cNvPr id="10257" name="Group 18"/>
            <p:cNvGrpSpPr>
              <a:grpSpLocks/>
            </p:cNvGrpSpPr>
            <p:nvPr/>
          </p:nvGrpSpPr>
          <p:grpSpPr bwMode="auto">
            <a:xfrm>
              <a:off x="3905" y="2561"/>
              <a:ext cx="602" cy="167"/>
              <a:chOff x="3905" y="2561"/>
              <a:chExt cx="602" cy="167"/>
            </a:xfrm>
          </p:grpSpPr>
          <p:sp>
            <p:nvSpPr>
              <p:cNvPr id="10283" name="Rectangle 16"/>
              <p:cNvSpPr>
                <a:spLocks noChangeArrowheads="1"/>
              </p:cNvSpPr>
              <p:nvPr/>
            </p:nvSpPr>
            <p:spPr bwMode="auto">
              <a:xfrm>
                <a:off x="3905" y="2628"/>
                <a:ext cx="440" cy="3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0284" name="Freeform 17"/>
              <p:cNvSpPr>
                <a:spLocks/>
              </p:cNvSpPr>
              <p:nvPr/>
            </p:nvSpPr>
            <p:spPr bwMode="auto">
              <a:xfrm>
                <a:off x="4342" y="2561"/>
                <a:ext cx="165" cy="167"/>
              </a:xfrm>
              <a:custGeom>
                <a:avLst/>
                <a:gdLst>
                  <a:gd name="T0" fmla="*/ 0 w 165"/>
                  <a:gd name="T1" fmla="*/ 167 h 167"/>
                  <a:gd name="T2" fmla="*/ 165 w 165"/>
                  <a:gd name="T3" fmla="*/ 82 h 167"/>
                  <a:gd name="T4" fmla="*/ 0 w 165"/>
                  <a:gd name="T5" fmla="*/ 0 h 167"/>
                  <a:gd name="T6" fmla="*/ 0 w 165"/>
                  <a:gd name="T7" fmla="*/ 167 h 16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5" h="167">
                    <a:moveTo>
                      <a:pt x="0" y="167"/>
                    </a:moveTo>
                    <a:lnTo>
                      <a:pt x="165" y="82"/>
                    </a:lnTo>
                    <a:lnTo>
                      <a:pt x="0" y="0"/>
                    </a:lnTo>
                    <a:lnTo>
                      <a:pt x="0" y="16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grpSp>
        <p:grpSp>
          <p:nvGrpSpPr>
            <p:cNvPr id="10258" name="Group 35"/>
            <p:cNvGrpSpPr>
              <a:grpSpLocks/>
            </p:cNvGrpSpPr>
            <p:nvPr/>
          </p:nvGrpSpPr>
          <p:grpSpPr bwMode="auto">
            <a:xfrm>
              <a:off x="1223" y="1559"/>
              <a:ext cx="1501" cy="938"/>
              <a:chOff x="1223" y="1559"/>
              <a:chExt cx="1501" cy="938"/>
            </a:xfrm>
          </p:grpSpPr>
          <p:sp>
            <p:nvSpPr>
              <p:cNvPr id="10267" name="Freeform 19"/>
              <p:cNvSpPr>
                <a:spLocks/>
              </p:cNvSpPr>
              <p:nvPr/>
            </p:nvSpPr>
            <p:spPr bwMode="auto">
              <a:xfrm>
                <a:off x="1223" y="1559"/>
                <a:ext cx="1501" cy="763"/>
              </a:xfrm>
              <a:custGeom>
                <a:avLst/>
                <a:gdLst>
                  <a:gd name="T0" fmla="*/ 82 w 1501"/>
                  <a:gd name="T1" fmla="*/ 265 h 763"/>
                  <a:gd name="T2" fmla="*/ 22 w 1501"/>
                  <a:gd name="T3" fmla="*/ 302 h 763"/>
                  <a:gd name="T4" fmla="*/ 0 w 1501"/>
                  <a:gd name="T5" fmla="*/ 357 h 763"/>
                  <a:gd name="T6" fmla="*/ 12 w 1501"/>
                  <a:gd name="T7" fmla="*/ 399 h 763"/>
                  <a:gd name="T8" fmla="*/ 42 w 1501"/>
                  <a:gd name="T9" fmla="*/ 431 h 763"/>
                  <a:gd name="T10" fmla="*/ 73 w 1501"/>
                  <a:gd name="T11" fmla="*/ 447 h 763"/>
                  <a:gd name="T12" fmla="*/ 36 w 1501"/>
                  <a:gd name="T13" fmla="*/ 498 h 763"/>
                  <a:gd name="T14" fmla="*/ 44 w 1501"/>
                  <a:gd name="T15" fmla="*/ 558 h 763"/>
                  <a:gd name="T16" fmla="*/ 99 w 1501"/>
                  <a:gd name="T17" fmla="*/ 605 h 763"/>
                  <a:gd name="T18" fmla="*/ 183 w 1501"/>
                  <a:gd name="T19" fmla="*/ 624 h 763"/>
                  <a:gd name="T20" fmla="*/ 200 w 1501"/>
                  <a:gd name="T21" fmla="*/ 624 h 763"/>
                  <a:gd name="T22" fmla="*/ 271 w 1501"/>
                  <a:gd name="T23" fmla="*/ 679 h 763"/>
                  <a:gd name="T24" fmla="*/ 364 w 1501"/>
                  <a:gd name="T25" fmla="*/ 710 h 763"/>
                  <a:gd name="T26" fmla="*/ 470 w 1501"/>
                  <a:gd name="T27" fmla="*/ 715 h 763"/>
                  <a:gd name="T28" fmla="*/ 571 w 1501"/>
                  <a:gd name="T29" fmla="*/ 691 h 763"/>
                  <a:gd name="T30" fmla="*/ 609 w 1501"/>
                  <a:gd name="T31" fmla="*/ 722 h 763"/>
                  <a:gd name="T32" fmla="*/ 681 w 1501"/>
                  <a:gd name="T33" fmla="*/ 753 h 763"/>
                  <a:gd name="T34" fmla="*/ 767 w 1501"/>
                  <a:gd name="T35" fmla="*/ 763 h 763"/>
                  <a:gd name="T36" fmla="*/ 876 w 1501"/>
                  <a:gd name="T37" fmla="*/ 744 h 763"/>
                  <a:gd name="T38" fmla="*/ 958 w 1501"/>
                  <a:gd name="T39" fmla="*/ 694 h 763"/>
                  <a:gd name="T40" fmla="*/ 992 w 1501"/>
                  <a:gd name="T41" fmla="*/ 648 h 763"/>
                  <a:gd name="T42" fmla="*/ 1071 w 1501"/>
                  <a:gd name="T43" fmla="*/ 667 h 763"/>
                  <a:gd name="T44" fmla="*/ 1176 w 1501"/>
                  <a:gd name="T45" fmla="*/ 658 h 763"/>
                  <a:gd name="T46" fmla="*/ 1264 w 1501"/>
                  <a:gd name="T47" fmla="*/ 608 h 763"/>
                  <a:gd name="T48" fmla="*/ 1295 w 1501"/>
                  <a:gd name="T49" fmla="*/ 558 h 763"/>
                  <a:gd name="T50" fmla="*/ 1300 w 1501"/>
                  <a:gd name="T51" fmla="*/ 531 h 763"/>
                  <a:gd name="T52" fmla="*/ 1413 w 1501"/>
                  <a:gd name="T53" fmla="*/ 497 h 763"/>
                  <a:gd name="T54" fmla="*/ 1485 w 1501"/>
                  <a:gd name="T55" fmla="*/ 428 h 763"/>
                  <a:gd name="T56" fmla="*/ 1499 w 1501"/>
                  <a:gd name="T57" fmla="*/ 385 h 763"/>
                  <a:gd name="T58" fmla="*/ 1489 w 1501"/>
                  <a:gd name="T59" fmla="*/ 318 h 763"/>
                  <a:gd name="T60" fmla="*/ 1453 w 1501"/>
                  <a:gd name="T61" fmla="*/ 270 h 763"/>
                  <a:gd name="T62" fmla="*/ 1466 w 1501"/>
                  <a:gd name="T63" fmla="*/ 234 h 763"/>
                  <a:gd name="T64" fmla="*/ 1458 w 1501"/>
                  <a:gd name="T65" fmla="*/ 179 h 763"/>
                  <a:gd name="T66" fmla="*/ 1410 w 1501"/>
                  <a:gd name="T67" fmla="*/ 127 h 763"/>
                  <a:gd name="T68" fmla="*/ 1331 w 1501"/>
                  <a:gd name="T69" fmla="*/ 96 h 763"/>
                  <a:gd name="T70" fmla="*/ 1310 w 1501"/>
                  <a:gd name="T71" fmla="*/ 57 h 763"/>
                  <a:gd name="T72" fmla="*/ 1250 w 1501"/>
                  <a:gd name="T73" fmla="*/ 15 h 763"/>
                  <a:gd name="T74" fmla="*/ 1164 w 1501"/>
                  <a:gd name="T75" fmla="*/ 0 h 763"/>
                  <a:gd name="T76" fmla="*/ 1063 w 1501"/>
                  <a:gd name="T77" fmla="*/ 24 h 763"/>
                  <a:gd name="T78" fmla="*/ 1013 w 1501"/>
                  <a:gd name="T79" fmla="*/ 24 h 763"/>
                  <a:gd name="T80" fmla="*/ 915 w 1501"/>
                  <a:gd name="T81" fmla="*/ 0 h 763"/>
                  <a:gd name="T82" fmla="*/ 853 w 1501"/>
                  <a:gd name="T83" fmla="*/ 8 h 763"/>
                  <a:gd name="T84" fmla="*/ 803 w 1501"/>
                  <a:gd name="T85" fmla="*/ 34 h 763"/>
                  <a:gd name="T86" fmla="*/ 779 w 1501"/>
                  <a:gd name="T87" fmla="*/ 60 h 763"/>
                  <a:gd name="T88" fmla="*/ 687 w 1501"/>
                  <a:gd name="T89" fmla="*/ 26 h 763"/>
                  <a:gd name="T90" fmla="*/ 601 w 1501"/>
                  <a:gd name="T91" fmla="*/ 27 h 763"/>
                  <a:gd name="T92" fmla="*/ 534 w 1501"/>
                  <a:gd name="T93" fmla="*/ 51 h 763"/>
                  <a:gd name="T94" fmla="*/ 486 w 1501"/>
                  <a:gd name="T95" fmla="*/ 91 h 763"/>
                  <a:gd name="T96" fmla="*/ 429 w 1501"/>
                  <a:gd name="T97" fmla="*/ 75 h 763"/>
                  <a:gd name="T98" fmla="*/ 319 w 1501"/>
                  <a:gd name="T99" fmla="*/ 74 h 763"/>
                  <a:gd name="T100" fmla="*/ 200 w 1501"/>
                  <a:gd name="T101" fmla="*/ 118 h 763"/>
                  <a:gd name="T102" fmla="*/ 159 w 1501"/>
                  <a:gd name="T103" fmla="*/ 155 h 763"/>
                  <a:gd name="T104" fmla="*/ 137 w 1501"/>
                  <a:gd name="T105" fmla="*/ 199 h 763"/>
                  <a:gd name="T106" fmla="*/ 132 w 1501"/>
                  <a:gd name="T107" fmla="*/ 242 h 7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1" h="763">
                    <a:moveTo>
                      <a:pt x="135" y="254"/>
                    </a:moveTo>
                    <a:lnTo>
                      <a:pt x="108" y="258"/>
                    </a:lnTo>
                    <a:lnTo>
                      <a:pt x="82" y="265"/>
                    </a:lnTo>
                    <a:lnTo>
                      <a:pt x="58" y="275"/>
                    </a:lnTo>
                    <a:lnTo>
                      <a:pt x="39" y="289"/>
                    </a:lnTo>
                    <a:lnTo>
                      <a:pt x="22" y="302"/>
                    </a:lnTo>
                    <a:lnTo>
                      <a:pt x="10" y="320"/>
                    </a:lnTo>
                    <a:lnTo>
                      <a:pt x="3" y="338"/>
                    </a:lnTo>
                    <a:lnTo>
                      <a:pt x="0" y="357"/>
                    </a:lnTo>
                    <a:lnTo>
                      <a:pt x="1" y="371"/>
                    </a:lnTo>
                    <a:lnTo>
                      <a:pt x="5" y="385"/>
                    </a:lnTo>
                    <a:lnTo>
                      <a:pt x="12" y="399"/>
                    </a:lnTo>
                    <a:lnTo>
                      <a:pt x="18" y="411"/>
                    </a:lnTo>
                    <a:lnTo>
                      <a:pt x="30" y="421"/>
                    </a:lnTo>
                    <a:lnTo>
                      <a:pt x="42" y="431"/>
                    </a:lnTo>
                    <a:lnTo>
                      <a:pt x="56" y="440"/>
                    </a:lnTo>
                    <a:lnTo>
                      <a:pt x="73" y="448"/>
                    </a:lnTo>
                    <a:lnTo>
                      <a:pt x="73" y="447"/>
                    </a:lnTo>
                    <a:lnTo>
                      <a:pt x="56" y="462"/>
                    </a:lnTo>
                    <a:lnTo>
                      <a:pt x="42" y="481"/>
                    </a:lnTo>
                    <a:lnTo>
                      <a:pt x="36" y="498"/>
                    </a:lnTo>
                    <a:lnTo>
                      <a:pt x="32" y="519"/>
                    </a:lnTo>
                    <a:lnTo>
                      <a:pt x="36" y="540"/>
                    </a:lnTo>
                    <a:lnTo>
                      <a:pt x="44" y="558"/>
                    </a:lnTo>
                    <a:lnTo>
                      <a:pt x="58" y="577"/>
                    </a:lnTo>
                    <a:lnTo>
                      <a:pt x="77" y="593"/>
                    </a:lnTo>
                    <a:lnTo>
                      <a:pt x="99" y="605"/>
                    </a:lnTo>
                    <a:lnTo>
                      <a:pt x="125" y="615"/>
                    </a:lnTo>
                    <a:lnTo>
                      <a:pt x="152" y="622"/>
                    </a:lnTo>
                    <a:lnTo>
                      <a:pt x="183" y="624"/>
                    </a:lnTo>
                    <a:lnTo>
                      <a:pt x="192" y="624"/>
                    </a:lnTo>
                    <a:lnTo>
                      <a:pt x="200" y="622"/>
                    </a:lnTo>
                    <a:lnTo>
                      <a:pt x="200" y="624"/>
                    </a:lnTo>
                    <a:lnTo>
                      <a:pt x="221" y="644"/>
                    </a:lnTo>
                    <a:lnTo>
                      <a:pt x="243" y="662"/>
                    </a:lnTo>
                    <a:lnTo>
                      <a:pt x="271" y="679"/>
                    </a:lnTo>
                    <a:lnTo>
                      <a:pt x="300" y="691"/>
                    </a:lnTo>
                    <a:lnTo>
                      <a:pt x="331" y="703"/>
                    </a:lnTo>
                    <a:lnTo>
                      <a:pt x="364" y="710"/>
                    </a:lnTo>
                    <a:lnTo>
                      <a:pt x="398" y="715"/>
                    </a:lnTo>
                    <a:lnTo>
                      <a:pt x="434" y="717"/>
                    </a:lnTo>
                    <a:lnTo>
                      <a:pt x="470" y="715"/>
                    </a:lnTo>
                    <a:lnTo>
                      <a:pt x="506" y="710"/>
                    </a:lnTo>
                    <a:lnTo>
                      <a:pt x="539" y="703"/>
                    </a:lnTo>
                    <a:lnTo>
                      <a:pt x="571" y="691"/>
                    </a:lnTo>
                    <a:lnTo>
                      <a:pt x="589" y="706"/>
                    </a:lnTo>
                    <a:lnTo>
                      <a:pt x="609" y="722"/>
                    </a:lnTo>
                    <a:lnTo>
                      <a:pt x="632" y="734"/>
                    </a:lnTo>
                    <a:lnTo>
                      <a:pt x="656" y="744"/>
                    </a:lnTo>
                    <a:lnTo>
                      <a:pt x="681" y="753"/>
                    </a:lnTo>
                    <a:lnTo>
                      <a:pt x="709" y="758"/>
                    </a:lnTo>
                    <a:lnTo>
                      <a:pt x="738" y="761"/>
                    </a:lnTo>
                    <a:lnTo>
                      <a:pt x="767" y="763"/>
                    </a:lnTo>
                    <a:lnTo>
                      <a:pt x="805" y="761"/>
                    </a:lnTo>
                    <a:lnTo>
                      <a:pt x="841" y="754"/>
                    </a:lnTo>
                    <a:lnTo>
                      <a:pt x="876" y="744"/>
                    </a:lnTo>
                    <a:lnTo>
                      <a:pt x="906" y="730"/>
                    </a:lnTo>
                    <a:lnTo>
                      <a:pt x="934" y="713"/>
                    </a:lnTo>
                    <a:lnTo>
                      <a:pt x="958" y="694"/>
                    </a:lnTo>
                    <a:lnTo>
                      <a:pt x="979" y="670"/>
                    </a:lnTo>
                    <a:lnTo>
                      <a:pt x="992" y="646"/>
                    </a:lnTo>
                    <a:lnTo>
                      <a:pt x="992" y="648"/>
                    </a:lnTo>
                    <a:lnTo>
                      <a:pt x="1016" y="656"/>
                    </a:lnTo>
                    <a:lnTo>
                      <a:pt x="1044" y="663"/>
                    </a:lnTo>
                    <a:lnTo>
                      <a:pt x="1071" y="667"/>
                    </a:lnTo>
                    <a:lnTo>
                      <a:pt x="1099" y="668"/>
                    </a:lnTo>
                    <a:lnTo>
                      <a:pt x="1138" y="665"/>
                    </a:lnTo>
                    <a:lnTo>
                      <a:pt x="1176" y="658"/>
                    </a:lnTo>
                    <a:lnTo>
                      <a:pt x="1210" y="644"/>
                    </a:lnTo>
                    <a:lnTo>
                      <a:pt x="1240" y="629"/>
                    </a:lnTo>
                    <a:lnTo>
                      <a:pt x="1264" y="608"/>
                    </a:lnTo>
                    <a:lnTo>
                      <a:pt x="1283" y="584"/>
                    </a:lnTo>
                    <a:lnTo>
                      <a:pt x="1289" y="572"/>
                    </a:lnTo>
                    <a:lnTo>
                      <a:pt x="1295" y="558"/>
                    </a:lnTo>
                    <a:lnTo>
                      <a:pt x="1298" y="545"/>
                    </a:lnTo>
                    <a:lnTo>
                      <a:pt x="1300" y="531"/>
                    </a:lnTo>
                    <a:lnTo>
                      <a:pt x="1341" y="524"/>
                    </a:lnTo>
                    <a:lnTo>
                      <a:pt x="1380" y="512"/>
                    </a:lnTo>
                    <a:lnTo>
                      <a:pt x="1413" y="497"/>
                    </a:lnTo>
                    <a:lnTo>
                      <a:pt x="1444" y="476"/>
                    </a:lnTo>
                    <a:lnTo>
                      <a:pt x="1468" y="454"/>
                    </a:lnTo>
                    <a:lnTo>
                      <a:pt x="1485" y="428"/>
                    </a:lnTo>
                    <a:lnTo>
                      <a:pt x="1492" y="414"/>
                    </a:lnTo>
                    <a:lnTo>
                      <a:pt x="1497" y="399"/>
                    </a:lnTo>
                    <a:lnTo>
                      <a:pt x="1499" y="385"/>
                    </a:lnTo>
                    <a:lnTo>
                      <a:pt x="1501" y="369"/>
                    </a:lnTo>
                    <a:lnTo>
                      <a:pt x="1497" y="344"/>
                    </a:lnTo>
                    <a:lnTo>
                      <a:pt x="1489" y="318"/>
                    </a:lnTo>
                    <a:lnTo>
                      <a:pt x="1473" y="292"/>
                    </a:lnTo>
                    <a:lnTo>
                      <a:pt x="1453" y="270"/>
                    </a:lnTo>
                    <a:lnTo>
                      <a:pt x="1459" y="258"/>
                    </a:lnTo>
                    <a:lnTo>
                      <a:pt x="1465" y="246"/>
                    </a:lnTo>
                    <a:lnTo>
                      <a:pt x="1466" y="234"/>
                    </a:lnTo>
                    <a:lnTo>
                      <a:pt x="1468" y="220"/>
                    </a:lnTo>
                    <a:lnTo>
                      <a:pt x="1466" y="199"/>
                    </a:lnTo>
                    <a:lnTo>
                      <a:pt x="1458" y="179"/>
                    </a:lnTo>
                    <a:lnTo>
                      <a:pt x="1446" y="160"/>
                    </a:lnTo>
                    <a:lnTo>
                      <a:pt x="1430" y="143"/>
                    </a:lnTo>
                    <a:lnTo>
                      <a:pt x="1410" y="127"/>
                    </a:lnTo>
                    <a:lnTo>
                      <a:pt x="1386" y="113"/>
                    </a:lnTo>
                    <a:lnTo>
                      <a:pt x="1360" y="103"/>
                    </a:lnTo>
                    <a:lnTo>
                      <a:pt x="1331" y="96"/>
                    </a:lnTo>
                    <a:lnTo>
                      <a:pt x="1324" y="75"/>
                    </a:lnTo>
                    <a:lnTo>
                      <a:pt x="1310" y="57"/>
                    </a:lnTo>
                    <a:lnTo>
                      <a:pt x="1293" y="41"/>
                    </a:lnTo>
                    <a:lnTo>
                      <a:pt x="1274" y="27"/>
                    </a:lnTo>
                    <a:lnTo>
                      <a:pt x="1250" y="15"/>
                    </a:lnTo>
                    <a:lnTo>
                      <a:pt x="1222" y="7"/>
                    </a:lnTo>
                    <a:lnTo>
                      <a:pt x="1195" y="2"/>
                    </a:lnTo>
                    <a:lnTo>
                      <a:pt x="1164" y="0"/>
                    </a:lnTo>
                    <a:lnTo>
                      <a:pt x="1128" y="3"/>
                    </a:lnTo>
                    <a:lnTo>
                      <a:pt x="1094" y="10"/>
                    </a:lnTo>
                    <a:lnTo>
                      <a:pt x="1063" y="24"/>
                    </a:lnTo>
                    <a:lnTo>
                      <a:pt x="1035" y="41"/>
                    </a:lnTo>
                    <a:lnTo>
                      <a:pt x="1037" y="41"/>
                    </a:lnTo>
                    <a:lnTo>
                      <a:pt x="1013" y="24"/>
                    </a:lnTo>
                    <a:lnTo>
                      <a:pt x="984" y="10"/>
                    </a:lnTo>
                    <a:lnTo>
                      <a:pt x="951" y="3"/>
                    </a:lnTo>
                    <a:lnTo>
                      <a:pt x="915" y="0"/>
                    </a:lnTo>
                    <a:lnTo>
                      <a:pt x="894" y="2"/>
                    </a:lnTo>
                    <a:lnTo>
                      <a:pt x="874" y="3"/>
                    </a:lnTo>
                    <a:lnTo>
                      <a:pt x="853" y="8"/>
                    </a:lnTo>
                    <a:lnTo>
                      <a:pt x="836" y="15"/>
                    </a:lnTo>
                    <a:lnTo>
                      <a:pt x="819" y="24"/>
                    </a:lnTo>
                    <a:lnTo>
                      <a:pt x="803" y="34"/>
                    </a:lnTo>
                    <a:lnTo>
                      <a:pt x="790" y="46"/>
                    </a:lnTo>
                    <a:lnTo>
                      <a:pt x="779" y="58"/>
                    </a:lnTo>
                    <a:lnTo>
                      <a:pt x="779" y="60"/>
                    </a:lnTo>
                    <a:lnTo>
                      <a:pt x="752" y="45"/>
                    </a:lnTo>
                    <a:lnTo>
                      <a:pt x="721" y="33"/>
                    </a:lnTo>
                    <a:lnTo>
                      <a:pt x="687" y="26"/>
                    </a:lnTo>
                    <a:lnTo>
                      <a:pt x="651" y="22"/>
                    </a:lnTo>
                    <a:lnTo>
                      <a:pt x="625" y="24"/>
                    </a:lnTo>
                    <a:lnTo>
                      <a:pt x="601" y="27"/>
                    </a:lnTo>
                    <a:lnTo>
                      <a:pt x="577" y="33"/>
                    </a:lnTo>
                    <a:lnTo>
                      <a:pt x="554" y="41"/>
                    </a:lnTo>
                    <a:lnTo>
                      <a:pt x="534" y="51"/>
                    </a:lnTo>
                    <a:lnTo>
                      <a:pt x="515" y="63"/>
                    </a:lnTo>
                    <a:lnTo>
                      <a:pt x="499" y="75"/>
                    </a:lnTo>
                    <a:lnTo>
                      <a:pt x="486" y="91"/>
                    </a:lnTo>
                    <a:lnTo>
                      <a:pt x="458" y="82"/>
                    </a:lnTo>
                    <a:lnTo>
                      <a:pt x="429" y="75"/>
                    </a:lnTo>
                    <a:lnTo>
                      <a:pt x="398" y="72"/>
                    </a:lnTo>
                    <a:lnTo>
                      <a:pt x="367" y="70"/>
                    </a:lnTo>
                    <a:lnTo>
                      <a:pt x="319" y="74"/>
                    </a:lnTo>
                    <a:lnTo>
                      <a:pt x="276" y="82"/>
                    </a:lnTo>
                    <a:lnTo>
                      <a:pt x="235" y="98"/>
                    </a:lnTo>
                    <a:lnTo>
                      <a:pt x="200" y="118"/>
                    </a:lnTo>
                    <a:lnTo>
                      <a:pt x="185" y="129"/>
                    </a:lnTo>
                    <a:lnTo>
                      <a:pt x="171" y="141"/>
                    </a:lnTo>
                    <a:lnTo>
                      <a:pt x="159" y="155"/>
                    </a:lnTo>
                    <a:lnTo>
                      <a:pt x="151" y="168"/>
                    </a:lnTo>
                    <a:lnTo>
                      <a:pt x="142" y="184"/>
                    </a:lnTo>
                    <a:lnTo>
                      <a:pt x="137" y="199"/>
                    </a:lnTo>
                    <a:lnTo>
                      <a:pt x="134" y="215"/>
                    </a:lnTo>
                    <a:lnTo>
                      <a:pt x="132" y="232"/>
                    </a:lnTo>
                    <a:lnTo>
                      <a:pt x="132" y="242"/>
                    </a:lnTo>
                    <a:lnTo>
                      <a:pt x="134" y="254"/>
                    </a:lnTo>
                    <a:lnTo>
                      <a:pt x="135" y="25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68" name="Freeform 20"/>
              <p:cNvSpPr>
                <a:spLocks/>
              </p:cNvSpPr>
              <p:nvPr/>
            </p:nvSpPr>
            <p:spPr bwMode="auto">
              <a:xfrm>
                <a:off x="1223" y="1559"/>
                <a:ext cx="1501" cy="763"/>
              </a:xfrm>
              <a:custGeom>
                <a:avLst/>
                <a:gdLst>
                  <a:gd name="T0" fmla="*/ 82 w 1501"/>
                  <a:gd name="T1" fmla="*/ 265 h 763"/>
                  <a:gd name="T2" fmla="*/ 22 w 1501"/>
                  <a:gd name="T3" fmla="*/ 302 h 763"/>
                  <a:gd name="T4" fmla="*/ 0 w 1501"/>
                  <a:gd name="T5" fmla="*/ 357 h 763"/>
                  <a:gd name="T6" fmla="*/ 12 w 1501"/>
                  <a:gd name="T7" fmla="*/ 399 h 763"/>
                  <a:gd name="T8" fmla="*/ 42 w 1501"/>
                  <a:gd name="T9" fmla="*/ 431 h 763"/>
                  <a:gd name="T10" fmla="*/ 73 w 1501"/>
                  <a:gd name="T11" fmla="*/ 447 h 763"/>
                  <a:gd name="T12" fmla="*/ 36 w 1501"/>
                  <a:gd name="T13" fmla="*/ 498 h 763"/>
                  <a:gd name="T14" fmla="*/ 44 w 1501"/>
                  <a:gd name="T15" fmla="*/ 558 h 763"/>
                  <a:gd name="T16" fmla="*/ 99 w 1501"/>
                  <a:gd name="T17" fmla="*/ 605 h 763"/>
                  <a:gd name="T18" fmla="*/ 183 w 1501"/>
                  <a:gd name="T19" fmla="*/ 624 h 763"/>
                  <a:gd name="T20" fmla="*/ 200 w 1501"/>
                  <a:gd name="T21" fmla="*/ 624 h 763"/>
                  <a:gd name="T22" fmla="*/ 271 w 1501"/>
                  <a:gd name="T23" fmla="*/ 679 h 763"/>
                  <a:gd name="T24" fmla="*/ 364 w 1501"/>
                  <a:gd name="T25" fmla="*/ 710 h 763"/>
                  <a:gd name="T26" fmla="*/ 470 w 1501"/>
                  <a:gd name="T27" fmla="*/ 715 h 763"/>
                  <a:gd name="T28" fmla="*/ 571 w 1501"/>
                  <a:gd name="T29" fmla="*/ 691 h 763"/>
                  <a:gd name="T30" fmla="*/ 609 w 1501"/>
                  <a:gd name="T31" fmla="*/ 722 h 763"/>
                  <a:gd name="T32" fmla="*/ 681 w 1501"/>
                  <a:gd name="T33" fmla="*/ 753 h 763"/>
                  <a:gd name="T34" fmla="*/ 767 w 1501"/>
                  <a:gd name="T35" fmla="*/ 763 h 763"/>
                  <a:gd name="T36" fmla="*/ 876 w 1501"/>
                  <a:gd name="T37" fmla="*/ 744 h 763"/>
                  <a:gd name="T38" fmla="*/ 958 w 1501"/>
                  <a:gd name="T39" fmla="*/ 694 h 763"/>
                  <a:gd name="T40" fmla="*/ 992 w 1501"/>
                  <a:gd name="T41" fmla="*/ 648 h 763"/>
                  <a:gd name="T42" fmla="*/ 1071 w 1501"/>
                  <a:gd name="T43" fmla="*/ 667 h 763"/>
                  <a:gd name="T44" fmla="*/ 1176 w 1501"/>
                  <a:gd name="T45" fmla="*/ 658 h 763"/>
                  <a:gd name="T46" fmla="*/ 1264 w 1501"/>
                  <a:gd name="T47" fmla="*/ 608 h 763"/>
                  <a:gd name="T48" fmla="*/ 1295 w 1501"/>
                  <a:gd name="T49" fmla="*/ 558 h 763"/>
                  <a:gd name="T50" fmla="*/ 1300 w 1501"/>
                  <a:gd name="T51" fmla="*/ 531 h 763"/>
                  <a:gd name="T52" fmla="*/ 1413 w 1501"/>
                  <a:gd name="T53" fmla="*/ 497 h 763"/>
                  <a:gd name="T54" fmla="*/ 1485 w 1501"/>
                  <a:gd name="T55" fmla="*/ 428 h 763"/>
                  <a:gd name="T56" fmla="*/ 1499 w 1501"/>
                  <a:gd name="T57" fmla="*/ 385 h 763"/>
                  <a:gd name="T58" fmla="*/ 1489 w 1501"/>
                  <a:gd name="T59" fmla="*/ 318 h 763"/>
                  <a:gd name="T60" fmla="*/ 1453 w 1501"/>
                  <a:gd name="T61" fmla="*/ 270 h 763"/>
                  <a:gd name="T62" fmla="*/ 1466 w 1501"/>
                  <a:gd name="T63" fmla="*/ 234 h 763"/>
                  <a:gd name="T64" fmla="*/ 1458 w 1501"/>
                  <a:gd name="T65" fmla="*/ 179 h 763"/>
                  <a:gd name="T66" fmla="*/ 1410 w 1501"/>
                  <a:gd name="T67" fmla="*/ 127 h 763"/>
                  <a:gd name="T68" fmla="*/ 1331 w 1501"/>
                  <a:gd name="T69" fmla="*/ 96 h 763"/>
                  <a:gd name="T70" fmla="*/ 1310 w 1501"/>
                  <a:gd name="T71" fmla="*/ 57 h 763"/>
                  <a:gd name="T72" fmla="*/ 1250 w 1501"/>
                  <a:gd name="T73" fmla="*/ 15 h 763"/>
                  <a:gd name="T74" fmla="*/ 1164 w 1501"/>
                  <a:gd name="T75" fmla="*/ 0 h 763"/>
                  <a:gd name="T76" fmla="*/ 1063 w 1501"/>
                  <a:gd name="T77" fmla="*/ 24 h 763"/>
                  <a:gd name="T78" fmla="*/ 1013 w 1501"/>
                  <a:gd name="T79" fmla="*/ 24 h 763"/>
                  <a:gd name="T80" fmla="*/ 915 w 1501"/>
                  <a:gd name="T81" fmla="*/ 0 h 763"/>
                  <a:gd name="T82" fmla="*/ 853 w 1501"/>
                  <a:gd name="T83" fmla="*/ 8 h 763"/>
                  <a:gd name="T84" fmla="*/ 803 w 1501"/>
                  <a:gd name="T85" fmla="*/ 34 h 763"/>
                  <a:gd name="T86" fmla="*/ 779 w 1501"/>
                  <a:gd name="T87" fmla="*/ 60 h 763"/>
                  <a:gd name="T88" fmla="*/ 687 w 1501"/>
                  <a:gd name="T89" fmla="*/ 26 h 763"/>
                  <a:gd name="T90" fmla="*/ 601 w 1501"/>
                  <a:gd name="T91" fmla="*/ 27 h 763"/>
                  <a:gd name="T92" fmla="*/ 534 w 1501"/>
                  <a:gd name="T93" fmla="*/ 51 h 763"/>
                  <a:gd name="T94" fmla="*/ 486 w 1501"/>
                  <a:gd name="T95" fmla="*/ 91 h 763"/>
                  <a:gd name="T96" fmla="*/ 429 w 1501"/>
                  <a:gd name="T97" fmla="*/ 75 h 763"/>
                  <a:gd name="T98" fmla="*/ 319 w 1501"/>
                  <a:gd name="T99" fmla="*/ 74 h 763"/>
                  <a:gd name="T100" fmla="*/ 200 w 1501"/>
                  <a:gd name="T101" fmla="*/ 118 h 763"/>
                  <a:gd name="T102" fmla="*/ 159 w 1501"/>
                  <a:gd name="T103" fmla="*/ 155 h 763"/>
                  <a:gd name="T104" fmla="*/ 137 w 1501"/>
                  <a:gd name="T105" fmla="*/ 199 h 763"/>
                  <a:gd name="T106" fmla="*/ 132 w 1501"/>
                  <a:gd name="T107" fmla="*/ 242 h 76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1501" h="763">
                    <a:moveTo>
                      <a:pt x="135" y="254"/>
                    </a:moveTo>
                    <a:lnTo>
                      <a:pt x="108" y="258"/>
                    </a:lnTo>
                    <a:lnTo>
                      <a:pt x="82" y="265"/>
                    </a:lnTo>
                    <a:lnTo>
                      <a:pt x="58" y="275"/>
                    </a:lnTo>
                    <a:lnTo>
                      <a:pt x="39" y="289"/>
                    </a:lnTo>
                    <a:lnTo>
                      <a:pt x="22" y="302"/>
                    </a:lnTo>
                    <a:lnTo>
                      <a:pt x="10" y="320"/>
                    </a:lnTo>
                    <a:lnTo>
                      <a:pt x="3" y="338"/>
                    </a:lnTo>
                    <a:lnTo>
                      <a:pt x="0" y="357"/>
                    </a:lnTo>
                    <a:lnTo>
                      <a:pt x="1" y="371"/>
                    </a:lnTo>
                    <a:lnTo>
                      <a:pt x="5" y="385"/>
                    </a:lnTo>
                    <a:lnTo>
                      <a:pt x="12" y="399"/>
                    </a:lnTo>
                    <a:lnTo>
                      <a:pt x="18" y="411"/>
                    </a:lnTo>
                    <a:lnTo>
                      <a:pt x="30" y="421"/>
                    </a:lnTo>
                    <a:lnTo>
                      <a:pt x="42" y="431"/>
                    </a:lnTo>
                    <a:lnTo>
                      <a:pt x="56" y="440"/>
                    </a:lnTo>
                    <a:lnTo>
                      <a:pt x="73" y="448"/>
                    </a:lnTo>
                    <a:lnTo>
                      <a:pt x="73" y="447"/>
                    </a:lnTo>
                    <a:lnTo>
                      <a:pt x="56" y="462"/>
                    </a:lnTo>
                    <a:lnTo>
                      <a:pt x="42" y="481"/>
                    </a:lnTo>
                    <a:lnTo>
                      <a:pt x="36" y="498"/>
                    </a:lnTo>
                    <a:lnTo>
                      <a:pt x="32" y="519"/>
                    </a:lnTo>
                    <a:lnTo>
                      <a:pt x="36" y="540"/>
                    </a:lnTo>
                    <a:lnTo>
                      <a:pt x="44" y="558"/>
                    </a:lnTo>
                    <a:lnTo>
                      <a:pt x="58" y="577"/>
                    </a:lnTo>
                    <a:lnTo>
                      <a:pt x="77" y="593"/>
                    </a:lnTo>
                    <a:lnTo>
                      <a:pt x="99" y="605"/>
                    </a:lnTo>
                    <a:lnTo>
                      <a:pt x="125" y="615"/>
                    </a:lnTo>
                    <a:lnTo>
                      <a:pt x="152" y="622"/>
                    </a:lnTo>
                    <a:lnTo>
                      <a:pt x="183" y="624"/>
                    </a:lnTo>
                    <a:lnTo>
                      <a:pt x="192" y="624"/>
                    </a:lnTo>
                    <a:lnTo>
                      <a:pt x="200" y="622"/>
                    </a:lnTo>
                    <a:lnTo>
                      <a:pt x="200" y="624"/>
                    </a:lnTo>
                    <a:lnTo>
                      <a:pt x="221" y="644"/>
                    </a:lnTo>
                    <a:lnTo>
                      <a:pt x="243" y="662"/>
                    </a:lnTo>
                    <a:lnTo>
                      <a:pt x="271" y="679"/>
                    </a:lnTo>
                    <a:lnTo>
                      <a:pt x="300" y="691"/>
                    </a:lnTo>
                    <a:lnTo>
                      <a:pt x="331" y="703"/>
                    </a:lnTo>
                    <a:lnTo>
                      <a:pt x="364" y="710"/>
                    </a:lnTo>
                    <a:lnTo>
                      <a:pt x="398" y="715"/>
                    </a:lnTo>
                    <a:lnTo>
                      <a:pt x="434" y="717"/>
                    </a:lnTo>
                    <a:lnTo>
                      <a:pt x="470" y="715"/>
                    </a:lnTo>
                    <a:lnTo>
                      <a:pt x="506" y="710"/>
                    </a:lnTo>
                    <a:lnTo>
                      <a:pt x="539" y="703"/>
                    </a:lnTo>
                    <a:lnTo>
                      <a:pt x="571" y="691"/>
                    </a:lnTo>
                    <a:lnTo>
                      <a:pt x="589" y="706"/>
                    </a:lnTo>
                    <a:lnTo>
                      <a:pt x="609" y="722"/>
                    </a:lnTo>
                    <a:lnTo>
                      <a:pt x="632" y="734"/>
                    </a:lnTo>
                    <a:lnTo>
                      <a:pt x="656" y="744"/>
                    </a:lnTo>
                    <a:lnTo>
                      <a:pt x="681" y="753"/>
                    </a:lnTo>
                    <a:lnTo>
                      <a:pt x="709" y="758"/>
                    </a:lnTo>
                    <a:lnTo>
                      <a:pt x="738" y="761"/>
                    </a:lnTo>
                    <a:lnTo>
                      <a:pt x="767" y="763"/>
                    </a:lnTo>
                    <a:lnTo>
                      <a:pt x="805" y="761"/>
                    </a:lnTo>
                    <a:lnTo>
                      <a:pt x="841" y="754"/>
                    </a:lnTo>
                    <a:lnTo>
                      <a:pt x="876" y="744"/>
                    </a:lnTo>
                    <a:lnTo>
                      <a:pt x="906" y="730"/>
                    </a:lnTo>
                    <a:lnTo>
                      <a:pt x="934" y="713"/>
                    </a:lnTo>
                    <a:lnTo>
                      <a:pt x="958" y="694"/>
                    </a:lnTo>
                    <a:lnTo>
                      <a:pt x="979" y="670"/>
                    </a:lnTo>
                    <a:lnTo>
                      <a:pt x="992" y="646"/>
                    </a:lnTo>
                    <a:lnTo>
                      <a:pt x="992" y="648"/>
                    </a:lnTo>
                    <a:lnTo>
                      <a:pt x="1016" y="656"/>
                    </a:lnTo>
                    <a:lnTo>
                      <a:pt x="1044" y="663"/>
                    </a:lnTo>
                    <a:lnTo>
                      <a:pt x="1071" y="667"/>
                    </a:lnTo>
                    <a:lnTo>
                      <a:pt x="1099" y="668"/>
                    </a:lnTo>
                    <a:lnTo>
                      <a:pt x="1138" y="665"/>
                    </a:lnTo>
                    <a:lnTo>
                      <a:pt x="1176" y="658"/>
                    </a:lnTo>
                    <a:lnTo>
                      <a:pt x="1210" y="644"/>
                    </a:lnTo>
                    <a:lnTo>
                      <a:pt x="1240" y="629"/>
                    </a:lnTo>
                    <a:lnTo>
                      <a:pt x="1264" y="608"/>
                    </a:lnTo>
                    <a:lnTo>
                      <a:pt x="1283" y="584"/>
                    </a:lnTo>
                    <a:lnTo>
                      <a:pt x="1289" y="572"/>
                    </a:lnTo>
                    <a:lnTo>
                      <a:pt x="1295" y="558"/>
                    </a:lnTo>
                    <a:lnTo>
                      <a:pt x="1298" y="545"/>
                    </a:lnTo>
                    <a:lnTo>
                      <a:pt x="1300" y="531"/>
                    </a:lnTo>
                    <a:lnTo>
                      <a:pt x="1341" y="524"/>
                    </a:lnTo>
                    <a:lnTo>
                      <a:pt x="1380" y="512"/>
                    </a:lnTo>
                    <a:lnTo>
                      <a:pt x="1413" y="497"/>
                    </a:lnTo>
                    <a:lnTo>
                      <a:pt x="1444" y="476"/>
                    </a:lnTo>
                    <a:lnTo>
                      <a:pt x="1468" y="454"/>
                    </a:lnTo>
                    <a:lnTo>
                      <a:pt x="1485" y="428"/>
                    </a:lnTo>
                    <a:lnTo>
                      <a:pt x="1492" y="414"/>
                    </a:lnTo>
                    <a:lnTo>
                      <a:pt x="1497" y="399"/>
                    </a:lnTo>
                    <a:lnTo>
                      <a:pt x="1499" y="385"/>
                    </a:lnTo>
                    <a:lnTo>
                      <a:pt x="1501" y="369"/>
                    </a:lnTo>
                    <a:lnTo>
                      <a:pt x="1497" y="344"/>
                    </a:lnTo>
                    <a:lnTo>
                      <a:pt x="1489" y="318"/>
                    </a:lnTo>
                    <a:lnTo>
                      <a:pt x="1473" y="292"/>
                    </a:lnTo>
                    <a:lnTo>
                      <a:pt x="1453" y="270"/>
                    </a:lnTo>
                    <a:lnTo>
                      <a:pt x="1459" y="258"/>
                    </a:lnTo>
                    <a:lnTo>
                      <a:pt x="1465" y="246"/>
                    </a:lnTo>
                    <a:lnTo>
                      <a:pt x="1466" y="234"/>
                    </a:lnTo>
                    <a:lnTo>
                      <a:pt x="1468" y="220"/>
                    </a:lnTo>
                    <a:lnTo>
                      <a:pt x="1466" y="199"/>
                    </a:lnTo>
                    <a:lnTo>
                      <a:pt x="1458" y="179"/>
                    </a:lnTo>
                    <a:lnTo>
                      <a:pt x="1446" y="160"/>
                    </a:lnTo>
                    <a:lnTo>
                      <a:pt x="1430" y="143"/>
                    </a:lnTo>
                    <a:lnTo>
                      <a:pt x="1410" y="127"/>
                    </a:lnTo>
                    <a:lnTo>
                      <a:pt x="1386" y="113"/>
                    </a:lnTo>
                    <a:lnTo>
                      <a:pt x="1360" y="103"/>
                    </a:lnTo>
                    <a:lnTo>
                      <a:pt x="1331" y="96"/>
                    </a:lnTo>
                    <a:lnTo>
                      <a:pt x="1324" y="75"/>
                    </a:lnTo>
                    <a:lnTo>
                      <a:pt x="1310" y="57"/>
                    </a:lnTo>
                    <a:lnTo>
                      <a:pt x="1293" y="41"/>
                    </a:lnTo>
                    <a:lnTo>
                      <a:pt x="1274" y="27"/>
                    </a:lnTo>
                    <a:lnTo>
                      <a:pt x="1250" y="15"/>
                    </a:lnTo>
                    <a:lnTo>
                      <a:pt x="1222" y="7"/>
                    </a:lnTo>
                    <a:lnTo>
                      <a:pt x="1195" y="2"/>
                    </a:lnTo>
                    <a:lnTo>
                      <a:pt x="1164" y="0"/>
                    </a:lnTo>
                    <a:lnTo>
                      <a:pt x="1128" y="3"/>
                    </a:lnTo>
                    <a:lnTo>
                      <a:pt x="1094" y="10"/>
                    </a:lnTo>
                    <a:lnTo>
                      <a:pt x="1063" y="24"/>
                    </a:lnTo>
                    <a:lnTo>
                      <a:pt x="1035" y="41"/>
                    </a:lnTo>
                    <a:lnTo>
                      <a:pt x="1037" y="41"/>
                    </a:lnTo>
                    <a:lnTo>
                      <a:pt x="1013" y="24"/>
                    </a:lnTo>
                    <a:lnTo>
                      <a:pt x="984" y="10"/>
                    </a:lnTo>
                    <a:lnTo>
                      <a:pt x="951" y="3"/>
                    </a:lnTo>
                    <a:lnTo>
                      <a:pt x="915" y="0"/>
                    </a:lnTo>
                    <a:lnTo>
                      <a:pt x="894" y="2"/>
                    </a:lnTo>
                    <a:lnTo>
                      <a:pt x="874" y="3"/>
                    </a:lnTo>
                    <a:lnTo>
                      <a:pt x="853" y="8"/>
                    </a:lnTo>
                    <a:lnTo>
                      <a:pt x="836" y="15"/>
                    </a:lnTo>
                    <a:lnTo>
                      <a:pt x="819" y="24"/>
                    </a:lnTo>
                    <a:lnTo>
                      <a:pt x="803" y="34"/>
                    </a:lnTo>
                    <a:lnTo>
                      <a:pt x="790" y="46"/>
                    </a:lnTo>
                    <a:lnTo>
                      <a:pt x="779" y="58"/>
                    </a:lnTo>
                    <a:lnTo>
                      <a:pt x="779" y="60"/>
                    </a:lnTo>
                    <a:lnTo>
                      <a:pt x="752" y="45"/>
                    </a:lnTo>
                    <a:lnTo>
                      <a:pt x="721" y="33"/>
                    </a:lnTo>
                    <a:lnTo>
                      <a:pt x="687" y="26"/>
                    </a:lnTo>
                    <a:lnTo>
                      <a:pt x="651" y="22"/>
                    </a:lnTo>
                    <a:lnTo>
                      <a:pt x="625" y="24"/>
                    </a:lnTo>
                    <a:lnTo>
                      <a:pt x="601" y="27"/>
                    </a:lnTo>
                    <a:lnTo>
                      <a:pt x="577" y="33"/>
                    </a:lnTo>
                    <a:lnTo>
                      <a:pt x="554" y="41"/>
                    </a:lnTo>
                    <a:lnTo>
                      <a:pt x="534" y="51"/>
                    </a:lnTo>
                    <a:lnTo>
                      <a:pt x="515" y="63"/>
                    </a:lnTo>
                    <a:lnTo>
                      <a:pt x="499" y="75"/>
                    </a:lnTo>
                    <a:lnTo>
                      <a:pt x="486" y="91"/>
                    </a:lnTo>
                    <a:lnTo>
                      <a:pt x="458" y="82"/>
                    </a:lnTo>
                    <a:lnTo>
                      <a:pt x="429" y="75"/>
                    </a:lnTo>
                    <a:lnTo>
                      <a:pt x="398" y="72"/>
                    </a:lnTo>
                    <a:lnTo>
                      <a:pt x="367" y="70"/>
                    </a:lnTo>
                    <a:lnTo>
                      <a:pt x="319" y="74"/>
                    </a:lnTo>
                    <a:lnTo>
                      <a:pt x="276" y="82"/>
                    </a:lnTo>
                    <a:lnTo>
                      <a:pt x="235" y="98"/>
                    </a:lnTo>
                    <a:lnTo>
                      <a:pt x="200" y="118"/>
                    </a:lnTo>
                    <a:lnTo>
                      <a:pt x="185" y="129"/>
                    </a:lnTo>
                    <a:lnTo>
                      <a:pt x="171" y="141"/>
                    </a:lnTo>
                    <a:lnTo>
                      <a:pt x="159" y="155"/>
                    </a:lnTo>
                    <a:lnTo>
                      <a:pt x="151" y="168"/>
                    </a:lnTo>
                    <a:lnTo>
                      <a:pt x="142" y="184"/>
                    </a:lnTo>
                    <a:lnTo>
                      <a:pt x="137" y="199"/>
                    </a:lnTo>
                    <a:lnTo>
                      <a:pt x="134" y="215"/>
                    </a:lnTo>
                    <a:lnTo>
                      <a:pt x="132" y="232"/>
                    </a:lnTo>
                    <a:lnTo>
                      <a:pt x="132" y="242"/>
                    </a:lnTo>
                    <a:lnTo>
                      <a:pt x="134" y="254"/>
                    </a:lnTo>
                    <a:lnTo>
                      <a:pt x="135" y="254"/>
                    </a:lnTo>
                    <a:close/>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69" name="Freeform 21"/>
              <p:cNvSpPr>
                <a:spLocks/>
              </p:cNvSpPr>
              <p:nvPr/>
            </p:nvSpPr>
            <p:spPr bwMode="auto">
              <a:xfrm>
                <a:off x="1296" y="2007"/>
                <a:ext cx="88" cy="14"/>
              </a:xfrm>
              <a:custGeom>
                <a:avLst/>
                <a:gdLst>
                  <a:gd name="T0" fmla="*/ 0 w 88"/>
                  <a:gd name="T1" fmla="*/ 0 h 14"/>
                  <a:gd name="T2" fmla="*/ 38 w 88"/>
                  <a:gd name="T3" fmla="*/ 11 h 14"/>
                  <a:gd name="T4" fmla="*/ 57 w 88"/>
                  <a:gd name="T5" fmla="*/ 12 h 14"/>
                  <a:gd name="T6" fmla="*/ 78 w 88"/>
                  <a:gd name="T7" fmla="*/ 14 h 14"/>
                  <a:gd name="T8" fmla="*/ 88 w 88"/>
                  <a:gd name="T9" fmla="*/ 14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4">
                    <a:moveTo>
                      <a:pt x="0" y="0"/>
                    </a:moveTo>
                    <a:lnTo>
                      <a:pt x="38" y="11"/>
                    </a:lnTo>
                    <a:lnTo>
                      <a:pt x="57" y="12"/>
                    </a:lnTo>
                    <a:lnTo>
                      <a:pt x="78" y="14"/>
                    </a:lnTo>
                    <a:lnTo>
                      <a:pt x="88" y="14"/>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0" name="Freeform 22"/>
              <p:cNvSpPr>
                <a:spLocks/>
              </p:cNvSpPr>
              <p:nvPr/>
            </p:nvSpPr>
            <p:spPr bwMode="auto">
              <a:xfrm>
                <a:off x="1423" y="2174"/>
                <a:ext cx="40" cy="7"/>
              </a:xfrm>
              <a:custGeom>
                <a:avLst/>
                <a:gdLst>
                  <a:gd name="T0" fmla="*/ 0 w 40"/>
                  <a:gd name="T1" fmla="*/ 7 h 7"/>
                  <a:gd name="T2" fmla="*/ 21 w 40"/>
                  <a:gd name="T3" fmla="*/ 5 h 7"/>
                  <a:gd name="T4" fmla="*/ 40 w 40"/>
                  <a:gd name="T5" fmla="*/ 0 h 7"/>
                  <a:gd name="T6" fmla="*/ 0 60000 65536"/>
                  <a:gd name="T7" fmla="*/ 0 60000 65536"/>
                  <a:gd name="T8" fmla="*/ 0 60000 65536"/>
                </a:gdLst>
                <a:ahLst/>
                <a:cxnLst>
                  <a:cxn ang="T6">
                    <a:pos x="T0" y="T1"/>
                  </a:cxn>
                  <a:cxn ang="T7">
                    <a:pos x="T2" y="T3"/>
                  </a:cxn>
                  <a:cxn ang="T8">
                    <a:pos x="T4" y="T5"/>
                  </a:cxn>
                </a:cxnLst>
                <a:rect l="0" t="0" r="r" b="b"/>
                <a:pathLst>
                  <a:path w="40" h="7">
                    <a:moveTo>
                      <a:pt x="0" y="7"/>
                    </a:moveTo>
                    <a:lnTo>
                      <a:pt x="21" y="5"/>
                    </a:lnTo>
                    <a:lnTo>
                      <a:pt x="4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1" name="Freeform 23"/>
              <p:cNvSpPr>
                <a:spLocks/>
              </p:cNvSpPr>
              <p:nvPr/>
            </p:nvSpPr>
            <p:spPr bwMode="auto">
              <a:xfrm>
                <a:off x="1770" y="2219"/>
                <a:ext cx="24" cy="31"/>
              </a:xfrm>
              <a:custGeom>
                <a:avLst/>
                <a:gdLst>
                  <a:gd name="T0" fmla="*/ 0 w 24"/>
                  <a:gd name="T1" fmla="*/ 0 h 31"/>
                  <a:gd name="T2" fmla="*/ 12 w 24"/>
                  <a:gd name="T3" fmla="*/ 15 h 31"/>
                  <a:gd name="T4" fmla="*/ 24 w 24"/>
                  <a:gd name="T5" fmla="*/ 31 h 31"/>
                  <a:gd name="T6" fmla="*/ 0 60000 65536"/>
                  <a:gd name="T7" fmla="*/ 0 60000 65536"/>
                  <a:gd name="T8" fmla="*/ 0 60000 65536"/>
                </a:gdLst>
                <a:ahLst/>
                <a:cxnLst>
                  <a:cxn ang="T6">
                    <a:pos x="T0" y="T1"/>
                  </a:cxn>
                  <a:cxn ang="T7">
                    <a:pos x="T2" y="T3"/>
                  </a:cxn>
                  <a:cxn ang="T8">
                    <a:pos x="T4" y="T5"/>
                  </a:cxn>
                </a:cxnLst>
                <a:rect l="0" t="0" r="r" b="b"/>
                <a:pathLst>
                  <a:path w="24" h="31">
                    <a:moveTo>
                      <a:pt x="0" y="0"/>
                    </a:moveTo>
                    <a:lnTo>
                      <a:pt x="12" y="15"/>
                    </a:lnTo>
                    <a:lnTo>
                      <a:pt x="24" y="31"/>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2" name="Freeform 24"/>
              <p:cNvSpPr>
                <a:spLocks/>
              </p:cNvSpPr>
              <p:nvPr/>
            </p:nvSpPr>
            <p:spPr bwMode="auto">
              <a:xfrm>
                <a:off x="2215" y="2172"/>
                <a:ext cx="9" cy="33"/>
              </a:xfrm>
              <a:custGeom>
                <a:avLst/>
                <a:gdLst>
                  <a:gd name="T0" fmla="*/ 0 w 9"/>
                  <a:gd name="T1" fmla="*/ 33 h 33"/>
                  <a:gd name="T2" fmla="*/ 5 w 9"/>
                  <a:gd name="T3" fmla="*/ 18 h 33"/>
                  <a:gd name="T4" fmla="*/ 9 w 9"/>
                  <a:gd name="T5" fmla="*/ 0 h 33"/>
                  <a:gd name="T6" fmla="*/ 0 60000 65536"/>
                  <a:gd name="T7" fmla="*/ 0 60000 65536"/>
                  <a:gd name="T8" fmla="*/ 0 60000 65536"/>
                </a:gdLst>
                <a:ahLst/>
                <a:cxnLst>
                  <a:cxn ang="T6">
                    <a:pos x="T0" y="T1"/>
                  </a:cxn>
                  <a:cxn ang="T7">
                    <a:pos x="T2" y="T3"/>
                  </a:cxn>
                  <a:cxn ang="T8">
                    <a:pos x="T4" y="T5"/>
                  </a:cxn>
                </a:cxnLst>
                <a:rect l="0" t="0" r="r" b="b"/>
                <a:pathLst>
                  <a:path w="9" h="33">
                    <a:moveTo>
                      <a:pt x="0" y="33"/>
                    </a:moveTo>
                    <a:lnTo>
                      <a:pt x="5" y="18"/>
                    </a:lnTo>
                    <a:lnTo>
                      <a:pt x="9"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3" name="Freeform 25"/>
              <p:cNvSpPr>
                <a:spLocks/>
              </p:cNvSpPr>
              <p:nvPr/>
            </p:nvSpPr>
            <p:spPr bwMode="auto">
              <a:xfrm>
                <a:off x="2409" y="1964"/>
                <a:ext cx="114" cy="126"/>
              </a:xfrm>
              <a:custGeom>
                <a:avLst/>
                <a:gdLst>
                  <a:gd name="T0" fmla="*/ 114 w 114"/>
                  <a:gd name="T1" fmla="*/ 126 h 126"/>
                  <a:gd name="T2" fmla="*/ 114 w 114"/>
                  <a:gd name="T3" fmla="*/ 126 h 126"/>
                  <a:gd name="T4" fmla="*/ 114 w 114"/>
                  <a:gd name="T5" fmla="*/ 124 h 126"/>
                  <a:gd name="T6" fmla="*/ 112 w 114"/>
                  <a:gd name="T7" fmla="*/ 105 h 126"/>
                  <a:gd name="T8" fmla="*/ 105 w 114"/>
                  <a:gd name="T9" fmla="*/ 86 h 126"/>
                  <a:gd name="T10" fmla="*/ 97 w 114"/>
                  <a:gd name="T11" fmla="*/ 68 h 126"/>
                  <a:gd name="T12" fmla="*/ 83 w 114"/>
                  <a:gd name="T13" fmla="*/ 52 h 126"/>
                  <a:gd name="T14" fmla="*/ 66 w 114"/>
                  <a:gd name="T15" fmla="*/ 37 h 126"/>
                  <a:gd name="T16" fmla="*/ 47 w 114"/>
                  <a:gd name="T17" fmla="*/ 23 h 126"/>
                  <a:gd name="T18" fmla="*/ 24 w 114"/>
                  <a:gd name="T19" fmla="*/ 11 h 126"/>
                  <a:gd name="T20" fmla="*/ 0 w 114"/>
                  <a:gd name="T21" fmla="*/ 0 h 12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4" h="126">
                    <a:moveTo>
                      <a:pt x="114" y="126"/>
                    </a:moveTo>
                    <a:lnTo>
                      <a:pt x="114" y="126"/>
                    </a:lnTo>
                    <a:lnTo>
                      <a:pt x="114" y="124"/>
                    </a:lnTo>
                    <a:lnTo>
                      <a:pt x="112" y="105"/>
                    </a:lnTo>
                    <a:lnTo>
                      <a:pt x="105" y="86"/>
                    </a:lnTo>
                    <a:lnTo>
                      <a:pt x="97" y="68"/>
                    </a:lnTo>
                    <a:lnTo>
                      <a:pt x="83" y="52"/>
                    </a:lnTo>
                    <a:lnTo>
                      <a:pt x="66" y="37"/>
                    </a:lnTo>
                    <a:lnTo>
                      <a:pt x="47" y="23"/>
                    </a:lnTo>
                    <a:lnTo>
                      <a:pt x="24" y="11"/>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4" name="Freeform 26"/>
              <p:cNvSpPr>
                <a:spLocks/>
              </p:cNvSpPr>
              <p:nvPr/>
            </p:nvSpPr>
            <p:spPr bwMode="auto">
              <a:xfrm>
                <a:off x="2624" y="1829"/>
                <a:ext cx="52" cy="48"/>
              </a:xfrm>
              <a:custGeom>
                <a:avLst/>
                <a:gdLst>
                  <a:gd name="T0" fmla="*/ 0 w 52"/>
                  <a:gd name="T1" fmla="*/ 48 h 48"/>
                  <a:gd name="T2" fmla="*/ 16 w 52"/>
                  <a:gd name="T3" fmla="*/ 38 h 48"/>
                  <a:gd name="T4" fmla="*/ 29 w 52"/>
                  <a:gd name="T5" fmla="*/ 25 h 48"/>
                  <a:gd name="T6" fmla="*/ 41 w 52"/>
                  <a:gd name="T7" fmla="*/ 13 h 48"/>
                  <a:gd name="T8" fmla="*/ 52 w 52"/>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 h="48">
                    <a:moveTo>
                      <a:pt x="0" y="48"/>
                    </a:moveTo>
                    <a:lnTo>
                      <a:pt x="16" y="38"/>
                    </a:lnTo>
                    <a:lnTo>
                      <a:pt x="29" y="25"/>
                    </a:lnTo>
                    <a:lnTo>
                      <a:pt x="41" y="13"/>
                    </a:lnTo>
                    <a:lnTo>
                      <a:pt x="52"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5" name="Freeform 27"/>
              <p:cNvSpPr>
                <a:spLocks/>
              </p:cNvSpPr>
              <p:nvPr/>
            </p:nvSpPr>
            <p:spPr bwMode="auto">
              <a:xfrm>
                <a:off x="2554" y="1655"/>
                <a:ext cx="3" cy="22"/>
              </a:xfrm>
              <a:custGeom>
                <a:avLst/>
                <a:gdLst>
                  <a:gd name="T0" fmla="*/ 3 w 3"/>
                  <a:gd name="T1" fmla="*/ 22 h 22"/>
                  <a:gd name="T2" fmla="*/ 3 w 3"/>
                  <a:gd name="T3" fmla="*/ 21 h 22"/>
                  <a:gd name="T4" fmla="*/ 3 w 3"/>
                  <a:gd name="T5" fmla="*/ 21 h 22"/>
                  <a:gd name="T6" fmla="*/ 1 w 3"/>
                  <a:gd name="T7" fmla="*/ 10 h 22"/>
                  <a:gd name="T8" fmla="*/ 0 w 3"/>
                  <a:gd name="T9" fmla="*/ 0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 h="22">
                    <a:moveTo>
                      <a:pt x="3" y="22"/>
                    </a:moveTo>
                    <a:lnTo>
                      <a:pt x="3" y="21"/>
                    </a:lnTo>
                    <a:lnTo>
                      <a:pt x="1" y="10"/>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6" name="Freeform 28"/>
              <p:cNvSpPr>
                <a:spLocks/>
              </p:cNvSpPr>
              <p:nvPr/>
            </p:nvSpPr>
            <p:spPr bwMode="auto">
              <a:xfrm>
                <a:off x="2232" y="1600"/>
                <a:ext cx="26" cy="28"/>
              </a:xfrm>
              <a:custGeom>
                <a:avLst/>
                <a:gdLst>
                  <a:gd name="T0" fmla="*/ 26 w 26"/>
                  <a:gd name="T1" fmla="*/ 0 h 28"/>
                  <a:gd name="T2" fmla="*/ 12 w 26"/>
                  <a:gd name="T3" fmla="*/ 14 h 28"/>
                  <a:gd name="T4" fmla="*/ 0 w 26"/>
                  <a:gd name="T5" fmla="*/ 28 h 28"/>
                  <a:gd name="T6" fmla="*/ 0 60000 65536"/>
                  <a:gd name="T7" fmla="*/ 0 60000 65536"/>
                  <a:gd name="T8" fmla="*/ 0 60000 65536"/>
                </a:gdLst>
                <a:ahLst/>
                <a:cxnLst>
                  <a:cxn ang="T6">
                    <a:pos x="T0" y="T1"/>
                  </a:cxn>
                  <a:cxn ang="T7">
                    <a:pos x="T2" y="T3"/>
                  </a:cxn>
                  <a:cxn ang="T8">
                    <a:pos x="T4" y="T5"/>
                  </a:cxn>
                </a:cxnLst>
                <a:rect l="0" t="0" r="r" b="b"/>
                <a:pathLst>
                  <a:path w="26" h="28">
                    <a:moveTo>
                      <a:pt x="26" y="0"/>
                    </a:moveTo>
                    <a:lnTo>
                      <a:pt x="12" y="14"/>
                    </a:lnTo>
                    <a:lnTo>
                      <a:pt x="0" y="28"/>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7" name="Freeform 29"/>
              <p:cNvSpPr>
                <a:spLocks/>
              </p:cNvSpPr>
              <p:nvPr/>
            </p:nvSpPr>
            <p:spPr bwMode="auto">
              <a:xfrm>
                <a:off x="1990" y="1617"/>
                <a:ext cx="12" cy="24"/>
              </a:xfrm>
              <a:custGeom>
                <a:avLst/>
                <a:gdLst>
                  <a:gd name="T0" fmla="*/ 12 w 12"/>
                  <a:gd name="T1" fmla="*/ 0 h 24"/>
                  <a:gd name="T2" fmla="*/ 5 w 12"/>
                  <a:gd name="T3" fmla="*/ 12 h 24"/>
                  <a:gd name="T4" fmla="*/ 0 w 12"/>
                  <a:gd name="T5" fmla="*/ 24 h 24"/>
                  <a:gd name="T6" fmla="*/ 0 60000 65536"/>
                  <a:gd name="T7" fmla="*/ 0 60000 65536"/>
                  <a:gd name="T8" fmla="*/ 0 60000 65536"/>
                </a:gdLst>
                <a:ahLst/>
                <a:cxnLst>
                  <a:cxn ang="T6">
                    <a:pos x="T0" y="T1"/>
                  </a:cxn>
                  <a:cxn ang="T7">
                    <a:pos x="T2" y="T3"/>
                  </a:cxn>
                  <a:cxn ang="T8">
                    <a:pos x="T4" y="T5"/>
                  </a:cxn>
                </a:cxnLst>
                <a:rect l="0" t="0" r="r" b="b"/>
                <a:pathLst>
                  <a:path w="12" h="24">
                    <a:moveTo>
                      <a:pt x="12" y="0"/>
                    </a:moveTo>
                    <a:lnTo>
                      <a:pt x="5" y="12"/>
                    </a:lnTo>
                    <a:lnTo>
                      <a:pt x="0" y="24"/>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8" name="Freeform 30"/>
              <p:cNvSpPr>
                <a:spLocks/>
              </p:cNvSpPr>
              <p:nvPr/>
            </p:nvSpPr>
            <p:spPr bwMode="auto">
              <a:xfrm>
                <a:off x="1709" y="1650"/>
                <a:ext cx="44" cy="24"/>
              </a:xfrm>
              <a:custGeom>
                <a:avLst/>
                <a:gdLst>
                  <a:gd name="T0" fmla="*/ 44 w 44"/>
                  <a:gd name="T1" fmla="*/ 24 h 24"/>
                  <a:gd name="T2" fmla="*/ 24 w 44"/>
                  <a:gd name="T3" fmla="*/ 12 h 24"/>
                  <a:gd name="T4" fmla="*/ 0 w 44"/>
                  <a:gd name="T5" fmla="*/ 0 h 24"/>
                  <a:gd name="T6" fmla="*/ 0 60000 65536"/>
                  <a:gd name="T7" fmla="*/ 0 60000 65536"/>
                  <a:gd name="T8" fmla="*/ 0 60000 65536"/>
                </a:gdLst>
                <a:ahLst/>
                <a:cxnLst>
                  <a:cxn ang="T6">
                    <a:pos x="T0" y="T1"/>
                  </a:cxn>
                  <a:cxn ang="T7">
                    <a:pos x="T2" y="T3"/>
                  </a:cxn>
                  <a:cxn ang="T8">
                    <a:pos x="T4" y="T5"/>
                  </a:cxn>
                </a:cxnLst>
                <a:rect l="0" t="0" r="r" b="b"/>
                <a:pathLst>
                  <a:path w="44" h="24">
                    <a:moveTo>
                      <a:pt x="44" y="24"/>
                    </a:moveTo>
                    <a:lnTo>
                      <a:pt x="24" y="12"/>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79" name="Freeform 31"/>
              <p:cNvSpPr>
                <a:spLocks/>
              </p:cNvSpPr>
              <p:nvPr/>
            </p:nvSpPr>
            <p:spPr bwMode="auto">
              <a:xfrm>
                <a:off x="1357" y="1813"/>
                <a:ext cx="8" cy="24"/>
              </a:xfrm>
              <a:custGeom>
                <a:avLst/>
                <a:gdLst>
                  <a:gd name="T0" fmla="*/ 0 w 8"/>
                  <a:gd name="T1" fmla="*/ 0 h 24"/>
                  <a:gd name="T2" fmla="*/ 3 w 8"/>
                  <a:gd name="T3" fmla="*/ 12 h 24"/>
                  <a:gd name="T4" fmla="*/ 8 w 8"/>
                  <a:gd name="T5" fmla="*/ 24 h 24"/>
                  <a:gd name="T6" fmla="*/ 0 60000 65536"/>
                  <a:gd name="T7" fmla="*/ 0 60000 65536"/>
                  <a:gd name="T8" fmla="*/ 0 60000 65536"/>
                </a:gdLst>
                <a:ahLst/>
                <a:cxnLst>
                  <a:cxn ang="T6">
                    <a:pos x="T0" y="T1"/>
                  </a:cxn>
                  <a:cxn ang="T7">
                    <a:pos x="T2" y="T3"/>
                  </a:cxn>
                  <a:cxn ang="T8">
                    <a:pos x="T4" y="T5"/>
                  </a:cxn>
                </a:cxnLst>
                <a:rect l="0" t="0" r="r" b="b"/>
                <a:pathLst>
                  <a:path w="8" h="24">
                    <a:moveTo>
                      <a:pt x="0" y="0"/>
                    </a:moveTo>
                    <a:lnTo>
                      <a:pt x="3" y="12"/>
                    </a:lnTo>
                    <a:lnTo>
                      <a:pt x="8" y="24"/>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80" name="Oval 32"/>
              <p:cNvSpPr>
                <a:spLocks noChangeArrowheads="1"/>
              </p:cNvSpPr>
              <p:nvPr/>
            </p:nvSpPr>
            <p:spPr bwMode="auto">
              <a:xfrm>
                <a:off x="1399" y="2262"/>
                <a:ext cx="251" cy="129"/>
              </a:xfrm>
              <a:prstGeom prst="ellipse">
                <a:avLst/>
              </a:prstGeom>
              <a:solidFill>
                <a:srgbClr val="FFFFFF"/>
              </a:solidFill>
              <a:ln w="15875">
                <a:solidFill>
                  <a:srgbClr val="000000"/>
                </a:solidFill>
                <a:round/>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0281" name="Oval 33"/>
              <p:cNvSpPr>
                <a:spLocks noChangeArrowheads="1"/>
              </p:cNvSpPr>
              <p:nvPr/>
            </p:nvSpPr>
            <p:spPr bwMode="auto">
              <a:xfrm>
                <a:off x="1332" y="2375"/>
                <a:ext cx="169" cy="86"/>
              </a:xfrm>
              <a:prstGeom prst="ellipse">
                <a:avLst/>
              </a:prstGeom>
              <a:solidFill>
                <a:srgbClr val="FFFFFF"/>
              </a:solidFill>
              <a:ln w="15875">
                <a:solidFill>
                  <a:srgbClr val="000000"/>
                </a:solidFill>
                <a:round/>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0282" name="Oval 34"/>
              <p:cNvSpPr>
                <a:spLocks noChangeArrowheads="1"/>
              </p:cNvSpPr>
              <p:nvPr/>
            </p:nvSpPr>
            <p:spPr bwMode="auto">
              <a:xfrm>
                <a:off x="1307" y="2453"/>
                <a:ext cx="86" cy="44"/>
              </a:xfrm>
              <a:prstGeom prst="ellipse">
                <a:avLst/>
              </a:prstGeom>
              <a:solidFill>
                <a:srgbClr val="FFFFFF"/>
              </a:solidFill>
              <a:ln w="15875">
                <a:solidFill>
                  <a:srgbClr val="000000"/>
                </a:solidFill>
                <a:round/>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grpSp>
        <p:sp>
          <p:nvSpPr>
            <p:cNvPr id="10259" name="Rectangle 37"/>
            <p:cNvSpPr>
              <a:spLocks noChangeArrowheads="1"/>
            </p:cNvSpPr>
            <p:nvPr/>
          </p:nvSpPr>
          <p:spPr bwMode="auto">
            <a:xfrm>
              <a:off x="2042" y="1717"/>
              <a:ext cx="96" cy="1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800" i="1" smtClean="0">
                  <a:solidFill>
                    <a:srgbClr val="000000"/>
                  </a:solidFill>
                  <a:latin typeface="Times New Roman" pitchFamily="18" charset="0"/>
                </a:rPr>
                <a:t> </a:t>
              </a:r>
              <a:endParaRPr lang="fr-FR" altLang="fr-FR" sz="1800" b="0" smtClean="0">
                <a:solidFill>
                  <a:srgbClr val="000000"/>
                </a:solidFill>
              </a:endParaRPr>
            </a:p>
          </p:txBody>
        </p:sp>
        <p:sp>
          <p:nvSpPr>
            <p:cNvPr id="10260" name="Rectangle 38"/>
            <p:cNvSpPr>
              <a:spLocks noChangeArrowheads="1"/>
            </p:cNvSpPr>
            <p:nvPr/>
          </p:nvSpPr>
          <p:spPr bwMode="auto">
            <a:xfrm>
              <a:off x="1625" y="1775"/>
              <a:ext cx="679"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800" i="1" smtClean="0">
                  <a:solidFill>
                    <a:srgbClr val="000000"/>
                  </a:solidFill>
                  <a:latin typeface="Times New Roman" pitchFamily="18" charset="0"/>
                </a:rPr>
                <a:t>Exigences</a:t>
              </a:r>
            </a:p>
            <a:p>
              <a:pPr eaLnBrk="1" fontAlgn="base" hangingPunct="1">
                <a:spcBef>
                  <a:spcPct val="0"/>
                </a:spcBef>
                <a:spcAft>
                  <a:spcPct val="0"/>
                </a:spcAft>
                <a:buFontTx/>
                <a:buNone/>
              </a:pPr>
              <a:r>
                <a:rPr lang="fr-FR" altLang="fr-FR" sz="1800" i="1" smtClean="0">
                  <a:solidFill>
                    <a:srgbClr val="000000"/>
                  </a:solidFill>
                  <a:latin typeface="Times New Roman" pitchFamily="18" charset="0"/>
                </a:rPr>
                <a:t>informelles</a:t>
              </a:r>
              <a:endParaRPr lang="fr-FR" altLang="fr-FR" sz="1800" b="0" smtClean="0">
                <a:solidFill>
                  <a:srgbClr val="000000"/>
                </a:solidFill>
              </a:endParaRPr>
            </a:p>
          </p:txBody>
        </p:sp>
        <p:sp>
          <p:nvSpPr>
            <p:cNvPr id="10261" name="Rectangle 39"/>
            <p:cNvSpPr>
              <a:spLocks noChangeArrowheads="1"/>
            </p:cNvSpPr>
            <p:nvPr/>
          </p:nvSpPr>
          <p:spPr bwMode="auto">
            <a:xfrm>
              <a:off x="2325" y="1887"/>
              <a:ext cx="94"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800" b="0" i="1" smtClean="0">
                  <a:solidFill>
                    <a:srgbClr val="000000"/>
                  </a:solidFill>
                  <a:latin typeface="Times New Roman" pitchFamily="18" charset="0"/>
                </a:rPr>
                <a:t> </a:t>
              </a:r>
              <a:endParaRPr lang="fr-FR" altLang="fr-FR" sz="1800" b="0" smtClean="0">
                <a:solidFill>
                  <a:srgbClr val="000000"/>
                </a:solidFill>
              </a:endParaRPr>
            </a:p>
          </p:txBody>
        </p:sp>
        <p:sp>
          <p:nvSpPr>
            <p:cNvPr id="10262" name="Oval 40"/>
            <p:cNvSpPr>
              <a:spLocks noChangeArrowheads="1"/>
            </p:cNvSpPr>
            <p:nvPr/>
          </p:nvSpPr>
          <p:spPr bwMode="auto">
            <a:xfrm>
              <a:off x="1032" y="2343"/>
              <a:ext cx="230" cy="225"/>
            </a:xfrm>
            <a:prstGeom prst="ellipse">
              <a:avLst/>
            </a:prstGeom>
            <a:noFill/>
            <a:ln w="222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0263" name="Line 41"/>
            <p:cNvSpPr>
              <a:spLocks noChangeShapeType="1"/>
            </p:cNvSpPr>
            <p:nvPr/>
          </p:nvSpPr>
          <p:spPr bwMode="auto">
            <a:xfrm>
              <a:off x="1147" y="2582"/>
              <a:ext cx="0" cy="195"/>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64" name="Line 42"/>
            <p:cNvSpPr>
              <a:spLocks noChangeShapeType="1"/>
            </p:cNvSpPr>
            <p:nvPr/>
          </p:nvSpPr>
          <p:spPr bwMode="auto">
            <a:xfrm>
              <a:off x="960" y="2683"/>
              <a:ext cx="372" cy="0"/>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65" name="Line 43"/>
            <p:cNvSpPr>
              <a:spLocks noChangeShapeType="1"/>
            </p:cNvSpPr>
            <p:nvPr/>
          </p:nvSpPr>
          <p:spPr bwMode="auto">
            <a:xfrm flipH="1">
              <a:off x="879" y="2772"/>
              <a:ext cx="268" cy="268"/>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0266" name="Line 44"/>
            <p:cNvSpPr>
              <a:spLocks noChangeShapeType="1"/>
            </p:cNvSpPr>
            <p:nvPr/>
          </p:nvSpPr>
          <p:spPr bwMode="auto">
            <a:xfrm>
              <a:off x="1157" y="2783"/>
              <a:ext cx="268" cy="269"/>
            </a:xfrm>
            <a:prstGeom prst="line">
              <a:avLst/>
            </a:prstGeom>
            <a:noFill/>
            <a:ln w="22225">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grpSp>
      <p:sp>
        <p:nvSpPr>
          <p:cNvPr id="10245"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B179B238-E551-468A-B1FC-3301BF82367E}" type="slidenum">
              <a:rPr lang="fr-CA" smtClean="0">
                <a:solidFill>
                  <a:srgbClr val="000000">
                    <a:tint val="75000"/>
                  </a:srgbClr>
                </a:solidFill>
              </a:rPr>
              <a:pPr>
                <a:defRPr/>
              </a:pPr>
              <a:t>22</a:t>
            </a:fld>
            <a:endParaRPr lang="fr-CA">
              <a:solidFill>
                <a:srgbClr val="000000">
                  <a:tint val="75000"/>
                </a:srgbClr>
              </a:solidFill>
            </a:endParaRPr>
          </a:p>
        </p:txBody>
      </p:sp>
    </p:spTree>
    <p:extLst>
      <p:ext uri="{BB962C8B-B14F-4D97-AF65-F5344CB8AC3E}">
        <p14:creationId xmlns:p14="http://schemas.microsoft.com/office/powerpoint/2010/main" val="2866806688"/>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a:xfrm>
            <a:off x="457200" y="152400"/>
            <a:ext cx="6934200" cy="1371600"/>
          </a:xfrm>
        </p:spPr>
        <p:txBody>
          <a:bodyPr/>
          <a:lstStyle/>
          <a:p>
            <a:pPr>
              <a:defRPr/>
            </a:pPr>
            <a:r>
              <a:rPr lang="fr-CA" altLang="fr-FR" dirty="0" smtClean="0"/>
              <a:t>Rappel: Langages</a:t>
            </a:r>
            <a:endParaRPr lang="fr-CA" altLang="fr-FR" dirty="0"/>
          </a:p>
        </p:txBody>
      </p:sp>
      <p:sp>
        <p:nvSpPr>
          <p:cNvPr id="23555" name="Rectangle 3"/>
          <p:cNvSpPr>
            <a:spLocks noGrp="1" noChangeArrowheads="1"/>
          </p:cNvSpPr>
          <p:nvPr>
            <p:ph idx="1"/>
          </p:nvPr>
        </p:nvSpPr>
        <p:spPr/>
        <p:txBody>
          <a:bodyPr/>
          <a:lstStyle/>
          <a:p>
            <a:r>
              <a:rPr lang="fr-CA" altLang="fr-FR" sz="2400" smtClean="0">
                <a:sym typeface="Symbol" pitchFamily="18" charset="2"/>
              </a:rPr>
              <a:t>: alphabet, c’est un ensemble fini qui consiste de tous les caractères d’entrée ou symboles</a:t>
            </a:r>
          </a:p>
          <a:p>
            <a:endParaRPr lang="fr-CA" altLang="fr-FR" sz="2400" smtClean="0">
              <a:sym typeface="Symbol" pitchFamily="18" charset="2"/>
            </a:endParaRPr>
          </a:p>
          <a:p>
            <a:r>
              <a:rPr lang="fr-CA" altLang="fr-FR" sz="2400" smtClean="0">
                <a:sym typeface="Symbol" pitchFamily="18" charset="2"/>
              </a:rPr>
              <a:t></a:t>
            </a:r>
            <a:r>
              <a:rPr lang="fr-CA" altLang="fr-FR" sz="2400" baseline="30000" smtClean="0">
                <a:sym typeface="Symbol" pitchFamily="18" charset="2"/>
              </a:rPr>
              <a:t>*</a:t>
            </a:r>
            <a:r>
              <a:rPr lang="fr-CA" altLang="fr-FR" sz="2400" smtClean="0">
                <a:sym typeface="Symbol" pitchFamily="18" charset="2"/>
              </a:rPr>
              <a:t>: fermeture de l’alphabet, l’ensemble de toutes les chaînes possibles dans , incluant la chaîne vide </a:t>
            </a:r>
          </a:p>
          <a:p>
            <a:endParaRPr lang="fr-CA" altLang="fr-FR" sz="2400" smtClean="0">
              <a:sym typeface="Symbol" pitchFamily="18" charset="2"/>
            </a:endParaRPr>
          </a:p>
          <a:p>
            <a:r>
              <a:rPr lang="fr-CA" altLang="fr-FR" sz="2400" smtClean="0">
                <a:sym typeface="Symbol" pitchFamily="18" charset="2"/>
              </a:rPr>
              <a:t>Un langage (formel) est un sous-ensemble spécifique de </a:t>
            </a:r>
            <a:r>
              <a:rPr lang="fr-CA" altLang="fr-FR" sz="2400" baseline="30000" smtClean="0">
                <a:sym typeface="Symbol" pitchFamily="18" charset="2"/>
              </a:rPr>
              <a:t>*</a:t>
            </a:r>
            <a:endParaRPr lang="fr-CA" altLang="fr-FR" sz="2400" smtClean="0">
              <a:sym typeface="Symbol" pitchFamily="18" charset="2"/>
            </a:endParaRPr>
          </a:p>
        </p:txBody>
      </p:sp>
      <p:sp>
        <p:nvSpPr>
          <p:cNvPr id="5" name="Footer Placeholder 4"/>
          <p:cNvSpPr>
            <a:spLocks noGrp="1"/>
          </p:cNvSpPr>
          <p:nvPr>
            <p:ph type="ftr" sz="quarter" idx="10"/>
          </p:nvPr>
        </p:nvSpPr>
        <p:spPr/>
        <p:txBody>
          <a:bodyPr/>
          <a:lstStyle/>
          <a:p>
            <a:pPr>
              <a:defRPr/>
            </a:pPr>
            <a:r>
              <a:rPr lang="en-US" altLang="fr-FR"/>
              <a:t>SEG2101 Chapter 7</a:t>
            </a:r>
          </a:p>
        </p:txBody>
      </p:sp>
      <p:sp>
        <p:nvSpPr>
          <p:cNvPr id="2355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E1A3DFF4-56F7-43D8-BF85-4D77A4D371C2}" type="slidenum">
              <a:rPr lang="en-US" altLang="fr-FR" sz="1200" b="0" smtClean="0">
                <a:solidFill>
                  <a:srgbClr val="898989"/>
                </a:solidFill>
              </a:rPr>
              <a:pPr>
                <a:spcBef>
                  <a:spcPct val="0"/>
                </a:spcBef>
                <a:spcAft>
                  <a:spcPct val="0"/>
                </a:spcAft>
                <a:buFontTx/>
                <a:buNone/>
              </a:pPr>
              <a:t>220</a:t>
            </a:fld>
            <a:endParaRPr lang="en-US" altLang="fr-FR" sz="1200" b="0" smtClean="0">
              <a:solidFill>
                <a:srgbClr val="898989"/>
              </a:solidFill>
            </a:endParaRPr>
          </a:p>
        </p:txBody>
      </p:sp>
    </p:spTree>
    <p:extLst>
      <p:ext uri="{BB962C8B-B14F-4D97-AF65-F5344CB8AC3E}">
        <p14:creationId xmlns:p14="http://schemas.microsoft.com/office/powerpoint/2010/main" val="2278446321"/>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457200" y="152400"/>
            <a:ext cx="6934200" cy="1371600"/>
          </a:xfrm>
        </p:spPr>
        <p:txBody>
          <a:bodyPr/>
          <a:lstStyle/>
          <a:p>
            <a:pPr>
              <a:defRPr/>
            </a:pPr>
            <a:r>
              <a:rPr lang="fr-CA" altLang="fr-FR" dirty="0" smtClean="0"/>
              <a:t>Opérations sur les langages</a:t>
            </a:r>
            <a:endParaRPr lang="fr-CA" altLang="fr-FR" dirty="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458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B3468BCD-2507-466D-8B73-F5A009FA0118}" type="slidenum">
              <a:rPr lang="en-US" altLang="fr-FR" sz="1200" b="0" smtClean="0">
                <a:solidFill>
                  <a:srgbClr val="898989"/>
                </a:solidFill>
              </a:rPr>
              <a:pPr>
                <a:spcBef>
                  <a:spcPct val="0"/>
                </a:spcBef>
                <a:spcAft>
                  <a:spcPct val="0"/>
                </a:spcAft>
                <a:buFontTx/>
                <a:buNone/>
              </a:pPr>
              <a:t>221</a:t>
            </a:fld>
            <a:endParaRPr lang="en-US" altLang="fr-FR" sz="1200" b="0" smtClean="0">
              <a:solidFill>
                <a:srgbClr val="898989"/>
              </a:solidFill>
            </a:endParaRPr>
          </a:p>
        </p:txBody>
      </p:sp>
      <p:pic>
        <p:nvPicPr>
          <p:cNvPr id="24581"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1950" y="2060575"/>
            <a:ext cx="8518525" cy="3857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542299908"/>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altLang="fr-FR" dirty="0" smtClean="0"/>
              <a:t>Opérations sur les Langages</a:t>
            </a:r>
            <a:endParaRPr lang="fr-CA" dirty="0"/>
          </a:p>
        </p:txBody>
      </p:sp>
      <p:sp>
        <p:nvSpPr>
          <p:cNvPr id="25603" name="Content Placeholder 2"/>
          <p:cNvSpPr>
            <a:spLocks noGrp="1"/>
          </p:cNvSpPr>
          <p:nvPr>
            <p:ph idx="1"/>
          </p:nvPr>
        </p:nvSpPr>
        <p:spPr/>
        <p:txBody>
          <a:bodyPr/>
          <a:lstStyle/>
          <a:p>
            <a:r>
              <a:rPr lang="fr-CA" altLang="fr-FR" sz="1800" smtClean="0"/>
              <a:t>Format non-mathématique:</a:t>
            </a:r>
          </a:p>
          <a:p>
            <a:pPr marL="800100" lvl="1" indent="-342900"/>
            <a:r>
              <a:rPr lang="fr-CA" altLang="fr-FR" sz="1800" b="1" smtClean="0">
                <a:solidFill>
                  <a:schemeClr val="tx2"/>
                </a:solidFill>
              </a:rPr>
              <a:t>L’union entre les langages L et M: </a:t>
            </a:r>
            <a:r>
              <a:rPr lang="fr-CA" altLang="fr-FR" sz="1800" smtClean="0"/>
              <a:t>l’ensemble des chaînes qui appartiennent à au moins un des deux langages</a:t>
            </a:r>
          </a:p>
          <a:p>
            <a:pPr marL="800100" lvl="1" indent="-342900"/>
            <a:r>
              <a:rPr lang="fr-CA" altLang="fr-FR" sz="1800" b="1" smtClean="0">
                <a:solidFill>
                  <a:schemeClr val="tx2"/>
                </a:solidFill>
              </a:rPr>
              <a:t>Concaténation des langages L et M: </a:t>
            </a:r>
            <a:r>
              <a:rPr lang="fr-CA" altLang="fr-FR" sz="1800" smtClean="0"/>
              <a:t>l’ensemble de toutes les chaînes de forme </a:t>
            </a:r>
            <a:r>
              <a:rPr lang="fr-CA" altLang="fr-FR" sz="1800" b="1" smtClean="0"/>
              <a:t>st</a:t>
            </a:r>
            <a:r>
              <a:rPr lang="fr-CA" altLang="fr-FR" sz="1800" smtClean="0"/>
              <a:t> où </a:t>
            </a:r>
            <a:r>
              <a:rPr lang="fr-CA" altLang="fr-FR" sz="1800" b="1" smtClean="0"/>
              <a:t>s</a:t>
            </a:r>
            <a:r>
              <a:rPr lang="fr-CA" altLang="fr-FR" sz="1800" smtClean="0"/>
              <a:t> est une chaîne de </a:t>
            </a:r>
            <a:r>
              <a:rPr lang="fr-CA" altLang="fr-FR" sz="1800" b="1" smtClean="0"/>
              <a:t>L</a:t>
            </a:r>
            <a:r>
              <a:rPr lang="fr-CA" altLang="fr-FR" sz="1800" smtClean="0"/>
              <a:t> et </a:t>
            </a:r>
            <a:r>
              <a:rPr lang="fr-CA" altLang="fr-FR" sz="1800" b="1" smtClean="0"/>
              <a:t>t</a:t>
            </a:r>
            <a:r>
              <a:rPr lang="fr-CA" altLang="fr-FR" sz="1800" smtClean="0"/>
              <a:t> est une chaîne de </a:t>
            </a:r>
            <a:r>
              <a:rPr lang="fr-CA" altLang="fr-FR" sz="1800" b="1" smtClean="0"/>
              <a:t>M</a:t>
            </a:r>
          </a:p>
          <a:p>
            <a:pPr marL="800100" lvl="1" indent="-342900"/>
            <a:r>
              <a:rPr lang="fr-CA" altLang="fr-FR" sz="1800" b="1" smtClean="0">
                <a:solidFill>
                  <a:schemeClr val="tx2"/>
                </a:solidFill>
              </a:rPr>
              <a:t>Intersection entre les langages L et M:</a:t>
            </a:r>
            <a:r>
              <a:rPr lang="fr-CA" altLang="fr-FR" sz="1800" smtClean="0"/>
              <a:t> l’ensemble de toutes les chaînes qui se trouvent dans les deux langages</a:t>
            </a:r>
          </a:p>
          <a:p>
            <a:pPr marL="800100" lvl="1" indent="-342900"/>
            <a:r>
              <a:rPr lang="fr-CA" altLang="fr-FR" sz="1800" b="1" smtClean="0">
                <a:solidFill>
                  <a:schemeClr val="tx2"/>
                </a:solidFill>
              </a:rPr>
              <a:t>Fermeture Kleene (d’après Stephen Kleene)</a:t>
            </a:r>
            <a:r>
              <a:rPr lang="fr-CA" altLang="fr-FR" sz="1800" smtClean="0"/>
              <a:t>: l’esemble de toutes les chaînes qui sont des concaténations de </a:t>
            </a:r>
            <a:r>
              <a:rPr lang="fr-CA" altLang="fr-FR" sz="1800" b="1" smtClean="0"/>
              <a:t>0 ou plus</a:t>
            </a:r>
            <a:r>
              <a:rPr lang="fr-CA" altLang="fr-FR" sz="1800" smtClean="0"/>
              <a:t> de chaînes du langage original</a:t>
            </a:r>
          </a:p>
          <a:p>
            <a:pPr marL="800100" lvl="1" indent="-342900"/>
            <a:r>
              <a:rPr lang="fr-CA" altLang="fr-FR" sz="1800" b="1" smtClean="0">
                <a:solidFill>
                  <a:schemeClr val="tx2"/>
                </a:solidFill>
              </a:rPr>
              <a:t>Fermeture positive </a:t>
            </a:r>
            <a:r>
              <a:rPr lang="fr-CA" altLang="fr-FR" sz="1800" smtClean="0"/>
              <a:t>: l’ensemble de toutes les chaînes qui sont des concaténations de </a:t>
            </a:r>
            <a:r>
              <a:rPr lang="fr-CA" altLang="fr-FR" sz="1800" b="1" smtClean="0"/>
              <a:t>1 ou plus</a:t>
            </a:r>
            <a:r>
              <a:rPr lang="fr-CA" altLang="fr-FR" sz="1800" smtClean="0"/>
              <a:t> de chaînes du langage original</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56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854D2100-2086-4E6D-9091-E0782DE3D51E}" type="slidenum">
              <a:rPr lang="fr-CA" altLang="fr-FR" sz="1200" b="0" smtClean="0">
                <a:solidFill>
                  <a:srgbClr val="898989"/>
                </a:solidFill>
              </a:rPr>
              <a:pPr>
                <a:spcBef>
                  <a:spcPct val="0"/>
                </a:spcBef>
                <a:spcAft>
                  <a:spcPct val="0"/>
                </a:spcAft>
                <a:buFontTx/>
                <a:buNone/>
              </a:pPr>
              <a:t>222</a:t>
            </a:fld>
            <a:endParaRPr lang="fr-CA" altLang="fr-FR" sz="1200" b="0" smtClean="0">
              <a:solidFill>
                <a:srgbClr val="898989"/>
              </a:solidFill>
            </a:endParaRPr>
          </a:p>
        </p:txBody>
      </p:sp>
    </p:spTree>
    <p:extLst>
      <p:ext uri="{BB962C8B-B14F-4D97-AF65-F5344CB8AC3E}">
        <p14:creationId xmlns:p14="http://schemas.microsoft.com/office/powerpoint/2010/main" val="2812352165"/>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9" name="Rectangle 5"/>
          <p:cNvSpPr>
            <a:spLocks noGrp="1" noChangeArrowheads="1"/>
          </p:cNvSpPr>
          <p:nvPr>
            <p:ph type="title"/>
          </p:nvPr>
        </p:nvSpPr>
        <p:spPr>
          <a:xfrm>
            <a:off x="457200" y="152400"/>
            <a:ext cx="6934200" cy="1371600"/>
          </a:xfrm>
        </p:spPr>
        <p:txBody>
          <a:bodyPr/>
          <a:lstStyle/>
          <a:p>
            <a:pPr>
              <a:defRPr/>
            </a:pPr>
            <a:r>
              <a:rPr lang="fr-CA" altLang="fr-FR" dirty="0" smtClean="0"/>
              <a:t>Expressions régulières</a:t>
            </a:r>
            <a:endParaRPr lang="fr-CA" altLang="fr-FR" dirty="0"/>
          </a:p>
        </p:txBody>
      </p:sp>
      <p:sp>
        <p:nvSpPr>
          <p:cNvPr id="26627" name="Rectangle 6"/>
          <p:cNvSpPr>
            <a:spLocks noGrp="1" noChangeArrowheads="1"/>
          </p:cNvSpPr>
          <p:nvPr>
            <p:ph idx="1"/>
          </p:nvPr>
        </p:nvSpPr>
        <p:spPr/>
        <p:txBody>
          <a:bodyPr/>
          <a:lstStyle/>
          <a:p>
            <a:r>
              <a:rPr lang="fr-CA" altLang="fr-FR" smtClean="0"/>
              <a:t>Une expression régulière est une notation compacte pour décrire une chaîne. </a:t>
            </a:r>
          </a:p>
          <a:p>
            <a:r>
              <a:rPr lang="fr-CA" altLang="fr-FR" smtClean="0"/>
              <a:t>En Java, un identificateur est une lettre suivie d’un zéro ou plus de lettres ou de nombres </a:t>
            </a:r>
            <a:r>
              <a:rPr lang="fr-CA" altLang="fr-FR" smtClean="0">
                <a:sym typeface="Symbol" pitchFamily="18" charset="2"/>
              </a:rPr>
              <a:t> lettre (lettre | nombre)*</a:t>
            </a:r>
          </a:p>
          <a:p>
            <a:r>
              <a:rPr lang="fr-CA" altLang="fr-FR" smtClean="0">
                <a:solidFill>
                  <a:schemeClr val="tx2"/>
                </a:solidFill>
                <a:latin typeface="Courier New" pitchFamily="49" charset="0"/>
                <a:sym typeface="Symbol" pitchFamily="18" charset="2"/>
              </a:rPr>
              <a:t>|</a:t>
            </a:r>
            <a:r>
              <a:rPr lang="fr-CA" altLang="fr-FR" smtClean="0">
                <a:sym typeface="Symbol" pitchFamily="18" charset="2"/>
              </a:rPr>
              <a:t>: ou</a:t>
            </a:r>
          </a:p>
          <a:p>
            <a:r>
              <a:rPr lang="fr-CA" altLang="fr-FR" smtClean="0">
                <a:solidFill>
                  <a:schemeClr val="tx2"/>
                </a:solidFill>
                <a:latin typeface="Courier New" pitchFamily="49" charset="0"/>
                <a:sym typeface="Symbol" pitchFamily="18" charset="2"/>
              </a:rPr>
              <a:t>*</a:t>
            </a:r>
            <a:r>
              <a:rPr lang="fr-CA" altLang="fr-FR" smtClean="0">
                <a:sym typeface="Symbol" pitchFamily="18" charset="2"/>
              </a:rPr>
              <a:t>: zéro ou plus de </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C0B1A5EA-6C15-4CA1-9BD4-986AAD978A01}" type="slidenum">
              <a:rPr lang="en-US" altLang="fr-FR" sz="1200" b="0" smtClean="0">
                <a:solidFill>
                  <a:srgbClr val="898989"/>
                </a:solidFill>
              </a:rPr>
              <a:pPr>
                <a:spcBef>
                  <a:spcPct val="0"/>
                </a:spcBef>
                <a:spcAft>
                  <a:spcPct val="0"/>
                </a:spcAft>
                <a:buFontTx/>
                <a:buNone/>
              </a:pPr>
              <a:t>223</a:t>
            </a:fld>
            <a:endParaRPr lang="en-US" altLang="fr-FR" sz="1200" b="0" smtClean="0">
              <a:solidFill>
                <a:srgbClr val="898989"/>
              </a:solidFill>
            </a:endParaRPr>
          </a:p>
        </p:txBody>
      </p:sp>
    </p:spTree>
    <p:extLst>
      <p:ext uri="{BB962C8B-B14F-4D97-AF65-F5344CB8AC3E}">
        <p14:creationId xmlns:p14="http://schemas.microsoft.com/office/powerpoint/2010/main" val="2859906554"/>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a:xfrm>
            <a:off x="457200" y="152400"/>
            <a:ext cx="6934200" cy="1371600"/>
          </a:xfrm>
        </p:spPr>
        <p:txBody>
          <a:bodyPr/>
          <a:lstStyle/>
          <a:p>
            <a:pPr>
              <a:defRPr/>
            </a:pPr>
            <a:r>
              <a:rPr lang="fr-CA" altLang="fr-FR" dirty="0" smtClean="0"/>
              <a:t>Règles</a:t>
            </a:r>
            <a:endParaRPr lang="fr-CA" altLang="fr-FR" dirty="0"/>
          </a:p>
        </p:txBody>
      </p:sp>
      <p:sp>
        <p:nvSpPr>
          <p:cNvPr id="27651" name="Rectangle 3"/>
          <p:cNvSpPr>
            <a:spLocks noGrp="1" noChangeArrowheads="1"/>
          </p:cNvSpPr>
          <p:nvPr>
            <p:ph idx="1"/>
          </p:nvPr>
        </p:nvSpPr>
        <p:spPr/>
        <p:txBody>
          <a:bodyPr/>
          <a:lstStyle/>
          <a:p>
            <a:r>
              <a:rPr lang="fr-CA" altLang="fr-FR" smtClean="0">
                <a:sym typeface="Symbol" pitchFamily="18" charset="2"/>
              </a:rPr>
              <a:t> Est une expression régulière qui dénote {}, l’ensemble contenant une chaîne vide</a:t>
            </a:r>
          </a:p>
          <a:p>
            <a:endParaRPr lang="fr-CA" altLang="fr-FR" smtClean="0">
              <a:sym typeface="Symbol" pitchFamily="18" charset="2"/>
            </a:endParaRPr>
          </a:p>
          <a:p>
            <a:r>
              <a:rPr lang="fr-CA" altLang="fr-FR" smtClean="0">
                <a:sym typeface="Symbol" pitchFamily="18" charset="2"/>
              </a:rPr>
              <a:t>Si </a:t>
            </a:r>
            <a:r>
              <a:rPr lang="fr-CA" altLang="fr-FR" i="1" smtClean="0">
                <a:sym typeface="Symbol" pitchFamily="18" charset="2"/>
              </a:rPr>
              <a:t>a</a:t>
            </a:r>
            <a:r>
              <a:rPr lang="fr-CA" altLang="fr-FR" smtClean="0">
                <a:sym typeface="Symbol" pitchFamily="18" charset="2"/>
              </a:rPr>
              <a:t> est un caractère dans , donc </a:t>
            </a:r>
            <a:r>
              <a:rPr lang="fr-CA" altLang="fr-FR" i="1" smtClean="0">
                <a:sym typeface="Symbol" pitchFamily="18" charset="2"/>
              </a:rPr>
              <a:t>a</a:t>
            </a:r>
            <a:r>
              <a:rPr lang="fr-CA" altLang="fr-FR" smtClean="0">
                <a:sym typeface="Symbol" pitchFamily="18" charset="2"/>
              </a:rPr>
              <a:t> est une expression régulière qui dénote {</a:t>
            </a:r>
            <a:r>
              <a:rPr lang="fr-CA" altLang="fr-FR" i="1" smtClean="0">
                <a:sym typeface="Symbol" pitchFamily="18" charset="2"/>
              </a:rPr>
              <a:t>a</a:t>
            </a:r>
            <a:r>
              <a:rPr lang="fr-CA" altLang="fr-FR" smtClean="0">
                <a:sym typeface="Symbol" pitchFamily="18" charset="2"/>
              </a:rPr>
              <a:t>}, l’ensemble contenant la chaîne </a:t>
            </a:r>
            <a:r>
              <a:rPr lang="fr-CA" altLang="fr-FR" i="1" smtClean="0">
                <a:sym typeface="Symbol" pitchFamily="18" charset="2"/>
              </a:rPr>
              <a:t>a</a:t>
            </a:r>
            <a:endParaRPr lang="fr-CA" altLang="fr-FR" smtClean="0">
              <a:sym typeface="Symbol" pitchFamily="18" charset="2"/>
            </a:endParaRPr>
          </a:p>
          <a:p>
            <a:endParaRPr lang="fr-CA" altLang="fr-FR" smtClean="0">
              <a:sym typeface="Symbol" pitchFamily="18" charset="2"/>
            </a:endParaRPr>
          </a:p>
          <a:p>
            <a:r>
              <a:rPr lang="fr-CA" altLang="fr-FR" smtClean="0">
                <a:sym typeface="Symbol" pitchFamily="18" charset="2"/>
              </a:rPr>
              <a:t>Supposons </a:t>
            </a:r>
            <a:r>
              <a:rPr lang="fr-CA" altLang="fr-FR" i="1" smtClean="0">
                <a:sym typeface="Symbol" pitchFamily="18" charset="2"/>
              </a:rPr>
              <a:t>r</a:t>
            </a:r>
            <a:r>
              <a:rPr lang="fr-CA" altLang="fr-FR" smtClean="0">
                <a:sym typeface="Symbol" pitchFamily="18" charset="2"/>
              </a:rPr>
              <a:t> et </a:t>
            </a:r>
            <a:r>
              <a:rPr lang="fr-CA" altLang="fr-FR" i="1" smtClean="0">
                <a:sym typeface="Symbol" pitchFamily="18" charset="2"/>
              </a:rPr>
              <a:t>s</a:t>
            </a:r>
            <a:r>
              <a:rPr lang="fr-CA" altLang="fr-FR" smtClean="0">
                <a:sym typeface="Symbol" pitchFamily="18" charset="2"/>
              </a:rPr>
              <a:t> sont des expressions régulières qui dénotent le langage L(</a:t>
            </a:r>
            <a:r>
              <a:rPr lang="fr-CA" altLang="fr-FR" i="1" smtClean="0">
                <a:sym typeface="Symbol" pitchFamily="18" charset="2"/>
              </a:rPr>
              <a:t>r</a:t>
            </a:r>
            <a:r>
              <a:rPr lang="fr-CA" altLang="fr-FR" smtClean="0">
                <a:sym typeface="Symbol" pitchFamily="18" charset="2"/>
              </a:rPr>
              <a:t>) et L(</a:t>
            </a:r>
            <a:r>
              <a:rPr lang="fr-CA" altLang="fr-FR" i="1" smtClean="0">
                <a:sym typeface="Symbol" pitchFamily="18" charset="2"/>
              </a:rPr>
              <a:t>s</a:t>
            </a:r>
            <a:r>
              <a:rPr lang="fr-CA" altLang="fr-FR" smtClean="0">
                <a:sym typeface="Symbol" pitchFamily="18" charset="2"/>
              </a:rPr>
              <a:t>), donc </a:t>
            </a:r>
          </a:p>
          <a:p>
            <a:pPr lvl="1"/>
            <a:r>
              <a:rPr lang="fr-CA" altLang="fr-FR" smtClean="0">
                <a:sym typeface="Symbol" pitchFamily="18" charset="2"/>
              </a:rPr>
              <a:t>(</a:t>
            </a:r>
            <a:r>
              <a:rPr lang="fr-CA" altLang="fr-FR" i="1" smtClean="0">
                <a:sym typeface="Symbol" pitchFamily="18" charset="2"/>
              </a:rPr>
              <a:t>r</a:t>
            </a:r>
            <a:r>
              <a:rPr lang="fr-CA" altLang="fr-FR" smtClean="0">
                <a:sym typeface="Symbol" pitchFamily="18" charset="2"/>
              </a:rPr>
              <a:t>) |(</a:t>
            </a:r>
            <a:r>
              <a:rPr lang="fr-CA" altLang="fr-FR" i="1" smtClean="0">
                <a:sym typeface="Symbol" pitchFamily="18" charset="2"/>
              </a:rPr>
              <a:t>s</a:t>
            </a:r>
            <a:r>
              <a:rPr lang="fr-CA" altLang="fr-FR" smtClean="0">
                <a:sym typeface="Symbol" pitchFamily="18" charset="2"/>
              </a:rPr>
              <a:t>) est une expression régulière qui dénote L(</a:t>
            </a:r>
            <a:r>
              <a:rPr lang="fr-CA" altLang="fr-FR" i="1" smtClean="0">
                <a:sym typeface="Symbol" pitchFamily="18" charset="2"/>
              </a:rPr>
              <a:t>r</a:t>
            </a:r>
            <a:r>
              <a:rPr lang="fr-CA" altLang="fr-FR" smtClean="0">
                <a:sym typeface="Symbol" pitchFamily="18" charset="2"/>
              </a:rPr>
              <a:t>)L(</a:t>
            </a:r>
            <a:r>
              <a:rPr lang="fr-CA" altLang="fr-FR" i="1" smtClean="0">
                <a:sym typeface="Symbol" pitchFamily="18" charset="2"/>
              </a:rPr>
              <a:t>s</a:t>
            </a:r>
            <a:r>
              <a:rPr lang="fr-CA" altLang="fr-FR" smtClean="0">
                <a:sym typeface="Symbol" pitchFamily="18" charset="2"/>
              </a:rPr>
              <a:t>).</a:t>
            </a:r>
          </a:p>
          <a:p>
            <a:pPr lvl="1"/>
            <a:r>
              <a:rPr lang="fr-CA" altLang="fr-FR" smtClean="0">
                <a:sym typeface="Symbol" pitchFamily="18" charset="2"/>
              </a:rPr>
              <a:t>(</a:t>
            </a:r>
            <a:r>
              <a:rPr lang="fr-CA" altLang="fr-FR" i="1" smtClean="0">
                <a:sym typeface="Symbol" pitchFamily="18" charset="2"/>
              </a:rPr>
              <a:t>r</a:t>
            </a:r>
            <a:r>
              <a:rPr lang="fr-CA" altLang="fr-FR" smtClean="0">
                <a:sym typeface="Symbol" pitchFamily="18" charset="2"/>
              </a:rPr>
              <a:t>)(</a:t>
            </a:r>
            <a:r>
              <a:rPr lang="fr-CA" altLang="fr-FR" i="1" smtClean="0">
                <a:sym typeface="Symbol" pitchFamily="18" charset="2"/>
              </a:rPr>
              <a:t>s</a:t>
            </a:r>
            <a:r>
              <a:rPr lang="fr-CA" altLang="fr-FR" smtClean="0">
                <a:sym typeface="Symbol" pitchFamily="18" charset="2"/>
              </a:rPr>
              <a:t>) est une expression régulière qui dénote L (</a:t>
            </a:r>
            <a:r>
              <a:rPr lang="fr-CA" altLang="fr-FR" i="1" smtClean="0">
                <a:sym typeface="Symbol" pitchFamily="18" charset="2"/>
              </a:rPr>
              <a:t>r</a:t>
            </a:r>
            <a:r>
              <a:rPr lang="fr-CA" altLang="fr-FR" smtClean="0">
                <a:sym typeface="Symbol" pitchFamily="18" charset="2"/>
              </a:rPr>
              <a:t>) L(</a:t>
            </a:r>
            <a:r>
              <a:rPr lang="fr-CA" altLang="fr-FR" i="1" smtClean="0">
                <a:sym typeface="Symbol" pitchFamily="18" charset="2"/>
              </a:rPr>
              <a:t>s</a:t>
            </a:r>
            <a:r>
              <a:rPr lang="fr-CA" altLang="fr-FR" smtClean="0">
                <a:sym typeface="Symbol" pitchFamily="18" charset="2"/>
              </a:rPr>
              <a:t>).</a:t>
            </a:r>
          </a:p>
          <a:p>
            <a:pPr lvl="1"/>
            <a:r>
              <a:rPr lang="fr-CA" altLang="fr-FR" smtClean="0">
                <a:sym typeface="Symbol" pitchFamily="18" charset="2"/>
              </a:rPr>
              <a:t>(</a:t>
            </a:r>
            <a:r>
              <a:rPr lang="fr-CA" altLang="fr-FR" i="1" smtClean="0">
                <a:sym typeface="Symbol" pitchFamily="18" charset="2"/>
              </a:rPr>
              <a:t>r</a:t>
            </a:r>
            <a:r>
              <a:rPr lang="fr-CA" altLang="fr-FR" smtClean="0">
                <a:sym typeface="Symbol" pitchFamily="18" charset="2"/>
              </a:rPr>
              <a:t>) * est une expression régulière qui dénote (L (</a:t>
            </a:r>
            <a:r>
              <a:rPr lang="fr-CA" altLang="fr-FR" i="1" smtClean="0">
                <a:sym typeface="Symbol" pitchFamily="18" charset="2"/>
              </a:rPr>
              <a:t>r</a:t>
            </a:r>
            <a:r>
              <a:rPr lang="fr-CA" altLang="fr-FR" smtClean="0">
                <a:sym typeface="Symbol" pitchFamily="18" charset="2"/>
              </a:rPr>
              <a:t>) )*.</a:t>
            </a:r>
          </a:p>
          <a:p>
            <a:pPr lvl="1"/>
            <a:endParaRPr lang="fr-CA" altLang="fr-FR" smtClean="0">
              <a:sym typeface="Symbol" pitchFamily="18" charset="2"/>
            </a:endParaRP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765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948597F8-5AAE-4F55-81A2-BABB0EE80CDF}" type="slidenum">
              <a:rPr lang="en-US" altLang="fr-FR" sz="1200" b="0" smtClean="0">
                <a:solidFill>
                  <a:srgbClr val="898989"/>
                </a:solidFill>
              </a:rPr>
              <a:pPr>
                <a:spcBef>
                  <a:spcPct val="0"/>
                </a:spcBef>
                <a:spcAft>
                  <a:spcPct val="0"/>
                </a:spcAft>
                <a:buFontTx/>
                <a:buNone/>
              </a:pPr>
              <a:t>224</a:t>
            </a:fld>
            <a:endParaRPr lang="en-US" altLang="fr-FR" sz="1200" b="0" smtClean="0">
              <a:solidFill>
                <a:srgbClr val="898989"/>
              </a:solidFill>
            </a:endParaRPr>
          </a:p>
        </p:txBody>
      </p:sp>
    </p:spTree>
    <p:extLst>
      <p:ext uri="{BB962C8B-B14F-4D97-AF65-F5344CB8AC3E}">
        <p14:creationId xmlns:p14="http://schemas.microsoft.com/office/powerpoint/2010/main" val="4140418682"/>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57200" y="152400"/>
            <a:ext cx="6934200" cy="1371600"/>
          </a:xfrm>
        </p:spPr>
        <p:txBody>
          <a:bodyPr/>
          <a:lstStyle/>
          <a:p>
            <a:pPr>
              <a:defRPr/>
            </a:pPr>
            <a:r>
              <a:rPr lang="fr-CA" altLang="fr-FR" dirty="0" smtClean="0"/>
              <a:t>Conventions de précédence</a:t>
            </a:r>
            <a:endParaRPr lang="fr-CA" altLang="fr-FR" dirty="0"/>
          </a:p>
        </p:txBody>
      </p:sp>
      <p:sp>
        <p:nvSpPr>
          <p:cNvPr id="28675" name="Rectangle 3"/>
          <p:cNvSpPr>
            <a:spLocks noGrp="1" noChangeArrowheads="1"/>
          </p:cNvSpPr>
          <p:nvPr>
            <p:ph idx="1"/>
          </p:nvPr>
        </p:nvSpPr>
        <p:spPr/>
        <p:txBody>
          <a:bodyPr/>
          <a:lstStyle/>
          <a:p>
            <a:r>
              <a:rPr lang="fr-CA" altLang="fr-FR" smtClean="0"/>
              <a:t>L’opérateur unaire </a:t>
            </a:r>
            <a:r>
              <a:rPr lang="fr-CA" altLang="fr-FR" smtClean="0">
                <a:solidFill>
                  <a:schemeClr val="tx2"/>
                </a:solidFill>
              </a:rPr>
              <a:t>*</a:t>
            </a:r>
            <a:r>
              <a:rPr lang="fr-CA" altLang="fr-FR" smtClean="0"/>
              <a:t> possède la plus haute précédence et il est associé vers la gauche.</a:t>
            </a:r>
          </a:p>
          <a:p>
            <a:endParaRPr lang="fr-CA" altLang="fr-FR" smtClean="0"/>
          </a:p>
          <a:p>
            <a:r>
              <a:rPr lang="fr-CA" altLang="fr-FR" smtClean="0"/>
              <a:t>La concaténation possède la deuxième plus haute précédence et il est associé vers la gauche.</a:t>
            </a:r>
          </a:p>
          <a:p>
            <a:endParaRPr lang="fr-CA" altLang="fr-FR" smtClean="0"/>
          </a:p>
          <a:p>
            <a:r>
              <a:rPr lang="fr-CA" altLang="fr-FR" smtClean="0">
                <a:solidFill>
                  <a:schemeClr val="tx2"/>
                </a:solidFill>
              </a:rPr>
              <a:t>|</a:t>
            </a:r>
            <a:r>
              <a:rPr lang="fr-CA" altLang="fr-FR" smtClean="0"/>
              <a:t> possède la plus basse précédence et est associé vers la gauche.</a:t>
            </a:r>
          </a:p>
          <a:p>
            <a:r>
              <a:rPr lang="fr-CA" altLang="fr-FR" smtClean="0"/>
              <a:t>(</a:t>
            </a:r>
            <a:r>
              <a:rPr lang="fr-CA" altLang="fr-FR" i="1" smtClean="0"/>
              <a:t>a</a:t>
            </a:r>
            <a:r>
              <a:rPr lang="fr-CA" altLang="fr-FR" smtClean="0"/>
              <a:t>)|(</a:t>
            </a:r>
            <a:r>
              <a:rPr lang="fr-CA" altLang="fr-FR" i="1" smtClean="0"/>
              <a:t>b</a:t>
            </a:r>
            <a:r>
              <a:rPr lang="fr-CA" altLang="fr-FR" smtClean="0"/>
              <a:t>)</a:t>
            </a:r>
            <a:r>
              <a:rPr lang="fr-CA" altLang="fr-FR" i="1" smtClean="0"/>
              <a:t>*</a:t>
            </a:r>
            <a:r>
              <a:rPr lang="fr-CA" altLang="fr-FR" smtClean="0"/>
              <a:t>(</a:t>
            </a:r>
            <a:r>
              <a:rPr lang="fr-CA" altLang="fr-FR" i="1" smtClean="0"/>
              <a:t>c</a:t>
            </a:r>
            <a:r>
              <a:rPr lang="fr-CA" altLang="fr-FR" smtClean="0"/>
              <a:t>)</a:t>
            </a:r>
            <a:r>
              <a:rPr lang="fr-CA" altLang="fr-FR" smtClean="0">
                <a:sym typeface="Symbol" pitchFamily="18" charset="2"/>
              </a:rPr>
              <a:t></a:t>
            </a:r>
            <a:r>
              <a:rPr lang="fr-CA" altLang="fr-FR" i="1" smtClean="0">
                <a:sym typeface="Symbol" pitchFamily="18" charset="2"/>
              </a:rPr>
              <a:t>a</a:t>
            </a:r>
            <a:r>
              <a:rPr lang="fr-CA" altLang="fr-FR" smtClean="0">
                <a:sym typeface="Symbol" pitchFamily="18" charset="2"/>
              </a:rPr>
              <a:t>|</a:t>
            </a:r>
            <a:r>
              <a:rPr lang="fr-CA" altLang="fr-FR" i="1" smtClean="0">
                <a:sym typeface="Symbol" pitchFamily="18" charset="2"/>
              </a:rPr>
              <a:t>b*c</a:t>
            </a:r>
            <a:endParaRPr lang="fr-CA" altLang="fr-FR"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867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CABD65DE-F4F7-4422-806B-D06E8BAF3A11}" type="slidenum">
              <a:rPr lang="en-US" altLang="fr-FR" sz="1200" b="0" smtClean="0">
                <a:solidFill>
                  <a:srgbClr val="898989"/>
                </a:solidFill>
              </a:rPr>
              <a:pPr>
                <a:spcBef>
                  <a:spcPct val="0"/>
                </a:spcBef>
                <a:spcAft>
                  <a:spcPct val="0"/>
                </a:spcAft>
                <a:buFontTx/>
                <a:buNone/>
              </a:pPr>
              <a:t>225</a:t>
            </a:fld>
            <a:endParaRPr lang="en-US" altLang="fr-FR" sz="1200" b="0" smtClean="0">
              <a:solidFill>
                <a:srgbClr val="898989"/>
              </a:solidFill>
            </a:endParaRPr>
          </a:p>
        </p:txBody>
      </p:sp>
    </p:spTree>
    <p:extLst>
      <p:ext uri="{BB962C8B-B14F-4D97-AF65-F5344CB8AC3E}">
        <p14:creationId xmlns:p14="http://schemas.microsoft.com/office/powerpoint/2010/main" val="1559172876"/>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457200" y="152400"/>
            <a:ext cx="6934200" cy="1371600"/>
          </a:xfrm>
        </p:spPr>
        <p:txBody>
          <a:bodyPr/>
          <a:lstStyle/>
          <a:p>
            <a:pPr>
              <a:defRPr/>
            </a:pPr>
            <a:r>
              <a:rPr lang="fr-CA" altLang="fr-FR" dirty="0" smtClean="0"/>
              <a:t>Exemple d’expressions régulières</a:t>
            </a:r>
            <a:endParaRPr lang="fr-CA" altLang="fr-FR" dirty="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970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AB86B2C3-F716-4269-A226-E4B26DCBE14D}" type="slidenum">
              <a:rPr lang="en-US" altLang="fr-FR" sz="1200" b="0" smtClean="0">
                <a:solidFill>
                  <a:srgbClr val="898989"/>
                </a:solidFill>
              </a:rPr>
              <a:pPr>
                <a:spcBef>
                  <a:spcPct val="0"/>
                </a:spcBef>
                <a:spcAft>
                  <a:spcPct val="0"/>
                </a:spcAft>
                <a:buFontTx/>
                <a:buNone/>
              </a:pPr>
              <a:t>226</a:t>
            </a:fld>
            <a:endParaRPr lang="en-US" altLang="fr-FR" sz="1200" b="0" smtClean="0">
              <a:solidFill>
                <a:srgbClr val="898989"/>
              </a:solidFill>
            </a:endParaRPr>
          </a:p>
        </p:txBody>
      </p:sp>
      <p:pic>
        <p:nvPicPr>
          <p:cNvPr id="2970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8313" y="1614488"/>
            <a:ext cx="6624637" cy="48514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078678378"/>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1026"/>
          <p:cNvSpPr>
            <a:spLocks noGrp="1" noChangeArrowheads="1"/>
          </p:cNvSpPr>
          <p:nvPr>
            <p:ph type="title"/>
          </p:nvPr>
        </p:nvSpPr>
        <p:spPr>
          <a:xfrm>
            <a:off x="457200" y="152400"/>
            <a:ext cx="6934200" cy="1371600"/>
          </a:xfrm>
        </p:spPr>
        <p:txBody>
          <a:bodyPr/>
          <a:lstStyle/>
          <a:p>
            <a:pPr>
              <a:defRPr/>
            </a:pPr>
            <a:r>
              <a:rPr lang="fr-CA" altLang="fr-FR" dirty="0" smtClean="0"/>
              <a:t>Propriétés d’une expression régulière</a:t>
            </a:r>
            <a:endParaRPr lang="fr-CA" altLang="fr-FR" dirty="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072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3D634709-7F60-49BE-B61A-B5769781DD09}" type="slidenum">
              <a:rPr lang="en-US" altLang="fr-FR" sz="1200" b="0" smtClean="0">
                <a:solidFill>
                  <a:srgbClr val="898989"/>
                </a:solidFill>
              </a:rPr>
              <a:pPr>
                <a:spcBef>
                  <a:spcPct val="0"/>
                </a:spcBef>
                <a:spcAft>
                  <a:spcPct val="0"/>
                </a:spcAft>
                <a:buFontTx/>
                <a:buNone/>
              </a:pPr>
              <a:t>227</a:t>
            </a:fld>
            <a:endParaRPr lang="en-US" altLang="fr-FR" sz="1200" b="0" smtClean="0">
              <a:solidFill>
                <a:srgbClr val="898989"/>
              </a:solidFill>
            </a:endParaRPr>
          </a:p>
        </p:txBody>
      </p:sp>
      <p:pic>
        <p:nvPicPr>
          <p:cNvPr id="30725"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1813" y="1773238"/>
            <a:ext cx="7910512" cy="44434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02715565"/>
      </p:ext>
    </p:extLst>
  </p:cSld>
  <p:clrMapOvr>
    <a:masterClrMapping/>
  </p:clrMapOvr>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457200" y="152400"/>
            <a:ext cx="6934200" cy="1371600"/>
          </a:xfrm>
        </p:spPr>
        <p:txBody>
          <a:bodyPr/>
          <a:lstStyle/>
          <a:p>
            <a:pPr>
              <a:defRPr/>
            </a:pPr>
            <a:r>
              <a:rPr lang="fr-CA" altLang="fr-FR" dirty="0" smtClean="0"/>
              <a:t>Définitions régulières</a:t>
            </a:r>
            <a:endParaRPr lang="fr-CA" altLang="fr-FR" dirty="0"/>
          </a:p>
        </p:txBody>
      </p:sp>
      <p:sp>
        <p:nvSpPr>
          <p:cNvPr id="31747" name="Rectangle 3"/>
          <p:cNvSpPr>
            <a:spLocks noGrp="1" noChangeArrowheads="1"/>
          </p:cNvSpPr>
          <p:nvPr>
            <p:ph idx="1"/>
          </p:nvPr>
        </p:nvSpPr>
        <p:spPr/>
        <p:txBody>
          <a:bodyPr/>
          <a:lstStyle/>
          <a:p>
            <a:r>
              <a:rPr lang="fr-CA" altLang="fr-FR" sz="2400" smtClean="0"/>
              <a:t>Si </a:t>
            </a:r>
            <a:r>
              <a:rPr lang="fr-CA" altLang="fr-FR" sz="2400" smtClean="0">
                <a:sym typeface="Symbol" pitchFamily="18" charset="2"/>
              </a:rPr>
              <a:t> est un alphabet de symboles de base, alors une </a:t>
            </a:r>
            <a:r>
              <a:rPr lang="fr-CA" altLang="fr-FR" sz="2400" i="1" smtClean="0">
                <a:solidFill>
                  <a:schemeClr val="tx2"/>
                </a:solidFill>
                <a:sym typeface="Symbol" pitchFamily="18" charset="2"/>
              </a:rPr>
              <a:t>définition régulière</a:t>
            </a:r>
            <a:r>
              <a:rPr lang="fr-CA" altLang="fr-FR" sz="2400" smtClean="0">
                <a:solidFill>
                  <a:schemeClr val="tx2"/>
                </a:solidFill>
                <a:sym typeface="Symbol" pitchFamily="18" charset="2"/>
              </a:rPr>
              <a:t> </a:t>
            </a:r>
            <a:r>
              <a:rPr lang="fr-CA" altLang="fr-FR" sz="2400" smtClean="0">
                <a:sym typeface="Symbol" pitchFamily="18" charset="2"/>
              </a:rPr>
              <a:t>est une séquence de définitions de forme:</a:t>
            </a:r>
          </a:p>
          <a:p>
            <a:pPr lvl="1">
              <a:buFontTx/>
              <a:buNone/>
            </a:pPr>
            <a:r>
              <a:rPr lang="fr-CA" altLang="fr-FR" i="1" smtClean="0"/>
              <a:t>d</a:t>
            </a:r>
            <a:r>
              <a:rPr lang="fr-CA" altLang="fr-FR" i="1" baseline="-25000" smtClean="0"/>
              <a:t>1</a:t>
            </a:r>
            <a:r>
              <a:rPr lang="fr-CA" altLang="fr-FR" i="1" smtClean="0">
                <a:sym typeface="Symbol" pitchFamily="18" charset="2"/>
              </a:rPr>
              <a:t> r</a:t>
            </a:r>
            <a:r>
              <a:rPr lang="fr-CA" altLang="fr-FR" i="1" baseline="-25000" smtClean="0">
                <a:sym typeface="Symbol" pitchFamily="18" charset="2"/>
              </a:rPr>
              <a:t>1</a:t>
            </a:r>
          </a:p>
          <a:p>
            <a:pPr lvl="1">
              <a:buFontTx/>
              <a:buNone/>
            </a:pPr>
            <a:r>
              <a:rPr lang="fr-CA" altLang="fr-FR" i="1" smtClean="0"/>
              <a:t>d</a:t>
            </a:r>
            <a:r>
              <a:rPr lang="fr-CA" altLang="fr-FR" i="1" baseline="-25000" smtClean="0"/>
              <a:t>2</a:t>
            </a:r>
            <a:r>
              <a:rPr lang="fr-CA" altLang="fr-FR" i="1" smtClean="0">
                <a:sym typeface="Symbol" pitchFamily="18" charset="2"/>
              </a:rPr>
              <a:t> r</a:t>
            </a:r>
            <a:r>
              <a:rPr lang="fr-CA" altLang="fr-FR" i="1" baseline="-25000" smtClean="0">
                <a:sym typeface="Symbol" pitchFamily="18" charset="2"/>
              </a:rPr>
              <a:t>2</a:t>
            </a:r>
          </a:p>
          <a:p>
            <a:pPr lvl="1">
              <a:buFontTx/>
              <a:buNone/>
            </a:pPr>
            <a:r>
              <a:rPr lang="fr-CA" altLang="fr-FR" baseline="-25000" smtClean="0">
                <a:sym typeface="Symbol" pitchFamily="18" charset="2"/>
              </a:rPr>
              <a:t>...</a:t>
            </a:r>
            <a:endParaRPr lang="fr-CA" altLang="fr-FR" i="1" baseline="-25000" smtClean="0">
              <a:sym typeface="Symbol" pitchFamily="18" charset="2"/>
            </a:endParaRPr>
          </a:p>
          <a:p>
            <a:pPr lvl="1">
              <a:buFontTx/>
              <a:buNone/>
            </a:pPr>
            <a:r>
              <a:rPr lang="fr-CA" altLang="fr-FR" i="1" smtClean="0"/>
              <a:t>d</a:t>
            </a:r>
            <a:r>
              <a:rPr lang="fr-CA" altLang="fr-FR" i="1" baseline="-25000" smtClean="0"/>
              <a:t>n</a:t>
            </a:r>
            <a:r>
              <a:rPr lang="fr-CA" altLang="fr-FR" i="1" smtClean="0">
                <a:sym typeface="Symbol" pitchFamily="18" charset="2"/>
              </a:rPr>
              <a:t> r</a:t>
            </a:r>
            <a:r>
              <a:rPr lang="fr-CA" altLang="fr-FR" i="1" baseline="-25000" smtClean="0">
                <a:sym typeface="Symbol" pitchFamily="18" charset="2"/>
              </a:rPr>
              <a:t>n</a:t>
            </a:r>
            <a:endParaRPr lang="fr-CA" altLang="fr-FR" sz="1800" i="1" baseline="-25000" smtClean="0">
              <a:sym typeface="Symbol" pitchFamily="18" charset="2"/>
            </a:endParaRPr>
          </a:p>
          <a:p>
            <a:r>
              <a:rPr lang="fr-CA" altLang="fr-FR" sz="2400" smtClean="0">
                <a:sym typeface="Symbol" pitchFamily="18" charset="2"/>
              </a:rPr>
              <a:t>Où </a:t>
            </a:r>
            <a:r>
              <a:rPr lang="fr-CA" altLang="fr-FR" sz="2400" i="1" smtClean="0"/>
              <a:t>d</a:t>
            </a:r>
            <a:r>
              <a:rPr lang="fr-CA" altLang="fr-FR" sz="2400" i="1" baseline="-25000" smtClean="0"/>
              <a:t>i</a:t>
            </a:r>
            <a:r>
              <a:rPr lang="fr-CA" altLang="fr-FR" sz="2400" smtClean="0"/>
              <a:t> est un nom distinct, et chaque </a:t>
            </a:r>
            <a:r>
              <a:rPr lang="fr-CA" altLang="fr-FR" sz="2400" i="1" smtClean="0"/>
              <a:t>r</a:t>
            </a:r>
            <a:r>
              <a:rPr lang="fr-CA" altLang="fr-FR" sz="2400" i="1" baseline="-25000" smtClean="0"/>
              <a:t>i</a:t>
            </a:r>
            <a:r>
              <a:rPr lang="fr-CA" altLang="fr-FR" sz="2400" smtClean="0"/>
              <a:t> est une expression régulière à travers les symboles dans </a:t>
            </a:r>
            <a:r>
              <a:rPr lang="fr-CA" altLang="fr-FR" sz="2400" smtClean="0">
                <a:sym typeface="Symbol" pitchFamily="18" charset="2"/>
              </a:rPr>
              <a:t>{</a:t>
            </a:r>
            <a:r>
              <a:rPr lang="fr-CA" altLang="fr-FR" sz="2400" i="1" smtClean="0">
                <a:sym typeface="Symbol" pitchFamily="18" charset="2"/>
              </a:rPr>
              <a:t>d</a:t>
            </a:r>
            <a:r>
              <a:rPr lang="fr-CA" altLang="fr-FR" sz="2400" i="1" baseline="-25000" smtClean="0">
                <a:sym typeface="Symbol" pitchFamily="18" charset="2"/>
              </a:rPr>
              <a:t>1</a:t>
            </a:r>
            <a:r>
              <a:rPr lang="fr-CA" altLang="fr-FR" sz="2400" i="1" smtClean="0">
                <a:sym typeface="Symbol" pitchFamily="18" charset="2"/>
              </a:rPr>
              <a:t>,d</a:t>
            </a:r>
            <a:r>
              <a:rPr lang="fr-CA" altLang="fr-FR" sz="2400" i="1" baseline="-25000" smtClean="0">
                <a:sym typeface="Symbol" pitchFamily="18" charset="2"/>
              </a:rPr>
              <a:t>2</a:t>
            </a:r>
            <a:r>
              <a:rPr lang="fr-CA" altLang="fr-FR" sz="2400" i="1" smtClean="0">
                <a:sym typeface="Symbol" pitchFamily="18" charset="2"/>
              </a:rPr>
              <a:t>,…,d</a:t>
            </a:r>
            <a:r>
              <a:rPr lang="fr-CA" altLang="fr-FR" sz="2400" i="1" baseline="-25000" smtClean="0">
                <a:sym typeface="Symbol" pitchFamily="18" charset="2"/>
              </a:rPr>
              <a:t>i-1</a:t>
            </a:r>
            <a:r>
              <a:rPr lang="fr-CA" altLang="fr-FR" sz="2400" smtClean="0">
                <a:sym typeface="Symbol" pitchFamily="18" charset="2"/>
              </a:rPr>
              <a:t>}, </a:t>
            </a:r>
          </a:p>
          <a:p>
            <a:pPr lvl="1"/>
            <a:r>
              <a:rPr lang="fr-CA" altLang="fr-FR" sz="2400" smtClean="0">
                <a:sym typeface="Symbol" pitchFamily="18" charset="2"/>
              </a:rPr>
              <a:t>i.e., les symboles de base et les noms pré-définis.</a:t>
            </a:r>
            <a:endParaRPr lang="fr-CA" altLang="fr-FR" sz="1800" i="1"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174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7B70223D-F3F9-48F2-8564-854D56DE9A6D}" type="slidenum">
              <a:rPr lang="en-US" altLang="fr-FR" sz="1200" b="0" smtClean="0">
                <a:solidFill>
                  <a:srgbClr val="898989"/>
                </a:solidFill>
              </a:rPr>
              <a:pPr>
                <a:spcBef>
                  <a:spcPct val="0"/>
                </a:spcBef>
                <a:spcAft>
                  <a:spcPct val="0"/>
                </a:spcAft>
                <a:buFontTx/>
                <a:buNone/>
              </a:pPr>
              <a:t>228</a:t>
            </a:fld>
            <a:endParaRPr lang="en-US" altLang="fr-FR" sz="1200" b="0" smtClean="0">
              <a:solidFill>
                <a:srgbClr val="898989"/>
              </a:solidFill>
            </a:endParaRPr>
          </a:p>
        </p:txBody>
      </p:sp>
    </p:spTree>
    <p:extLst>
      <p:ext uri="{BB962C8B-B14F-4D97-AF65-F5344CB8AC3E}">
        <p14:creationId xmlns:p14="http://schemas.microsoft.com/office/powerpoint/2010/main" val="4147127557"/>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457200" y="152400"/>
            <a:ext cx="6934200" cy="1371600"/>
          </a:xfrm>
        </p:spPr>
        <p:txBody>
          <a:bodyPr/>
          <a:lstStyle/>
          <a:p>
            <a:pPr>
              <a:defRPr/>
            </a:pPr>
            <a:r>
              <a:rPr lang="fr-CA" altLang="fr-FR" dirty="0" smtClean="0"/>
              <a:t>Exemple de définitions régulières</a:t>
            </a:r>
            <a:endParaRPr lang="fr-CA" altLang="fr-FR" dirty="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277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5120699F-8A0E-4124-8607-69DE5EA07CA5}" type="slidenum">
              <a:rPr lang="en-US" altLang="fr-FR" sz="1200" b="0" smtClean="0">
                <a:solidFill>
                  <a:srgbClr val="898989"/>
                </a:solidFill>
              </a:rPr>
              <a:pPr>
                <a:spcBef>
                  <a:spcPct val="0"/>
                </a:spcBef>
                <a:spcAft>
                  <a:spcPct val="0"/>
                </a:spcAft>
                <a:buFontTx/>
                <a:buNone/>
              </a:pPr>
              <a:t>229</a:t>
            </a:fld>
            <a:endParaRPr lang="en-US" altLang="fr-FR" sz="1200" b="0" smtClean="0">
              <a:solidFill>
                <a:srgbClr val="898989"/>
              </a:solidFill>
            </a:endParaRPr>
          </a:p>
        </p:txBody>
      </p:sp>
      <p:grpSp>
        <p:nvGrpSpPr>
          <p:cNvPr id="32773" name="Group 1"/>
          <p:cNvGrpSpPr>
            <a:grpSpLocks/>
          </p:cNvGrpSpPr>
          <p:nvPr/>
        </p:nvGrpSpPr>
        <p:grpSpPr bwMode="auto">
          <a:xfrm>
            <a:off x="608013" y="2066925"/>
            <a:ext cx="7635875" cy="3508375"/>
            <a:chOff x="608533" y="2066925"/>
            <a:chExt cx="7635875" cy="3509070"/>
          </a:xfrm>
        </p:grpSpPr>
        <p:pic>
          <p:nvPicPr>
            <p:cNvPr id="32774" name="Picture 2"/>
            <p:cNvPicPr>
              <a:picLocks noChangeAspect="1" noChangeArrowheads="1"/>
            </p:cNvPicPr>
            <p:nvPr/>
          </p:nvPicPr>
          <p:blipFill>
            <a:blip r:embed="rId2">
              <a:extLst>
                <a:ext uri="{28A0092B-C50C-407E-A947-70E740481C1C}">
                  <a14:useLocalDpi xmlns:a14="http://schemas.microsoft.com/office/drawing/2010/main" val="0"/>
                </a:ext>
              </a:extLst>
            </a:blip>
            <a:srcRect t="9540" b="53130"/>
            <a:stretch>
              <a:fillRect/>
            </a:stretch>
          </p:blipFill>
          <p:spPr bwMode="auto">
            <a:xfrm>
              <a:off x="608533" y="2066925"/>
              <a:ext cx="7635875" cy="17145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2775" name="Picture 2"/>
            <p:cNvPicPr>
              <a:picLocks noChangeAspect="1" noChangeArrowheads="1"/>
            </p:cNvPicPr>
            <p:nvPr/>
          </p:nvPicPr>
          <p:blipFill>
            <a:blip r:embed="rId2">
              <a:extLst>
                <a:ext uri="{28A0092B-C50C-407E-A947-70E740481C1C}">
                  <a14:useLocalDpi xmlns:a14="http://schemas.microsoft.com/office/drawing/2010/main" val="0"/>
                </a:ext>
              </a:extLst>
            </a:blip>
            <a:srcRect t="60925"/>
            <a:stretch>
              <a:fillRect/>
            </a:stretch>
          </p:blipFill>
          <p:spPr bwMode="auto">
            <a:xfrm>
              <a:off x="608533" y="3781425"/>
              <a:ext cx="7635875" cy="17945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Tree>
    <p:extLst>
      <p:ext uri="{BB962C8B-B14F-4D97-AF65-F5344CB8AC3E}">
        <p14:creationId xmlns:p14="http://schemas.microsoft.com/office/powerpoint/2010/main" val="2005482432"/>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fr-FR" altLang="fr-FR" dirty="0" smtClean="0"/>
              <a:t>Problèmes</a:t>
            </a:r>
            <a:endParaRPr lang="fr-FR" altLang="fr-FR" dirty="0"/>
          </a:p>
        </p:txBody>
      </p:sp>
      <p:sp>
        <p:nvSpPr>
          <p:cNvPr id="11267" name="Rectangle 3"/>
          <p:cNvSpPr>
            <a:spLocks noGrp="1" noChangeArrowheads="1"/>
          </p:cNvSpPr>
          <p:nvPr>
            <p:ph type="body" idx="1"/>
          </p:nvPr>
        </p:nvSpPr>
        <p:spPr/>
        <p:txBody>
          <a:bodyPr/>
          <a:lstStyle/>
          <a:p>
            <a:pPr eaLnBrk="1" hangingPunct="1">
              <a:lnSpc>
                <a:spcPct val="90000"/>
              </a:lnSpc>
            </a:pPr>
            <a:r>
              <a:rPr lang="fr-FR" altLang="fr-FR" sz="2400" smtClean="0"/>
              <a:t>L'hypothèse est que les exigences peuvent être pleinement compris avant le développement</a:t>
            </a:r>
          </a:p>
          <a:p>
            <a:pPr eaLnBrk="1" hangingPunct="1">
              <a:lnSpc>
                <a:spcPct val="90000"/>
              </a:lnSpc>
            </a:pPr>
            <a:endParaRPr lang="fr-FR" altLang="fr-FR" sz="2400" smtClean="0"/>
          </a:p>
          <a:p>
            <a:pPr eaLnBrk="1" hangingPunct="1">
              <a:lnSpc>
                <a:spcPct val="90000"/>
              </a:lnSpc>
            </a:pPr>
            <a:r>
              <a:rPr lang="fr-FR" altLang="fr-FR" sz="2400" smtClean="0"/>
              <a:t>Malheureusement l'hypothèse presque jamais valide</a:t>
            </a:r>
          </a:p>
          <a:p>
            <a:pPr eaLnBrk="1" hangingPunct="1">
              <a:lnSpc>
                <a:spcPct val="90000"/>
              </a:lnSpc>
            </a:pPr>
            <a:endParaRPr lang="fr-FR" altLang="fr-FR" sz="2400" smtClean="0"/>
          </a:p>
          <a:p>
            <a:pPr eaLnBrk="1" hangingPunct="1">
              <a:lnSpc>
                <a:spcPct val="90000"/>
              </a:lnSpc>
            </a:pPr>
            <a:r>
              <a:rPr lang="fr-FR" altLang="fr-FR" sz="2400" smtClean="0"/>
              <a:t>Interaction avec le client ne se produit qu'au début (exigences) et la fin (après la livraison)</a:t>
            </a:r>
          </a:p>
        </p:txBody>
      </p:sp>
      <p:sp>
        <p:nvSpPr>
          <p:cNvPr id="11268"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26953B77-BE38-4C06-BC8B-B59A8E2AC1F5}" type="slidenum">
              <a:rPr lang="fr-CA" smtClean="0">
                <a:solidFill>
                  <a:srgbClr val="000000">
                    <a:tint val="75000"/>
                  </a:srgbClr>
                </a:solidFill>
              </a:rPr>
              <a:pPr>
                <a:defRPr/>
              </a:pPr>
              <a:t>23</a:t>
            </a:fld>
            <a:endParaRPr lang="fr-CA">
              <a:solidFill>
                <a:srgbClr val="000000">
                  <a:tint val="75000"/>
                </a:srgbClr>
              </a:solidFill>
            </a:endParaRPr>
          </a:p>
        </p:txBody>
      </p:sp>
    </p:spTree>
    <p:extLst>
      <p:ext uri="{BB962C8B-B14F-4D97-AF65-F5344CB8AC3E}">
        <p14:creationId xmlns:p14="http://schemas.microsoft.com/office/powerpoint/2010/main" val="1483588125"/>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fr-CA" altLang="fr-FR" dirty="0" smtClean="0"/>
              <a:t>Sténographie notationnelle</a:t>
            </a:r>
            <a:endParaRPr lang="fr-CA" altLang="fr-FR" dirty="0"/>
          </a:p>
        </p:txBody>
      </p:sp>
      <p:sp>
        <p:nvSpPr>
          <p:cNvPr id="33795" name="Content Placeholder 1"/>
          <p:cNvSpPr>
            <a:spLocks noGrp="1"/>
          </p:cNvSpPr>
          <p:nvPr>
            <p:ph idx="1"/>
          </p:nvPr>
        </p:nvSpPr>
        <p:spPr/>
        <p:txBody>
          <a:bodyPr/>
          <a:lstStyle/>
          <a:p>
            <a:r>
              <a:rPr lang="fr-CA" altLang="fr-FR" sz="1800" smtClean="0"/>
              <a:t>Certaines motifs sont très fréquemment exprimés par des expressions régulières qu’il est convenable d’introduire des sténographies notationnelles pour eux</a:t>
            </a:r>
          </a:p>
          <a:p>
            <a:r>
              <a:rPr lang="fr-CA" altLang="fr-FR" sz="1800" smtClean="0"/>
              <a:t>Nous avons déjà vu quelques-unes de ces sténographies:</a:t>
            </a:r>
          </a:p>
          <a:p>
            <a:pPr marL="914400" lvl="1" indent="-457200">
              <a:buFont typeface="Arial Black" pitchFamily="34" charset="0"/>
              <a:buAutoNum type="arabicPeriod"/>
            </a:pPr>
            <a:r>
              <a:rPr lang="fr-CA" altLang="fr-FR" sz="1800" b="1" smtClean="0"/>
              <a:t>Un ou plusieurs circonstances:</a:t>
            </a:r>
            <a:r>
              <a:rPr lang="fr-CA" altLang="fr-FR" sz="1800" smtClean="0"/>
              <a:t> a+ dénote l’ensemble de toutes les chaînes de un ou plusieurs a’s</a:t>
            </a:r>
          </a:p>
          <a:p>
            <a:pPr marL="914400" lvl="1" indent="-457200">
              <a:buFont typeface="Arial Black" pitchFamily="34" charset="0"/>
              <a:buAutoNum type="arabicPeriod"/>
            </a:pPr>
            <a:r>
              <a:rPr lang="fr-CA" altLang="fr-FR" sz="1800" b="1" smtClean="0"/>
              <a:t>Zéro ou plusieurs circonstances: </a:t>
            </a:r>
            <a:r>
              <a:rPr lang="fr-CA" altLang="fr-FR" sz="1800" smtClean="0"/>
              <a:t>a* dénote toutes les chaînes de zéro ou plusieurs a’s</a:t>
            </a:r>
          </a:p>
          <a:p>
            <a:pPr marL="914400" lvl="1" indent="-457200">
              <a:buFont typeface="Arial Black" pitchFamily="34" charset="0"/>
              <a:buAutoNum type="arabicPeriod"/>
            </a:pPr>
            <a:r>
              <a:rPr lang="fr-CA" altLang="fr-FR" sz="1800" b="1" smtClean="0"/>
              <a:t>Classes de caractères: </a:t>
            </a:r>
            <a:r>
              <a:rPr lang="fr-CA" altLang="fr-FR" sz="1800" smtClean="0"/>
              <a:t>la notation [abc] où a, b et c dénotent l’expression régulière a | b | c</a:t>
            </a:r>
          </a:p>
          <a:p>
            <a:pPr marL="914400" lvl="1" indent="-457200">
              <a:buFont typeface="Arial Black" pitchFamily="34" charset="0"/>
              <a:buAutoNum type="arabicPeriod"/>
            </a:pPr>
            <a:r>
              <a:rPr lang="fr-CA" altLang="fr-FR" sz="1800" b="1" smtClean="0"/>
              <a:t>Classes de caractères abréviés: </a:t>
            </a:r>
            <a:r>
              <a:rPr lang="fr-CA" altLang="fr-FR" sz="1800" smtClean="0"/>
              <a:t>la notation [a-z] dénote l’expression régulière a | b | …. | z</a:t>
            </a:r>
          </a:p>
        </p:txBody>
      </p:sp>
      <p:sp>
        <p:nvSpPr>
          <p:cNvPr id="5" name="Footer Placeholder 2"/>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3797"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AA35BA97-C791-4D1C-92C9-E4B3CAF43A91}" type="slidenum">
              <a:rPr lang="en-US" altLang="fr-FR" sz="1200" b="0" smtClean="0">
                <a:solidFill>
                  <a:srgbClr val="898989"/>
                </a:solidFill>
              </a:rPr>
              <a:pPr>
                <a:spcBef>
                  <a:spcPct val="0"/>
                </a:spcBef>
                <a:spcAft>
                  <a:spcPct val="0"/>
                </a:spcAft>
                <a:buFontTx/>
                <a:buNone/>
              </a:pPr>
              <a:t>230</a:t>
            </a:fld>
            <a:endParaRPr lang="en-US" altLang="fr-FR" sz="1200" b="0" smtClean="0">
              <a:solidFill>
                <a:srgbClr val="898989"/>
              </a:solidFill>
            </a:endParaRPr>
          </a:p>
        </p:txBody>
      </p:sp>
    </p:spTree>
    <p:extLst>
      <p:ext uri="{BB962C8B-B14F-4D97-AF65-F5344CB8AC3E}">
        <p14:creationId xmlns:p14="http://schemas.microsoft.com/office/powerpoint/2010/main" val="983950228"/>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fr-CA" altLang="fr-FR" dirty="0" smtClean="0"/>
              <a:t>Sténographies notationnelles</a:t>
            </a:r>
            <a:endParaRPr lang="fr-CA" altLang="fr-FR" dirty="0"/>
          </a:p>
        </p:txBody>
      </p:sp>
      <p:sp>
        <p:nvSpPr>
          <p:cNvPr id="34819" name="Content Placeholder 1"/>
          <p:cNvSpPr>
            <a:spLocks noGrp="1"/>
          </p:cNvSpPr>
          <p:nvPr>
            <p:ph idx="1"/>
          </p:nvPr>
        </p:nvSpPr>
        <p:spPr/>
        <p:txBody>
          <a:bodyPr/>
          <a:lstStyle/>
          <a:p>
            <a:r>
              <a:rPr lang="fr-CA" altLang="fr-FR" sz="1800" smtClean="0"/>
              <a:t>En utilisant les classes de caractères, on peut décrire les identificateurs comme étant des chaînes décrites par l’expression régulière suivante:</a:t>
            </a:r>
          </a:p>
          <a:p>
            <a:pPr marL="273050" lvl="1" indent="0">
              <a:buFont typeface="Arial" charset="0"/>
              <a:buNone/>
            </a:pPr>
            <a:endParaRPr lang="fr-CA" altLang="fr-FR" sz="1800" smtClean="0"/>
          </a:p>
          <a:p>
            <a:pPr marL="273050" lvl="1" indent="0">
              <a:buFont typeface="Arial" charset="0"/>
              <a:buNone/>
            </a:pPr>
            <a:r>
              <a:rPr lang="fr-CA" altLang="fr-FR" sz="1800" smtClean="0"/>
              <a:t>[A-Za-z][A-Za-z0-9]*</a:t>
            </a:r>
          </a:p>
        </p:txBody>
      </p:sp>
      <p:sp>
        <p:nvSpPr>
          <p:cNvPr id="5" name="Footer Placeholder 2"/>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4821" name="Slide Number Placeholder 3"/>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A9D467E3-2E7F-4690-AFC7-0D98DD9C0F90}" type="slidenum">
              <a:rPr lang="en-US" altLang="fr-FR" sz="1200" b="0" smtClean="0">
                <a:solidFill>
                  <a:srgbClr val="898989"/>
                </a:solidFill>
              </a:rPr>
              <a:pPr>
                <a:spcBef>
                  <a:spcPct val="0"/>
                </a:spcBef>
                <a:spcAft>
                  <a:spcPct val="0"/>
                </a:spcAft>
                <a:buFontTx/>
                <a:buNone/>
              </a:pPr>
              <a:t>231</a:t>
            </a:fld>
            <a:endParaRPr lang="en-US" altLang="fr-FR" sz="1200" b="0" smtClean="0">
              <a:solidFill>
                <a:srgbClr val="898989"/>
              </a:solidFill>
            </a:endParaRPr>
          </a:p>
        </p:txBody>
      </p:sp>
    </p:spTree>
    <p:extLst>
      <p:ext uri="{BB962C8B-B14F-4D97-AF65-F5344CB8AC3E}">
        <p14:creationId xmlns:p14="http://schemas.microsoft.com/office/powerpoint/2010/main" val="3448020069"/>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Automate finie</a:t>
            </a:r>
            <a:endParaRPr lang="fr-CA" dirty="0"/>
          </a:p>
        </p:txBody>
      </p:sp>
      <p:sp>
        <p:nvSpPr>
          <p:cNvPr id="35843" name="Content Placeholder 2"/>
          <p:cNvSpPr>
            <a:spLocks noGrp="1"/>
          </p:cNvSpPr>
          <p:nvPr>
            <p:ph idx="1"/>
          </p:nvPr>
        </p:nvSpPr>
        <p:spPr/>
        <p:txBody>
          <a:bodyPr/>
          <a:lstStyle/>
          <a:p>
            <a:r>
              <a:rPr lang="fr-CA" altLang="fr-FR" smtClean="0"/>
              <a:t>Maintenant que nous avons appris les expressions régulières</a:t>
            </a:r>
          </a:p>
          <a:p>
            <a:pPr lvl="1"/>
            <a:r>
              <a:rPr lang="fr-CA" altLang="fr-FR" smtClean="0"/>
              <a:t>Comment peut-on savoir si une chaîne (ou entités lexicale) suit un motif d’expression régulière ou non?</a:t>
            </a:r>
          </a:p>
          <a:p>
            <a:endParaRPr lang="fr-CA" altLang="fr-FR" smtClean="0"/>
          </a:p>
          <a:p>
            <a:r>
              <a:rPr lang="fr-CA" altLang="fr-FR" smtClean="0"/>
              <a:t>Nous allons de nouveau utiliser les machines d’état!</a:t>
            </a:r>
          </a:p>
          <a:p>
            <a:pPr lvl="1"/>
            <a:r>
              <a:rPr lang="fr-CA" altLang="fr-FR" smtClean="0"/>
              <a:t>Cette fois, elles ne sont pas des machines d’état UML ou réseaux de petri</a:t>
            </a:r>
          </a:p>
          <a:p>
            <a:pPr lvl="1"/>
            <a:r>
              <a:rPr lang="fr-CA" altLang="fr-FR" smtClean="0"/>
              <a:t>Nous les appelons: Automate Finie</a:t>
            </a:r>
          </a:p>
          <a:p>
            <a:pPr lvl="1"/>
            <a:endParaRPr lang="fr-CA" altLang="fr-FR" smtClean="0"/>
          </a:p>
          <a:p>
            <a:r>
              <a:rPr lang="fr-CA" altLang="fr-FR" smtClean="0"/>
              <a:t>Le programme qui exécute cette machine d’état est appelé un </a:t>
            </a:r>
            <a:r>
              <a:rPr lang="fr-CA" altLang="fr-FR" i="1" smtClean="0">
                <a:solidFill>
                  <a:schemeClr val="tx2"/>
                </a:solidFill>
              </a:rPr>
              <a:t>Connaisseur</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584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C4F64D23-FB30-4EE6-A79E-2B85F5A4FBC3}" type="slidenum">
              <a:rPr lang="fr-CA" altLang="fr-FR" sz="1200" b="0" smtClean="0">
                <a:solidFill>
                  <a:srgbClr val="898989"/>
                </a:solidFill>
              </a:rPr>
              <a:pPr>
                <a:spcBef>
                  <a:spcPct val="0"/>
                </a:spcBef>
                <a:spcAft>
                  <a:spcPct val="0"/>
                </a:spcAft>
                <a:buFontTx/>
                <a:buNone/>
              </a:pPr>
              <a:t>232</a:t>
            </a:fld>
            <a:endParaRPr lang="fr-CA" altLang="fr-FR" sz="1200" b="0" smtClean="0">
              <a:solidFill>
                <a:srgbClr val="898989"/>
              </a:solidFill>
            </a:endParaRPr>
          </a:p>
        </p:txBody>
      </p:sp>
    </p:spTree>
    <p:extLst>
      <p:ext uri="{BB962C8B-B14F-4D97-AF65-F5344CB8AC3E}">
        <p14:creationId xmlns:p14="http://schemas.microsoft.com/office/powerpoint/2010/main" val="837979260"/>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Petite pause…</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686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99B26C11-ACD1-4A63-8C7B-EDE1413EEC3F}" type="slidenum">
              <a:rPr lang="fr-CA" altLang="fr-FR" sz="1200" b="0" smtClean="0">
                <a:solidFill>
                  <a:srgbClr val="898989"/>
                </a:solidFill>
              </a:rPr>
              <a:pPr>
                <a:spcBef>
                  <a:spcPct val="0"/>
                </a:spcBef>
                <a:spcAft>
                  <a:spcPct val="0"/>
                </a:spcAft>
                <a:buFontTx/>
                <a:buNone/>
              </a:pPr>
              <a:t>233</a:t>
            </a:fld>
            <a:endParaRPr lang="fr-CA" altLang="fr-FR" sz="1200" b="0" smtClean="0">
              <a:solidFill>
                <a:srgbClr val="898989"/>
              </a:solidFill>
            </a:endParaRPr>
          </a:p>
        </p:txBody>
      </p:sp>
      <p:pic>
        <p:nvPicPr>
          <p:cNvPr id="36869" name="Picture 2" descr="http://images.sodahead.com/polls/002721043/2738954470_tired_answer_1_xlarge.jpe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00338" y="2852738"/>
            <a:ext cx="3238500" cy="254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71718549"/>
      </p:ext>
    </p:extLst>
  </p:cSld>
  <p:clrMapOvr>
    <a:masterClrMapping/>
  </p:clrMapOvr>
  <p:timing>
    <p:tnLst>
      <p:par>
        <p:cT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57200" y="152400"/>
            <a:ext cx="6934200" cy="1371600"/>
          </a:xfrm>
        </p:spPr>
        <p:txBody>
          <a:bodyPr/>
          <a:lstStyle/>
          <a:p>
            <a:pPr>
              <a:defRPr/>
            </a:pPr>
            <a:r>
              <a:rPr lang="fr-CA" altLang="fr-FR" dirty="0" smtClean="0"/>
              <a:t>Automate fini</a:t>
            </a:r>
            <a:endParaRPr lang="fr-CA" altLang="fr-FR" dirty="0"/>
          </a:p>
        </p:txBody>
      </p:sp>
      <p:sp>
        <p:nvSpPr>
          <p:cNvPr id="37891" name="Rectangle 3"/>
          <p:cNvSpPr>
            <a:spLocks noGrp="1" noChangeArrowheads="1"/>
          </p:cNvSpPr>
          <p:nvPr>
            <p:ph idx="1"/>
          </p:nvPr>
        </p:nvSpPr>
        <p:spPr/>
        <p:txBody>
          <a:bodyPr/>
          <a:lstStyle/>
          <a:p>
            <a:r>
              <a:rPr lang="fr-CA" altLang="fr-FR" smtClean="0"/>
              <a:t>Un </a:t>
            </a:r>
            <a:r>
              <a:rPr lang="fr-CA" altLang="fr-FR" i="1" smtClean="0">
                <a:solidFill>
                  <a:schemeClr val="tx2"/>
                </a:solidFill>
              </a:rPr>
              <a:t>connaisseur</a:t>
            </a:r>
            <a:r>
              <a:rPr lang="fr-CA" altLang="fr-FR" smtClean="0">
                <a:solidFill>
                  <a:schemeClr val="tx2"/>
                </a:solidFill>
              </a:rPr>
              <a:t> </a:t>
            </a:r>
            <a:r>
              <a:rPr lang="fr-CA" altLang="fr-FR" smtClean="0"/>
              <a:t>pour un langage est un programme qui prend comme entrée une chaîne </a:t>
            </a:r>
            <a:r>
              <a:rPr lang="fr-CA" altLang="fr-FR" i="1" smtClean="0"/>
              <a:t>x</a:t>
            </a:r>
            <a:r>
              <a:rPr lang="fr-CA" altLang="fr-FR" smtClean="0"/>
              <a:t> et répond</a:t>
            </a:r>
          </a:p>
          <a:p>
            <a:pPr lvl="1"/>
            <a:r>
              <a:rPr lang="fr-CA" altLang="fr-FR" smtClean="0"/>
              <a:t>“Oui” si </a:t>
            </a:r>
            <a:r>
              <a:rPr lang="fr-CA" altLang="fr-FR" i="1" smtClean="0"/>
              <a:t>x</a:t>
            </a:r>
            <a:r>
              <a:rPr lang="fr-CA" altLang="fr-FR" smtClean="0"/>
              <a:t> est une entité lexicale du langage</a:t>
            </a:r>
          </a:p>
          <a:p>
            <a:pPr lvl="1"/>
            <a:r>
              <a:rPr lang="fr-CA" altLang="fr-FR" smtClean="0"/>
              <a:t>“Non” si au contraire</a:t>
            </a:r>
          </a:p>
          <a:p>
            <a:pPr lvl="1"/>
            <a:endParaRPr lang="fr-CA" altLang="fr-FR" smtClean="0"/>
          </a:p>
          <a:p>
            <a:r>
              <a:rPr lang="fr-CA" altLang="fr-FR" smtClean="0"/>
              <a:t>Nous compilons une expression régulière dans un connaisseur en construisant un diagramme appelé un</a:t>
            </a:r>
            <a:r>
              <a:rPr lang="fr-CA" altLang="fr-FR" i="1" smtClean="0">
                <a:solidFill>
                  <a:schemeClr val="accent2"/>
                </a:solidFill>
              </a:rPr>
              <a:t> </a:t>
            </a:r>
            <a:r>
              <a:rPr lang="fr-CA" altLang="fr-FR" i="1" smtClean="0">
                <a:solidFill>
                  <a:schemeClr val="tx2"/>
                </a:solidFill>
              </a:rPr>
              <a:t>automate fini</a:t>
            </a:r>
          </a:p>
          <a:p>
            <a:endParaRPr lang="fr-CA" altLang="fr-FR" smtClean="0"/>
          </a:p>
          <a:p>
            <a:r>
              <a:rPr lang="fr-CA" altLang="fr-FR" smtClean="0"/>
              <a:t>Un automate fini peut être </a:t>
            </a:r>
            <a:r>
              <a:rPr lang="fr-CA" altLang="fr-FR" i="1" smtClean="0">
                <a:solidFill>
                  <a:schemeClr val="tx2"/>
                </a:solidFill>
              </a:rPr>
              <a:t>déterministe</a:t>
            </a:r>
            <a:r>
              <a:rPr lang="fr-CA" altLang="fr-FR" smtClean="0">
                <a:solidFill>
                  <a:schemeClr val="tx2"/>
                </a:solidFill>
              </a:rPr>
              <a:t> </a:t>
            </a:r>
            <a:r>
              <a:rPr lang="fr-CA" altLang="fr-FR" smtClean="0"/>
              <a:t>ou </a:t>
            </a:r>
            <a:r>
              <a:rPr lang="fr-CA" altLang="fr-FR" i="1" smtClean="0">
                <a:solidFill>
                  <a:schemeClr val="tx2"/>
                </a:solidFill>
              </a:rPr>
              <a:t>non-déterministe</a:t>
            </a:r>
            <a:endParaRPr lang="fr-CA" altLang="fr-FR" smtClean="0"/>
          </a:p>
          <a:p>
            <a:pPr lvl="1"/>
            <a:r>
              <a:rPr lang="fr-CA" altLang="fr-FR" smtClean="0"/>
              <a:t>Non-déterministe veut dire que plus d’une transition d’un état est possible sur le même symbole d’entrée</a:t>
            </a:r>
            <a:endParaRPr lang="fr-CA" altLang="fr-FR" sz="1600"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789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760AAEFD-F458-4862-9D32-B2F10D0739DD}" type="slidenum">
              <a:rPr lang="en-US" altLang="fr-FR" sz="1200" b="0" smtClean="0">
                <a:solidFill>
                  <a:srgbClr val="898989"/>
                </a:solidFill>
              </a:rPr>
              <a:pPr>
                <a:spcBef>
                  <a:spcPct val="0"/>
                </a:spcBef>
                <a:spcAft>
                  <a:spcPct val="0"/>
                </a:spcAft>
                <a:buFontTx/>
                <a:buNone/>
              </a:pPr>
              <a:t>234</a:t>
            </a:fld>
            <a:endParaRPr lang="en-US" altLang="fr-FR" sz="1200" b="0" smtClean="0">
              <a:solidFill>
                <a:srgbClr val="898989"/>
              </a:solidFill>
            </a:endParaRPr>
          </a:p>
        </p:txBody>
      </p:sp>
    </p:spTree>
    <p:extLst>
      <p:ext uri="{BB962C8B-B14F-4D97-AF65-F5344CB8AC3E}">
        <p14:creationId xmlns:p14="http://schemas.microsoft.com/office/powerpoint/2010/main" val="2985925719"/>
      </p:ext>
    </p:extLst>
  </p:cSld>
  <p:clrMapOvr>
    <a:masterClrMapping/>
  </p:clrMapOvr>
  <p:timing>
    <p:tnLst>
      <p:par>
        <p:cTn id="1" dur="indefinite" restart="never" nodeType="tmRoot"/>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457200" y="152400"/>
            <a:ext cx="6934200" cy="1371600"/>
          </a:xfrm>
        </p:spPr>
        <p:txBody>
          <a:bodyPr/>
          <a:lstStyle/>
          <a:p>
            <a:pPr>
              <a:defRPr/>
            </a:pPr>
            <a:r>
              <a:rPr lang="fr-CA" altLang="fr-FR" sz="4000" dirty="0" smtClean="0"/>
              <a:t>Automate fini non-déterministe (</a:t>
            </a:r>
            <a:r>
              <a:rPr lang="fr-CA" altLang="fr-FR" sz="4000" dirty="0" err="1" smtClean="0"/>
              <a:t>afn</a:t>
            </a:r>
            <a:r>
              <a:rPr lang="fr-CA" altLang="fr-FR" sz="4000" dirty="0" smtClean="0"/>
              <a:t>)</a:t>
            </a:r>
            <a:endParaRPr lang="fr-CA" altLang="fr-FR" dirty="0"/>
          </a:p>
        </p:txBody>
      </p:sp>
      <p:sp>
        <p:nvSpPr>
          <p:cNvPr id="38915" name="Rectangle 3"/>
          <p:cNvSpPr>
            <a:spLocks noGrp="1" noChangeArrowheads="1"/>
          </p:cNvSpPr>
          <p:nvPr>
            <p:ph idx="1"/>
          </p:nvPr>
        </p:nvSpPr>
        <p:spPr/>
        <p:txBody>
          <a:bodyPr/>
          <a:lstStyle/>
          <a:p>
            <a:pPr>
              <a:lnSpc>
                <a:spcPct val="90000"/>
              </a:lnSpc>
            </a:pPr>
            <a:r>
              <a:rPr lang="fr-CA" altLang="fr-FR" smtClean="0"/>
              <a:t>Un ensemble d’états </a:t>
            </a:r>
            <a:r>
              <a:rPr lang="fr-CA" altLang="fr-FR" i="1" smtClean="0">
                <a:solidFill>
                  <a:schemeClr val="tx2"/>
                </a:solidFill>
              </a:rPr>
              <a:t>S</a:t>
            </a:r>
          </a:p>
          <a:p>
            <a:pPr>
              <a:lnSpc>
                <a:spcPct val="90000"/>
              </a:lnSpc>
            </a:pPr>
            <a:endParaRPr lang="fr-CA" altLang="fr-FR" smtClean="0">
              <a:solidFill>
                <a:schemeClr val="tx2"/>
              </a:solidFill>
            </a:endParaRPr>
          </a:p>
          <a:p>
            <a:pPr>
              <a:lnSpc>
                <a:spcPct val="90000"/>
              </a:lnSpc>
            </a:pPr>
            <a:r>
              <a:rPr lang="fr-CA" altLang="fr-FR" smtClean="0"/>
              <a:t>Un ensemble de symboles d’entrée qui appartiennent à l’alphabet </a:t>
            </a:r>
            <a:r>
              <a:rPr lang="fr-CA" altLang="fr-FR" smtClean="0">
                <a:solidFill>
                  <a:schemeClr val="tx2"/>
                </a:solidFill>
                <a:sym typeface="Symbol" pitchFamily="18" charset="2"/>
              </a:rPr>
              <a:t></a:t>
            </a:r>
          </a:p>
          <a:p>
            <a:pPr>
              <a:lnSpc>
                <a:spcPct val="90000"/>
              </a:lnSpc>
            </a:pPr>
            <a:endParaRPr lang="fr-CA" altLang="fr-FR" smtClean="0">
              <a:solidFill>
                <a:schemeClr val="tx2"/>
              </a:solidFill>
              <a:sym typeface="Symbol" pitchFamily="18" charset="2"/>
            </a:endParaRPr>
          </a:p>
          <a:p>
            <a:pPr>
              <a:lnSpc>
                <a:spcPct val="90000"/>
              </a:lnSpc>
            </a:pPr>
            <a:r>
              <a:rPr lang="fr-CA" altLang="fr-FR" smtClean="0"/>
              <a:t>Un ensemble de transitions qui sont déclenchées par le traitement d’un caractère</a:t>
            </a:r>
          </a:p>
          <a:p>
            <a:pPr>
              <a:lnSpc>
                <a:spcPct val="90000"/>
              </a:lnSpc>
            </a:pPr>
            <a:endParaRPr lang="fr-CA" altLang="fr-FR" smtClean="0"/>
          </a:p>
          <a:p>
            <a:pPr>
              <a:lnSpc>
                <a:spcPct val="90000"/>
              </a:lnSpc>
            </a:pPr>
            <a:r>
              <a:rPr lang="fr-CA" altLang="fr-FR" smtClean="0"/>
              <a:t>Un état </a:t>
            </a:r>
            <a:r>
              <a:rPr lang="fr-CA" altLang="fr-FR" u="sng" smtClean="0"/>
              <a:t>simple</a:t>
            </a:r>
            <a:r>
              <a:rPr lang="fr-CA" altLang="fr-FR" smtClean="0"/>
              <a:t> </a:t>
            </a:r>
            <a:r>
              <a:rPr lang="fr-CA" altLang="fr-FR" i="1" smtClean="0">
                <a:solidFill>
                  <a:schemeClr val="tx2"/>
                </a:solidFill>
              </a:rPr>
              <a:t>s</a:t>
            </a:r>
            <a:r>
              <a:rPr lang="fr-CA" altLang="fr-FR" i="1" baseline="-25000" smtClean="0">
                <a:solidFill>
                  <a:schemeClr val="tx2"/>
                </a:solidFill>
              </a:rPr>
              <a:t>0</a:t>
            </a:r>
            <a:r>
              <a:rPr lang="fr-CA" altLang="fr-FR" smtClean="0"/>
              <a:t> qui est reconnu comme l’état de départ </a:t>
            </a:r>
            <a:r>
              <a:rPr lang="fr-CA" altLang="fr-FR" i="1" smtClean="0"/>
              <a:t>(initial)</a:t>
            </a:r>
            <a:endParaRPr lang="fr-CA" altLang="fr-FR" smtClean="0"/>
          </a:p>
          <a:p>
            <a:pPr>
              <a:lnSpc>
                <a:spcPct val="90000"/>
              </a:lnSpc>
            </a:pPr>
            <a:endParaRPr lang="fr-CA" altLang="fr-FR" smtClean="0"/>
          </a:p>
          <a:p>
            <a:pPr>
              <a:lnSpc>
                <a:spcPct val="90000"/>
              </a:lnSpc>
            </a:pPr>
            <a:r>
              <a:rPr lang="fr-CA" altLang="fr-FR" smtClean="0"/>
              <a:t>Un </a:t>
            </a:r>
            <a:r>
              <a:rPr lang="fr-CA" altLang="fr-FR" u="sng" smtClean="0"/>
              <a:t>ensemble</a:t>
            </a:r>
            <a:r>
              <a:rPr lang="fr-CA" altLang="fr-FR" smtClean="0"/>
              <a:t> d’états </a:t>
            </a:r>
            <a:r>
              <a:rPr lang="fr-CA" altLang="fr-FR" i="1" smtClean="0">
                <a:solidFill>
                  <a:schemeClr val="tx2"/>
                </a:solidFill>
              </a:rPr>
              <a:t>F</a:t>
            </a:r>
            <a:r>
              <a:rPr lang="fr-CA" altLang="fr-FR" smtClean="0"/>
              <a:t> qui sont reconnus comme les états d’acceptation </a:t>
            </a:r>
            <a:r>
              <a:rPr lang="fr-CA" altLang="fr-FR" i="1" smtClean="0"/>
              <a:t>(final)</a:t>
            </a:r>
            <a:r>
              <a:rPr lang="fr-CA" altLang="fr-FR" smtClean="0"/>
              <a:t>.</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891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D3E2930C-4401-4BCE-94D4-3367C3B0CE2E}" type="slidenum">
              <a:rPr lang="en-US" altLang="fr-FR" sz="1200" b="0" smtClean="0">
                <a:solidFill>
                  <a:srgbClr val="898989"/>
                </a:solidFill>
              </a:rPr>
              <a:pPr>
                <a:spcBef>
                  <a:spcPct val="0"/>
                </a:spcBef>
                <a:spcAft>
                  <a:spcPct val="0"/>
                </a:spcAft>
                <a:buFontTx/>
                <a:buNone/>
              </a:pPr>
              <a:t>235</a:t>
            </a:fld>
            <a:endParaRPr lang="en-US" altLang="fr-FR" sz="1200" b="0" smtClean="0">
              <a:solidFill>
                <a:srgbClr val="898989"/>
              </a:solidFill>
            </a:endParaRPr>
          </a:p>
        </p:txBody>
      </p:sp>
    </p:spTree>
    <p:extLst>
      <p:ext uri="{BB962C8B-B14F-4D97-AF65-F5344CB8AC3E}">
        <p14:creationId xmlns:p14="http://schemas.microsoft.com/office/powerpoint/2010/main" val="672138239"/>
      </p:ext>
    </p:extLst>
  </p:cSld>
  <p:clrMapOvr>
    <a:masterClrMapping/>
  </p:clrMapOvr>
  <p:timing>
    <p:tnLst>
      <p:par>
        <p:cT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457200" y="152400"/>
            <a:ext cx="6934200" cy="1371600"/>
          </a:xfrm>
        </p:spPr>
        <p:txBody>
          <a:bodyPr/>
          <a:lstStyle/>
          <a:p>
            <a:pPr>
              <a:defRPr/>
            </a:pPr>
            <a:r>
              <a:rPr lang="fr-CA" altLang="fr-FR" dirty="0" smtClean="0"/>
              <a:t>Exemple d’un </a:t>
            </a:r>
            <a:r>
              <a:rPr lang="fr-CA" altLang="fr-FR" dirty="0" err="1" smtClean="0"/>
              <a:t>afn</a:t>
            </a:r>
            <a:endParaRPr lang="fr-CA" altLang="fr-FR" dirty="0"/>
          </a:p>
        </p:txBody>
      </p:sp>
      <p:sp>
        <p:nvSpPr>
          <p:cNvPr id="39939" name="Rectangle 4"/>
          <p:cNvSpPr>
            <a:spLocks noGrp="1" noChangeArrowheads="1"/>
          </p:cNvSpPr>
          <p:nvPr>
            <p:ph idx="1"/>
          </p:nvPr>
        </p:nvSpPr>
        <p:spPr/>
        <p:txBody>
          <a:bodyPr/>
          <a:lstStyle/>
          <a:p>
            <a:r>
              <a:rPr lang="fr-CA" altLang="fr-FR" smtClean="0"/>
              <a:t>L’expression régulière suivante</a:t>
            </a:r>
          </a:p>
          <a:p>
            <a:pPr marL="273050" lvl="1" indent="0">
              <a:buFont typeface="Arial" charset="0"/>
              <a:buNone/>
            </a:pPr>
            <a:r>
              <a:rPr lang="fr-CA" altLang="fr-FR" smtClean="0"/>
              <a:t>	</a:t>
            </a:r>
            <a:r>
              <a:rPr lang="fr-CA" altLang="fr-FR" b="1" smtClean="0">
                <a:solidFill>
                  <a:schemeClr val="tx2"/>
                </a:solidFill>
              </a:rPr>
              <a:t>(a|b)*abb</a:t>
            </a:r>
          </a:p>
          <a:p>
            <a:pPr marL="273050" lvl="1" indent="0">
              <a:buFont typeface="Arial" charset="0"/>
              <a:buNone/>
            </a:pPr>
            <a:endParaRPr lang="fr-CA" altLang="fr-FR" smtClean="0"/>
          </a:p>
          <a:p>
            <a:r>
              <a:rPr lang="fr-CA" altLang="fr-FR" smtClean="0"/>
              <a:t>Peut être décrite en utilisant un AFN avec le diagramme suivant:</a:t>
            </a:r>
          </a:p>
          <a:p>
            <a:endParaRPr lang="fr-CA" altLang="fr-FR" sz="1800" smtClean="0"/>
          </a:p>
          <a:p>
            <a:endParaRPr lang="fr-CA" altLang="fr-FR" sz="1800" smtClean="0"/>
          </a:p>
          <a:p>
            <a:endParaRPr lang="fr-CA" altLang="fr-FR" sz="1800" smtClean="0"/>
          </a:p>
        </p:txBody>
      </p:sp>
      <p:sp>
        <p:nvSpPr>
          <p:cNvPr id="6"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994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87D74BF3-EBA7-43FE-9E5D-DA265E971513}" type="slidenum">
              <a:rPr lang="en-US" altLang="fr-FR" sz="1200" b="0" smtClean="0">
                <a:solidFill>
                  <a:srgbClr val="898989"/>
                </a:solidFill>
              </a:rPr>
              <a:pPr>
                <a:spcBef>
                  <a:spcPct val="0"/>
                </a:spcBef>
                <a:spcAft>
                  <a:spcPct val="0"/>
                </a:spcAft>
                <a:buFontTx/>
                <a:buNone/>
              </a:pPr>
              <a:t>236</a:t>
            </a:fld>
            <a:endParaRPr lang="en-US" altLang="fr-FR" sz="1200" b="0" smtClean="0">
              <a:solidFill>
                <a:srgbClr val="898989"/>
              </a:solidFill>
            </a:endParaRPr>
          </a:p>
        </p:txBody>
      </p:sp>
      <p:pic>
        <p:nvPicPr>
          <p:cNvPr id="399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3716338"/>
            <a:ext cx="6183313" cy="16573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91550871"/>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altLang="fr-FR" dirty="0" smtClean="0"/>
              <a:t>Exemple d’un AFN</a:t>
            </a:r>
            <a:endParaRPr lang="fr-CA" dirty="0"/>
          </a:p>
        </p:txBody>
      </p:sp>
      <p:sp>
        <p:nvSpPr>
          <p:cNvPr id="40963" name="Content Placeholder 2"/>
          <p:cNvSpPr>
            <a:spLocks noGrp="1"/>
          </p:cNvSpPr>
          <p:nvPr>
            <p:ph idx="1"/>
          </p:nvPr>
        </p:nvSpPr>
        <p:spPr/>
        <p:txBody>
          <a:bodyPr/>
          <a:lstStyle/>
          <a:p>
            <a:r>
              <a:rPr lang="fr-CA" altLang="fr-FR" smtClean="0"/>
              <a:t>Le diagramme précédent peut être décrit en utilisant le tableau suivant aussi</a:t>
            </a:r>
          </a:p>
          <a:p>
            <a:pPr marL="0" lvl="1" indent="0">
              <a:spcAft>
                <a:spcPts val="600"/>
              </a:spcAft>
              <a:buClrTx/>
              <a:buFont typeface="Arial" charset="0"/>
              <a:buNone/>
            </a:pPr>
            <a:r>
              <a:rPr lang="fr-CA" altLang="fr-FR" b="1" smtClean="0"/>
              <a:t>Souvenez-vous que l’expression régulière était:</a:t>
            </a:r>
          </a:p>
          <a:p>
            <a:pPr marL="0" lvl="1" indent="0">
              <a:spcAft>
                <a:spcPts val="600"/>
              </a:spcAft>
              <a:buClrTx/>
              <a:buFont typeface="Arial" charset="0"/>
              <a:buNone/>
            </a:pPr>
            <a:r>
              <a:rPr lang="fr-CA" altLang="fr-FR" smtClean="0">
                <a:solidFill>
                  <a:schemeClr val="tx2"/>
                </a:solidFill>
              </a:rPr>
              <a:t>	</a:t>
            </a:r>
            <a:r>
              <a:rPr lang="fr-CA" altLang="fr-FR" b="1" smtClean="0">
                <a:solidFill>
                  <a:schemeClr val="tx2"/>
                </a:solidFill>
              </a:rPr>
              <a:t>(a|b)*abb</a:t>
            </a:r>
          </a:p>
          <a:p>
            <a:endParaRPr lang="fr-CA" altLang="fr-FR" smtClean="0"/>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09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5F269B6E-FA3C-4962-8EE7-4F8AF0570B70}" type="slidenum">
              <a:rPr lang="fr-CA" altLang="fr-FR" sz="1200" b="0" smtClean="0">
                <a:solidFill>
                  <a:srgbClr val="898989"/>
                </a:solidFill>
              </a:rPr>
              <a:pPr>
                <a:spcBef>
                  <a:spcPct val="0"/>
                </a:spcBef>
                <a:spcAft>
                  <a:spcPct val="0"/>
                </a:spcAft>
                <a:buFontTx/>
                <a:buNone/>
              </a:pPr>
              <a:t>237</a:t>
            </a:fld>
            <a:endParaRPr lang="fr-CA" altLang="fr-FR" sz="1200" b="0" smtClean="0">
              <a:solidFill>
                <a:srgbClr val="898989"/>
              </a:solidFill>
            </a:endParaRPr>
          </a:p>
        </p:txBody>
      </p:sp>
      <p:pic>
        <p:nvPicPr>
          <p:cNvPr id="4096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43213" y="3716338"/>
            <a:ext cx="3519487" cy="22145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46660499"/>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457200" y="152400"/>
            <a:ext cx="6934200" cy="1371600"/>
          </a:xfrm>
        </p:spPr>
        <p:txBody>
          <a:bodyPr/>
          <a:lstStyle/>
          <a:p>
            <a:pPr>
              <a:defRPr/>
            </a:pPr>
            <a:r>
              <a:rPr lang="fr-CA" dirty="0" smtClean="0"/>
              <a:t>Un autre exemple de AFN</a:t>
            </a:r>
            <a:endParaRPr lang="fr-CA" altLang="fr-FR" dirty="0"/>
          </a:p>
        </p:txBody>
      </p:sp>
      <p:sp>
        <p:nvSpPr>
          <p:cNvPr id="41987" name="Content Placeholder 1"/>
          <p:cNvSpPr>
            <a:spLocks noGrp="1"/>
          </p:cNvSpPr>
          <p:nvPr>
            <p:ph idx="1"/>
          </p:nvPr>
        </p:nvSpPr>
        <p:spPr/>
        <p:txBody>
          <a:bodyPr/>
          <a:lstStyle/>
          <a:p>
            <a:r>
              <a:rPr lang="fr-CA" altLang="fr-FR" smtClean="0"/>
              <a:t>Un AFN qui accepte l’expression régulière suivante:</a:t>
            </a:r>
          </a:p>
          <a:p>
            <a:pPr marL="273050" lvl="1" indent="0">
              <a:buFont typeface="Arial" charset="0"/>
              <a:buNone/>
            </a:pPr>
            <a:r>
              <a:rPr lang="fr-CA" altLang="fr-FR" b="1" smtClean="0">
                <a:solidFill>
                  <a:schemeClr val="tx2"/>
                </a:solidFill>
              </a:rPr>
              <a:t>aa*|bb*</a:t>
            </a:r>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419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6F6DB719-CFE4-4EED-9A3E-3628E119D5F3}" type="slidenum">
              <a:rPr lang="en-US" altLang="fr-FR" sz="1200" b="0" smtClean="0">
                <a:solidFill>
                  <a:srgbClr val="898989"/>
                </a:solidFill>
              </a:rPr>
              <a:pPr>
                <a:spcBef>
                  <a:spcPct val="0"/>
                </a:spcBef>
                <a:spcAft>
                  <a:spcPct val="0"/>
                </a:spcAft>
                <a:buFontTx/>
                <a:buNone/>
              </a:pPr>
              <a:t>238</a:t>
            </a:fld>
            <a:endParaRPr lang="en-US" altLang="fr-FR" sz="1200" b="0" smtClean="0">
              <a:solidFill>
                <a:srgbClr val="898989"/>
              </a:solidFill>
            </a:endParaRPr>
          </a:p>
        </p:txBody>
      </p:sp>
      <p:pic>
        <p:nvPicPr>
          <p:cNvPr id="4199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60675" y="2565400"/>
            <a:ext cx="2943225" cy="2981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76741763"/>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457200" y="152400"/>
            <a:ext cx="6934200" cy="1371600"/>
          </a:xfrm>
        </p:spPr>
        <p:txBody>
          <a:bodyPr/>
          <a:lstStyle/>
          <a:p>
            <a:pPr>
              <a:defRPr/>
            </a:pPr>
            <a:r>
              <a:rPr lang="fr-CA" altLang="fr-FR" dirty="0" smtClean="0"/>
              <a:t>Automate fini </a:t>
            </a:r>
            <a:r>
              <a:rPr lang="fr-CA" altLang="fr-FR" dirty="0"/>
              <a:t>déterministe </a:t>
            </a:r>
            <a:r>
              <a:rPr lang="fr-CA" altLang="fr-FR" dirty="0" smtClean="0"/>
              <a:t>(AFD)</a:t>
            </a:r>
            <a:endParaRPr lang="fr-CA" altLang="fr-FR" dirty="0"/>
          </a:p>
        </p:txBody>
      </p:sp>
      <p:sp>
        <p:nvSpPr>
          <p:cNvPr id="43011" name="Rectangle 3"/>
          <p:cNvSpPr>
            <a:spLocks noGrp="1" noChangeArrowheads="1"/>
          </p:cNvSpPr>
          <p:nvPr>
            <p:ph idx="1"/>
          </p:nvPr>
        </p:nvSpPr>
        <p:spPr/>
        <p:txBody>
          <a:bodyPr/>
          <a:lstStyle/>
          <a:p>
            <a:r>
              <a:rPr lang="fr-CA" altLang="fr-FR" smtClean="0"/>
              <a:t>Un AFD est un cas spécial de AFN dans lequel</a:t>
            </a:r>
          </a:p>
          <a:p>
            <a:pPr lvl="1"/>
            <a:r>
              <a:rPr lang="fr-CA" altLang="fr-FR" smtClean="0"/>
              <a:t>Aucun état a une transition </a:t>
            </a:r>
            <a:r>
              <a:rPr lang="fr-CA" altLang="fr-FR" smtClean="0">
                <a:sym typeface="Symbol" pitchFamily="18" charset="2"/>
              </a:rPr>
              <a:t></a:t>
            </a:r>
          </a:p>
          <a:p>
            <a:pPr lvl="1"/>
            <a:r>
              <a:rPr lang="fr-CA" altLang="fr-FR" smtClean="0">
                <a:sym typeface="Symbol" pitchFamily="18" charset="2"/>
              </a:rPr>
              <a:t>Pour chaque état </a:t>
            </a:r>
            <a:r>
              <a:rPr lang="fr-CA" altLang="fr-FR" i="1" smtClean="0">
                <a:sym typeface="Symbol" pitchFamily="18" charset="2"/>
              </a:rPr>
              <a:t>s</a:t>
            </a:r>
            <a:r>
              <a:rPr lang="fr-CA" altLang="fr-FR" smtClean="0">
                <a:sym typeface="Symbol" pitchFamily="18" charset="2"/>
              </a:rPr>
              <a:t> et symbole d’entrée </a:t>
            </a:r>
            <a:r>
              <a:rPr lang="fr-CA" altLang="fr-FR" i="1" smtClean="0">
                <a:sym typeface="Symbol" pitchFamily="18" charset="2"/>
              </a:rPr>
              <a:t>a</a:t>
            </a:r>
            <a:r>
              <a:rPr lang="fr-CA" altLang="fr-FR" smtClean="0">
                <a:sym typeface="Symbol" pitchFamily="18" charset="2"/>
              </a:rPr>
              <a:t>, il existe au plus une transition marqué </a:t>
            </a:r>
            <a:r>
              <a:rPr lang="fr-CA" altLang="fr-FR" i="1" smtClean="0">
                <a:sym typeface="Symbol" pitchFamily="18" charset="2"/>
              </a:rPr>
              <a:t>a</a:t>
            </a:r>
            <a:r>
              <a:rPr lang="fr-CA" altLang="fr-FR" smtClean="0">
                <a:sym typeface="Symbol" pitchFamily="18" charset="2"/>
              </a:rPr>
              <a:t> qui quitte </a:t>
            </a:r>
            <a:r>
              <a:rPr lang="fr-CA" altLang="fr-FR" i="1" smtClean="0">
                <a:sym typeface="Symbol" pitchFamily="18" charset="2"/>
              </a:rPr>
              <a:t>s</a:t>
            </a:r>
            <a:endParaRPr lang="fr-CA" altLang="fr-FR"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4301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F6D16627-AF55-4D3E-B471-05388BE490F3}" type="slidenum">
              <a:rPr lang="en-US" altLang="fr-FR" sz="1200" b="0" smtClean="0">
                <a:solidFill>
                  <a:srgbClr val="898989"/>
                </a:solidFill>
              </a:rPr>
              <a:pPr>
                <a:spcBef>
                  <a:spcPct val="0"/>
                </a:spcBef>
                <a:spcAft>
                  <a:spcPct val="0"/>
                </a:spcAft>
                <a:buFontTx/>
                <a:buNone/>
              </a:pPr>
              <a:t>239</a:t>
            </a:fld>
            <a:endParaRPr lang="en-US" altLang="fr-FR" sz="1200" b="0" smtClean="0">
              <a:solidFill>
                <a:srgbClr val="898989"/>
              </a:solidFill>
            </a:endParaRPr>
          </a:p>
        </p:txBody>
      </p:sp>
    </p:spTree>
    <p:extLst>
      <p:ext uri="{BB962C8B-B14F-4D97-AF65-F5344CB8AC3E}">
        <p14:creationId xmlns:p14="http://schemas.microsoft.com/office/powerpoint/2010/main" val="2786927098"/>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p:txBody>
          <a:bodyPr>
            <a:normAutofit fontScale="90000"/>
          </a:bodyPr>
          <a:lstStyle/>
          <a:p>
            <a:pPr eaLnBrk="1" fontAlgn="auto" hangingPunct="1">
              <a:spcAft>
                <a:spcPts val="0"/>
              </a:spcAft>
              <a:defRPr/>
            </a:pPr>
            <a:r>
              <a:rPr lang="fr-FR" altLang="fr-FR" dirty="0" smtClean="0"/>
              <a:t>Processus comme une «boîte blanche»</a:t>
            </a:r>
            <a:endParaRPr lang="fr-FR" altLang="fr-FR" dirty="0"/>
          </a:p>
        </p:txBody>
      </p:sp>
      <p:sp>
        <p:nvSpPr>
          <p:cNvPr id="12291" name="Rectangle 4"/>
          <p:cNvSpPr>
            <a:spLocks noChangeArrowheads="1"/>
          </p:cNvSpPr>
          <p:nvPr/>
        </p:nvSpPr>
        <p:spPr bwMode="auto">
          <a:xfrm>
            <a:off x="1833563" y="2179638"/>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76200">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2400" b="0" smtClean="0">
              <a:solidFill>
                <a:srgbClr val="000000"/>
              </a:solidFill>
              <a:latin typeface="Times New Roman" pitchFamily="18" charset="0"/>
            </a:endParaRPr>
          </a:p>
        </p:txBody>
      </p:sp>
      <p:grpSp>
        <p:nvGrpSpPr>
          <p:cNvPr id="12292" name="Group 4"/>
          <p:cNvGrpSpPr>
            <a:grpSpLocks noChangeAspect="1"/>
          </p:cNvGrpSpPr>
          <p:nvPr/>
        </p:nvGrpSpPr>
        <p:grpSpPr bwMode="auto">
          <a:xfrm>
            <a:off x="303213" y="1905000"/>
            <a:ext cx="8459787" cy="3857625"/>
            <a:chOff x="191" y="1200"/>
            <a:chExt cx="5329" cy="2430"/>
          </a:xfrm>
        </p:grpSpPr>
        <p:sp>
          <p:nvSpPr>
            <p:cNvPr id="12295" name="AutoShape 3"/>
            <p:cNvSpPr>
              <a:spLocks noChangeAspect="1" noChangeArrowheads="1" noTextEdit="1"/>
            </p:cNvSpPr>
            <p:nvPr/>
          </p:nvSpPr>
          <p:spPr bwMode="auto">
            <a:xfrm>
              <a:off x="192" y="1200"/>
              <a:ext cx="5328" cy="2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296" name="Rectangle 5"/>
            <p:cNvSpPr>
              <a:spLocks noChangeArrowheads="1"/>
            </p:cNvSpPr>
            <p:nvPr/>
          </p:nvSpPr>
          <p:spPr bwMode="auto">
            <a:xfrm>
              <a:off x="192" y="1200"/>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297" name="Rectangle 6"/>
            <p:cNvSpPr>
              <a:spLocks noChangeArrowheads="1"/>
            </p:cNvSpPr>
            <p:nvPr/>
          </p:nvSpPr>
          <p:spPr bwMode="auto">
            <a:xfrm>
              <a:off x="191" y="1289"/>
              <a:ext cx="102" cy="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298" name="Rectangle 7"/>
            <p:cNvSpPr>
              <a:spLocks noChangeArrowheads="1"/>
            </p:cNvSpPr>
            <p:nvPr/>
          </p:nvSpPr>
          <p:spPr bwMode="auto">
            <a:xfrm>
              <a:off x="191" y="1301"/>
              <a:ext cx="92"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smtClean="0">
                  <a:solidFill>
                    <a:srgbClr val="000000"/>
                  </a:solidFill>
                  <a:latin typeface="Times New Roman" pitchFamily="18" charset="0"/>
                </a:rPr>
                <a:t> </a:t>
              </a:r>
              <a:endParaRPr lang="fr-FR" altLang="fr-FR" sz="1800" b="0" smtClean="0">
                <a:solidFill>
                  <a:srgbClr val="000000"/>
                </a:solidFill>
              </a:endParaRPr>
            </a:p>
          </p:txBody>
        </p:sp>
        <p:sp>
          <p:nvSpPr>
            <p:cNvPr id="12299" name="Rectangle 8"/>
            <p:cNvSpPr>
              <a:spLocks noChangeArrowheads="1"/>
            </p:cNvSpPr>
            <p:nvPr/>
          </p:nvSpPr>
          <p:spPr bwMode="auto">
            <a:xfrm>
              <a:off x="225" y="1292"/>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00" name="Rectangle 9"/>
            <p:cNvSpPr>
              <a:spLocks noChangeArrowheads="1"/>
            </p:cNvSpPr>
            <p:nvPr/>
          </p:nvSpPr>
          <p:spPr bwMode="auto">
            <a:xfrm>
              <a:off x="4014" y="2105"/>
              <a:ext cx="714" cy="40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01" name="Rectangle 10"/>
            <p:cNvSpPr>
              <a:spLocks noChangeArrowheads="1"/>
            </p:cNvSpPr>
            <p:nvPr/>
          </p:nvSpPr>
          <p:spPr bwMode="auto">
            <a:xfrm>
              <a:off x="4116" y="2160"/>
              <a:ext cx="549"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02" name="Rectangle 11"/>
            <p:cNvSpPr>
              <a:spLocks noChangeArrowheads="1"/>
            </p:cNvSpPr>
            <p:nvPr/>
          </p:nvSpPr>
          <p:spPr bwMode="auto">
            <a:xfrm>
              <a:off x="4116" y="2164"/>
              <a:ext cx="42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i="1" smtClean="0">
                  <a:solidFill>
                    <a:srgbClr val="000000"/>
                  </a:solidFill>
                  <a:latin typeface="Times New Roman" pitchFamily="18" charset="0"/>
                </a:rPr>
                <a:t>Produit</a:t>
              </a:r>
              <a:endParaRPr lang="fr-FR" altLang="fr-FR" sz="1800" b="0" smtClean="0">
                <a:solidFill>
                  <a:srgbClr val="000000"/>
                </a:solidFill>
              </a:endParaRPr>
            </a:p>
          </p:txBody>
        </p:sp>
        <p:sp>
          <p:nvSpPr>
            <p:cNvPr id="12303" name="Rectangle 12"/>
            <p:cNvSpPr>
              <a:spLocks noChangeArrowheads="1"/>
            </p:cNvSpPr>
            <p:nvPr/>
          </p:nvSpPr>
          <p:spPr bwMode="auto">
            <a:xfrm>
              <a:off x="4564" y="2154"/>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04" name="Rectangle 13"/>
            <p:cNvSpPr>
              <a:spLocks noChangeArrowheads="1"/>
            </p:cNvSpPr>
            <p:nvPr/>
          </p:nvSpPr>
          <p:spPr bwMode="auto">
            <a:xfrm>
              <a:off x="4580" y="2160"/>
              <a:ext cx="10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05" name="Rectangle 14"/>
            <p:cNvSpPr>
              <a:spLocks noChangeArrowheads="1"/>
            </p:cNvSpPr>
            <p:nvPr/>
          </p:nvSpPr>
          <p:spPr bwMode="auto">
            <a:xfrm>
              <a:off x="4580" y="2175"/>
              <a:ext cx="9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i="1" smtClean="0">
                  <a:solidFill>
                    <a:srgbClr val="000000"/>
                  </a:solidFill>
                  <a:latin typeface="Times New Roman" pitchFamily="18" charset="0"/>
                </a:rPr>
                <a:t> </a:t>
              </a:r>
              <a:endParaRPr lang="fr-FR" altLang="fr-FR" sz="1800" b="0" smtClean="0">
                <a:solidFill>
                  <a:srgbClr val="000000"/>
                </a:solidFill>
              </a:endParaRPr>
            </a:p>
          </p:txBody>
        </p:sp>
        <p:sp>
          <p:nvSpPr>
            <p:cNvPr id="12306" name="Rectangle 15"/>
            <p:cNvSpPr>
              <a:spLocks noChangeArrowheads="1"/>
            </p:cNvSpPr>
            <p:nvPr/>
          </p:nvSpPr>
          <p:spPr bwMode="auto">
            <a:xfrm>
              <a:off x="4614" y="2164"/>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07" name="Rectangle 16"/>
            <p:cNvSpPr>
              <a:spLocks noChangeArrowheads="1"/>
            </p:cNvSpPr>
            <p:nvPr/>
          </p:nvSpPr>
          <p:spPr bwMode="auto">
            <a:xfrm>
              <a:off x="2638" y="1820"/>
              <a:ext cx="716" cy="40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08" name="Rectangle 17"/>
            <p:cNvSpPr>
              <a:spLocks noChangeArrowheads="1"/>
            </p:cNvSpPr>
            <p:nvPr/>
          </p:nvSpPr>
          <p:spPr bwMode="auto">
            <a:xfrm>
              <a:off x="2740" y="1876"/>
              <a:ext cx="536"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09" name="Rectangle 18"/>
            <p:cNvSpPr>
              <a:spLocks noChangeArrowheads="1"/>
            </p:cNvSpPr>
            <p:nvPr/>
          </p:nvSpPr>
          <p:spPr bwMode="auto">
            <a:xfrm>
              <a:off x="2740" y="1881"/>
              <a:ext cx="56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i="1" smtClean="0">
                  <a:solidFill>
                    <a:srgbClr val="000000"/>
                  </a:solidFill>
                  <a:latin typeface="Times New Roman" pitchFamily="18" charset="0"/>
                </a:rPr>
                <a:t>Processus</a:t>
              </a:r>
              <a:endParaRPr lang="fr-FR" altLang="fr-FR" sz="1800" b="0" smtClean="0">
                <a:solidFill>
                  <a:srgbClr val="000000"/>
                </a:solidFill>
              </a:endParaRPr>
            </a:p>
          </p:txBody>
        </p:sp>
        <p:sp>
          <p:nvSpPr>
            <p:cNvPr id="12310" name="Rectangle 19"/>
            <p:cNvSpPr>
              <a:spLocks noChangeArrowheads="1"/>
            </p:cNvSpPr>
            <p:nvPr/>
          </p:nvSpPr>
          <p:spPr bwMode="auto">
            <a:xfrm>
              <a:off x="3173" y="1871"/>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11" name="Rectangle 20"/>
            <p:cNvSpPr>
              <a:spLocks noChangeArrowheads="1"/>
            </p:cNvSpPr>
            <p:nvPr/>
          </p:nvSpPr>
          <p:spPr bwMode="auto">
            <a:xfrm>
              <a:off x="3188" y="1876"/>
              <a:ext cx="10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12" name="Rectangle 21"/>
            <p:cNvSpPr>
              <a:spLocks noChangeArrowheads="1"/>
            </p:cNvSpPr>
            <p:nvPr/>
          </p:nvSpPr>
          <p:spPr bwMode="auto">
            <a:xfrm>
              <a:off x="3188" y="1891"/>
              <a:ext cx="9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i="1" smtClean="0">
                  <a:solidFill>
                    <a:srgbClr val="000000"/>
                  </a:solidFill>
                  <a:latin typeface="Times New Roman" pitchFamily="18" charset="0"/>
                </a:rPr>
                <a:t> </a:t>
              </a:r>
              <a:endParaRPr lang="fr-FR" altLang="fr-FR" sz="1800" b="0" smtClean="0">
                <a:solidFill>
                  <a:srgbClr val="000000"/>
                </a:solidFill>
              </a:endParaRPr>
            </a:p>
          </p:txBody>
        </p:sp>
        <p:sp>
          <p:nvSpPr>
            <p:cNvPr id="12313" name="Rectangle 22"/>
            <p:cNvSpPr>
              <a:spLocks noChangeArrowheads="1"/>
            </p:cNvSpPr>
            <p:nvPr/>
          </p:nvSpPr>
          <p:spPr bwMode="auto">
            <a:xfrm>
              <a:off x="3222" y="1881"/>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14" name="Rectangle 23"/>
            <p:cNvSpPr>
              <a:spLocks noChangeArrowheads="1"/>
            </p:cNvSpPr>
            <p:nvPr/>
          </p:nvSpPr>
          <p:spPr bwMode="auto">
            <a:xfrm>
              <a:off x="2202" y="2167"/>
              <a:ext cx="260" cy="641"/>
            </a:xfrm>
            <a:prstGeom prst="rect">
              <a:avLst/>
            </a:prstGeom>
            <a:solidFill>
              <a:srgbClr val="808080"/>
            </a:solidFill>
            <a:ln w="15875">
              <a:solidFill>
                <a:srgbClr val="000000"/>
              </a:solidFill>
              <a:miter lim="800000"/>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15" name="Rectangle 24"/>
            <p:cNvSpPr>
              <a:spLocks noChangeArrowheads="1"/>
            </p:cNvSpPr>
            <p:nvPr/>
          </p:nvSpPr>
          <p:spPr bwMode="auto">
            <a:xfrm>
              <a:off x="1597" y="2460"/>
              <a:ext cx="435" cy="31"/>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16" name="Freeform 25"/>
            <p:cNvSpPr>
              <a:spLocks/>
            </p:cNvSpPr>
            <p:nvPr/>
          </p:nvSpPr>
          <p:spPr bwMode="auto">
            <a:xfrm>
              <a:off x="2029" y="2393"/>
              <a:ext cx="164" cy="164"/>
            </a:xfrm>
            <a:custGeom>
              <a:avLst/>
              <a:gdLst>
                <a:gd name="T0" fmla="*/ 0 w 164"/>
                <a:gd name="T1" fmla="*/ 164 h 164"/>
                <a:gd name="T2" fmla="*/ 164 w 164"/>
                <a:gd name="T3" fmla="*/ 81 h 164"/>
                <a:gd name="T4" fmla="*/ 0 w 164"/>
                <a:gd name="T5" fmla="*/ 0 h 164"/>
                <a:gd name="T6" fmla="*/ 0 w 164"/>
                <a:gd name="T7" fmla="*/ 164 h 1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4" h="164">
                  <a:moveTo>
                    <a:pt x="0" y="164"/>
                  </a:moveTo>
                  <a:lnTo>
                    <a:pt x="164" y="81"/>
                  </a:lnTo>
                  <a:lnTo>
                    <a:pt x="0" y="0"/>
                  </a:lnTo>
                  <a:lnTo>
                    <a:pt x="0" y="16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17" name="Rectangle 26"/>
            <p:cNvSpPr>
              <a:spLocks noChangeArrowheads="1"/>
            </p:cNvSpPr>
            <p:nvPr/>
          </p:nvSpPr>
          <p:spPr bwMode="auto">
            <a:xfrm>
              <a:off x="3787" y="2468"/>
              <a:ext cx="436" cy="3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18" name="Freeform 27"/>
            <p:cNvSpPr>
              <a:spLocks/>
            </p:cNvSpPr>
            <p:nvPr/>
          </p:nvSpPr>
          <p:spPr bwMode="auto">
            <a:xfrm>
              <a:off x="4220" y="2403"/>
              <a:ext cx="163" cy="165"/>
            </a:xfrm>
            <a:custGeom>
              <a:avLst/>
              <a:gdLst>
                <a:gd name="T0" fmla="*/ 0 w 163"/>
                <a:gd name="T1" fmla="*/ 165 h 165"/>
                <a:gd name="T2" fmla="*/ 163 w 163"/>
                <a:gd name="T3" fmla="*/ 82 h 165"/>
                <a:gd name="T4" fmla="*/ 0 w 163"/>
                <a:gd name="T5" fmla="*/ 0 h 165"/>
                <a:gd name="T6" fmla="*/ 0 w 163"/>
                <a:gd name="T7" fmla="*/ 165 h 1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63" h="165">
                  <a:moveTo>
                    <a:pt x="0" y="165"/>
                  </a:moveTo>
                  <a:lnTo>
                    <a:pt x="163" y="82"/>
                  </a:lnTo>
                  <a:lnTo>
                    <a:pt x="0" y="0"/>
                  </a:lnTo>
                  <a:lnTo>
                    <a:pt x="0" y="1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19" name="Freeform 28"/>
            <p:cNvSpPr>
              <a:spLocks/>
            </p:cNvSpPr>
            <p:nvPr/>
          </p:nvSpPr>
          <p:spPr bwMode="auto">
            <a:xfrm>
              <a:off x="1213" y="1412"/>
              <a:ext cx="1487" cy="755"/>
            </a:xfrm>
            <a:custGeom>
              <a:avLst/>
              <a:gdLst>
                <a:gd name="T0" fmla="*/ 82 w 1487"/>
                <a:gd name="T1" fmla="*/ 263 h 755"/>
                <a:gd name="T2" fmla="*/ 23 w 1487"/>
                <a:gd name="T3" fmla="*/ 300 h 755"/>
                <a:gd name="T4" fmla="*/ 0 w 1487"/>
                <a:gd name="T5" fmla="*/ 353 h 755"/>
                <a:gd name="T6" fmla="*/ 12 w 1487"/>
                <a:gd name="T7" fmla="*/ 395 h 755"/>
                <a:gd name="T8" fmla="*/ 42 w 1487"/>
                <a:gd name="T9" fmla="*/ 427 h 755"/>
                <a:gd name="T10" fmla="*/ 73 w 1487"/>
                <a:gd name="T11" fmla="*/ 442 h 755"/>
                <a:gd name="T12" fmla="*/ 36 w 1487"/>
                <a:gd name="T13" fmla="*/ 493 h 755"/>
                <a:gd name="T14" fmla="*/ 45 w 1487"/>
                <a:gd name="T15" fmla="*/ 552 h 755"/>
                <a:gd name="T16" fmla="*/ 98 w 1487"/>
                <a:gd name="T17" fmla="*/ 598 h 755"/>
                <a:gd name="T18" fmla="*/ 183 w 1487"/>
                <a:gd name="T19" fmla="*/ 617 h 755"/>
                <a:gd name="T20" fmla="*/ 199 w 1487"/>
                <a:gd name="T21" fmla="*/ 617 h 755"/>
                <a:gd name="T22" fmla="*/ 269 w 1487"/>
                <a:gd name="T23" fmla="*/ 671 h 755"/>
                <a:gd name="T24" fmla="*/ 361 w 1487"/>
                <a:gd name="T25" fmla="*/ 702 h 755"/>
                <a:gd name="T26" fmla="*/ 467 w 1487"/>
                <a:gd name="T27" fmla="*/ 708 h 755"/>
                <a:gd name="T28" fmla="*/ 567 w 1487"/>
                <a:gd name="T29" fmla="*/ 684 h 755"/>
                <a:gd name="T30" fmla="*/ 628 w 1487"/>
                <a:gd name="T31" fmla="*/ 726 h 755"/>
                <a:gd name="T32" fmla="*/ 703 w 1487"/>
                <a:gd name="T33" fmla="*/ 749 h 755"/>
                <a:gd name="T34" fmla="*/ 798 w 1487"/>
                <a:gd name="T35" fmla="*/ 752 h 755"/>
                <a:gd name="T36" fmla="*/ 899 w 1487"/>
                <a:gd name="T37" fmla="*/ 723 h 755"/>
                <a:gd name="T38" fmla="*/ 970 w 1487"/>
                <a:gd name="T39" fmla="*/ 663 h 755"/>
                <a:gd name="T40" fmla="*/ 1009 w 1487"/>
                <a:gd name="T41" fmla="*/ 650 h 755"/>
                <a:gd name="T42" fmla="*/ 1090 w 1487"/>
                <a:gd name="T43" fmla="*/ 662 h 755"/>
                <a:gd name="T44" fmla="*/ 1200 w 1487"/>
                <a:gd name="T45" fmla="*/ 637 h 755"/>
                <a:gd name="T46" fmla="*/ 1272 w 1487"/>
                <a:gd name="T47" fmla="*/ 577 h 755"/>
                <a:gd name="T48" fmla="*/ 1287 w 1487"/>
                <a:gd name="T49" fmla="*/ 539 h 755"/>
                <a:gd name="T50" fmla="*/ 1369 w 1487"/>
                <a:gd name="T51" fmla="*/ 508 h 755"/>
                <a:gd name="T52" fmla="*/ 1456 w 1487"/>
                <a:gd name="T53" fmla="*/ 448 h 755"/>
                <a:gd name="T54" fmla="*/ 1484 w 1487"/>
                <a:gd name="T55" fmla="*/ 395 h 755"/>
                <a:gd name="T56" fmla="*/ 1484 w 1487"/>
                <a:gd name="T57" fmla="*/ 340 h 755"/>
                <a:gd name="T58" fmla="*/ 1440 w 1487"/>
                <a:gd name="T59" fmla="*/ 267 h 755"/>
                <a:gd name="T60" fmla="*/ 1455 w 1487"/>
                <a:gd name="T61" fmla="*/ 232 h 755"/>
                <a:gd name="T62" fmla="*/ 1446 w 1487"/>
                <a:gd name="T63" fmla="*/ 177 h 755"/>
                <a:gd name="T64" fmla="*/ 1398 w 1487"/>
                <a:gd name="T65" fmla="*/ 126 h 755"/>
                <a:gd name="T66" fmla="*/ 1320 w 1487"/>
                <a:gd name="T67" fmla="*/ 95 h 755"/>
                <a:gd name="T68" fmla="*/ 1283 w 1487"/>
                <a:gd name="T69" fmla="*/ 42 h 755"/>
                <a:gd name="T70" fmla="*/ 1213 w 1487"/>
                <a:gd name="T71" fmla="*/ 8 h 755"/>
                <a:gd name="T72" fmla="*/ 1118 w 1487"/>
                <a:gd name="T73" fmla="*/ 3 h 755"/>
                <a:gd name="T74" fmla="*/ 1026 w 1487"/>
                <a:gd name="T75" fmla="*/ 42 h 755"/>
                <a:gd name="T76" fmla="*/ 976 w 1487"/>
                <a:gd name="T77" fmla="*/ 11 h 755"/>
                <a:gd name="T78" fmla="*/ 887 w 1487"/>
                <a:gd name="T79" fmla="*/ 2 h 755"/>
                <a:gd name="T80" fmla="*/ 829 w 1487"/>
                <a:gd name="T81" fmla="*/ 15 h 755"/>
                <a:gd name="T82" fmla="*/ 783 w 1487"/>
                <a:gd name="T83" fmla="*/ 46 h 755"/>
                <a:gd name="T84" fmla="*/ 746 w 1487"/>
                <a:gd name="T85" fmla="*/ 45 h 755"/>
                <a:gd name="T86" fmla="*/ 645 w 1487"/>
                <a:gd name="T87" fmla="*/ 22 h 755"/>
                <a:gd name="T88" fmla="*/ 573 w 1487"/>
                <a:gd name="T89" fmla="*/ 33 h 755"/>
                <a:gd name="T90" fmla="*/ 510 w 1487"/>
                <a:gd name="T91" fmla="*/ 62 h 755"/>
                <a:gd name="T92" fmla="*/ 454 w 1487"/>
                <a:gd name="T93" fmla="*/ 82 h 755"/>
                <a:gd name="T94" fmla="*/ 365 w 1487"/>
                <a:gd name="T95" fmla="*/ 70 h 755"/>
                <a:gd name="T96" fmla="*/ 233 w 1487"/>
                <a:gd name="T97" fmla="*/ 97 h 755"/>
                <a:gd name="T98" fmla="*/ 171 w 1487"/>
                <a:gd name="T99" fmla="*/ 140 h 755"/>
                <a:gd name="T100" fmla="*/ 141 w 1487"/>
                <a:gd name="T101" fmla="*/ 183 h 755"/>
                <a:gd name="T102" fmla="*/ 131 w 1487"/>
                <a:gd name="T103" fmla="*/ 230 h 755"/>
                <a:gd name="T104" fmla="*/ 135 w 1487"/>
                <a:gd name="T105" fmla="*/ 251 h 7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87" h="755">
                  <a:moveTo>
                    <a:pt x="135" y="251"/>
                  </a:moveTo>
                  <a:lnTo>
                    <a:pt x="107" y="255"/>
                  </a:lnTo>
                  <a:lnTo>
                    <a:pt x="82" y="263"/>
                  </a:lnTo>
                  <a:lnTo>
                    <a:pt x="58" y="272"/>
                  </a:lnTo>
                  <a:lnTo>
                    <a:pt x="39" y="285"/>
                  </a:lnTo>
                  <a:lnTo>
                    <a:pt x="23" y="300"/>
                  </a:lnTo>
                  <a:lnTo>
                    <a:pt x="11" y="316"/>
                  </a:lnTo>
                  <a:lnTo>
                    <a:pt x="3" y="335"/>
                  </a:lnTo>
                  <a:lnTo>
                    <a:pt x="0" y="353"/>
                  </a:lnTo>
                  <a:lnTo>
                    <a:pt x="2" y="367"/>
                  </a:lnTo>
                  <a:lnTo>
                    <a:pt x="5" y="381"/>
                  </a:lnTo>
                  <a:lnTo>
                    <a:pt x="12" y="395"/>
                  </a:lnTo>
                  <a:lnTo>
                    <a:pt x="20" y="407"/>
                  </a:lnTo>
                  <a:lnTo>
                    <a:pt x="32" y="417"/>
                  </a:lnTo>
                  <a:lnTo>
                    <a:pt x="42" y="427"/>
                  </a:lnTo>
                  <a:lnTo>
                    <a:pt x="57" y="435"/>
                  </a:lnTo>
                  <a:lnTo>
                    <a:pt x="73" y="444"/>
                  </a:lnTo>
                  <a:lnTo>
                    <a:pt x="73" y="442"/>
                  </a:lnTo>
                  <a:lnTo>
                    <a:pt x="57" y="457"/>
                  </a:lnTo>
                  <a:lnTo>
                    <a:pt x="42" y="476"/>
                  </a:lnTo>
                  <a:lnTo>
                    <a:pt x="36" y="493"/>
                  </a:lnTo>
                  <a:lnTo>
                    <a:pt x="33" y="513"/>
                  </a:lnTo>
                  <a:lnTo>
                    <a:pt x="36" y="534"/>
                  </a:lnTo>
                  <a:lnTo>
                    <a:pt x="45" y="552"/>
                  </a:lnTo>
                  <a:lnTo>
                    <a:pt x="58" y="571"/>
                  </a:lnTo>
                  <a:lnTo>
                    <a:pt x="78" y="586"/>
                  </a:lnTo>
                  <a:lnTo>
                    <a:pt x="98" y="598"/>
                  </a:lnTo>
                  <a:lnTo>
                    <a:pt x="125" y="608"/>
                  </a:lnTo>
                  <a:lnTo>
                    <a:pt x="152" y="616"/>
                  </a:lnTo>
                  <a:lnTo>
                    <a:pt x="183" y="617"/>
                  </a:lnTo>
                  <a:lnTo>
                    <a:pt x="190" y="617"/>
                  </a:lnTo>
                  <a:lnTo>
                    <a:pt x="199" y="616"/>
                  </a:lnTo>
                  <a:lnTo>
                    <a:pt x="199" y="617"/>
                  </a:lnTo>
                  <a:lnTo>
                    <a:pt x="220" y="637"/>
                  </a:lnTo>
                  <a:lnTo>
                    <a:pt x="242" y="654"/>
                  </a:lnTo>
                  <a:lnTo>
                    <a:pt x="269" y="671"/>
                  </a:lnTo>
                  <a:lnTo>
                    <a:pt x="298" y="684"/>
                  </a:lnTo>
                  <a:lnTo>
                    <a:pt x="328" y="696"/>
                  </a:lnTo>
                  <a:lnTo>
                    <a:pt x="361" y="702"/>
                  </a:lnTo>
                  <a:lnTo>
                    <a:pt x="395" y="708"/>
                  </a:lnTo>
                  <a:lnTo>
                    <a:pt x="432" y="709"/>
                  </a:lnTo>
                  <a:lnTo>
                    <a:pt x="467" y="708"/>
                  </a:lnTo>
                  <a:lnTo>
                    <a:pt x="503" y="702"/>
                  </a:lnTo>
                  <a:lnTo>
                    <a:pt x="536" y="696"/>
                  </a:lnTo>
                  <a:lnTo>
                    <a:pt x="567" y="684"/>
                  </a:lnTo>
                  <a:lnTo>
                    <a:pt x="585" y="699"/>
                  </a:lnTo>
                  <a:lnTo>
                    <a:pt x="605" y="714"/>
                  </a:lnTo>
                  <a:lnTo>
                    <a:pt x="628" y="726"/>
                  </a:lnTo>
                  <a:lnTo>
                    <a:pt x="650" y="736"/>
                  </a:lnTo>
                  <a:lnTo>
                    <a:pt x="676" y="745"/>
                  </a:lnTo>
                  <a:lnTo>
                    <a:pt x="703" y="749"/>
                  </a:lnTo>
                  <a:lnTo>
                    <a:pt x="733" y="752"/>
                  </a:lnTo>
                  <a:lnTo>
                    <a:pt x="761" y="755"/>
                  </a:lnTo>
                  <a:lnTo>
                    <a:pt x="798" y="752"/>
                  </a:lnTo>
                  <a:lnTo>
                    <a:pt x="835" y="746"/>
                  </a:lnTo>
                  <a:lnTo>
                    <a:pt x="869" y="736"/>
                  </a:lnTo>
                  <a:lnTo>
                    <a:pt x="899" y="723"/>
                  </a:lnTo>
                  <a:lnTo>
                    <a:pt x="927" y="705"/>
                  </a:lnTo>
                  <a:lnTo>
                    <a:pt x="951" y="687"/>
                  </a:lnTo>
                  <a:lnTo>
                    <a:pt x="970" y="663"/>
                  </a:lnTo>
                  <a:lnTo>
                    <a:pt x="983" y="640"/>
                  </a:lnTo>
                  <a:lnTo>
                    <a:pt x="983" y="641"/>
                  </a:lnTo>
                  <a:lnTo>
                    <a:pt x="1009" y="650"/>
                  </a:lnTo>
                  <a:lnTo>
                    <a:pt x="1035" y="656"/>
                  </a:lnTo>
                  <a:lnTo>
                    <a:pt x="1062" y="659"/>
                  </a:lnTo>
                  <a:lnTo>
                    <a:pt x="1090" y="662"/>
                  </a:lnTo>
                  <a:lnTo>
                    <a:pt x="1129" y="657"/>
                  </a:lnTo>
                  <a:lnTo>
                    <a:pt x="1166" y="651"/>
                  </a:lnTo>
                  <a:lnTo>
                    <a:pt x="1200" y="637"/>
                  </a:lnTo>
                  <a:lnTo>
                    <a:pt x="1229" y="622"/>
                  </a:lnTo>
                  <a:lnTo>
                    <a:pt x="1253" y="602"/>
                  </a:lnTo>
                  <a:lnTo>
                    <a:pt x="1272" y="577"/>
                  </a:lnTo>
                  <a:lnTo>
                    <a:pt x="1278" y="567"/>
                  </a:lnTo>
                  <a:lnTo>
                    <a:pt x="1284" y="552"/>
                  </a:lnTo>
                  <a:lnTo>
                    <a:pt x="1287" y="539"/>
                  </a:lnTo>
                  <a:lnTo>
                    <a:pt x="1289" y="525"/>
                  </a:lnTo>
                  <a:lnTo>
                    <a:pt x="1330" y="518"/>
                  </a:lnTo>
                  <a:lnTo>
                    <a:pt x="1369" y="508"/>
                  </a:lnTo>
                  <a:lnTo>
                    <a:pt x="1401" y="491"/>
                  </a:lnTo>
                  <a:lnTo>
                    <a:pt x="1432" y="470"/>
                  </a:lnTo>
                  <a:lnTo>
                    <a:pt x="1456" y="448"/>
                  </a:lnTo>
                  <a:lnTo>
                    <a:pt x="1473" y="423"/>
                  </a:lnTo>
                  <a:lnTo>
                    <a:pt x="1480" y="410"/>
                  </a:lnTo>
                  <a:lnTo>
                    <a:pt x="1484" y="395"/>
                  </a:lnTo>
                  <a:lnTo>
                    <a:pt x="1486" y="381"/>
                  </a:lnTo>
                  <a:lnTo>
                    <a:pt x="1487" y="367"/>
                  </a:lnTo>
                  <a:lnTo>
                    <a:pt x="1484" y="340"/>
                  </a:lnTo>
                  <a:lnTo>
                    <a:pt x="1477" y="315"/>
                  </a:lnTo>
                  <a:lnTo>
                    <a:pt x="1461" y="289"/>
                  </a:lnTo>
                  <a:lnTo>
                    <a:pt x="1440" y="267"/>
                  </a:lnTo>
                  <a:lnTo>
                    <a:pt x="1447" y="255"/>
                  </a:lnTo>
                  <a:lnTo>
                    <a:pt x="1452" y="243"/>
                  </a:lnTo>
                  <a:lnTo>
                    <a:pt x="1455" y="232"/>
                  </a:lnTo>
                  <a:lnTo>
                    <a:pt x="1456" y="218"/>
                  </a:lnTo>
                  <a:lnTo>
                    <a:pt x="1455" y="197"/>
                  </a:lnTo>
                  <a:lnTo>
                    <a:pt x="1446" y="177"/>
                  </a:lnTo>
                  <a:lnTo>
                    <a:pt x="1434" y="159"/>
                  </a:lnTo>
                  <a:lnTo>
                    <a:pt x="1418" y="141"/>
                  </a:lnTo>
                  <a:lnTo>
                    <a:pt x="1398" y="126"/>
                  </a:lnTo>
                  <a:lnTo>
                    <a:pt x="1375" y="113"/>
                  </a:lnTo>
                  <a:lnTo>
                    <a:pt x="1348" y="103"/>
                  </a:lnTo>
                  <a:lnTo>
                    <a:pt x="1320" y="95"/>
                  </a:lnTo>
                  <a:lnTo>
                    <a:pt x="1312" y="76"/>
                  </a:lnTo>
                  <a:lnTo>
                    <a:pt x="1299" y="57"/>
                  </a:lnTo>
                  <a:lnTo>
                    <a:pt x="1283" y="42"/>
                  </a:lnTo>
                  <a:lnTo>
                    <a:pt x="1263" y="28"/>
                  </a:lnTo>
                  <a:lnTo>
                    <a:pt x="1240" y="15"/>
                  </a:lnTo>
                  <a:lnTo>
                    <a:pt x="1213" y="8"/>
                  </a:lnTo>
                  <a:lnTo>
                    <a:pt x="1185" y="2"/>
                  </a:lnTo>
                  <a:lnTo>
                    <a:pt x="1154" y="0"/>
                  </a:lnTo>
                  <a:lnTo>
                    <a:pt x="1118" y="3"/>
                  </a:lnTo>
                  <a:lnTo>
                    <a:pt x="1084" y="11"/>
                  </a:lnTo>
                  <a:lnTo>
                    <a:pt x="1054" y="24"/>
                  </a:lnTo>
                  <a:lnTo>
                    <a:pt x="1026" y="42"/>
                  </a:lnTo>
                  <a:lnTo>
                    <a:pt x="1028" y="42"/>
                  </a:lnTo>
                  <a:lnTo>
                    <a:pt x="1006" y="24"/>
                  </a:lnTo>
                  <a:lnTo>
                    <a:pt x="976" y="11"/>
                  </a:lnTo>
                  <a:lnTo>
                    <a:pt x="943" y="3"/>
                  </a:lnTo>
                  <a:lnTo>
                    <a:pt x="908" y="0"/>
                  </a:lnTo>
                  <a:lnTo>
                    <a:pt x="887" y="2"/>
                  </a:lnTo>
                  <a:lnTo>
                    <a:pt x="866" y="3"/>
                  </a:lnTo>
                  <a:lnTo>
                    <a:pt x="847" y="9"/>
                  </a:lnTo>
                  <a:lnTo>
                    <a:pt x="829" y="15"/>
                  </a:lnTo>
                  <a:lnTo>
                    <a:pt x="813" y="24"/>
                  </a:lnTo>
                  <a:lnTo>
                    <a:pt x="797" y="34"/>
                  </a:lnTo>
                  <a:lnTo>
                    <a:pt x="783" y="46"/>
                  </a:lnTo>
                  <a:lnTo>
                    <a:pt x="773" y="58"/>
                  </a:lnTo>
                  <a:lnTo>
                    <a:pt x="773" y="59"/>
                  </a:lnTo>
                  <a:lnTo>
                    <a:pt x="746" y="45"/>
                  </a:lnTo>
                  <a:lnTo>
                    <a:pt x="715" y="33"/>
                  </a:lnTo>
                  <a:lnTo>
                    <a:pt x="681" y="25"/>
                  </a:lnTo>
                  <a:lnTo>
                    <a:pt x="645" y="22"/>
                  </a:lnTo>
                  <a:lnTo>
                    <a:pt x="620" y="24"/>
                  </a:lnTo>
                  <a:lnTo>
                    <a:pt x="596" y="28"/>
                  </a:lnTo>
                  <a:lnTo>
                    <a:pt x="573" y="33"/>
                  </a:lnTo>
                  <a:lnTo>
                    <a:pt x="550" y="42"/>
                  </a:lnTo>
                  <a:lnTo>
                    <a:pt x="530" y="51"/>
                  </a:lnTo>
                  <a:lnTo>
                    <a:pt x="510" y="62"/>
                  </a:lnTo>
                  <a:lnTo>
                    <a:pt x="496" y="76"/>
                  </a:lnTo>
                  <a:lnTo>
                    <a:pt x="482" y="91"/>
                  </a:lnTo>
                  <a:lnTo>
                    <a:pt x="454" y="82"/>
                  </a:lnTo>
                  <a:lnTo>
                    <a:pt x="426" y="76"/>
                  </a:lnTo>
                  <a:lnTo>
                    <a:pt x="395" y="71"/>
                  </a:lnTo>
                  <a:lnTo>
                    <a:pt x="365" y="70"/>
                  </a:lnTo>
                  <a:lnTo>
                    <a:pt x="316" y="73"/>
                  </a:lnTo>
                  <a:lnTo>
                    <a:pt x="275" y="82"/>
                  </a:lnTo>
                  <a:lnTo>
                    <a:pt x="233" y="97"/>
                  </a:lnTo>
                  <a:lnTo>
                    <a:pt x="199" y="117"/>
                  </a:lnTo>
                  <a:lnTo>
                    <a:pt x="184" y="128"/>
                  </a:lnTo>
                  <a:lnTo>
                    <a:pt x="171" y="140"/>
                  </a:lnTo>
                  <a:lnTo>
                    <a:pt x="159" y="153"/>
                  </a:lnTo>
                  <a:lnTo>
                    <a:pt x="150" y="166"/>
                  </a:lnTo>
                  <a:lnTo>
                    <a:pt x="141" y="183"/>
                  </a:lnTo>
                  <a:lnTo>
                    <a:pt x="137" y="197"/>
                  </a:lnTo>
                  <a:lnTo>
                    <a:pt x="134" y="212"/>
                  </a:lnTo>
                  <a:lnTo>
                    <a:pt x="131" y="230"/>
                  </a:lnTo>
                  <a:lnTo>
                    <a:pt x="131" y="240"/>
                  </a:lnTo>
                  <a:lnTo>
                    <a:pt x="134" y="251"/>
                  </a:lnTo>
                  <a:lnTo>
                    <a:pt x="135" y="25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0" name="Freeform 29"/>
            <p:cNvSpPr>
              <a:spLocks/>
            </p:cNvSpPr>
            <p:nvPr/>
          </p:nvSpPr>
          <p:spPr bwMode="auto">
            <a:xfrm>
              <a:off x="1213" y="1412"/>
              <a:ext cx="1487" cy="755"/>
            </a:xfrm>
            <a:custGeom>
              <a:avLst/>
              <a:gdLst>
                <a:gd name="T0" fmla="*/ 82 w 1487"/>
                <a:gd name="T1" fmla="*/ 263 h 755"/>
                <a:gd name="T2" fmla="*/ 23 w 1487"/>
                <a:gd name="T3" fmla="*/ 300 h 755"/>
                <a:gd name="T4" fmla="*/ 0 w 1487"/>
                <a:gd name="T5" fmla="*/ 353 h 755"/>
                <a:gd name="T6" fmla="*/ 12 w 1487"/>
                <a:gd name="T7" fmla="*/ 395 h 755"/>
                <a:gd name="T8" fmla="*/ 42 w 1487"/>
                <a:gd name="T9" fmla="*/ 427 h 755"/>
                <a:gd name="T10" fmla="*/ 73 w 1487"/>
                <a:gd name="T11" fmla="*/ 442 h 755"/>
                <a:gd name="T12" fmla="*/ 36 w 1487"/>
                <a:gd name="T13" fmla="*/ 493 h 755"/>
                <a:gd name="T14" fmla="*/ 45 w 1487"/>
                <a:gd name="T15" fmla="*/ 552 h 755"/>
                <a:gd name="T16" fmla="*/ 98 w 1487"/>
                <a:gd name="T17" fmla="*/ 598 h 755"/>
                <a:gd name="T18" fmla="*/ 183 w 1487"/>
                <a:gd name="T19" fmla="*/ 617 h 755"/>
                <a:gd name="T20" fmla="*/ 199 w 1487"/>
                <a:gd name="T21" fmla="*/ 617 h 755"/>
                <a:gd name="T22" fmla="*/ 269 w 1487"/>
                <a:gd name="T23" fmla="*/ 671 h 755"/>
                <a:gd name="T24" fmla="*/ 361 w 1487"/>
                <a:gd name="T25" fmla="*/ 702 h 755"/>
                <a:gd name="T26" fmla="*/ 467 w 1487"/>
                <a:gd name="T27" fmla="*/ 708 h 755"/>
                <a:gd name="T28" fmla="*/ 567 w 1487"/>
                <a:gd name="T29" fmla="*/ 684 h 755"/>
                <a:gd name="T30" fmla="*/ 628 w 1487"/>
                <a:gd name="T31" fmla="*/ 726 h 755"/>
                <a:gd name="T32" fmla="*/ 703 w 1487"/>
                <a:gd name="T33" fmla="*/ 749 h 755"/>
                <a:gd name="T34" fmla="*/ 798 w 1487"/>
                <a:gd name="T35" fmla="*/ 752 h 755"/>
                <a:gd name="T36" fmla="*/ 899 w 1487"/>
                <a:gd name="T37" fmla="*/ 723 h 755"/>
                <a:gd name="T38" fmla="*/ 970 w 1487"/>
                <a:gd name="T39" fmla="*/ 663 h 755"/>
                <a:gd name="T40" fmla="*/ 1009 w 1487"/>
                <a:gd name="T41" fmla="*/ 650 h 755"/>
                <a:gd name="T42" fmla="*/ 1090 w 1487"/>
                <a:gd name="T43" fmla="*/ 662 h 755"/>
                <a:gd name="T44" fmla="*/ 1200 w 1487"/>
                <a:gd name="T45" fmla="*/ 637 h 755"/>
                <a:gd name="T46" fmla="*/ 1272 w 1487"/>
                <a:gd name="T47" fmla="*/ 577 h 755"/>
                <a:gd name="T48" fmla="*/ 1287 w 1487"/>
                <a:gd name="T49" fmla="*/ 539 h 755"/>
                <a:gd name="T50" fmla="*/ 1369 w 1487"/>
                <a:gd name="T51" fmla="*/ 508 h 755"/>
                <a:gd name="T52" fmla="*/ 1456 w 1487"/>
                <a:gd name="T53" fmla="*/ 448 h 755"/>
                <a:gd name="T54" fmla="*/ 1484 w 1487"/>
                <a:gd name="T55" fmla="*/ 395 h 755"/>
                <a:gd name="T56" fmla="*/ 1484 w 1487"/>
                <a:gd name="T57" fmla="*/ 340 h 755"/>
                <a:gd name="T58" fmla="*/ 1440 w 1487"/>
                <a:gd name="T59" fmla="*/ 267 h 755"/>
                <a:gd name="T60" fmla="*/ 1455 w 1487"/>
                <a:gd name="T61" fmla="*/ 232 h 755"/>
                <a:gd name="T62" fmla="*/ 1446 w 1487"/>
                <a:gd name="T63" fmla="*/ 177 h 755"/>
                <a:gd name="T64" fmla="*/ 1398 w 1487"/>
                <a:gd name="T65" fmla="*/ 126 h 755"/>
                <a:gd name="T66" fmla="*/ 1320 w 1487"/>
                <a:gd name="T67" fmla="*/ 95 h 755"/>
                <a:gd name="T68" fmla="*/ 1283 w 1487"/>
                <a:gd name="T69" fmla="*/ 42 h 755"/>
                <a:gd name="T70" fmla="*/ 1213 w 1487"/>
                <a:gd name="T71" fmla="*/ 8 h 755"/>
                <a:gd name="T72" fmla="*/ 1118 w 1487"/>
                <a:gd name="T73" fmla="*/ 3 h 755"/>
                <a:gd name="T74" fmla="*/ 1026 w 1487"/>
                <a:gd name="T75" fmla="*/ 42 h 755"/>
                <a:gd name="T76" fmla="*/ 976 w 1487"/>
                <a:gd name="T77" fmla="*/ 11 h 755"/>
                <a:gd name="T78" fmla="*/ 887 w 1487"/>
                <a:gd name="T79" fmla="*/ 2 h 755"/>
                <a:gd name="T80" fmla="*/ 829 w 1487"/>
                <a:gd name="T81" fmla="*/ 15 h 755"/>
                <a:gd name="T82" fmla="*/ 783 w 1487"/>
                <a:gd name="T83" fmla="*/ 46 h 755"/>
                <a:gd name="T84" fmla="*/ 746 w 1487"/>
                <a:gd name="T85" fmla="*/ 45 h 755"/>
                <a:gd name="T86" fmla="*/ 645 w 1487"/>
                <a:gd name="T87" fmla="*/ 22 h 755"/>
                <a:gd name="T88" fmla="*/ 573 w 1487"/>
                <a:gd name="T89" fmla="*/ 33 h 755"/>
                <a:gd name="T90" fmla="*/ 510 w 1487"/>
                <a:gd name="T91" fmla="*/ 62 h 755"/>
                <a:gd name="T92" fmla="*/ 454 w 1487"/>
                <a:gd name="T93" fmla="*/ 82 h 755"/>
                <a:gd name="T94" fmla="*/ 365 w 1487"/>
                <a:gd name="T95" fmla="*/ 70 h 755"/>
                <a:gd name="T96" fmla="*/ 233 w 1487"/>
                <a:gd name="T97" fmla="*/ 97 h 755"/>
                <a:gd name="T98" fmla="*/ 171 w 1487"/>
                <a:gd name="T99" fmla="*/ 140 h 755"/>
                <a:gd name="T100" fmla="*/ 141 w 1487"/>
                <a:gd name="T101" fmla="*/ 183 h 755"/>
                <a:gd name="T102" fmla="*/ 131 w 1487"/>
                <a:gd name="T103" fmla="*/ 230 h 755"/>
                <a:gd name="T104" fmla="*/ 135 w 1487"/>
                <a:gd name="T105" fmla="*/ 251 h 7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487" h="755">
                  <a:moveTo>
                    <a:pt x="135" y="251"/>
                  </a:moveTo>
                  <a:lnTo>
                    <a:pt x="107" y="255"/>
                  </a:lnTo>
                  <a:lnTo>
                    <a:pt x="82" y="263"/>
                  </a:lnTo>
                  <a:lnTo>
                    <a:pt x="58" y="272"/>
                  </a:lnTo>
                  <a:lnTo>
                    <a:pt x="39" y="285"/>
                  </a:lnTo>
                  <a:lnTo>
                    <a:pt x="23" y="300"/>
                  </a:lnTo>
                  <a:lnTo>
                    <a:pt x="11" y="316"/>
                  </a:lnTo>
                  <a:lnTo>
                    <a:pt x="3" y="335"/>
                  </a:lnTo>
                  <a:lnTo>
                    <a:pt x="0" y="353"/>
                  </a:lnTo>
                  <a:lnTo>
                    <a:pt x="2" y="367"/>
                  </a:lnTo>
                  <a:lnTo>
                    <a:pt x="5" y="381"/>
                  </a:lnTo>
                  <a:lnTo>
                    <a:pt x="12" y="395"/>
                  </a:lnTo>
                  <a:lnTo>
                    <a:pt x="20" y="407"/>
                  </a:lnTo>
                  <a:lnTo>
                    <a:pt x="32" y="417"/>
                  </a:lnTo>
                  <a:lnTo>
                    <a:pt x="42" y="427"/>
                  </a:lnTo>
                  <a:lnTo>
                    <a:pt x="57" y="435"/>
                  </a:lnTo>
                  <a:lnTo>
                    <a:pt x="73" y="444"/>
                  </a:lnTo>
                  <a:lnTo>
                    <a:pt x="73" y="442"/>
                  </a:lnTo>
                  <a:lnTo>
                    <a:pt x="57" y="457"/>
                  </a:lnTo>
                  <a:lnTo>
                    <a:pt x="42" y="476"/>
                  </a:lnTo>
                  <a:lnTo>
                    <a:pt x="36" y="493"/>
                  </a:lnTo>
                  <a:lnTo>
                    <a:pt x="33" y="513"/>
                  </a:lnTo>
                  <a:lnTo>
                    <a:pt x="36" y="534"/>
                  </a:lnTo>
                  <a:lnTo>
                    <a:pt x="45" y="552"/>
                  </a:lnTo>
                  <a:lnTo>
                    <a:pt x="58" y="571"/>
                  </a:lnTo>
                  <a:lnTo>
                    <a:pt x="78" y="586"/>
                  </a:lnTo>
                  <a:lnTo>
                    <a:pt x="98" y="598"/>
                  </a:lnTo>
                  <a:lnTo>
                    <a:pt x="125" y="608"/>
                  </a:lnTo>
                  <a:lnTo>
                    <a:pt x="152" y="616"/>
                  </a:lnTo>
                  <a:lnTo>
                    <a:pt x="183" y="617"/>
                  </a:lnTo>
                  <a:lnTo>
                    <a:pt x="190" y="617"/>
                  </a:lnTo>
                  <a:lnTo>
                    <a:pt x="199" y="616"/>
                  </a:lnTo>
                  <a:lnTo>
                    <a:pt x="199" y="617"/>
                  </a:lnTo>
                  <a:lnTo>
                    <a:pt x="220" y="637"/>
                  </a:lnTo>
                  <a:lnTo>
                    <a:pt x="242" y="654"/>
                  </a:lnTo>
                  <a:lnTo>
                    <a:pt x="269" y="671"/>
                  </a:lnTo>
                  <a:lnTo>
                    <a:pt x="298" y="684"/>
                  </a:lnTo>
                  <a:lnTo>
                    <a:pt x="328" y="696"/>
                  </a:lnTo>
                  <a:lnTo>
                    <a:pt x="361" y="702"/>
                  </a:lnTo>
                  <a:lnTo>
                    <a:pt x="395" y="708"/>
                  </a:lnTo>
                  <a:lnTo>
                    <a:pt x="432" y="709"/>
                  </a:lnTo>
                  <a:lnTo>
                    <a:pt x="467" y="708"/>
                  </a:lnTo>
                  <a:lnTo>
                    <a:pt x="503" y="702"/>
                  </a:lnTo>
                  <a:lnTo>
                    <a:pt x="536" y="696"/>
                  </a:lnTo>
                  <a:lnTo>
                    <a:pt x="567" y="684"/>
                  </a:lnTo>
                  <a:lnTo>
                    <a:pt x="585" y="699"/>
                  </a:lnTo>
                  <a:lnTo>
                    <a:pt x="605" y="714"/>
                  </a:lnTo>
                  <a:lnTo>
                    <a:pt x="628" y="726"/>
                  </a:lnTo>
                  <a:lnTo>
                    <a:pt x="650" y="736"/>
                  </a:lnTo>
                  <a:lnTo>
                    <a:pt x="676" y="745"/>
                  </a:lnTo>
                  <a:lnTo>
                    <a:pt x="703" y="749"/>
                  </a:lnTo>
                  <a:lnTo>
                    <a:pt x="733" y="752"/>
                  </a:lnTo>
                  <a:lnTo>
                    <a:pt x="761" y="755"/>
                  </a:lnTo>
                  <a:lnTo>
                    <a:pt x="798" y="752"/>
                  </a:lnTo>
                  <a:lnTo>
                    <a:pt x="835" y="746"/>
                  </a:lnTo>
                  <a:lnTo>
                    <a:pt x="869" y="736"/>
                  </a:lnTo>
                  <a:lnTo>
                    <a:pt x="899" y="723"/>
                  </a:lnTo>
                  <a:lnTo>
                    <a:pt x="927" y="705"/>
                  </a:lnTo>
                  <a:lnTo>
                    <a:pt x="951" y="687"/>
                  </a:lnTo>
                  <a:lnTo>
                    <a:pt x="970" y="663"/>
                  </a:lnTo>
                  <a:lnTo>
                    <a:pt x="983" y="640"/>
                  </a:lnTo>
                  <a:lnTo>
                    <a:pt x="983" y="641"/>
                  </a:lnTo>
                  <a:lnTo>
                    <a:pt x="1009" y="650"/>
                  </a:lnTo>
                  <a:lnTo>
                    <a:pt x="1035" y="656"/>
                  </a:lnTo>
                  <a:lnTo>
                    <a:pt x="1062" y="659"/>
                  </a:lnTo>
                  <a:lnTo>
                    <a:pt x="1090" y="662"/>
                  </a:lnTo>
                  <a:lnTo>
                    <a:pt x="1129" y="657"/>
                  </a:lnTo>
                  <a:lnTo>
                    <a:pt x="1166" y="651"/>
                  </a:lnTo>
                  <a:lnTo>
                    <a:pt x="1200" y="637"/>
                  </a:lnTo>
                  <a:lnTo>
                    <a:pt x="1229" y="622"/>
                  </a:lnTo>
                  <a:lnTo>
                    <a:pt x="1253" y="602"/>
                  </a:lnTo>
                  <a:lnTo>
                    <a:pt x="1272" y="577"/>
                  </a:lnTo>
                  <a:lnTo>
                    <a:pt x="1278" y="567"/>
                  </a:lnTo>
                  <a:lnTo>
                    <a:pt x="1284" y="552"/>
                  </a:lnTo>
                  <a:lnTo>
                    <a:pt x="1287" y="539"/>
                  </a:lnTo>
                  <a:lnTo>
                    <a:pt x="1289" y="525"/>
                  </a:lnTo>
                  <a:lnTo>
                    <a:pt x="1330" y="518"/>
                  </a:lnTo>
                  <a:lnTo>
                    <a:pt x="1369" y="508"/>
                  </a:lnTo>
                  <a:lnTo>
                    <a:pt x="1401" y="491"/>
                  </a:lnTo>
                  <a:lnTo>
                    <a:pt x="1432" y="470"/>
                  </a:lnTo>
                  <a:lnTo>
                    <a:pt x="1456" y="448"/>
                  </a:lnTo>
                  <a:lnTo>
                    <a:pt x="1473" y="423"/>
                  </a:lnTo>
                  <a:lnTo>
                    <a:pt x="1480" y="410"/>
                  </a:lnTo>
                  <a:lnTo>
                    <a:pt x="1484" y="395"/>
                  </a:lnTo>
                  <a:lnTo>
                    <a:pt x="1486" y="381"/>
                  </a:lnTo>
                  <a:lnTo>
                    <a:pt x="1487" y="367"/>
                  </a:lnTo>
                  <a:lnTo>
                    <a:pt x="1484" y="340"/>
                  </a:lnTo>
                  <a:lnTo>
                    <a:pt x="1477" y="315"/>
                  </a:lnTo>
                  <a:lnTo>
                    <a:pt x="1461" y="289"/>
                  </a:lnTo>
                  <a:lnTo>
                    <a:pt x="1440" y="267"/>
                  </a:lnTo>
                  <a:lnTo>
                    <a:pt x="1447" y="255"/>
                  </a:lnTo>
                  <a:lnTo>
                    <a:pt x="1452" y="243"/>
                  </a:lnTo>
                  <a:lnTo>
                    <a:pt x="1455" y="232"/>
                  </a:lnTo>
                  <a:lnTo>
                    <a:pt x="1456" y="218"/>
                  </a:lnTo>
                  <a:lnTo>
                    <a:pt x="1455" y="197"/>
                  </a:lnTo>
                  <a:lnTo>
                    <a:pt x="1446" y="177"/>
                  </a:lnTo>
                  <a:lnTo>
                    <a:pt x="1434" y="159"/>
                  </a:lnTo>
                  <a:lnTo>
                    <a:pt x="1418" y="141"/>
                  </a:lnTo>
                  <a:lnTo>
                    <a:pt x="1398" y="126"/>
                  </a:lnTo>
                  <a:lnTo>
                    <a:pt x="1375" y="113"/>
                  </a:lnTo>
                  <a:lnTo>
                    <a:pt x="1348" y="103"/>
                  </a:lnTo>
                  <a:lnTo>
                    <a:pt x="1320" y="95"/>
                  </a:lnTo>
                  <a:lnTo>
                    <a:pt x="1312" y="76"/>
                  </a:lnTo>
                  <a:lnTo>
                    <a:pt x="1299" y="57"/>
                  </a:lnTo>
                  <a:lnTo>
                    <a:pt x="1283" y="42"/>
                  </a:lnTo>
                  <a:lnTo>
                    <a:pt x="1263" y="28"/>
                  </a:lnTo>
                  <a:lnTo>
                    <a:pt x="1240" y="15"/>
                  </a:lnTo>
                  <a:lnTo>
                    <a:pt x="1213" y="8"/>
                  </a:lnTo>
                  <a:lnTo>
                    <a:pt x="1185" y="2"/>
                  </a:lnTo>
                  <a:lnTo>
                    <a:pt x="1154" y="0"/>
                  </a:lnTo>
                  <a:lnTo>
                    <a:pt x="1118" y="3"/>
                  </a:lnTo>
                  <a:lnTo>
                    <a:pt x="1084" y="11"/>
                  </a:lnTo>
                  <a:lnTo>
                    <a:pt x="1054" y="24"/>
                  </a:lnTo>
                  <a:lnTo>
                    <a:pt x="1026" y="42"/>
                  </a:lnTo>
                  <a:lnTo>
                    <a:pt x="1028" y="42"/>
                  </a:lnTo>
                  <a:lnTo>
                    <a:pt x="1006" y="24"/>
                  </a:lnTo>
                  <a:lnTo>
                    <a:pt x="976" y="11"/>
                  </a:lnTo>
                  <a:lnTo>
                    <a:pt x="943" y="3"/>
                  </a:lnTo>
                  <a:lnTo>
                    <a:pt x="908" y="0"/>
                  </a:lnTo>
                  <a:lnTo>
                    <a:pt x="887" y="2"/>
                  </a:lnTo>
                  <a:lnTo>
                    <a:pt x="866" y="3"/>
                  </a:lnTo>
                  <a:lnTo>
                    <a:pt x="847" y="9"/>
                  </a:lnTo>
                  <a:lnTo>
                    <a:pt x="829" y="15"/>
                  </a:lnTo>
                  <a:lnTo>
                    <a:pt x="813" y="24"/>
                  </a:lnTo>
                  <a:lnTo>
                    <a:pt x="797" y="34"/>
                  </a:lnTo>
                  <a:lnTo>
                    <a:pt x="783" y="46"/>
                  </a:lnTo>
                  <a:lnTo>
                    <a:pt x="773" y="58"/>
                  </a:lnTo>
                  <a:lnTo>
                    <a:pt x="773" y="59"/>
                  </a:lnTo>
                  <a:lnTo>
                    <a:pt x="746" y="45"/>
                  </a:lnTo>
                  <a:lnTo>
                    <a:pt x="715" y="33"/>
                  </a:lnTo>
                  <a:lnTo>
                    <a:pt x="681" y="25"/>
                  </a:lnTo>
                  <a:lnTo>
                    <a:pt x="645" y="22"/>
                  </a:lnTo>
                  <a:lnTo>
                    <a:pt x="620" y="24"/>
                  </a:lnTo>
                  <a:lnTo>
                    <a:pt x="596" y="28"/>
                  </a:lnTo>
                  <a:lnTo>
                    <a:pt x="573" y="33"/>
                  </a:lnTo>
                  <a:lnTo>
                    <a:pt x="550" y="42"/>
                  </a:lnTo>
                  <a:lnTo>
                    <a:pt x="530" y="51"/>
                  </a:lnTo>
                  <a:lnTo>
                    <a:pt x="510" y="62"/>
                  </a:lnTo>
                  <a:lnTo>
                    <a:pt x="496" y="76"/>
                  </a:lnTo>
                  <a:lnTo>
                    <a:pt x="482" y="91"/>
                  </a:lnTo>
                  <a:lnTo>
                    <a:pt x="454" y="82"/>
                  </a:lnTo>
                  <a:lnTo>
                    <a:pt x="426" y="76"/>
                  </a:lnTo>
                  <a:lnTo>
                    <a:pt x="395" y="71"/>
                  </a:lnTo>
                  <a:lnTo>
                    <a:pt x="365" y="70"/>
                  </a:lnTo>
                  <a:lnTo>
                    <a:pt x="316" y="73"/>
                  </a:lnTo>
                  <a:lnTo>
                    <a:pt x="275" y="82"/>
                  </a:lnTo>
                  <a:lnTo>
                    <a:pt x="233" y="97"/>
                  </a:lnTo>
                  <a:lnTo>
                    <a:pt x="199" y="117"/>
                  </a:lnTo>
                  <a:lnTo>
                    <a:pt x="184" y="128"/>
                  </a:lnTo>
                  <a:lnTo>
                    <a:pt x="171" y="140"/>
                  </a:lnTo>
                  <a:lnTo>
                    <a:pt x="159" y="153"/>
                  </a:lnTo>
                  <a:lnTo>
                    <a:pt x="150" y="166"/>
                  </a:lnTo>
                  <a:lnTo>
                    <a:pt x="141" y="183"/>
                  </a:lnTo>
                  <a:lnTo>
                    <a:pt x="137" y="197"/>
                  </a:lnTo>
                  <a:lnTo>
                    <a:pt x="134" y="212"/>
                  </a:lnTo>
                  <a:lnTo>
                    <a:pt x="131" y="230"/>
                  </a:lnTo>
                  <a:lnTo>
                    <a:pt x="131" y="240"/>
                  </a:lnTo>
                  <a:lnTo>
                    <a:pt x="134" y="251"/>
                  </a:lnTo>
                  <a:lnTo>
                    <a:pt x="135" y="251"/>
                  </a:lnTo>
                  <a:close/>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1" name="Freeform 30"/>
            <p:cNvSpPr>
              <a:spLocks/>
            </p:cNvSpPr>
            <p:nvPr/>
          </p:nvSpPr>
          <p:spPr bwMode="auto">
            <a:xfrm>
              <a:off x="1286" y="1856"/>
              <a:ext cx="88" cy="13"/>
            </a:xfrm>
            <a:custGeom>
              <a:avLst/>
              <a:gdLst>
                <a:gd name="T0" fmla="*/ 0 w 88"/>
                <a:gd name="T1" fmla="*/ 0 h 13"/>
                <a:gd name="T2" fmla="*/ 39 w 88"/>
                <a:gd name="T3" fmla="*/ 10 h 13"/>
                <a:gd name="T4" fmla="*/ 56 w 88"/>
                <a:gd name="T5" fmla="*/ 12 h 13"/>
                <a:gd name="T6" fmla="*/ 77 w 88"/>
                <a:gd name="T7" fmla="*/ 13 h 13"/>
                <a:gd name="T8" fmla="*/ 88 w 88"/>
                <a:gd name="T9" fmla="*/ 13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 h="13">
                  <a:moveTo>
                    <a:pt x="0" y="0"/>
                  </a:moveTo>
                  <a:lnTo>
                    <a:pt x="39" y="10"/>
                  </a:lnTo>
                  <a:lnTo>
                    <a:pt x="56" y="12"/>
                  </a:lnTo>
                  <a:lnTo>
                    <a:pt x="77" y="13"/>
                  </a:lnTo>
                  <a:lnTo>
                    <a:pt x="88" y="13"/>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2" name="Freeform 31"/>
            <p:cNvSpPr>
              <a:spLocks/>
            </p:cNvSpPr>
            <p:nvPr/>
          </p:nvSpPr>
          <p:spPr bwMode="auto">
            <a:xfrm>
              <a:off x="1412" y="2020"/>
              <a:ext cx="40" cy="8"/>
            </a:xfrm>
            <a:custGeom>
              <a:avLst/>
              <a:gdLst>
                <a:gd name="T0" fmla="*/ 0 w 40"/>
                <a:gd name="T1" fmla="*/ 8 h 8"/>
                <a:gd name="T2" fmla="*/ 21 w 40"/>
                <a:gd name="T3" fmla="*/ 6 h 8"/>
                <a:gd name="T4" fmla="*/ 40 w 40"/>
                <a:gd name="T5" fmla="*/ 0 h 8"/>
                <a:gd name="T6" fmla="*/ 0 60000 65536"/>
                <a:gd name="T7" fmla="*/ 0 60000 65536"/>
                <a:gd name="T8" fmla="*/ 0 60000 65536"/>
              </a:gdLst>
              <a:ahLst/>
              <a:cxnLst>
                <a:cxn ang="T6">
                  <a:pos x="T0" y="T1"/>
                </a:cxn>
                <a:cxn ang="T7">
                  <a:pos x="T2" y="T3"/>
                </a:cxn>
                <a:cxn ang="T8">
                  <a:pos x="T4" y="T5"/>
                </a:cxn>
              </a:cxnLst>
              <a:rect l="0" t="0" r="r" b="b"/>
              <a:pathLst>
                <a:path w="40" h="8">
                  <a:moveTo>
                    <a:pt x="0" y="8"/>
                  </a:moveTo>
                  <a:lnTo>
                    <a:pt x="21" y="6"/>
                  </a:lnTo>
                  <a:lnTo>
                    <a:pt x="4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3" name="Freeform 32"/>
            <p:cNvSpPr>
              <a:spLocks/>
            </p:cNvSpPr>
            <p:nvPr/>
          </p:nvSpPr>
          <p:spPr bwMode="auto">
            <a:xfrm>
              <a:off x="1756" y="2065"/>
              <a:ext cx="24" cy="31"/>
            </a:xfrm>
            <a:custGeom>
              <a:avLst/>
              <a:gdLst>
                <a:gd name="T0" fmla="*/ 0 w 24"/>
                <a:gd name="T1" fmla="*/ 0 h 31"/>
                <a:gd name="T2" fmla="*/ 12 w 24"/>
                <a:gd name="T3" fmla="*/ 15 h 31"/>
                <a:gd name="T4" fmla="*/ 24 w 24"/>
                <a:gd name="T5" fmla="*/ 31 h 31"/>
                <a:gd name="T6" fmla="*/ 0 60000 65536"/>
                <a:gd name="T7" fmla="*/ 0 60000 65536"/>
                <a:gd name="T8" fmla="*/ 0 60000 65536"/>
              </a:gdLst>
              <a:ahLst/>
              <a:cxnLst>
                <a:cxn ang="T6">
                  <a:pos x="T0" y="T1"/>
                </a:cxn>
                <a:cxn ang="T7">
                  <a:pos x="T2" y="T3"/>
                </a:cxn>
                <a:cxn ang="T8">
                  <a:pos x="T4" y="T5"/>
                </a:cxn>
              </a:cxnLst>
              <a:rect l="0" t="0" r="r" b="b"/>
              <a:pathLst>
                <a:path w="24" h="31">
                  <a:moveTo>
                    <a:pt x="0" y="0"/>
                  </a:moveTo>
                  <a:lnTo>
                    <a:pt x="12" y="15"/>
                  </a:lnTo>
                  <a:lnTo>
                    <a:pt x="24" y="31"/>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4" name="Freeform 33"/>
            <p:cNvSpPr>
              <a:spLocks/>
            </p:cNvSpPr>
            <p:nvPr/>
          </p:nvSpPr>
          <p:spPr bwMode="auto">
            <a:xfrm>
              <a:off x="2196" y="2019"/>
              <a:ext cx="9" cy="33"/>
            </a:xfrm>
            <a:custGeom>
              <a:avLst/>
              <a:gdLst>
                <a:gd name="T0" fmla="*/ 0 w 9"/>
                <a:gd name="T1" fmla="*/ 33 h 33"/>
                <a:gd name="T2" fmla="*/ 6 w 9"/>
                <a:gd name="T3" fmla="*/ 16 h 33"/>
                <a:gd name="T4" fmla="*/ 9 w 9"/>
                <a:gd name="T5" fmla="*/ 0 h 33"/>
                <a:gd name="T6" fmla="*/ 0 60000 65536"/>
                <a:gd name="T7" fmla="*/ 0 60000 65536"/>
                <a:gd name="T8" fmla="*/ 0 60000 65536"/>
              </a:gdLst>
              <a:ahLst/>
              <a:cxnLst>
                <a:cxn ang="T6">
                  <a:pos x="T0" y="T1"/>
                </a:cxn>
                <a:cxn ang="T7">
                  <a:pos x="T2" y="T3"/>
                </a:cxn>
                <a:cxn ang="T8">
                  <a:pos x="T4" y="T5"/>
                </a:cxn>
              </a:cxnLst>
              <a:rect l="0" t="0" r="r" b="b"/>
              <a:pathLst>
                <a:path w="9" h="33">
                  <a:moveTo>
                    <a:pt x="0" y="33"/>
                  </a:moveTo>
                  <a:lnTo>
                    <a:pt x="6" y="16"/>
                  </a:lnTo>
                  <a:lnTo>
                    <a:pt x="9"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5" name="Freeform 34"/>
            <p:cNvSpPr>
              <a:spLocks/>
            </p:cNvSpPr>
            <p:nvPr/>
          </p:nvSpPr>
          <p:spPr bwMode="auto">
            <a:xfrm>
              <a:off x="2389" y="1813"/>
              <a:ext cx="113" cy="124"/>
            </a:xfrm>
            <a:custGeom>
              <a:avLst/>
              <a:gdLst>
                <a:gd name="T0" fmla="*/ 113 w 113"/>
                <a:gd name="T1" fmla="*/ 124 h 124"/>
                <a:gd name="T2" fmla="*/ 113 w 113"/>
                <a:gd name="T3" fmla="*/ 124 h 124"/>
                <a:gd name="T4" fmla="*/ 113 w 113"/>
                <a:gd name="T5" fmla="*/ 123 h 124"/>
                <a:gd name="T6" fmla="*/ 111 w 113"/>
                <a:gd name="T7" fmla="*/ 104 h 124"/>
                <a:gd name="T8" fmla="*/ 104 w 113"/>
                <a:gd name="T9" fmla="*/ 86 h 124"/>
                <a:gd name="T10" fmla="*/ 96 w 113"/>
                <a:gd name="T11" fmla="*/ 66 h 124"/>
                <a:gd name="T12" fmla="*/ 82 w 113"/>
                <a:gd name="T13" fmla="*/ 52 h 124"/>
                <a:gd name="T14" fmla="*/ 65 w 113"/>
                <a:gd name="T15" fmla="*/ 35 h 124"/>
                <a:gd name="T16" fmla="*/ 46 w 113"/>
                <a:gd name="T17" fmla="*/ 22 h 124"/>
                <a:gd name="T18" fmla="*/ 24 w 113"/>
                <a:gd name="T19" fmla="*/ 10 h 124"/>
                <a:gd name="T20" fmla="*/ 0 w 113"/>
                <a:gd name="T21" fmla="*/ 0 h 12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13" h="124">
                  <a:moveTo>
                    <a:pt x="113" y="124"/>
                  </a:moveTo>
                  <a:lnTo>
                    <a:pt x="113" y="124"/>
                  </a:lnTo>
                  <a:lnTo>
                    <a:pt x="113" y="123"/>
                  </a:lnTo>
                  <a:lnTo>
                    <a:pt x="111" y="104"/>
                  </a:lnTo>
                  <a:lnTo>
                    <a:pt x="104" y="86"/>
                  </a:lnTo>
                  <a:lnTo>
                    <a:pt x="96" y="66"/>
                  </a:lnTo>
                  <a:lnTo>
                    <a:pt x="82" y="52"/>
                  </a:lnTo>
                  <a:lnTo>
                    <a:pt x="65" y="35"/>
                  </a:lnTo>
                  <a:lnTo>
                    <a:pt x="46" y="22"/>
                  </a:lnTo>
                  <a:lnTo>
                    <a:pt x="24" y="10"/>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6" name="Freeform 35"/>
            <p:cNvSpPr>
              <a:spLocks/>
            </p:cNvSpPr>
            <p:nvPr/>
          </p:nvSpPr>
          <p:spPr bwMode="auto">
            <a:xfrm>
              <a:off x="2602" y="1679"/>
              <a:ext cx="51" cy="48"/>
            </a:xfrm>
            <a:custGeom>
              <a:avLst/>
              <a:gdLst>
                <a:gd name="T0" fmla="*/ 0 w 51"/>
                <a:gd name="T1" fmla="*/ 48 h 48"/>
                <a:gd name="T2" fmla="*/ 15 w 51"/>
                <a:gd name="T3" fmla="*/ 37 h 48"/>
                <a:gd name="T4" fmla="*/ 29 w 51"/>
                <a:gd name="T5" fmla="*/ 25 h 48"/>
                <a:gd name="T6" fmla="*/ 42 w 51"/>
                <a:gd name="T7" fmla="*/ 14 h 48"/>
                <a:gd name="T8" fmla="*/ 51 w 51"/>
                <a:gd name="T9" fmla="*/ 0 h 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1" h="48">
                  <a:moveTo>
                    <a:pt x="0" y="48"/>
                  </a:moveTo>
                  <a:lnTo>
                    <a:pt x="15" y="37"/>
                  </a:lnTo>
                  <a:lnTo>
                    <a:pt x="29" y="25"/>
                  </a:lnTo>
                  <a:lnTo>
                    <a:pt x="42" y="14"/>
                  </a:lnTo>
                  <a:lnTo>
                    <a:pt x="51"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7" name="Freeform 36"/>
            <p:cNvSpPr>
              <a:spLocks/>
            </p:cNvSpPr>
            <p:nvPr/>
          </p:nvSpPr>
          <p:spPr bwMode="auto">
            <a:xfrm>
              <a:off x="2533" y="1507"/>
              <a:ext cx="3" cy="22"/>
            </a:xfrm>
            <a:custGeom>
              <a:avLst/>
              <a:gdLst>
                <a:gd name="T0" fmla="*/ 3 w 3"/>
                <a:gd name="T1" fmla="*/ 22 h 22"/>
                <a:gd name="T2" fmla="*/ 3 w 3"/>
                <a:gd name="T3" fmla="*/ 21 h 22"/>
                <a:gd name="T4" fmla="*/ 1 w 3"/>
                <a:gd name="T5" fmla="*/ 10 h 22"/>
                <a:gd name="T6" fmla="*/ 0 w 3"/>
                <a:gd name="T7" fmla="*/ 0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 h="22">
                  <a:moveTo>
                    <a:pt x="3" y="22"/>
                  </a:moveTo>
                  <a:lnTo>
                    <a:pt x="3" y="21"/>
                  </a:lnTo>
                  <a:lnTo>
                    <a:pt x="1" y="10"/>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8" name="Freeform 37"/>
            <p:cNvSpPr>
              <a:spLocks/>
            </p:cNvSpPr>
            <p:nvPr/>
          </p:nvSpPr>
          <p:spPr bwMode="auto">
            <a:xfrm>
              <a:off x="2214" y="1454"/>
              <a:ext cx="25" cy="26"/>
            </a:xfrm>
            <a:custGeom>
              <a:avLst/>
              <a:gdLst>
                <a:gd name="T0" fmla="*/ 25 w 25"/>
                <a:gd name="T1" fmla="*/ 0 h 26"/>
                <a:gd name="T2" fmla="*/ 12 w 25"/>
                <a:gd name="T3" fmla="*/ 13 h 26"/>
                <a:gd name="T4" fmla="*/ 0 w 25"/>
                <a:gd name="T5" fmla="*/ 26 h 26"/>
                <a:gd name="T6" fmla="*/ 0 60000 65536"/>
                <a:gd name="T7" fmla="*/ 0 60000 65536"/>
                <a:gd name="T8" fmla="*/ 0 60000 65536"/>
              </a:gdLst>
              <a:ahLst/>
              <a:cxnLst>
                <a:cxn ang="T6">
                  <a:pos x="T0" y="T1"/>
                </a:cxn>
                <a:cxn ang="T7">
                  <a:pos x="T2" y="T3"/>
                </a:cxn>
                <a:cxn ang="T8">
                  <a:pos x="T4" y="T5"/>
                </a:cxn>
              </a:cxnLst>
              <a:rect l="0" t="0" r="r" b="b"/>
              <a:pathLst>
                <a:path w="25" h="26">
                  <a:moveTo>
                    <a:pt x="25" y="0"/>
                  </a:moveTo>
                  <a:lnTo>
                    <a:pt x="12" y="13"/>
                  </a:lnTo>
                  <a:lnTo>
                    <a:pt x="0" y="26"/>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29" name="Freeform 38"/>
            <p:cNvSpPr>
              <a:spLocks/>
            </p:cNvSpPr>
            <p:nvPr/>
          </p:nvSpPr>
          <p:spPr bwMode="auto">
            <a:xfrm>
              <a:off x="1974" y="1470"/>
              <a:ext cx="12" cy="24"/>
            </a:xfrm>
            <a:custGeom>
              <a:avLst/>
              <a:gdLst>
                <a:gd name="T0" fmla="*/ 12 w 12"/>
                <a:gd name="T1" fmla="*/ 0 h 24"/>
                <a:gd name="T2" fmla="*/ 6 w 12"/>
                <a:gd name="T3" fmla="*/ 12 h 24"/>
                <a:gd name="T4" fmla="*/ 0 w 12"/>
                <a:gd name="T5" fmla="*/ 24 h 24"/>
                <a:gd name="T6" fmla="*/ 0 60000 65536"/>
                <a:gd name="T7" fmla="*/ 0 60000 65536"/>
                <a:gd name="T8" fmla="*/ 0 60000 65536"/>
              </a:gdLst>
              <a:ahLst/>
              <a:cxnLst>
                <a:cxn ang="T6">
                  <a:pos x="T0" y="T1"/>
                </a:cxn>
                <a:cxn ang="T7">
                  <a:pos x="T2" y="T3"/>
                </a:cxn>
                <a:cxn ang="T8">
                  <a:pos x="T4" y="T5"/>
                </a:cxn>
              </a:cxnLst>
              <a:rect l="0" t="0" r="r" b="b"/>
              <a:pathLst>
                <a:path w="12" h="24">
                  <a:moveTo>
                    <a:pt x="12" y="0"/>
                  </a:moveTo>
                  <a:lnTo>
                    <a:pt x="6" y="12"/>
                  </a:lnTo>
                  <a:lnTo>
                    <a:pt x="0" y="24"/>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30" name="Freeform 39"/>
            <p:cNvSpPr>
              <a:spLocks/>
            </p:cNvSpPr>
            <p:nvPr/>
          </p:nvSpPr>
          <p:spPr bwMode="auto">
            <a:xfrm>
              <a:off x="1695" y="1503"/>
              <a:ext cx="45" cy="23"/>
            </a:xfrm>
            <a:custGeom>
              <a:avLst/>
              <a:gdLst>
                <a:gd name="T0" fmla="*/ 45 w 45"/>
                <a:gd name="T1" fmla="*/ 23 h 23"/>
                <a:gd name="T2" fmla="*/ 24 w 45"/>
                <a:gd name="T3" fmla="*/ 12 h 23"/>
                <a:gd name="T4" fmla="*/ 0 w 45"/>
                <a:gd name="T5" fmla="*/ 0 h 23"/>
                <a:gd name="T6" fmla="*/ 0 60000 65536"/>
                <a:gd name="T7" fmla="*/ 0 60000 65536"/>
                <a:gd name="T8" fmla="*/ 0 60000 65536"/>
              </a:gdLst>
              <a:ahLst/>
              <a:cxnLst>
                <a:cxn ang="T6">
                  <a:pos x="T0" y="T1"/>
                </a:cxn>
                <a:cxn ang="T7">
                  <a:pos x="T2" y="T3"/>
                </a:cxn>
                <a:cxn ang="T8">
                  <a:pos x="T4" y="T5"/>
                </a:cxn>
              </a:cxnLst>
              <a:rect l="0" t="0" r="r" b="b"/>
              <a:pathLst>
                <a:path w="45" h="23">
                  <a:moveTo>
                    <a:pt x="45" y="23"/>
                  </a:moveTo>
                  <a:lnTo>
                    <a:pt x="24" y="12"/>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31" name="Freeform 40"/>
            <p:cNvSpPr>
              <a:spLocks/>
            </p:cNvSpPr>
            <p:nvPr/>
          </p:nvSpPr>
          <p:spPr bwMode="auto">
            <a:xfrm>
              <a:off x="1347" y="1663"/>
              <a:ext cx="7" cy="25"/>
            </a:xfrm>
            <a:custGeom>
              <a:avLst/>
              <a:gdLst>
                <a:gd name="T0" fmla="*/ 0 w 7"/>
                <a:gd name="T1" fmla="*/ 0 h 25"/>
                <a:gd name="T2" fmla="*/ 3 w 7"/>
                <a:gd name="T3" fmla="*/ 13 h 25"/>
                <a:gd name="T4" fmla="*/ 7 w 7"/>
                <a:gd name="T5" fmla="*/ 25 h 25"/>
                <a:gd name="T6" fmla="*/ 0 60000 65536"/>
                <a:gd name="T7" fmla="*/ 0 60000 65536"/>
                <a:gd name="T8" fmla="*/ 0 60000 65536"/>
              </a:gdLst>
              <a:ahLst/>
              <a:cxnLst>
                <a:cxn ang="T6">
                  <a:pos x="T0" y="T1"/>
                </a:cxn>
                <a:cxn ang="T7">
                  <a:pos x="T2" y="T3"/>
                </a:cxn>
                <a:cxn ang="T8">
                  <a:pos x="T4" y="T5"/>
                </a:cxn>
              </a:cxnLst>
              <a:rect l="0" t="0" r="r" b="b"/>
              <a:pathLst>
                <a:path w="7" h="25">
                  <a:moveTo>
                    <a:pt x="0" y="0"/>
                  </a:moveTo>
                  <a:lnTo>
                    <a:pt x="3" y="13"/>
                  </a:lnTo>
                  <a:lnTo>
                    <a:pt x="7" y="25"/>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32" name="Oval 41"/>
            <p:cNvSpPr>
              <a:spLocks noChangeArrowheads="1"/>
            </p:cNvSpPr>
            <p:nvPr/>
          </p:nvSpPr>
          <p:spPr bwMode="auto">
            <a:xfrm>
              <a:off x="1388" y="2108"/>
              <a:ext cx="251" cy="129"/>
            </a:xfrm>
            <a:prstGeom prst="ellipse">
              <a:avLst/>
            </a:prstGeom>
            <a:solidFill>
              <a:srgbClr val="FFFFFF"/>
            </a:solidFill>
            <a:ln w="15875">
              <a:solidFill>
                <a:srgbClr val="000000"/>
              </a:solidFill>
              <a:round/>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33" name="Oval 42"/>
            <p:cNvSpPr>
              <a:spLocks noChangeArrowheads="1"/>
            </p:cNvSpPr>
            <p:nvPr/>
          </p:nvSpPr>
          <p:spPr bwMode="auto">
            <a:xfrm>
              <a:off x="1323" y="2219"/>
              <a:ext cx="168" cy="88"/>
            </a:xfrm>
            <a:prstGeom prst="ellipse">
              <a:avLst/>
            </a:prstGeom>
            <a:solidFill>
              <a:srgbClr val="FFFFFF"/>
            </a:solidFill>
            <a:ln w="15875">
              <a:solidFill>
                <a:srgbClr val="000000"/>
              </a:solidFill>
              <a:round/>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34" name="Oval 43"/>
            <p:cNvSpPr>
              <a:spLocks noChangeArrowheads="1"/>
            </p:cNvSpPr>
            <p:nvPr/>
          </p:nvSpPr>
          <p:spPr bwMode="auto">
            <a:xfrm>
              <a:off x="1296" y="2296"/>
              <a:ext cx="88" cy="46"/>
            </a:xfrm>
            <a:prstGeom prst="ellipse">
              <a:avLst/>
            </a:prstGeom>
            <a:solidFill>
              <a:srgbClr val="FFFFFF"/>
            </a:solidFill>
            <a:ln w="15875">
              <a:solidFill>
                <a:srgbClr val="000000"/>
              </a:solidFill>
              <a:round/>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35" name="Rectangle 44"/>
            <p:cNvSpPr>
              <a:spLocks noChangeArrowheads="1"/>
            </p:cNvSpPr>
            <p:nvPr/>
          </p:nvSpPr>
          <p:spPr bwMode="auto">
            <a:xfrm>
              <a:off x="1497" y="1569"/>
              <a:ext cx="616"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36" name="Rectangle 46"/>
            <p:cNvSpPr>
              <a:spLocks noChangeArrowheads="1"/>
            </p:cNvSpPr>
            <p:nvPr/>
          </p:nvSpPr>
          <p:spPr bwMode="auto">
            <a:xfrm>
              <a:off x="2007" y="1563"/>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37" name="Rectangle 47"/>
            <p:cNvSpPr>
              <a:spLocks noChangeArrowheads="1"/>
            </p:cNvSpPr>
            <p:nvPr/>
          </p:nvSpPr>
          <p:spPr bwMode="auto">
            <a:xfrm>
              <a:off x="2026" y="1569"/>
              <a:ext cx="99"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38" name="Rectangle 48"/>
            <p:cNvSpPr>
              <a:spLocks noChangeArrowheads="1"/>
            </p:cNvSpPr>
            <p:nvPr/>
          </p:nvSpPr>
          <p:spPr bwMode="auto">
            <a:xfrm>
              <a:off x="2026" y="1584"/>
              <a:ext cx="9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i="1" smtClean="0">
                  <a:solidFill>
                    <a:srgbClr val="000000"/>
                  </a:solidFill>
                  <a:latin typeface="Times New Roman" pitchFamily="18" charset="0"/>
                </a:rPr>
                <a:t> </a:t>
              </a:r>
              <a:endParaRPr lang="fr-FR" altLang="fr-FR" sz="1800" b="0" smtClean="0">
                <a:solidFill>
                  <a:srgbClr val="000000"/>
                </a:solidFill>
              </a:endParaRPr>
            </a:p>
          </p:txBody>
        </p:sp>
        <p:sp>
          <p:nvSpPr>
            <p:cNvPr id="12339" name="Rectangle 49"/>
            <p:cNvSpPr>
              <a:spLocks noChangeArrowheads="1"/>
            </p:cNvSpPr>
            <p:nvPr/>
          </p:nvSpPr>
          <p:spPr bwMode="auto">
            <a:xfrm>
              <a:off x="2060" y="1574"/>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40" name="Rectangle 50"/>
            <p:cNvSpPr>
              <a:spLocks noChangeArrowheads="1"/>
            </p:cNvSpPr>
            <p:nvPr/>
          </p:nvSpPr>
          <p:spPr bwMode="auto">
            <a:xfrm>
              <a:off x="1497" y="1736"/>
              <a:ext cx="913" cy="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41" name="Rectangle 51"/>
            <p:cNvSpPr>
              <a:spLocks noChangeArrowheads="1"/>
            </p:cNvSpPr>
            <p:nvPr/>
          </p:nvSpPr>
          <p:spPr bwMode="auto">
            <a:xfrm>
              <a:off x="1626" y="1624"/>
              <a:ext cx="67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i="1" smtClean="0">
                  <a:solidFill>
                    <a:srgbClr val="000000"/>
                  </a:solidFill>
                  <a:latin typeface="Times New Roman" pitchFamily="18" charset="0"/>
                </a:rPr>
                <a:t>Exigences</a:t>
              </a:r>
            </a:p>
            <a:p>
              <a:pPr eaLnBrk="1" fontAlgn="base" hangingPunct="1">
                <a:spcBef>
                  <a:spcPct val="0"/>
                </a:spcBef>
                <a:spcAft>
                  <a:spcPct val="0"/>
                </a:spcAft>
                <a:buFontTx/>
                <a:buNone/>
              </a:pPr>
              <a:r>
                <a:rPr lang="fr-FR" altLang="fr-FR" sz="1700" i="1" smtClean="0">
                  <a:solidFill>
                    <a:srgbClr val="000000"/>
                  </a:solidFill>
                  <a:latin typeface="Times New Roman" pitchFamily="18" charset="0"/>
                </a:rPr>
                <a:t> informelles</a:t>
              </a:r>
              <a:endParaRPr lang="fr-FR" altLang="fr-FR" sz="1800" b="0" smtClean="0">
                <a:solidFill>
                  <a:srgbClr val="000000"/>
                </a:solidFill>
              </a:endParaRPr>
            </a:p>
          </p:txBody>
        </p:sp>
        <p:sp>
          <p:nvSpPr>
            <p:cNvPr id="12342" name="Rectangle 52"/>
            <p:cNvSpPr>
              <a:spLocks noChangeArrowheads="1"/>
            </p:cNvSpPr>
            <p:nvPr/>
          </p:nvSpPr>
          <p:spPr bwMode="auto">
            <a:xfrm>
              <a:off x="2279" y="1730"/>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43" name="Rectangle 53"/>
            <p:cNvSpPr>
              <a:spLocks noChangeArrowheads="1"/>
            </p:cNvSpPr>
            <p:nvPr/>
          </p:nvSpPr>
          <p:spPr bwMode="auto">
            <a:xfrm>
              <a:off x="2306" y="1737"/>
              <a:ext cx="99" cy="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44" name="Rectangle 54"/>
            <p:cNvSpPr>
              <a:spLocks noChangeArrowheads="1"/>
            </p:cNvSpPr>
            <p:nvPr/>
          </p:nvSpPr>
          <p:spPr bwMode="auto">
            <a:xfrm>
              <a:off x="2306" y="1753"/>
              <a:ext cx="89" cy="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b="0" i="1" smtClean="0">
                  <a:solidFill>
                    <a:srgbClr val="000000"/>
                  </a:solidFill>
                  <a:latin typeface="Times New Roman" pitchFamily="18" charset="0"/>
                </a:rPr>
                <a:t> </a:t>
              </a:r>
              <a:endParaRPr lang="fr-FR" altLang="fr-FR" sz="1800" b="0" smtClean="0">
                <a:solidFill>
                  <a:srgbClr val="000000"/>
                </a:solidFill>
              </a:endParaRPr>
            </a:p>
          </p:txBody>
        </p:sp>
        <p:sp>
          <p:nvSpPr>
            <p:cNvPr id="12345" name="Rectangle 55"/>
            <p:cNvSpPr>
              <a:spLocks noChangeArrowheads="1"/>
            </p:cNvSpPr>
            <p:nvPr/>
          </p:nvSpPr>
          <p:spPr bwMode="auto">
            <a:xfrm>
              <a:off x="2340" y="1741"/>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46" name="Oval 56"/>
            <p:cNvSpPr>
              <a:spLocks noChangeArrowheads="1"/>
            </p:cNvSpPr>
            <p:nvPr/>
          </p:nvSpPr>
          <p:spPr bwMode="auto">
            <a:xfrm>
              <a:off x="1025" y="2187"/>
              <a:ext cx="228" cy="224"/>
            </a:xfrm>
            <a:prstGeom prst="ellipse">
              <a:avLst/>
            </a:prstGeom>
            <a:noFill/>
            <a:ln w="2063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47" name="Freeform 57"/>
            <p:cNvSpPr>
              <a:spLocks/>
            </p:cNvSpPr>
            <p:nvPr/>
          </p:nvSpPr>
          <p:spPr bwMode="auto">
            <a:xfrm>
              <a:off x="1132" y="2424"/>
              <a:ext cx="15" cy="193"/>
            </a:xfrm>
            <a:custGeom>
              <a:avLst/>
              <a:gdLst>
                <a:gd name="T0" fmla="*/ 13 w 15"/>
                <a:gd name="T1" fmla="*/ 0 h 193"/>
                <a:gd name="T2" fmla="*/ 0 w 15"/>
                <a:gd name="T3" fmla="*/ 0 h 193"/>
                <a:gd name="T4" fmla="*/ 1 w 15"/>
                <a:gd name="T5" fmla="*/ 193 h 193"/>
                <a:gd name="T6" fmla="*/ 15 w 15"/>
                <a:gd name="T7" fmla="*/ 193 h 193"/>
                <a:gd name="T8" fmla="*/ 13 w 15"/>
                <a:gd name="T9" fmla="*/ 0 h 19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 h="193">
                  <a:moveTo>
                    <a:pt x="13" y="0"/>
                  </a:moveTo>
                  <a:lnTo>
                    <a:pt x="0" y="0"/>
                  </a:lnTo>
                  <a:lnTo>
                    <a:pt x="1" y="193"/>
                  </a:lnTo>
                  <a:lnTo>
                    <a:pt x="15" y="193"/>
                  </a:lnTo>
                  <a:lnTo>
                    <a:pt x="1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48" name="Rectangle 58"/>
            <p:cNvSpPr>
              <a:spLocks noChangeArrowheads="1"/>
            </p:cNvSpPr>
            <p:nvPr/>
          </p:nvSpPr>
          <p:spPr bwMode="auto">
            <a:xfrm>
              <a:off x="953" y="2517"/>
              <a:ext cx="369" cy="14"/>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49" name="Freeform 59"/>
            <p:cNvSpPr>
              <a:spLocks/>
            </p:cNvSpPr>
            <p:nvPr/>
          </p:nvSpPr>
          <p:spPr bwMode="auto">
            <a:xfrm>
              <a:off x="868" y="2608"/>
              <a:ext cx="274" cy="273"/>
            </a:xfrm>
            <a:custGeom>
              <a:avLst/>
              <a:gdLst>
                <a:gd name="T0" fmla="*/ 274 w 274"/>
                <a:gd name="T1" fmla="*/ 9 h 273"/>
                <a:gd name="T2" fmla="*/ 265 w 274"/>
                <a:gd name="T3" fmla="*/ 0 h 273"/>
                <a:gd name="T4" fmla="*/ 0 w 274"/>
                <a:gd name="T5" fmla="*/ 264 h 273"/>
                <a:gd name="T6" fmla="*/ 9 w 274"/>
                <a:gd name="T7" fmla="*/ 273 h 273"/>
                <a:gd name="T8" fmla="*/ 274 w 274"/>
                <a:gd name="T9" fmla="*/ 9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4" h="273">
                  <a:moveTo>
                    <a:pt x="274" y="9"/>
                  </a:moveTo>
                  <a:lnTo>
                    <a:pt x="265" y="0"/>
                  </a:lnTo>
                  <a:lnTo>
                    <a:pt x="0" y="264"/>
                  </a:lnTo>
                  <a:lnTo>
                    <a:pt x="9" y="273"/>
                  </a:lnTo>
                  <a:lnTo>
                    <a:pt x="274" y="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50" name="Freeform 60"/>
            <p:cNvSpPr>
              <a:spLocks/>
            </p:cNvSpPr>
            <p:nvPr/>
          </p:nvSpPr>
          <p:spPr bwMode="auto">
            <a:xfrm>
              <a:off x="1144" y="2618"/>
              <a:ext cx="275" cy="275"/>
            </a:xfrm>
            <a:custGeom>
              <a:avLst/>
              <a:gdLst>
                <a:gd name="T0" fmla="*/ 9 w 275"/>
                <a:gd name="T1" fmla="*/ 0 h 275"/>
                <a:gd name="T2" fmla="*/ 0 w 275"/>
                <a:gd name="T3" fmla="*/ 9 h 275"/>
                <a:gd name="T4" fmla="*/ 267 w 275"/>
                <a:gd name="T5" fmla="*/ 275 h 275"/>
                <a:gd name="T6" fmla="*/ 275 w 275"/>
                <a:gd name="T7" fmla="*/ 266 h 275"/>
                <a:gd name="T8" fmla="*/ 9 w 275"/>
                <a:gd name="T9" fmla="*/ 0 h 2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75" h="275">
                  <a:moveTo>
                    <a:pt x="9" y="0"/>
                  </a:moveTo>
                  <a:lnTo>
                    <a:pt x="0" y="9"/>
                  </a:lnTo>
                  <a:lnTo>
                    <a:pt x="267" y="275"/>
                  </a:lnTo>
                  <a:lnTo>
                    <a:pt x="275" y="266"/>
                  </a:lnTo>
                  <a:lnTo>
                    <a:pt x="9"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51" name="Rectangle 61"/>
            <p:cNvSpPr>
              <a:spLocks noChangeArrowheads="1"/>
            </p:cNvSpPr>
            <p:nvPr/>
          </p:nvSpPr>
          <p:spPr bwMode="auto">
            <a:xfrm>
              <a:off x="2511" y="2178"/>
              <a:ext cx="259" cy="639"/>
            </a:xfrm>
            <a:prstGeom prst="rect">
              <a:avLst/>
            </a:prstGeom>
            <a:solidFill>
              <a:srgbClr val="808080"/>
            </a:solidFill>
            <a:ln w="15875">
              <a:solidFill>
                <a:srgbClr val="000000"/>
              </a:solidFill>
              <a:miter lim="800000"/>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52" name="Rectangle 62"/>
            <p:cNvSpPr>
              <a:spLocks noChangeArrowheads="1"/>
            </p:cNvSpPr>
            <p:nvPr/>
          </p:nvSpPr>
          <p:spPr bwMode="auto">
            <a:xfrm>
              <a:off x="2852" y="2178"/>
              <a:ext cx="258" cy="639"/>
            </a:xfrm>
            <a:prstGeom prst="rect">
              <a:avLst/>
            </a:prstGeom>
            <a:solidFill>
              <a:srgbClr val="808080"/>
            </a:solidFill>
            <a:ln w="15875">
              <a:solidFill>
                <a:srgbClr val="000000"/>
              </a:solidFill>
              <a:miter lim="800000"/>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53" name="Rectangle 63"/>
            <p:cNvSpPr>
              <a:spLocks noChangeArrowheads="1"/>
            </p:cNvSpPr>
            <p:nvPr/>
          </p:nvSpPr>
          <p:spPr bwMode="auto">
            <a:xfrm>
              <a:off x="3172" y="2178"/>
              <a:ext cx="258" cy="639"/>
            </a:xfrm>
            <a:prstGeom prst="rect">
              <a:avLst/>
            </a:prstGeom>
            <a:solidFill>
              <a:srgbClr val="808080"/>
            </a:solidFill>
            <a:ln w="15875">
              <a:solidFill>
                <a:srgbClr val="000000"/>
              </a:solidFill>
              <a:miter lim="800000"/>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54" name="Rectangle 64"/>
            <p:cNvSpPr>
              <a:spLocks noChangeArrowheads="1"/>
            </p:cNvSpPr>
            <p:nvPr/>
          </p:nvSpPr>
          <p:spPr bwMode="auto">
            <a:xfrm>
              <a:off x="3511" y="2187"/>
              <a:ext cx="260" cy="640"/>
            </a:xfrm>
            <a:prstGeom prst="rect">
              <a:avLst/>
            </a:prstGeom>
            <a:solidFill>
              <a:srgbClr val="808080"/>
            </a:solidFill>
            <a:ln w="15875">
              <a:solidFill>
                <a:srgbClr val="000000"/>
              </a:solidFill>
              <a:miter lim="800000"/>
              <a:headEnd/>
              <a:tailEnd/>
            </a:ln>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55" name="Freeform 65"/>
            <p:cNvSpPr>
              <a:spLocks/>
            </p:cNvSpPr>
            <p:nvPr/>
          </p:nvSpPr>
          <p:spPr bwMode="auto">
            <a:xfrm>
              <a:off x="1541" y="2632"/>
              <a:ext cx="937" cy="308"/>
            </a:xfrm>
            <a:custGeom>
              <a:avLst/>
              <a:gdLst>
                <a:gd name="T0" fmla="*/ 937 w 937"/>
                <a:gd name="T1" fmla="*/ 56 h 308"/>
                <a:gd name="T2" fmla="*/ 937 w 937"/>
                <a:gd name="T3" fmla="*/ 308 h 308"/>
                <a:gd name="T4" fmla="*/ 396 w 937"/>
                <a:gd name="T5" fmla="*/ 308 h 308"/>
                <a:gd name="T6" fmla="*/ 0 w 937"/>
                <a:gd name="T7" fmla="*/ 0 h 30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37" h="308">
                  <a:moveTo>
                    <a:pt x="937" y="56"/>
                  </a:moveTo>
                  <a:lnTo>
                    <a:pt x="937" y="308"/>
                  </a:lnTo>
                  <a:lnTo>
                    <a:pt x="396" y="308"/>
                  </a:lnTo>
                  <a:lnTo>
                    <a:pt x="0" y="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56" name="Freeform 66"/>
            <p:cNvSpPr>
              <a:spLocks/>
            </p:cNvSpPr>
            <p:nvPr/>
          </p:nvSpPr>
          <p:spPr bwMode="auto">
            <a:xfrm>
              <a:off x="1458" y="2569"/>
              <a:ext cx="122" cy="113"/>
            </a:xfrm>
            <a:custGeom>
              <a:avLst/>
              <a:gdLst>
                <a:gd name="T0" fmla="*/ 122 w 122"/>
                <a:gd name="T1" fmla="*/ 24 h 113"/>
                <a:gd name="T2" fmla="*/ 0 w 122"/>
                <a:gd name="T3" fmla="*/ 0 h 113"/>
                <a:gd name="T4" fmla="*/ 53 w 122"/>
                <a:gd name="T5" fmla="*/ 113 h 113"/>
                <a:gd name="T6" fmla="*/ 122 w 122"/>
                <a:gd name="T7" fmla="*/ 24 h 1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2" h="113">
                  <a:moveTo>
                    <a:pt x="122" y="24"/>
                  </a:moveTo>
                  <a:lnTo>
                    <a:pt x="0" y="0"/>
                  </a:lnTo>
                  <a:lnTo>
                    <a:pt x="53" y="113"/>
                  </a:lnTo>
                  <a:lnTo>
                    <a:pt x="122" y="2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57" name="Freeform 67"/>
            <p:cNvSpPr>
              <a:spLocks/>
            </p:cNvSpPr>
            <p:nvPr/>
          </p:nvSpPr>
          <p:spPr bwMode="auto">
            <a:xfrm>
              <a:off x="1663" y="2718"/>
              <a:ext cx="1146" cy="339"/>
            </a:xfrm>
            <a:custGeom>
              <a:avLst/>
              <a:gdLst>
                <a:gd name="T0" fmla="*/ 1146 w 1146"/>
                <a:gd name="T1" fmla="*/ 0 h 339"/>
                <a:gd name="T2" fmla="*/ 1146 w 1146"/>
                <a:gd name="T3" fmla="*/ 339 h 339"/>
                <a:gd name="T4" fmla="*/ 266 w 1146"/>
                <a:gd name="T5" fmla="*/ 339 h 339"/>
                <a:gd name="T6" fmla="*/ 0 w 1146"/>
                <a:gd name="T7" fmla="*/ 163 h 3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146" h="339">
                  <a:moveTo>
                    <a:pt x="1146" y="0"/>
                  </a:moveTo>
                  <a:lnTo>
                    <a:pt x="1146" y="339"/>
                  </a:lnTo>
                  <a:lnTo>
                    <a:pt x="266" y="339"/>
                  </a:lnTo>
                  <a:lnTo>
                    <a:pt x="0" y="163"/>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58" name="Freeform 68"/>
            <p:cNvSpPr>
              <a:spLocks/>
            </p:cNvSpPr>
            <p:nvPr/>
          </p:nvSpPr>
          <p:spPr bwMode="auto">
            <a:xfrm>
              <a:off x="1574" y="2824"/>
              <a:ext cx="124" cy="107"/>
            </a:xfrm>
            <a:custGeom>
              <a:avLst/>
              <a:gdLst>
                <a:gd name="T0" fmla="*/ 124 w 124"/>
                <a:gd name="T1" fmla="*/ 15 h 107"/>
                <a:gd name="T2" fmla="*/ 0 w 124"/>
                <a:gd name="T3" fmla="*/ 0 h 107"/>
                <a:gd name="T4" fmla="*/ 63 w 124"/>
                <a:gd name="T5" fmla="*/ 107 h 107"/>
                <a:gd name="T6" fmla="*/ 124 w 124"/>
                <a:gd name="T7" fmla="*/ 15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24" h="107">
                  <a:moveTo>
                    <a:pt x="124" y="15"/>
                  </a:moveTo>
                  <a:lnTo>
                    <a:pt x="0" y="0"/>
                  </a:lnTo>
                  <a:lnTo>
                    <a:pt x="63" y="107"/>
                  </a:lnTo>
                  <a:lnTo>
                    <a:pt x="124" y="1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59" name="Freeform 69"/>
            <p:cNvSpPr>
              <a:spLocks/>
            </p:cNvSpPr>
            <p:nvPr/>
          </p:nvSpPr>
          <p:spPr bwMode="auto">
            <a:xfrm>
              <a:off x="1415" y="2738"/>
              <a:ext cx="1723" cy="437"/>
            </a:xfrm>
            <a:custGeom>
              <a:avLst/>
              <a:gdLst>
                <a:gd name="T0" fmla="*/ 1723 w 1723"/>
                <a:gd name="T1" fmla="*/ 0 h 437"/>
                <a:gd name="T2" fmla="*/ 1723 w 1723"/>
                <a:gd name="T3" fmla="*/ 437 h 437"/>
                <a:gd name="T4" fmla="*/ 119 w 1723"/>
                <a:gd name="T5" fmla="*/ 437 h 437"/>
                <a:gd name="T6" fmla="*/ 0 w 1723"/>
                <a:gd name="T7" fmla="*/ 250 h 4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723" h="437">
                  <a:moveTo>
                    <a:pt x="1723" y="0"/>
                  </a:moveTo>
                  <a:lnTo>
                    <a:pt x="1723" y="437"/>
                  </a:lnTo>
                  <a:lnTo>
                    <a:pt x="119" y="437"/>
                  </a:lnTo>
                  <a:lnTo>
                    <a:pt x="0" y="250"/>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60" name="Freeform 70"/>
            <p:cNvSpPr>
              <a:spLocks/>
            </p:cNvSpPr>
            <p:nvPr/>
          </p:nvSpPr>
          <p:spPr bwMode="auto">
            <a:xfrm>
              <a:off x="1363" y="2899"/>
              <a:ext cx="105" cy="124"/>
            </a:xfrm>
            <a:custGeom>
              <a:avLst/>
              <a:gdLst>
                <a:gd name="T0" fmla="*/ 105 w 105"/>
                <a:gd name="T1" fmla="*/ 65 h 124"/>
                <a:gd name="T2" fmla="*/ 0 w 105"/>
                <a:gd name="T3" fmla="*/ 0 h 124"/>
                <a:gd name="T4" fmla="*/ 11 w 105"/>
                <a:gd name="T5" fmla="*/ 124 h 124"/>
                <a:gd name="T6" fmla="*/ 105 w 105"/>
                <a:gd name="T7" fmla="*/ 65 h 1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5" h="124">
                  <a:moveTo>
                    <a:pt x="105" y="65"/>
                  </a:moveTo>
                  <a:lnTo>
                    <a:pt x="0" y="0"/>
                  </a:lnTo>
                  <a:lnTo>
                    <a:pt x="11" y="124"/>
                  </a:lnTo>
                  <a:lnTo>
                    <a:pt x="105" y="6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61" name="Freeform 71"/>
            <p:cNvSpPr>
              <a:spLocks/>
            </p:cNvSpPr>
            <p:nvPr/>
          </p:nvSpPr>
          <p:spPr bwMode="auto">
            <a:xfrm>
              <a:off x="1237" y="2707"/>
              <a:ext cx="2231" cy="573"/>
            </a:xfrm>
            <a:custGeom>
              <a:avLst/>
              <a:gdLst>
                <a:gd name="T0" fmla="*/ 2231 w 2231"/>
                <a:gd name="T1" fmla="*/ 0 h 573"/>
                <a:gd name="T2" fmla="*/ 2231 w 2231"/>
                <a:gd name="T3" fmla="*/ 573 h 573"/>
                <a:gd name="T4" fmla="*/ 157 w 2231"/>
                <a:gd name="T5" fmla="*/ 563 h 573"/>
                <a:gd name="T6" fmla="*/ 0 w 2231"/>
                <a:gd name="T7" fmla="*/ 212 h 57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231" h="573">
                  <a:moveTo>
                    <a:pt x="2231" y="0"/>
                  </a:moveTo>
                  <a:lnTo>
                    <a:pt x="2231" y="573"/>
                  </a:lnTo>
                  <a:lnTo>
                    <a:pt x="157" y="563"/>
                  </a:lnTo>
                  <a:lnTo>
                    <a:pt x="0" y="212"/>
                  </a:lnTo>
                </a:path>
              </a:pathLst>
            </a:custGeom>
            <a:noFill/>
            <a:ln w="1587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62" name="Freeform 72"/>
            <p:cNvSpPr>
              <a:spLocks/>
            </p:cNvSpPr>
            <p:nvPr/>
          </p:nvSpPr>
          <p:spPr bwMode="auto">
            <a:xfrm>
              <a:off x="1188" y="2824"/>
              <a:ext cx="103" cy="125"/>
            </a:xfrm>
            <a:custGeom>
              <a:avLst/>
              <a:gdLst>
                <a:gd name="T0" fmla="*/ 103 w 103"/>
                <a:gd name="T1" fmla="*/ 78 h 125"/>
                <a:gd name="T2" fmla="*/ 5 w 103"/>
                <a:gd name="T3" fmla="*/ 0 h 125"/>
                <a:gd name="T4" fmla="*/ 0 w 103"/>
                <a:gd name="T5" fmla="*/ 125 h 125"/>
                <a:gd name="T6" fmla="*/ 103 w 103"/>
                <a:gd name="T7" fmla="*/ 78 h 1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3" h="125">
                  <a:moveTo>
                    <a:pt x="103" y="78"/>
                  </a:moveTo>
                  <a:lnTo>
                    <a:pt x="5" y="0"/>
                  </a:lnTo>
                  <a:lnTo>
                    <a:pt x="0" y="125"/>
                  </a:lnTo>
                  <a:lnTo>
                    <a:pt x="103" y="7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2363" name="Rectangle 73"/>
            <p:cNvSpPr>
              <a:spLocks noChangeArrowheads="1"/>
            </p:cNvSpPr>
            <p:nvPr/>
          </p:nvSpPr>
          <p:spPr bwMode="auto">
            <a:xfrm>
              <a:off x="2053" y="3280"/>
              <a:ext cx="1024"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64" name="Rectangle 74"/>
            <p:cNvSpPr>
              <a:spLocks noChangeArrowheads="1"/>
            </p:cNvSpPr>
            <p:nvPr/>
          </p:nvSpPr>
          <p:spPr bwMode="auto">
            <a:xfrm>
              <a:off x="2155" y="3336"/>
              <a:ext cx="611"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65" name="Rectangle 75"/>
            <p:cNvSpPr>
              <a:spLocks noChangeArrowheads="1"/>
            </p:cNvSpPr>
            <p:nvPr/>
          </p:nvSpPr>
          <p:spPr bwMode="auto">
            <a:xfrm>
              <a:off x="2155" y="3339"/>
              <a:ext cx="466"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i="1" smtClean="0">
                  <a:solidFill>
                    <a:srgbClr val="000000"/>
                  </a:solidFill>
                  <a:latin typeface="Times New Roman" pitchFamily="18" charset="0"/>
                </a:rPr>
                <a:t>réaction</a:t>
              </a:r>
              <a:endParaRPr lang="fr-FR" altLang="fr-FR" sz="1800" b="0" smtClean="0">
                <a:solidFill>
                  <a:srgbClr val="000000"/>
                </a:solidFill>
              </a:endParaRPr>
            </a:p>
          </p:txBody>
        </p:sp>
        <p:sp>
          <p:nvSpPr>
            <p:cNvPr id="12366" name="Rectangle 76"/>
            <p:cNvSpPr>
              <a:spLocks noChangeArrowheads="1"/>
            </p:cNvSpPr>
            <p:nvPr/>
          </p:nvSpPr>
          <p:spPr bwMode="auto">
            <a:xfrm>
              <a:off x="2656" y="3329"/>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sp>
          <p:nvSpPr>
            <p:cNvPr id="12367" name="Rectangle 77"/>
            <p:cNvSpPr>
              <a:spLocks noChangeArrowheads="1"/>
            </p:cNvSpPr>
            <p:nvPr/>
          </p:nvSpPr>
          <p:spPr bwMode="auto">
            <a:xfrm>
              <a:off x="2678" y="3336"/>
              <a:ext cx="99" cy="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endParaRPr lang="fr-CA" altLang="fr-FR" sz="1800" b="0" smtClean="0">
                <a:solidFill>
                  <a:srgbClr val="000000"/>
                </a:solidFill>
              </a:endParaRPr>
            </a:p>
          </p:txBody>
        </p:sp>
        <p:sp>
          <p:nvSpPr>
            <p:cNvPr id="12368" name="Rectangle 78"/>
            <p:cNvSpPr>
              <a:spLocks noChangeArrowheads="1"/>
            </p:cNvSpPr>
            <p:nvPr/>
          </p:nvSpPr>
          <p:spPr bwMode="auto">
            <a:xfrm>
              <a:off x="2678" y="3350"/>
              <a:ext cx="9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i="1" smtClean="0">
                  <a:solidFill>
                    <a:srgbClr val="000000"/>
                  </a:solidFill>
                  <a:latin typeface="Times New Roman" pitchFamily="18" charset="0"/>
                </a:rPr>
                <a:t> </a:t>
              </a:r>
              <a:endParaRPr lang="fr-FR" altLang="fr-FR" sz="1800" b="0" smtClean="0">
                <a:solidFill>
                  <a:srgbClr val="000000"/>
                </a:solidFill>
              </a:endParaRPr>
            </a:p>
          </p:txBody>
        </p:sp>
        <p:sp>
          <p:nvSpPr>
            <p:cNvPr id="12369" name="Rectangle 79"/>
            <p:cNvSpPr>
              <a:spLocks noChangeArrowheads="1"/>
            </p:cNvSpPr>
            <p:nvPr/>
          </p:nvSpPr>
          <p:spPr bwMode="auto">
            <a:xfrm>
              <a:off x="2712" y="3339"/>
              <a:ext cx="99"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900" b="0" smtClean="0">
                  <a:solidFill>
                    <a:srgbClr val="000000"/>
                  </a:solidFill>
                  <a:latin typeface="Times New Roman" pitchFamily="18" charset="0"/>
                </a:rPr>
                <a:t> </a:t>
              </a:r>
              <a:endParaRPr lang="fr-FR" altLang="fr-FR" sz="1800" b="0" smtClean="0">
                <a:solidFill>
                  <a:srgbClr val="000000"/>
                </a:solidFill>
              </a:endParaRPr>
            </a:p>
          </p:txBody>
        </p:sp>
      </p:grpSp>
      <p:sp>
        <p:nvSpPr>
          <p:cNvPr id="12293"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D5900969-7B1F-4DE4-8F0E-2DACCF962E60}" type="slidenum">
              <a:rPr lang="fr-CA" smtClean="0">
                <a:solidFill>
                  <a:srgbClr val="000000">
                    <a:tint val="75000"/>
                  </a:srgbClr>
                </a:solidFill>
              </a:rPr>
              <a:pPr>
                <a:defRPr/>
              </a:pPr>
              <a:t>24</a:t>
            </a:fld>
            <a:endParaRPr lang="fr-CA">
              <a:solidFill>
                <a:srgbClr val="000000">
                  <a:tint val="75000"/>
                </a:srgbClr>
              </a:solidFill>
            </a:endParaRPr>
          </a:p>
        </p:txBody>
      </p:sp>
    </p:spTree>
    <p:extLst>
      <p:ext uri="{BB962C8B-B14F-4D97-AF65-F5344CB8AC3E}">
        <p14:creationId xmlns:p14="http://schemas.microsoft.com/office/powerpoint/2010/main" val="4173879647"/>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457200" y="152400"/>
            <a:ext cx="6934200" cy="1371600"/>
          </a:xfrm>
        </p:spPr>
        <p:txBody>
          <a:bodyPr/>
          <a:lstStyle/>
          <a:p>
            <a:pPr>
              <a:defRPr/>
            </a:pPr>
            <a:r>
              <a:rPr lang="fr-CA" altLang="fr-FR" dirty="0" smtClean="0"/>
              <a:t>Un autre exemple de AFD</a:t>
            </a:r>
            <a:endParaRPr lang="fr-CA" altLang="fr-FR" dirty="0"/>
          </a:p>
        </p:txBody>
      </p:sp>
      <p:sp>
        <p:nvSpPr>
          <p:cNvPr id="44035" name="Content Placeholder 1"/>
          <p:cNvSpPr>
            <a:spLocks noGrp="1"/>
          </p:cNvSpPr>
          <p:nvPr>
            <p:ph idx="1"/>
          </p:nvPr>
        </p:nvSpPr>
        <p:spPr/>
        <p:txBody>
          <a:bodyPr/>
          <a:lstStyle/>
          <a:p>
            <a:r>
              <a:rPr lang="fr-CA" altLang="fr-FR" smtClean="0"/>
              <a:t>Pour la même expression régulière vu précédemment</a:t>
            </a:r>
          </a:p>
          <a:p>
            <a:pPr marL="273050" lvl="1" indent="0">
              <a:buFont typeface="Arial" charset="0"/>
              <a:buNone/>
            </a:pPr>
            <a:r>
              <a:rPr lang="fr-CA" altLang="fr-FR" smtClean="0"/>
              <a:t>	</a:t>
            </a:r>
            <a:r>
              <a:rPr lang="fr-CA" altLang="fr-FR" b="1" smtClean="0">
                <a:solidFill>
                  <a:schemeClr val="tx2"/>
                </a:solidFill>
              </a:rPr>
              <a:t>(a|b)*abb</a:t>
            </a:r>
          </a:p>
          <a:p>
            <a:endParaRPr lang="fr-CA" altLang="fr-FR" smtClean="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440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FEB63660-542A-4738-A303-0FC087202444}" type="slidenum">
              <a:rPr lang="en-US" altLang="fr-FR" sz="1200" b="0" smtClean="0">
                <a:solidFill>
                  <a:srgbClr val="898989"/>
                </a:solidFill>
              </a:rPr>
              <a:pPr>
                <a:spcBef>
                  <a:spcPct val="0"/>
                </a:spcBef>
                <a:spcAft>
                  <a:spcPct val="0"/>
                </a:spcAft>
                <a:buFontTx/>
                <a:buNone/>
              </a:pPr>
              <a:t>240</a:t>
            </a:fld>
            <a:endParaRPr lang="en-US" altLang="fr-FR" sz="1200" b="0" smtClean="0">
              <a:solidFill>
                <a:srgbClr val="898989"/>
              </a:solidFill>
            </a:endParaRPr>
          </a:p>
        </p:txBody>
      </p:sp>
      <p:pic>
        <p:nvPicPr>
          <p:cNvPr id="4403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7088" y="2636838"/>
            <a:ext cx="7289800" cy="3489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175991796"/>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AFN vs AFD</a:t>
            </a:r>
            <a:endParaRPr lang="fr-CA" dirty="0"/>
          </a:p>
        </p:txBody>
      </p:sp>
      <p:sp>
        <p:nvSpPr>
          <p:cNvPr id="45059" name="Content Placeholder 2"/>
          <p:cNvSpPr>
            <a:spLocks noGrp="1"/>
          </p:cNvSpPr>
          <p:nvPr>
            <p:ph idx="1"/>
          </p:nvPr>
        </p:nvSpPr>
        <p:spPr>
          <a:xfrm>
            <a:off x="457200" y="1752600"/>
            <a:ext cx="7620000" cy="452438"/>
          </a:xfrm>
        </p:spPr>
        <p:txBody>
          <a:bodyPr/>
          <a:lstStyle/>
          <a:p>
            <a:r>
              <a:rPr lang="fr-CA" altLang="fr-FR" smtClean="0"/>
              <a:t>Toujours avec l’expression régulière: </a:t>
            </a:r>
            <a:r>
              <a:rPr lang="fr-CA" altLang="fr-FR" smtClean="0">
                <a:solidFill>
                  <a:schemeClr val="tx2"/>
                </a:solidFill>
              </a:rPr>
              <a:t>(a|b)*abb</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50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DC5405D6-34A8-41EC-965B-428EC4670C27}" type="slidenum">
              <a:rPr lang="fr-CA" altLang="fr-FR" sz="1200" b="0" smtClean="0">
                <a:solidFill>
                  <a:srgbClr val="898989"/>
                </a:solidFill>
              </a:rPr>
              <a:pPr>
                <a:spcBef>
                  <a:spcPct val="0"/>
                </a:spcBef>
                <a:spcAft>
                  <a:spcPct val="0"/>
                </a:spcAft>
                <a:buFontTx/>
                <a:buNone/>
              </a:pPr>
              <a:t>241</a:t>
            </a:fld>
            <a:endParaRPr lang="fr-CA" altLang="fr-FR" sz="1200" b="0" smtClean="0">
              <a:solidFill>
                <a:srgbClr val="898989"/>
              </a:solidFill>
            </a:endParaRPr>
          </a:p>
        </p:txBody>
      </p:sp>
      <p:pic>
        <p:nvPicPr>
          <p:cNvPr id="45062"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331913" y="2133600"/>
            <a:ext cx="5976937" cy="16684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063" name="Picture 4"/>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187450" y="3860800"/>
            <a:ext cx="6264275" cy="27463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064" name="TextBox 5"/>
          <p:cNvSpPr txBox="1">
            <a:spLocks noChangeArrowheads="1"/>
          </p:cNvSpPr>
          <p:nvPr/>
        </p:nvSpPr>
        <p:spPr bwMode="auto">
          <a:xfrm>
            <a:off x="250825" y="2492375"/>
            <a:ext cx="1152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a:t>NFA:</a:t>
            </a:r>
            <a:endParaRPr lang="fr-CA" altLang="fr-FR" sz="2400"/>
          </a:p>
        </p:txBody>
      </p:sp>
      <p:sp>
        <p:nvSpPr>
          <p:cNvPr id="45065" name="TextBox 9"/>
          <p:cNvSpPr txBox="1">
            <a:spLocks noChangeArrowheads="1"/>
          </p:cNvSpPr>
          <p:nvPr/>
        </p:nvSpPr>
        <p:spPr bwMode="auto">
          <a:xfrm>
            <a:off x="250825" y="4724400"/>
            <a:ext cx="11525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eaLnBrk="1" hangingPunct="1">
              <a:spcBef>
                <a:spcPct val="0"/>
              </a:spcBef>
              <a:spcAft>
                <a:spcPct val="0"/>
              </a:spcAft>
              <a:buFontTx/>
              <a:buNone/>
            </a:pPr>
            <a:r>
              <a:rPr lang="en-CA" altLang="fr-FR" sz="2400"/>
              <a:t>DFA:</a:t>
            </a:r>
            <a:endParaRPr lang="fr-CA" altLang="fr-FR" sz="2400"/>
          </a:p>
        </p:txBody>
      </p:sp>
    </p:spTree>
    <p:extLst>
      <p:ext uri="{BB962C8B-B14F-4D97-AF65-F5344CB8AC3E}">
        <p14:creationId xmlns:p14="http://schemas.microsoft.com/office/powerpoint/2010/main" val="3038773619"/>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de AFD</a:t>
            </a:r>
            <a:endParaRPr lang="fr-CA" dirty="0"/>
          </a:p>
        </p:txBody>
      </p:sp>
      <p:sp>
        <p:nvSpPr>
          <p:cNvPr id="46083" name="Content Placeholder 2"/>
          <p:cNvSpPr>
            <a:spLocks noGrp="1"/>
          </p:cNvSpPr>
          <p:nvPr>
            <p:ph idx="1"/>
          </p:nvPr>
        </p:nvSpPr>
        <p:spPr/>
        <p:txBody>
          <a:bodyPr/>
          <a:lstStyle/>
          <a:p>
            <a:r>
              <a:rPr lang="fr-CA" altLang="fr-FR" smtClean="0"/>
              <a:t>Connaisseur pour un identificateur:</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60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7CAD520C-B740-418F-9253-3F99D88C0579}" type="slidenum">
              <a:rPr lang="fr-CA" altLang="fr-FR" sz="1200" b="0" smtClean="0">
                <a:solidFill>
                  <a:srgbClr val="898989"/>
                </a:solidFill>
              </a:rPr>
              <a:pPr>
                <a:spcBef>
                  <a:spcPct val="0"/>
                </a:spcBef>
                <a:spcAft>
                  <a:spcPct val="0"/>
                </a:spcAft>
                <a:buFontTx/>
                <a:buNone/>
              </a:pPr>
              <a:t>242</a:t>
            </a:fld>
            <a:endParaRPr lang="fr-CA" altLang="fr-FR" sz="1200" b="0" smtClean="0">
              <a:solidFill>
                <a:srgbClr val="898989"/>
              </a:solidFill>
            </a:endParaRPr>
          </a:p>
        </p:txBody>
      </p:sp>
      <p:pic>
        <p:nvPicPr>
          <p:cNvPr id="46086"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555875" y="2133600"/>
            <a:ext cx="3143250" cy="26511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608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63713" y="4784725"/>
            <a:ext cx="4895850" cy="15684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67653211"/>
      </p:ext>
    </p:extLst>
  </p:cSld>
  <p:clrMapOvr>
    <a:masterClrMapping/>
  </p:clrMapOvr>
  <p:timing>
    <p:tnLst>
      <p:par>
        <p:cT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Tableaux pour le connaisseur</a:t>
            </a:r>
            <a:endParaRPr lang="fr-CA" dirty="0"/>
          </a:p>
        </p:txBody>
      </p:sp>
      <p:sp>
        <p:nvSpPr>
          <p:cNvPr id="47107" name="Content Placeholder 2"/>
          <p:cNvSpPr>
            <a:spLocks noGrp="1"/>
          </p:cNvSpPr>
          <p:nvPr>
            <p:ph idx="1"/>
          </p:nvPr>
        </p:nvSpPr>
        <p:spPr>
          <a:xfrm>
            <a:off x="457200" y="5300663"/>
            <a:ext cx="7620000" cy="825500"/>
          </a:xfrm>
        </p:spPr>
        <p:txBody>
          <a:bodyPr/>
          <a:lstStyle/>
          <a:p>
            <a:r>
              <a:rPr lang="fr-CA" altLang="fr-FR" smtClean="0"/>
              <a:t>Pour changer l’expression régulière, nous pouvons simplement changer de tableaux…</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71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9E979A0A-4B85-4C7F-A4A1-E0D63D55479D}" type="slidenum">
              <a:rPr lang="fr-CA" altLang="fr-FR" sz="1200" b="0" smtClean="0">
                <a:solidFill>
                  <a:srgbClr val="898989"/>
                </a:solidFill>
              </a:rPr>
              <a:pPr>
                <a:spcBef>
                  <a:spcPct val="0"/>
                </a:spcBef>
                <a:spcAft>
                  <a:spcPct val="0"/>
                </a:spcAft>
                <a:buFontTx/>
                <a:buNone/>
              </a:pPr>
              <a:t>243</a:t>
            </a:fld>
            <a:endParaRPr lang="fr-CA" altLang="fr-FR" sz="1200" b="0" smtClean="0">
              <a:solidFill>
                <a:srgbClr val="898989"/>
              </a:solidFill>
            </a:endParaRPr>
          </a:p>
        </p:txBody>
      </p:sp>
      <p:pic>
        <p:nvPicPr>
          <p:cNvPr id="471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550" y="1773238"/>
            <a:ext cx="6607175" cy="1120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711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230313" y="3430588"/>
            <a:ext cx="5141912" cy="15113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471152582"/>
      </p:ext>
    </p:extLst>
  </p:cSld>
  <p:clrMapOvr>
    <a:masterClrMapping/>
  </p:clrMapOvr>
  <p:timing>
    <p:tnLst>
      <p:par>
        <p:cTn id="1" dur="indefinite" restart="never" nodeType="tmRoot"/>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539750"/>
          </a:xfrm>
        </p:spPr>
        <p:txBody>
          <a:bodyPr>
            <a:normAutofit fontScale="90000"/>
          </a:bodyPr>
          <a:lstStyle/>
          <a:p>
            <a:pPr>
              <a:defRPr/>
            </a:pPr>
            <a:r>
              <a:rPr lang="fr-CA" sz="3200" dirty="0" smtClean="0"/>
              <a:t>Code pour le connaisseur</a:t>
            </a:r>
            <a:endParaRPr lang="fr-CA" sz="3200" dirty="0"/>
          </a:p>
        </p:txBody>
      </p:sp>
      <p:sp>
        <p:nvSpPr>
          <p:cNvPr id="4813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charset="0"/>
              <a:defRPr sz="2000" b="1">
                <a:solidFill>
                  <a:schemeClr val="tx1"/>
                </a:solidFill>
                <a:latin typeface="Arial" charset="0"/>
              </a:defRPr>
            </a:lvl1pPr>
            <a:lvl2pPr marL="742950" indent="-285750">
              <a:spcBef>
                <a:spcPct val="20000"/>
              </a:spcBef>
              <a:buClr>
                <a:schemeClr val="tx2"/>
              </a:buClr>
              <a:buFont typeface="Arial" charset="0"/>
              <a:buChar char="•"/>
              <a:defRPr sz="2000">
                <a:solidFill>
                  <a:schemeClr val="tx1"/>
                </a:solidFill>
                <a:latin typeface="Arial" charset="0"/>
              </a:defRPr>
            </a:lvl2pPr>
            <a:lvl3pPr marL="1143000" indent="-228600">
              <a:spcBef>
                <a:spcPct val="20000"/>
              </a:spcBef>
              <a:buClr>
                <a:schemeClr val="tx2"/>
              </a:buClr>
              <a:buFont typeface="Arial" charset="0"/>
              <a:buChar char="•"/>
              <a:defRPr>
                <a:solidFill>
                  <a:schemeClr val="tx1"/>
                </a:solidFill>
                <a:latin typeface="Arial" charset="0"/>
              </a:defRPr>
            </a:lvl3pPr>
            <a:lvl4pPr marL="1600200" indent="-228600">
              <a:spcBef>
                <a:spcPct val="20000"/>
              </a:spcBef>
              <a:buClr>
                <a:schemeClr val="tx2"/>
              </a:buClr>
              <a:buFont typeface="Arial" charset="0"/>
              <a:buChar char="•"/>
              <a:defRPr>
                <a:solidFill>
                  <a:schemeClr val="tx1"/>
                </a:solidFill>
                <a:latin typeface="Arial" charset="0"/>
              </a:defRPr>
            </a:lvl4pPr>
            <a:lvl5pPr marL="2057400" indent="-228600">
              <a:spcBef>
                <a:spcPct val="20000"/>
              </a:spcBef>
              <a:buClr>
                <a:schemeClr val="tx2"/>
              </a:buClr>
              <a:buFont typeface="Arial" charset="0"/>
              <a:buChar char="•"/>
              <a:defRPr>
                <a:solidFill>
                  <a:schemeClr val="tx1"/>
                </a:solidFill>
                <a:latin typeface="Arial" charset="0"/>
              </a:defRPr>
            </a:lvl5pPr>
            <a:lvl6pPr marL="25146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6pPr>
            <a:lvl7pPr marL="29718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7pPr>
            <a:lvl8pPr marL="34290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8pPr>
            <a:lvl9pPr marL="3886200" indent="-228600" eaLnBrk="0" fontAlgn="base" hangingPunct="0">
              <a:spcBef>
                <a:spcPct val="20000"/>
              </a:spcBef>
              <a:spcAft>
                <a:spcPct val="0"/>
              </a:spcAft>
              <a:buClr>
                <a:schemeClr val="tx2"/>
              </a:buClr>
              <a:buFont typeface="Arial" charset="0"/>
              <a:buChar char="•"/>
              <a:defRPr>
                <a:solidFill>
                  <a:schemeClr val="tx1"/>
                </a:solidFill>
                <a:latin typeface="Arial" charset="0"/>
              </a:defRPr>
            </a:lvl9pPr>
          </a:lstStyle>
          <a:p>
            <a:pPr>
              <a:spcBef>
                <a:spcPct val="0"/>
              </a:spcBef>
              <a:spcAft>
                <a:spcPct val="0"/>
              </a:spcAft>
              <a:buFontTx/>
              <a:buNone/>
            </a:pPr>
            <a:fld id="{05FC7366-2B43-41D9-B58F-0B21B7F3A05D}" type="slidenum">
              <a:rPr lang="fr-CA" altLang="fr-FR" sz="1200" b="0" smtClean="0">
                <a:solidFill>
                  <a:srgbClr val="898989"/>
                </a:solidFill>
              </a:rPr>
              <a:pPr>
                <a:spcBef>
                  <a:spcPct val="0"/>
                </a:spcBef>
                <a:spcAft>
                  <a:spcPct val="0"/>
                </a:spcAft>
                <a:buFontTx/>
                <a:buNone/>
              </a:pPr>
              <a:t>244</a:t>
            </a:fld>
            <a:endParaRPr lang="fr-CA" altLang="fr-FR" sz="1200" b="0" smtClean="0">
              <a:solidFill>
                <a:srgbClr val="898989"/>
              </a:solidFill>
            </a:endParaRPr>
          </a:p>
        </p:txBody>
      </p:sp>
      <p:pic>
        <p:nvPicPr>
          <p:cNvPr id="4813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03350" y="836613"/>
            <a:ext cx="5616575" cy="5902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064903152"/>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8</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Automate à état fini</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F1B5877-84F0-434E-BFED-99B8CBE79D16}" type="slidenum">
              <a:rPr lang="fr-CA" altLang="fr-FR" sz="1200" b="0" smtClean="0">
                <a:solidFill>
                  <a:srgbClr val="898989"/>
                </a:solidFill>
                <a:cs typeface="Arial" pitchFamily="34" charset="0"/>
              </a:rPr>
              <a:pPr>
                <a:spcBef>
                  <a:spcPct val="0"/>
                </a:spcBef>
                <a:spcAft>
                  <a:spcPct val="0"/>
                </a:spcAft>
                <a:buFontTx/>
                <a:buNone/>
              </a:pPr>
              <a:t>245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546911848"/>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Algorithme pour créer des AFNs à partir d’expressions régulières</a:t>
            </a:r>
          </a:p>
          <a:p>
            <a:endParaRPr lang="fr-CA" altLang="fr-FR" smtClean="0"/>
          </a:p>
          <a:p>
            <a:r>
              <a:rPr lang="fr-CA" altLang="fr-FR" smtClean="0"/>
              <a:t>Algorithme pour convertir les AFNs au AFDs</a:t>
            </a:r>
          </a:p>
          <a:p>
            <a:endParaRPr lang="fr-CA" altLang="fr-FR" smtClean="0"/>
          </a:p>
          <a:p>
            <a:r>
              <a:rPr lang="fr-CA" altLang="fr-FR" smtClean="0"/>
              <a:t>Algorithme pour minimiser les AFDs</a:t>
            </a:r>
          </a:p>
          <a:p>
            <a:endParaRPr lang="fr-CA" altLang="fr-FR" smtClean="0"/>
          </a:p>
          <a:p>
            <a:r>
              <a:rPr lang="fr-CA" altLang="fr-FR" smtClean="0"/>
              <a:t>Plusieurs exemples….</a:t>
            </a:r>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05B8218-C6A6-44B3-8519-92316B87473D}" type="slidenum">
              <a:rPr lang="fr-CA" altLang="fr-FR" sz="1200" b="0" smtClean="0">
                <a:solidFill>
                  <a:srgbClr val="898989"/>
                </a:solidFill>
                <a:cs typeface="Arial" pitchFamily="34" charset="0"/>
              </a:rPr>
              <a:pPr>
                <a:spcBef>
                  <a:spcPct val="0"/>
                </a:spcBef>
                <a:spcAft>
                  <a:spcPct val="0"/>
                </a:spcAft>
                <a:buFontTx/>
                <a:buNone/>
              </a:pPr>
              <a:t>246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758516863"/>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Créer des automates finis déterministes (AFD)</a:t>
            </a:r>
            <a:endParaRPr lang="fr-CA" dirty="0"/>
          </a:p>
        </p:txBody>
      </p:sp>
      <p:sp>
        <p:nvSpPr>
          <p:cNvPr id="15363" name="Content Placeholder 2"/>
          <p:cNvSpPr>
            <a:spLocks noGrp="1"/>
          </p:cNvSpPr>
          <p:nvPr>
            <p:ph idx="1"/>
          </p:nvPr>
        </p:nvSpPr>
        <p:spPr/>
        <p:txBody>
          <a:bodyPr/>
          <a:lstStyle/>
          <a:p>
            <a:r>
              <a:rPr lang="fr-CA" altLang="fr-FR" smtClean="0"/>
              <a:t>Afin de créer un AFD, on doit effectuer le suivant:</a:t>
            </a:r>
          </a:p>
          <a:p>
            <a:pPr marL="800100" lvl="1" indent="-342900"/>
            <a:r>
              <a:rPr lang="fr-CA" altLang="fr-FR" smtClean="0"/>
              <a:t>Créer un automate fini non-déterministe (AFN) à partir d’une expression régulière</a:t>
            </a:r>
          </a:p>
          <a:p>
            <a:pPr marL="800100" lvl="1" indent="-342900"/>
            <a:r>
              <a:rPr lang="fr-CA" altLang="fr-FR" smtClean="0"/>
              <a:t>Convertir le AFN en AFD</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53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C3E9113-A71A-4A78-952A-C7DD375DF3DD}" type="slidenum">
              <a:rPr lang="fr-CA" altLang="fr-FR" sz="1200" b="0" smtClean="0">
                <a:solidFill>
                  <a:srgbClr val="898989"/>
                </a:solidFill>
                <a:cs typeface="Arial" pitchFamily="34" charset="0"/>
              </a:rPr>
              <a:pPr>
                <a:spcBef>
                  <a:spcPct val="0"/>
                </a:spcBef>
                <a:spcAft>
                  <a:spcPct val="0"/>
                </a:spcAft>
                <a:buFontTx/>
                <a:buNone/>
              </a:pPr>
              <a:t>247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353549391"/>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Règles pour la création de AFN</a:t>
            </a:r>
            <a:endParaRPr lang="fr-CA" dirty="0"/>
          </a:p>
        </p:txBody>
      </p:sp>
      <p:sp>
        <p:nvSpPr>
          <p:cNvPr id="3" name="Content Placeholder 2"/>
          <p:cNvSpPr>
            <a:spLocks noGrp="1"/>
          </p:cNvSpPr>
          <p:nvPr>
            <p:ph idx="1"/>
          </p:nvPr>
        </p:nvSpPr>
        <p:spPr>
          <a:xfrm>
            <a:off x="457200" y="1752600"/>
            <a:ext cx="2746375" cy="4373563"/>
          </a:xfrm>
        </p:spPr>
        <p:txBody>
          <a:bodyPr/>
          <a:lstStyle/>
          <a:p>
            <a:endParaRPr lang="fr-CA" altLang="fr-FR" smtClean="0"/>
          </a:p>
          <a:p>
            <a:r>
              <a:rPr lang="fr-CA" altLang="fr-FR" smtClean="0"/>
              <a:t>A | B</a:t>
            </a:r>
          </a:p>
          <a:p>
            <a:endParaRPr lang="fr-CA" altLang="fr-FR" smtClean="0"/>
          </a:p>
          <a:p>
            <a:endParaRPr lang="fr-CA" altLang="fr-FR" smtClean="0"/>
          </a:p>
          <a:p>
            <a:r>
              <a:rPr lang="fr-CA" altLang="fr-FR" smtClean="0"/>
              <a:t>AB</a:t>
            </a:r>
          </a:p>
          <a:p>
            <a:endParaRPr lang="fr-CA" altLang="fr-FR" smtClean="0"/>
          </a:p>
          <a:p>
            <a:endParaRPr lang="fr-CA" altLang="fr-FR" smtClean="0"/>
          </a:p>
          <a:p>
            <a:endParaRPr lang="fr-CA" altLang="fr-FR" smtClean="0"/>
          </a:p>
          <a:p>
            <a:r>
              <a:rPr lang="fr-CA" altLang="fr-FR" smtClean="0"/>
              <a:t>A*</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63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5310748-3EBA-4354-99CB-EE0937516D94}" type="slidenum">
              <a:rPr lang="fr-CA" altLang="fr-FR" sz="1200" b="0" smtClean="0">
                <a:solidFill>
                  <a:srgbClr val="898989"/>
                </a:solidFill>
                <a:cs typeface="Arial" pitchFamily="34" charset="0"/>
              </a:rPr>
              <a:pPr>
                <a:spcBef>
                  <a:spcPct val="0"/>
                </a:spcBef>
                <a:spcAft>
                  <a:spcPct val="0"/>
                </a:spcAft>
                <a:buFontTx/>
                <a:buNone/>
              </a:pPr>
              <a:t>248</a:t>
            </a:fld>
            <a:endParaRPr lang="fr-CA" altLang="fr-FR" sz="1200" b="0" smtClean="0">
              <a:solidFill>
                <a:srgbClr val="898989"/>
              </a:solidFill>
              <a:cs typeface="Arial" pitchFamily="34" charset="0"/>
            </a:endParaRPr>
          </a:p>
        </p:txBody>
      </p:sp>
      <p:grpSp>
        <p:nvGrpSpPr>
          <p:cNvPr id="49" name="Group 48"/>
          <p:cNvGrpSpPr>
            <a:grpSpLocks/>
          </p:cNvGrpSpPr>
          <p:nvPr/>
        </p:nvGrpSpPr>
        <p:grpSpPr bwMode="auto">
          <a:xfrm>
            <a:off x="4071938" y="3551238"/>
            <a:ext cx="2673350" cy="525462"/>
            <a:chOff x="4071761" y="3550619"/>
            <a:chExt cx="2674072" cy="526453"/>
          </a:xfrm>
        </p:grpSpPr>
        <p:sp>
          <p:nvSpPr>
            <p:cNvPr id="14" name="Oval 13"/>
            <p:cNvSpPr/>
            <p:nvPr/>
          </p:nvSpPr>
          <p:spPr>
            <a:xfrm>
              <a:off x="4071761" y="3717620"/>
              <a:ext cx="360459" cy="35945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1</a:t>
              </a:r>
              <a:endParaRPr lang="fr-CA" dirty="0">
                <a:solidFill>
                  <a:schemeClr val="tx1"/>
                </a:solidFill>
              </a:endParaRPr>
            </a:p>
          </p:txBody>
        </p:sp>
        <p:sp>
          <p:nvSpPr>
            <p:cNvPr id="15" name="Oval 14"/>
            <p:cNvSpPr/>
            <p:nvPr/>
          </p:nvSpPr>
          <p:spPr>
            <a:xfrm>
              <a:off x="5224597" y="3717620"/>
              <a:ext cx="358872" cy="35945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2</a:t>
              </a:r>
              <a:endParaRPr lang="fr-CA" dirty="0">
                <a:solidFill>
                  <a:schemeClr val="tx1"/>
                </a:solidFill>
              </a:endParaRPr>
            </a:p>
          </p:txBody>
        </p:sp>
        <p:sp>
          <p:nvSpPr>
            <p:cNvPr id="16428" name="TextBox 17"/>
            <p:cNvSpPr txBox="1">
              <a:spLocks noChangeArrowheads="1"/>
            </p:cNvSpPr>
            <p:nvPr/>
          </p:nvSpPr>
          <p:spPr bwMode="auto">
            <a:xfrm>
              <a:off x="4577432" y="3550619"/>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A</a:t>
              </a:r>
              <a:endParaRPr lang="fr-CA" altLang="fr-FR" sz="1800" b="0"/>
            </a:p>
          </p:txBody>
        </p:sp>
        <p:sp>
          <p:nvSpPr>
            <p:cNvPr id="16429" name="TextBox 18"/>
            <p:cNvSpPr txBox="1">
              <a:spLocks noChangeArrowheads="1"/>
            </p:cNvSpPr>
            <p:nvPr/>
          </p:nvSpPr>
          <p:spPr bwMode="auto">
            <a:xfrm>
              <a:off x="5762040" y="3557761"/>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B</a:t>
              </a:r>
              <a:endParaRPr lang="fr-CA" altLang="fr-FR" sz="1800" b="0"/>
            </a:p>
          </p:txBody>
        </p:sp>
        <p:cxnSp>
          <p:nvCxnSpPr>
            <p:cNvPr id="22" name="Straight Arrow Connector 21"/>
            <p:cNvCxnSpPr>
              <a:stCxn id="14" idx="6"/>
              <a:endCxn id="15" idx="2"/>
            </p:cNvCxnSpPr>
            <p:nvPr/>
          </p:nvCxnSpPr>
          <p:spPr>
            <a:xfrm>
              <a:off x="4432220" y="3897347"/>
              <a:ext cx="792377"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4" name="Straight Arrow Connector 23"/>
            <p:cNvCxnSpPr>
              <a:stCxn id="15" idx="6"/>
              <a:endCxn id="26" idx="2"/>
            </p:cNvCxnSpPr>
            <p:nvPr/>
          </p:nvCxnSpPr>
          <p:spPr>
            <a:xfrm>
              <a:off x="5583469" y="3897347"/>
              <a:ext cx="801904"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6" name="Oval 25"/>
            <p:cNvSpPr/>
            <p:nvPr/>
          </p:nvSpPr>
          <p:spPr>
            <a:xfrm>
              <a:off x="6385373" y="3717620"/>
              <a:ext cx="360460" cy="35945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3</a:t>
              </a:r>
              <a:endParaRPr lang="fr-CA" dirty="0">
                <a:solidFill>
                  <a:schemeClr val="tx1"/>
                </a:solidFill>
              </a:endParaRPr>
            </a:p>
          </p:txBody>
        </p:sp>
      </p:grpSp>
      <p:grpSp>
        <p:nvGrpSpPr>
          <p:cNvPr id="51" name="Group 50"/>
          <p:cNvGrpSpPr>
            <a:grpSpLocks/>
          </p:cNvGrpSpPr>
          <p:nvPr/>
        </p:nvGrpSpPr>
        <p:grpSpPr bwMode="auto">
          <a:xfrm>
            <a:off x="4067175" y="5276850"/>
            <a:ext cx="3744913" cy="519113"/>
            <a:chOff x="4067944" y="5276661"/>
            <a:chExt cx="3744416" cy="519311"/>
          </a:xfrm>
        </p:grpSpPr>
        <p:sp>
          <p:nvSpPr>
            <p:cNvPr id="30" name="Oval 29"/>
            <p:cNvSpPr/>
            <p:nvPr/>
          </p:nvSpPr>
          <p:spPr>
            <a:xfrm>
              <a:off x="5137777" y="5435472"/>
              <a:ext cx="360315" cy="3605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2</a:t>
              </a:r>
              <a:endParaRPr lang="fr-CA" dirty="0">
                <a:solidFill>
                  <a:schemeClr val="tx1"/>
                </a:solidFill>
              </a:endParaRPr>
            </a:p>
          </p:txBody>
        </p:sp>
        <p:sp>
          <p:nvSpPr>
            <p:cNvPr id="31" name="Oval 30"/>
            <p:cNvSpPr/>
            <p:nvPr/>
          </p:nvSpPr>
          <p:spPr>
            <a:xfrm>
              <a:off x="6290149" y="5435472"/>
              <a:ext cx="360315" cy="3605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3</a:t>
              </a:r>
              <a:endParaRPr lang="fr-CA" dirty="0">
                <a:solidFill>
                  <a:schemeClr val="tx1"/>
                </a:solidFill>
              </a:endParaRPr>
            </a:p>
          </p:txBody>
        </p:sp>
        <p:sp>
          <p:nvSpPr>
            <p:cNvPr id="16418" name="TextBox 31"/>
            <p:cNvSpPr txBox="1">
              <a:spLocks noChangeArrowheads="1"/>
            </p:cNvSpPr>
            <p:nvPr/>
          </p:nvSpPr>
          <p:spPr bwMode="auto">
            <a:xfrm>
              <a:off x="6828567" y="5276661"/>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33" name="Straight Arrow Connector 32"/>
            <p:cNvCxnSpPr>
              <a:stCxn id="30" idx="6"/>
              <a:endCxn id="31" idx="2"/>
            </p:cNvCxnSpPr>
            <p:nvPr/>
          </p:nvCxnSpPr>
          <p:spPr>
            <a:xfrm>
              <a:off x="5498092" y="5616516"/>
              <a:ext cx="792057"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Arrow Connector 33"/>
            <p:cNvCxnSpPr>
              <a:stCxn id="31" idx="6"/>
              <a:endCxn id="36" idx="2"/>
            </p:cNvCxnSpPr>
            <p:nvPr/>
          </p:nvCxnSpPr>
          <p:spPr>
            <a:xfrm>
              <a:off x="6650464" y="5616516"/>
              <a:ext cx="801581"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6" name="Oval 35"/>
            <p:cNvSpPr/>
            <p:nvPr/>
          </p:nvSpPr>
          <p:spPr>
            <a:xfrm>
              <a:off x="7452045" y="5435472"/>
              <a:ext cx="360315" cy="3605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4</a:t>
              </a:r>
              <a:endParaRPr lang="fr-CA" dirty="0">
                <a:solidFill>
                  <a:schemeClr val="tx1"/>
                </a:solidFill>
              </a:endParaRPr>
            </a:p>
          </p:txBody>
        </p:sp>
        <p:sp>
          <p:nvSpPr>
            <p:cNvPr id="38" name="Oval 37"/>
            <p:cNvSpPr/>
            <p:nvPr/>
          </p:nvSpPr>
          <p:spPr>
            <a:xfrm>
              <a:off x="4067944" y="5435472"/>
              <a:ext cx="360315" cy="36050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1</a:t>
              </a:r>
              <a:endParaRPr lang="fr-CA" dirty="0">
                <a:solidFill>
                  <a:schemeClr val="tx1"/>
                </a:solidFill>
              </a:endParaRPr>
            </a:p>
          </p:txBody>
        </p:sp>
        <p:sp>
          <p:nvSpPr>
            <p:cNvPr id="16423" name="TextBox 38"/>
            <p:cNvSpPr txBox="1">
              <a:spLocks noChangeArrowheads="1"/>
            </p:cNvSpPr>
            <p:nvPr/>
          </p:nvSpPr>
          <p:spPr bwMode="auto">
            <a:xfrm>
              <a:off x="4572000" y="5294914"/>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40" name="Straight Arrow Connector 39"/>
            <p:cNvCxnSpPr>
              <a:stCxn id="38" idx="6"/>
              <a:endCxn id="30" idx="2"/>
            </p:cNvCxnSpPr>
            <p:nvPr/>
          </p:nvCxnSpPr>
          <p:spPr>
            <a:xfrm>
              <a:off x="4428259" y="5616516"/>
              <a:ext cx="709518"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6425" name="TextBox 41"/>
            <p:cNvSpPr txBox="1">
              <a:spLocks noChangeArrowheads="1"/>
            </p:cNvSpPr>
            <p:nvPr/>
          </p:nvSpPr>
          <p:spPr bwMode="auto">
            <a:xfrm>
              <a:off x="5724128" y="529191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A</a:t>
              </a:r>
              <a:endParaRPr lang="fr-CA" altLang="fr-FR" sz="1800" b="0"/>
            </a:p>
          </p:txBody>
        </p:sp>
      </p:grpSp>
      <p:sp>
        <p:nvSpPr>
          <p:cNvPr id="44" name="Freeform 43"/>
          <p:cNvSpPr/>
          <p:nvPr/>
        </p:nvSpPr>
        <p:spPr>
          <a:xfrm>
            <a:off x="4244975" y="5765800"/>
            <a:ext cx="3260725" cy="471488"/>
          </a:xfrm>
          <a:custGeom>
            <a:avLst/>
            <a:gdLst>
              <a:gd name="connsiteX0" fmla="*/ 0 w 3261360"/>
              <a:gd name="connsiteY0" fmla="*/ 30480 h 472524"/>
              <a:gd name="connsiteX1" fmla="*/ 1615440 w 3261360"/>
              <a:gd name="connsiteY1" fmla="*/ 472440 h 472524"/>
              <a:gd name="connsiteX2" fmla="*/ 3261360 w 3261360"/>
              <a:gd name="connsiteY2" fmla="*/ 0 h 472524"/>
              <a:gd name="connsiteX3" fmla="*/ 3261360 w 3261360"/>
              <a:gd name="connsiteY3" fmla="*/ 0 h 472524"/>
            </a:gdLst>
            <a:ahLst/>
            <a:cxnLst>
              <a:cxn ang="0">
                <a:pos x="connsiteX0" y="connsiteY0"/>
              </a:cxn>
              <a:cxn ang="0">
                <a:pos x="connsiteX1" y="connsiteY1"/>
              </a:cxn>
              <a:cxn ang="0">
                <a:pos x="connsiteX2" y="connsiteY2"/>
              </a:cxn>
              <a:cxn ang="0">
                <a:pos x="connsiteX3" y="connsiteY3"/>
              </a:cxn>
            </a:cxnLst>
            <a:rect l="l" t="t" r="r" b="b"/>
            <a:pathLst>
              <a:path w="3261360" h="472524">
                <a:moveTo>
                  <a:pt x="0" y="30480"/>
                </a:moveTo>
                <a:cubicBezTo>
                  <a:pt x="535940" y="254000"/>
                  <a:pt x="1071880" y="477520"/>
                  <a:pt x="1615440" y="472440"/>
                </a:cubicBezTo>
                <a:cubicBezTo>
                  <a:pt x="2159000" y="467360"/>
                  <a:pt x="3261360" y="0"/>
                  <a:pt x="3261360" y="0"/>
                </a:cubicBezTo>
                <a:lnTo>
                  <a:pt x="326136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5" name="Freeform 44"/>
          <p:cNvSpPr/>
          <p:nvPr/>
        </p:nvSpPr>
        <p:spPr>
          <a:xfrm>
            <a:off x="5380038" y="5102225"/>
            <a:ext cx="1185862" cy="334963"/>
          </a:xfrm>
          <a:custGeom>
            <a:avLst/>
            <a:gdLst>
              <a:gd name="connsiteX0" fmla="*/ 2225040 w 2225040"/>
              <a:gd name="connsiteY0" fmla="*/ 335314 h 335314"/>
              <a:gd name="connsiteX1" fmla="*/ 1501140 w 2225040"/>
              <a:gd name="connsiteY1" fmla="*/ 34 h 335314"/>
              <a:gd name="connsiteX2" fmla="*/ 0 w 2225040"/>
              <a:gd name="connsiteY2" fmla="*/ 312454 h 335314"/>
              <a:gd name="connsiteX3" fmla="*/ 0 w 2225040"/>
              <a:gd name="connsiteY3" fmla="*/ 312454 h 335314"/>
            </a:gdLst>
            <a:ahLst/>
            <a:cxnLst>
              <a:cxn ang="0">
                <a:pos x="connsiteX0" y="connsiteY0"/>
              </a:cxn>
              <a:cxn ang="0">
                <a:pos x="connsiteX1" y="connsiteY1"/>
              </a:cxn>
              <a:cxn ang="0">
                <a:pos x="connsiteX2" y="connsiteY2"/>
              </a:cxn>
              <a:cxn ang="0">
                <a:pos x="connsiteX3" y="connsiteY3"/>
              </a:cxn>
            </a:cxnLst>
            <a:rect l="l" t="t" r="r" b="b"/>
            <a:pathLst>
              <a:path w="2225040" h="335314">
                <a:moveTo>
                  <a:pt x="2225040" y="335314"/>
                </a:moveTo>
                <a:cubicBezTo>
                  <a:pt x="2048510" y="169579"/>
                  <a:pt x="1871980" y="3844"/>
                  <a:pt x="1501140" y="34"/>
                </a:cubicBezTo>
                <a:cubicBezTo>
                  <a:pt x="1130300" y="-3776"/>
                  <a:pt x="0" y="312454"/>
                  <a:pt x="0" y="312454"/>
                </a:cubicBezTo>
                <a:lnTo>
                  <a:pt x="0" y="312454"/>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6" name="TextBox 45"/>
          <p:cNvSpPr txBox="1">
            <a:spLocks noChangeArrowheads="1"/>
          </p:cNvSpPr>
          <p:nvPr/>
        </p:nvSpPr>
        <p:spPr bwMode="auto">
          <a:xfrm>
            <a:off x="6010275" y="4787900"/>
            <a:ext cx="4333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47" name="TextBox 46"/>
          <p:cNvSpPr txBox="1">
            <a:spLocks noChangeArrowheads="1"/>
          </p:cNvSpPr>
          <p:nvPr/>
        </p:nvSpPr>
        <p:spPr bwMode="auto">
          <a:xfrm>
            <a:off x="5659438" y="6156325"/>
            <a:ext cx="43180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grpSp>
        <p:nvGrpSpPr>
          <p:cNvPr id="5" name="Group 4"/>
          <p:cNvGrpSpPr>
            <a:grpSpLocks/>
          </p:cNvGrpSpPr>
          <p:nvPr/>
        </p:nvGrpSpPr>
        <p:grpSpPr bwMode="auto">
          <a:xfrm>
            <a:off x="4778375" y="1412875"/>
            <a:ext cx="1457325" cy="2025650"/>
            <a:chOff x="4778375" y="1412875"/>
            <a:chExt cx="1457325" cy="2025650"/>
          </a:xfrm>
        </p:grpSpPr>
        <p:sp>
          <p:nvSpPr>
            <p:cNvPr id="16408" name="TextBox 11"/>
            <p:cNvSpPr txBox="1">
              <a:spLocks noChangeArrowheads="1"/>
            </p:cNvSpPr>
            <p:nvPr/>
          </p:nvSpPr>
          <p:spPr bwMode="auto">
            <a:xfrm>
              <a:off x="5268879" y="1412875"/>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A</a:t>
              </a:r>
              <a:endParaRPr lang="fr-CA" altLang="fr-FR" sz="1800" b="0"/>
            </a:p>
          </p:txBody>
        </p:sp>
        <p:sp>
          <p:nvSpPr>
            <p:cNvPr id="16409" name="TextBox 12"/>
            <p:cNvSpPr txBox="1">
              <a:spLocks noChangeArrowheads="1"/>
            </p:cNvSpPr>
            <p:nvPr/>
          </p:nvSpPr>
          <p:spPr bwMode="auto">
            <a:xfrm>
              <a:off x="5287009" y="3069169"/>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B</a:t>
              </a:r>
              <a:endParaRPr lang="fr-CA" altLang="fr-FR" sz="1800" b="0"/>
            </a:p>
          </p:txBody>
        </p:sp>
        <p:sp>
          <p:nvSpPr>
            <p:cNvPr id="53" name="Oval 52"/>
            <p:cNvSpPr/>
            <p:nvPr/>
          </p:nvSpPr>
          <p:spPr bwMode="auto">
            <a:xfrm>
              <a:off x="4778375" y="1557338"/>
              <a:ext cx="360363" cy="3603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2</a:t>
              </a:r>
              <a:endParaRPr lang="fr-CA" dirty="0">
                <a:solidFill>
                  <a:schemeClr val="tx1"/>
                </a:solidFill>
              </a:endParaRPr>
            </a:p>
          </p:txBody>
        </p:sp>
        <p:sp>
          <p:nvSpPr>
            <p:cNvPr id="54" name="Oval 53"/>
            <p:cNvSpPr/>
            <p:nvPr/>
          </p:nvSpPr>
          <p:spPr bwMode="auto">
            <a:xfrm>
              <a:off x="5867400" y="1557338"/>
              <a:ext cx="360363" cy="3603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3</a:t>
              </a:r>
              <a:endParaRPr lang="fr-CA" dirty="0">
                <a:solidFill>
                  <a:schemeClr val="tx1"/>
                </a:solidFill>
              </a:endParaRPr>
            </a:p>
          </p:txBody>
        </p:sp>
        <p:sp>
          <p:nvSpPr>
            <p:cNvPr id="55" name="Oval 54"/>
            <p:cNvSpPr/>
            <p:nvPr/>
          </p:nvSpPr>
          <p:spPr bwMode="auto">
            <a:xfrm>
              <a:off x="4786313" y="2925763"/>
              <a:ext cx="358775" cy="3587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4</a:t>
              </a:r>
              <a:endParaRPr lang="fr-CA" dirty="0">
                <a:solidFill>
                  <a:schemeClr val="tx1"/>
                </a:solidFill>
              </a:endParaRPr>
            </a:p>
          </p:txBody>
        </p:sp>
        <p:sp>
          <p:nvSpPr>
            <p:cNvPr id="56" name="Oval 55"/>
            <p:cNvSpPr/>
            <p:nvPr/>
          </p:nvSpPr>
          <p:spPr bwMode="auto">
            <a:xfrm>
              <a:off x="5875338" y="2925763"/>
              <a:ext cx="360362" cy="3587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5</a:t>
              </a:r>
              <a:endParaRPr lang="fr-CA" dirty="0">
                <a:solidFill>
                  <a:schemeClr val="tx1"/>
                </a:solidFill>
              </a:endParaRPr>
            </a:p>
          </p:txBody>
        </p:sp>
        <p:cxnSp>
          <p:nvCxnSpPr>
            <p:cNvPr id="60" name="Straight Arrow Connector 59"/>
            <p:cNvCxnSpPr>
              <a:stCxn id="53" idx="6"/>
              <a:endCxn id="54" idx="2"/>
            </p:cNvCxnSpPr>
            <p:nvPr/>
          </p:nvCxnSpPr>
          <p:spPr bwMode="auto">
            <a:xfrm>
              <a:off x="5138738" y="1736725"/>
              <a:ext cx="72866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6" name="Straight Arrow Connector 65"/>
            <p:cNvCxnSpPr>
              <a:stCxn id="55" idx="6"/>
              <a:endCxn id="56" idx="2"/>
            </p:cNvCxnSpPr>
            <p:nvPr/>
          </p:nvCxnSpPr>
          <p:spPr bwMode="auto">
            <a:xfrm>
              <a:off x="5145088" y="3105150"/>
              <a:ext cx="730250"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8" name="Group 7"/>
          <p:cNvGrpSpPr>
            <a:grpSpLocks/>
          </p:cNvGrpSpPr>
          <p:nvPr/>
        </p:nvGrpSpPr>
        <p:grpSpPr bwMode="auto">
          <a:xfrm>
            <a:off x="4140200" y="1803400"/>
            <a:ext cx="2663825" cy="1182688"/>
            <a:chOff x="4140200" y="1803391"/>
            <a:chExt cx="2663825" cy="1183157"/>
          </a:xfrm>
        </p:grpSpPr>
        <p:sp>
          <p:nvSpPr>
            <p:cNvPr id="6" name="Oval 5"/>
            <p:cNvSpPr/>
            <p:nvPr/>
          </p:nvSpPr>
          <p:spPr bwMode="auto">
            <a:xfrm>
              <a:off x="4140200" y="2252832"/>
              <a:ext cx="360363" cy="36050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1</a:t>
              </a:r>
              <a:endParaRPr lang="fr-CA" dirty="0">
                <a:solidFill>
                  <a:schemeClr val="tx1"/>
                </a:solidFill>
              </a:endParaRPr>
            </a:p>
          </p:txBody>
        </p:sp>
        <p:sp>
          <p:nvSpPr>
            <p:cNvPr id="7" name="Oval 6"/>
            <p:cNvSpPr/>
            <p:nvPr/>
          </p:nvSpPr>
          <p:spPr bwMode="auto">
            <a:xfrm>
              <a:off x="6443663" y="2252832"/>
              <a:ext cx="360362" cy="36050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6</a:t>
              </a:r>
              <a:endParaRPr lang="fr-CA" dirty="0">
                <a:solidFill>
                  <a:schemeClr val="tx1"/>
                </a:solidFill>
              </a:endParaRPr>
            </a:p>
          </p:txBody>
        </p:sp>
        <p:cxnSp>
          <p:nvCxnSpPr>
            <p:cNvPr id="58" name="Straight Arrow Connector 57"/>
            <p:cNvCxnSpPr>
              <a:stCxn id="6" idx="7"/>
              <a:endCxn id="53" idx="3"/>
            </p:cNvCxnSpPr>
            <p:nvPr/>
          </p:nvCxnSpPr>
          <p:spPr bwMode="auto">
            <a:xfrm flipV="1">
              <a:off x="4448175" y="1863740"/>
              <a:ext cx="382588" cy="44150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2" name="Straight Arrow Connector 61"/>
            <p:cNvCxnSpPr>
              <a:stCxn id="54" idx="5"/>
              <a:endCxn id="7" idx="1"/>
            </p:cNvCxnSpPr>
            <p:nvPr/>
          </p:nvCxnSpPr>
          <p:spPr bwMode="auto">
            <a:xfrm>
              <a:off x="6175375" y="1863740"/>
              <a:ext cx="320675" cy="44150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4" name="Straight Arrow Connector 63"/>
            <p:cNvCxnSpPr>
              <a:stCxn id="6" idx="5"/>
              <a:endCxn id="55" idx="1"/>
            </p:cNvCxnSpPr>
            <p:nvPr/>
          </p:nvCxnSpPr>
          <p:spPr bwMode="auto">
            <a:xfrm>
              <a:off x="4448175" y="2560929"/>
              <a:ext cx="390525" cy="41767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8" name="Straight Arrow Connector 67"/>
            <p:cNvCxnSpPr>
              <a:stCxn id="56" idx="7"/>
              <a:endCxn id="7" idx="3"/>
            </p:cNvCxnSpPr>
            <p:nvPr/>
          </p:nvCxnSpPr>
          <p:spPr bwMode="auto">
            <a:xfrm flipV="1">
              <a:off x="6181725" y="2560929"/>
              <a:ext cx="314325" cy="41767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6404" name="TextBox 69"/>
            <p:cNvSpPr txBox="1">
              <a:spLocks noChangeArrowheads="1"/>
            </p:cNvSpPr>
            <p:nvPr/>
          </p:nvSpPr>
          <p:spPr bwMode="auto">
            <a:xfrm>
              <a:off x="4356186" y="1835659"/>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16405" name="TextBox 70"/>
            <p:cNvSpPr txBox="1">
              <a:spLocks noChangeArrowheads="1"/>
            </p:cNvSpPr>
            <p:nvPr/>
          </p:nvSpPr>
          <p:spPr bwMode="auto">
            <a:xfrm>
              <a:off x="6276086" y="1803391"/>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16406" name="TextBox 71"/>
            <p:cNvSpPr txBox="1">
              <a:spLocks noChangeArrowheads="1"/>
            </p:cNvSpPr>
            <p:nvPr/>
          </p:nvSpPr>
          <p:spPr bwMode="auto">
            <a:xfrm>
              <a:off x="4317807" y="2617192"/>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16407" name="TextBox 72"/>
            <p:cNvSpPr txBox="1">
              <a:spLocks noChangeArrowheads="1"/>
            </p:cNvSpPr>
            <p:nvPr/>
          </p:nvSpPr>
          <p:spPr bwMode="auto">
            <a:xfrm>
              <a:off x="6254286" y="2617192"/>
              <a:ext cx="431972" cy="3693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grpSp>
    </p:spTree>
    <p:extLst>
      <p:ext uri="{BB962C8B-B14F-4D97-AF65-F5344CB8AC3E}">
        <p14:creationId xmlns:p14="http://schemas.microsoft.com/office/powerpoint/2010/main" val="193132194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fade">
                                      <p:cBhvr>
                                        <p:cTn id="27" dur="500"/>
                                        <p:tgtEl>
                                          <p:spTgt spid="49"/>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3">
                                            <p:txEl>
                                              <p:pRg st="8" end="8"/>
                                            </p:txEl>
                                          </p:spTgt>
                                        </p:tgtEl>
                                        <p:attrNameLst>
                                          <p:attrName>style.visibility</p:attrName>
                                        </p:attrNameLst>
                                      </p:cBhvr>
                                      <p:to>
                                        <p:strVal val="visible"/>
                                      </p:to>
                                    </p:set>
                                    <p:animEffect transition="in" filter="fade">
                                      <p:cBhvr>
                                        <p:cTn id="32" dur="500"/>
                                        <p:tgtEl>
                                          <p:spTgt spid="3">
                                            <p:txEl>
                                              <p:pRg st="8" end="8"/>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fade">
                                      <p:cBhvr>
                                        <p:cTn id="37" dur="500"/>
                                        <p:tgtEl>
                                          <p:spTgt spid="51"/>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500"/>
                                        <p:tgtEl>
                                          <p:spTgt spid="47"/>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nodeType="click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fade">
                                      <p:cBhvr>
                                        <p:cTn id="5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Exemples de création de </a:t>
            </a:r>
            <a:r>
              <a:rPr lang="fr-CA" dirty="0" err="1" smtClean="0"/>
              <a:t>afn</a:t>
            </a:r>
            <a:endParaRPr lang="fr-CA" dirty="0"/>
          </a:p>
        </p:txBody>
      </p:sp>
      <p:sp>
        <p:nvSpPr>
          <p:cNvPr id="3" name="Content Placeholder 2"/>
          <p:cNvSpPr>
            <a:spLocks noGrp="1"/>
          </p:cNvSpPr>
          <p:nvPr>
            <p:ph idx="1"/>
          </p:nvPr>
        </p:nvSpPr>
        <p:spPr>
          <a:xfrm>
            <a:off x="457200" y="1752600"/>
            <a:ext cx="4114800" cy="4373563"/>
          </a:xfrm>
        </p:spPr>
        <p:txBody>
          <a:bodyPr/>
          <a:lstStyle/>
          <a:p>
            <a:r>
              <a:rPr lang="fr-CA" altLang="fr-FR" sz="1600" smtClean="0">
                <a:solidFill>
                  <a:schemeClr val="tx2"/>
                </a:solidFill>
              </a:rPr>
              <a:t>x | yz</a:t>
            </a:r>
          </a:p>
          <a:p>
            <a:r>
              <a:rPr lang="fr-CA" altLang="fr-FR" sz="1600" smtClean="0"/>
              <a:t>Selon les règles de précédence, ceci est équivalent à:</a:t>
            </a:r>
          </a:p>
          <a:p>
            <a:r>
              <a:rPr lang="fr-CA" altLang="fr-FR" sz="1600" smtClean="0">
                <a:solidFill>
                  <a:schemeClr val="tx2"/>
                </a:solidFill>
              </a:rPr>
              <a:t>x | (yz)</a:t>
            </a:r>
          </a:p>
          <a:p>
            <a:r>
              <a:rPr lang="fr-CA" altLang="fr-FR" sz="1600" smtClean="0"/>
              <a:t>Ceci possède la même forme que</a:t>
            </a:r>
          </a:p>
          <a:p>
            <a:r>
              <a:rPr lang="fr-CA" altLang="fr-FR" sz="1600" smtClean="0"/>
              <a:t> </a:t>
            </a:r>
            <a:r>
              <a:rPr lang="fr-CA" altLang="fr-FR" sz="1600" smtClean="0">
                <a:solidFill>
                  <a:schemeClr val="tx2"/>
                </a:solidFill>
              </a:rPr>
              <a:t>A | B:</a:t>
            </a:r>
          </a:p>
          <a:p>
            <a:r>
              <a:rPr lang="fr-CA" altLang="fr-FR" sz="1600" smtClean="0"/>
              <a:t>Et </a:t>
            </a:r>
            <a:r>
              <a:rPr lang="fr-CA" altLang="fr-FR" sz="1600" smtClean="0">
                <a:solidFill>
                  <a:schemeClr val="tx2"/>
                </a:solidFill>
              </a:rPr>
              <a:t>B</a:t>
            </a:r>
            <a:r>
              <a:rPr lang="fr-CA" altLang="fr-FR" sz="1600" smtClean="0"/>
              <a:t> peut être représenté tel que:</a:t>
            </a:r>
          </a:p>
          <a:p>
            <a:endParaRPr lang="fr-CA" altLang="fr-FR" sz="1600" smtClean="0"/>
          </a:p>
          <a:p>
            <a:endParaRPr lang="fr-CA" altLang="fr-FR" sz="1600" smtClean="0"/>
          </a:p>
          <a:p>
            <a:r>
              <a:rPr lang="fr-CA" altLang="fr-FR" sz="1600" smtClean="0"/>
              <a:t>Mettant le tout ensemble: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741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FB5DFF1-FDC3-401B-BDB2-DB2581880C8C}" type="slidenum">
              <a:rPr lang="fr-CA" altLang="fr-FR" sz="1200" b="0" smtClean="0">
                <a:solidFill>
                  <a:srgbClr val="898989"/>
                </a:solidFill>
                <a:cs typeface="Arial" pitchFamily="34" charset="0"/>
              </a:rPr>
              <a:pPr>
                <a:spcBef>
                  <a:spcPct val="0"/>
                </a:spcBef>
                <a:spcAft>
                  <a:spcPct val="0"/>
                </a:spcAft>
                <a:buFontTx/>
                <a:buNone/>
              </a:pPr>
              <a:t>249</a:t>
            </a:fld>
            <a:endParaRPr lang="fr-CA" altLang="fr-FR" sz="1200" b="0" smtClean="0">
              <a:solidFill>
                <a:srgbClr val="898989"/>
              </a:solidFill>
              <a:cs typeface="Arial" pitchFamily="34" charset="0"/>
            </a:endParaRPr>
          </a:p>
        </p:txBody>
      </p:sp>
      <p:grpSp>
        <p:nvGrpSpPr>
          <p:cNvPr id="14" name="Group 13"/>
          <p:cNvGrpSpPr>
            <a:grpSpLocks/>
          </p:cNvGrpSpPr>
          <p:nvPr/>
        </p:nvGrpSpPr>
        <p:grpSpPr bwMode="auto">
          <a:xfrm>
            <a:off x="684213" y="4221163"/>
            <a:ext cx="2016125" cy="436562"/>
            <a:chOff x="4071761" y="3550619"/>
            <a:chExt cx="2674072" cy="526453"/>
          </a:xfrm>
        </p:grpSpPr>
        <p:sp>
          <p:nvSpPr>
            <p:cNvPr id="15" name="Oval 14"/>
            <p:cNvSpPr/>
            <p:nvPr/>
          </p:nvSpPr>
          <p:spPr>
            <a:xfrm>
              <a:off x="4071761" y="3717169"/>
              <a:ext cx="360052" cy="359903"/>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100" dirty="0">
                  <a:solidFill>
                    <a:schemeClr val="tx1"/>
                  </a:solidFill>
                </a:rPr>
                <a:t>1</a:t>
              </a:r>
              <a:endParaRPr lang="fr-CA" sz="1100" dirty="0">
                <a:solidFill>
                  <a:schemeClr val="tx1"/>
                </a:solidFill>
              </a:endParaRPr>
            </a:p>
          </p:txBody>
        </p:sp>
        <p:sp>
          <p:nvSpPr>
            <p:cNvPr id="16" name="Oval 15"/>
            <p:cNvSpPr/>
            <p:nvPr/>
          </p:nvSpPr>
          <p:spPr>
            <a:xfrm>
              <a:off x="5223506" y="3717169"/>
              <a:ext cx="360053" cy="359903"/>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100" dirty="0">
                  <a:solidFill>
                    <a:schemeClr val="tx1"/>
                  </a:solidFill>
                </a:rPr>
                <a:t>2</a:t>
              </a:r>
              <a:endParaRPr lang="fr-CA" sz="1100" dirty="0">
                <a:solidFill>
                  <a:schemeClr val="tx1"/>
                </a:solidFill>
              </a:endParaRPr>
            </a:p>
          </p:txBody>
        </p:sp>
        <p:sp>
          <p:nvSpPr>
            <p:cNvPr id="17462" name="TextBox 16"/>
            <p:cNvSpPr txBox="1">
              <a:spLocks noChangeArrowheads="1"/>
            </p:cNvSpPr>
            <p:nvPr/>
          </p:nvSpPr>
          <p:spPr bwMode="auto">
            <a:xfrm>
              <a:off x="4577432" y="3550619"/>
              <a:ext cx="432048" cy="314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y</a:t>
              </a:r>
              <a:endParaRPr lang="fr-CA" altLang="fr-FR" sz="1100" b="0"/>
            </a:p>
          </p:txBody>
        </p:sp>
        <p:sp>
          <p:nvSpPr>
            <p:cNvPr id="17463" name="TextBox 17"/>
            <p:cNvSpPr txBox="1">
              <a:spLocks noChangeArrowheads="1"/>
            </p:cNvSpPr>
            <p:nvPr/>
          </p:nvSpPr>
          <p:spPr bwMode="auto">
            <a:xfrm>
              <a:off x="5762040" y="3557761"/>
              <a:ext cx="432048" cy="3149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z</a:t>
              </a:r>
              <a:endParaRPr lang="fr-CA" altLang="fr-FR" sz="1100" b="0"/>
            </a:p>
          </p:txBody>
        </p:sp>
        <p:cxnSp>
          <p:nvCxnSpPr>
            <p:cNvPr id="19" name="Straight Arrow Connector 18"/>
            <p:cNvCxnSpPr>
              <a:stCxn id="15" idx="6"/>
              <a:endCxn id="16" idx="2"/>
            </p:cNvCxnSpPr>
            <p:nvPr/>
          </p:nvCxnSpPr>
          <p:spPr>
            <a:xfrm>
              <a:off x="4431813" y="3897121"/>
              <a:ext cx="791694" cy="0"/>
            </a:xfrm>
            <a:prstGeom prst="straightConnector1">
              <a:avLst/>
            </a:prstGeom>
            <a:noFill/>
            <a:ln w="12700">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Arrow Connector 19"/>
            <p:cNvCxnSpPr>
              <a:stCxn id="16" idx="6"/>
              <a:endCxn id="22" idx="2"/>
            </p:cNvCxnSpPr>
            <p:nvPr/>
          </p:nvCxnSpPr>
          <p:spPr>
            <a:xfrm>
              <a:off x="5583559" y="3897121"/>
              <a:ext cx="802221" cy="0"/>
            </a:xfrm>
            <a:prstGeom prst="straightConnector1">
              <a:avLst/>
            </a:prstGeom>
            <a:noFill/>
            <a:ln w="12700">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2" name="Oval 21"/>
            <p:cNvSpPr/>
            <p:nvPr/>
          </p:nvSpPr>
          <p:spPr>
            <a:xfrm>
              <a:off x="6385780" y="3717169"/>
              <a:ext cx="360053" cy="359903"/>
            </a:xfrm>
            <a:prstGeom prst="ellips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100" dirty="0">
                  <a:solidFill>
                    <a:schemeClr val="tx1"/>
                  </a:solidFill>
                </a:rPr>
                <a:t>3</a:t>
              </a:r>
              <a:endParaRPr lang="fr-CA" sz="1100" dirty="0">
                <a:solidFill>
                  <a:schemeClr val="tx1"/>
                </a:solidFill>
              </a:endParaRPr>
            </a:p>
          </p:txBody>
        </p:sp>
      </p:grpSp>
      <p:grpSp>
        <p:nvGrpSpPr>
          <p:cNvPr id="73" name="Group 72"/>
          <p:cNvGrpSpPr>
            <a:grpSpLocks/>
          </p:cNvGrpSpPr>
          <p:nvPr/>
        </p:nvGrpSpPr>
        <p:grpSpPr bwMode="auto">
          <a:xfrm>
            <a:off x="3890963" y="2568575"/>
            <a:ext cx="1687512" cy="1400175"/>
            <a:chOff x="4139952" y="1412776"/>
            <a:chExt cx="2664296" cy="2036814"/>
          </a:xfrm>
        </p:grpSpPr>
        <p:sp>
          <p:nvSpPr>
            <p:cNvPr id="74" name="Oval 73"/>
            <p:cNvSpPr/>
            <p:nvPr/>
          </p:nvSpPr>
          <p:spPr>
            <a:xfrm>
              <a:off x="4139952" y="2253366"/>
              <a:ext cx="360921" cy="357944"/>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100" dirty="0">
                  <a:solidFill>
                    <a:schemeClr val="tx1"/>
                  </a:solidFill>
                </a:rPr>
                <a:t>1</a:t>
              </a:r>
              <a:endParaRPr lang="fr-CA" sz="1100" dirty="0">
                <a:solidFill>
                  <a:schemeClr val="tx1"/>
                </a:solidFill>
              </a:endParaRPr>
            </a:p>
          </p:txBody>
        </p:sp>
        <p:sp>
          <p:nvSpPr>
            <p:cNvPr id="75" name="Oval 74"/>
            <p:cNvSpPr/>
            <p:nvPr/>
          </p:nvSpPr>
          <p:spPr>
            <a:xfrm>
              <a:off x="6443327" y="2253366"/>
              <a:ext cx="360921" cy="357944"/>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100" dirty="0">
                  <a:solidFill>
                    <a:schemeClr val="tx1"/>
                  </a:solidFill>
                </a:rPr>
                <a:t>6</a:t>
              </a:r>
              <a:endParaRPr lang="fr-CA" sz="1100" dirty="0">
                <a:solidFill>
                  <a:schemeClr val="tx1"/>
                </a:solidFill>
              </a:endParaRPr>
            </a:p>
          </p:txBody>
        </p:sp>
        <p:sp>
          <p:nvSpPr>
            <p:cNvPr id="17444" name="TextBox 75"/>
            <p:cNvSpPr txBox="1">
              <a:spLocks noChangeArrowheads="1"/>
            </p:cNvSpPr>
            <p:nvPr/>
          </p:nvSpPr>
          <p:spPr bwMode="auto">
            <a:xfrm>
              <a:off x="5268831" y="1412776"/>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A</a:t>
              </a:r>
              <a:endParaRPr lang="fr-CA" altLang="fr-FR" sz="1100" b="0"/>
            </a:p>
          </p:txBody>
        </p:sp>
        <p:sp>
          <p:nvSpPr>
            <p:cNvPr id="17445" name="TextBox 76"/>
            <p:cNvSpPr txBox="1">
              <a:spLocks noChangeArrowheads="1"/>
            </p:cNvSpPr>
            <p:nvPr/>
          </p:nvSpPr>
          <p:spPr bwMode="auto">
            <a:xfrm>
              <a:off x="5286963" y="3068961"/>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B</a:t>
              </a:r>
              <a:endParaRPr lang="fr-CA" altLang="fr-FR" sz="1100" b="0"/>
            </a:p>
          </p:txBody>
        </p:sp>
        <p:sp>
          <p:nvSpPr>
            <p:cNvPr id="78" name="Oval 77"/>
            <p:cNvSpPr/>
            <p:nvPr/>
          </p:nvSpPr>
          <p:spPr>
            <a:xfrm>
              <a:off x="4779082" y="1555953"/>
              <a:ext cx="358415" cy="360253"/>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100" dirty="0">
                  <a:solidFill>
                    <a:schemeClr val="tx1"/>
                  </a:solidFill>
                </a:rPr>
                <a:t>2</a:t>
              </a:r>
              <a:endParaRPr lang="fr-CA" sz="1100" dirty="0">
                <a:solidFill>
                  <a:schemeClr val="tx1"/>
                </a:solidFill>
              </a:endParaRPr>
            </a:p>
          </p:txBody>
        </p:sp>
        <p:sp>
          <p:nvSpPr>
            <p:cNvPr id="79" name="Oval 78"/>
            <p:cNvSpPr/>
            <p:nvPr/>
          </p:nvSpPr>
          <p:spPr>
            <a:xfrm>
              <a:off x="5866857" y="1555953"/>
              <a:ext cx="360921" cy="360253"/>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100" dirty="0">
                  <a:solidFill>
                    <a:schemeClr val="tx1"/>
                  </a:solidFill>
                </a:rPr>
                <a:t>3</a:t>
              </a:r>
              <a:endParaRPr lang="fr-CA" sz="1100" dirty="0">
                <a:solidFill>
                  <a:schemeClr val="tx1"/>
                </a:solidFill>
              </a:endParaRPr>
            </a:p>
          </p:txBody>
        </p:sp>
        <p:sp>
          <p:nvSpPr>
            <p:cNvPr id="80" name="Oval 79"/>
            <p:cNvSpPr/>
            <p:nvPr/>
          </p:nvSpPr>
          <p:spPr>
            <a:xfrm>
              <a:off x="4786602" y="2925377"/>
              <a:ext cx="358414" cy="360253"/>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100" dirty="0">
                  <a:solidFill>
                    <a:schemeClr val="tx1"/>
                  </a:solidFill>
                </a:rPr>
                <a:t>4</a:t>
              </a:r>
              <a:endParaRPr lang="fr-CA" sz="1100" dirty="0">
                <a:solidFill>
                  <a:schemeClr val="tx1"/>
                </a:solidFill>
              </a:endParaRPr>
            </a:p>
          </p:txBody>
        </p:sp>
        <p:sp>
          <p:nvSpPr>
            <p:cNvPr id="81" name="Oval 80"/>
            <p:cNvSpPr/>
            <p:nvPr/>
          </p:nvSpPr>
          <p:spPr>
            <a:xfrm>
              <a:off x="5874377" y="2925377"/>
              <a:ext cx="360921" cy="360253"/>
            </a:xfrm>
            <a:prstGeom prst="ellipse">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100" dirty="0">
                  <a:solidFill>
                    <a:schemeClr val="tx1"/>
                  </a:solidFill>
                </a:rPr>
                <a:t>5</a:t>
              </a:r>
              <a:endParaRPr lang="fr-CA" sz="1100" dirty="0">
                <a:solidFill>
                  <a:schemeClr val="tx1"/>
                </a:solidFill>
              </a:endParaRPr>
            </a:p>
          </p:txBody>
        </p:sp>
        <p:cxnSp>
          <p:nvCxnSpPr>
            <p:cNvPr id="82" name="Straight Arrow Connector 81"/>
            <p:cNvCxnSpPr>
              <a:stCxn id="74" idx="7"/>
              <a:endCxn id="78" idx="3"/>
            </p:cNvCxnSpPr>
            <p:nvPr/>
          </p:nvCxnSpPr>
          <p:spPr>
            <a:xfrm flipV="1">
              <a:off x="4448238" y="1863093"/>
              <a:ext cx="383479" cy="441078"/>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3" name="Straight Arrow Connector 82"/>
            <p:cNvCxnSpPr>
              <a:stCxn id="78" idx="6"/>
              <a:endCxn id="79" idx="2"/>
            </p:cNvCxnSpPr>
            <p:nvPr/>
          </p:nvCxnSpPr>
          <p:spPr>
            <a:xfrm>
              <a:off x="5137497" y="1736080"/>
              <a:ext cx="729360" cy="0"/>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4" name="Straight Arrow Connector 83"/>
            <p:cNvCxnSpPr>
              <a:stCxn id="79" idx="5"/>
              <a:endCxn id="75" idx="1"/>
            </p:cNvCxnSpPr>
            <p:nvPr/>
          </p:nvCxnSpPr>
          <p:spPr>
            <a:xfrm>
              <a:off x="6175144" y="1863093"/>
              <a:ext cx="320818" cy="441078"/>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5" name="Straight Arrow Connector 84"/>
            <p:cNvCxnSpPr>
              <a:stCxn id="74" idx="5"/>
              <a:endCxn id="80" idx="1"/>
            </p:cNvCxnSpPr>
            <p:nvPr/>
          </p:nvCxnSpPr>
          <p:spPr>
            <a:xfrm>
              <a:off x="4448238" y="2560505"/>
              <a:ext cx="390997" cy="417985"/>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6" name="Straight Arrow Connector 85"/>
            <p:cNvCxnSpPr>
              <a:stCxn id="80" idx="6"/>
              <a:endCxn id="81" idx="2"/>
            </p:cNvCxnSpPr>
            <p:nvPr/>
          </p:nvCxnSpPr>
          <p:spPr>
            <a:xfrm>
              <a:off x="5145015" y="3105503"/>
              <a:ext cx="729361" cy="0"/>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87" name="Straight Arrow Connector 86"/>
            <p:cNvCxnSpPr>
              <a:stCxn id="81" idx="7"/>
              <a:endCxn id="75" idx="3"/>
            </p:cNvCxnSpPr>
            <p:nvPr/>
          </p:nvCxnSpPr>
          <p:spPr>
            <a:xfrm flipV="1">
              <a:off x="6182662" y="2560505"/>
              <a:ext cx="313300" cy="417985"/>
            </a:xfrm>
            <a:prstGeom prst="straightConnector1">
              <a:avLst/>
            </a:prstGeom>
            <a:noFill/>
            <a:ln w="952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7456" name="TextBox 87"/>
            <p:cNvSpPr txBox="1">
              <a:spLocks noChangeArrowheads="1"/>
            </p:cNvSpPr>
            <p:nvPr/>
          </p:nvSpPr>
          <p:spPr bwMode="auto">
            <a:xfrm>
              <a:off x="4304793" y="1835532"/>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100" b="0"/>
                <a:t>ε</a:t>
              </a:r>
              <a:endParaRPr lang="fr-CA" altLang="fr-FR" sz="1100" b="0"/>
            </a:p>
          </p:txBody>
        </p:sp>
        <p:sp>
          <p:nvSpPr>
            <p:cNvPr id="17457" name="TextBox 88"/>
            <p:cNvSpPr txBox="1">
              <a:spLocks noChangeArrowheads="1"/>
            </p:cNvSpPr>
            <p:nvPr/>
          </p:nvSpPr>
          <p:spPr bwMode="auto">
            <a:xfrm>
              <a:off x="6276216" y="1803265"/>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100" b="0"/>
                <a:t>ε</a:t>
              </a:r>
              <a:endParaRPr lang="fr-CA" altLang="fr-FR" sz="1100" b="0"/>
            </a:p>
          </p:txBody>
        </p:sp>
        <p:sp>
          <p:nvSpPr>
            <p:cNvPr id="17458" name="TextBox 89"/>
            <p:cNvSpPr txBox="1">
              <a:spLocks noChangeArrowheads="1"/>
            </p:cNvSpPr>
            <p:nvPr/>
          </p:nvSpPr>
          <p:spPr bwMode="auto">
            <a:xfrm>
              <a:off x="4317590" y="2617013"/>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100" b="0"/>
                <a:t>ε</a:t>
              </a:r>
              <a:endParaRPr lang="fr-CA" altLang="fr-FR" sz="1100" b="0"/>
            </a:p>
          </p:txBody>
        </p:sp>
        <p:sp>
          <p:nvSpPr>
            <p:cNvPr id="17459" name="TextBox 90"/>
            <p:cNvSpPr txBox="1">
              <a:spLocks noChangeArrowheads="1"/>
            </p:cNvSpPr>
            <p:nvPr/>
          </p:nvSpPr>
          <p:spPr bwMode="auto">
            <a:xfrm>
              <a:off x="6254411" y="2617013"/>
              <a:ext cx="432048" cy="3806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100" b="0"/>
                <a:t>ε</a:t>
              </a:r>
              <a:endParaRPr lang="fr-CA" altLang="fr-FR" sz="1100" b="0"/>
            </a:p>
          </p:txBody>
        </p:sp>
      </p:grpSp>
      <p:grpSp>
        <p:nvGrpSpPr>
          <p:cNvPr id="122" name="Group 121"/>
          <p:cNvGrpSpPr>
            <a:grpSpLocks/>
          </p:cNvGrpSpPr>
          <p:nvPr/>
        </p:nvGrpSpPr>
        <p:grpSpPr bwMode="auto">
          <a:xfrm>
            <a:off x="2784475" y="4165600"/>
            <a:ext cx="4883150" cy="2530475"/>
            <a:chOff x="2785149" y="4166118"/>
            <a:chExt cx="4883195" cy="2529252"/>
          </a:xfrm>
        </p:grpSpPr>
        <p:sp>
          <p:nvSpPr>
            <p:cNvPr id="17417" name="TextBox 95"/>
            <p:cNvSpPr txBox="1">
              <a:spLocks noChangeArrowheads="1"/>
            </p:cNvSpPr>
            <p:nvPr/>
          </p:nvSpPr>
          <p:spPr bwMode="auto">
            <a:xfrm>
              <a:off x="4584182" y="6233705"/>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b="0"/>
                <a:t>y</a:t>
              </a:r>
              <a:endParaRPr lang="fr-CA" altLang="fr-FR" sz="2400" b="0"/>
            </a:p>
          </p:txBody>
        </p:sp>
        <p:sp>
          <p:nvSpPr>
            <p:cNvPr id="17418" name="TextBox 115"/>
            <p:cNvSpPr txBox="1">
              <a:spLocks noChangeArrowheads="1"/>
            </p:cNvSpPr>
            <p:nvPr/>
          </p:nvSpPr>
          <p:spPr bwMode="auto">
            <a:xfrm>
              <a:off x="5762362" y="6206168"/>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b="0"/>
                <a:t>z</a:t>
              </a:r>
              <a:endParaRPr lang="fr-CA" altLang="fr-FR" sz="2400" b="0"/>
            </a:p>
          </p:txBody>
        </p:sp>
        <p:grpSp>
          <p:nvGrpSpPr>
            <p:cNvPr id="17419" name="Group 120"/>
            <p:cNvGrpSpPr>
              <a:grpSpLocks/>
            </p:cNvGrpSpPr>
            <p:nvPr/>
          </p:nvGrpSpPr>
          <p:grpSpPr bwMode="auto">
            <a:xfrm>
              <a:off x="2785149" y="4166118"/>
              <a:ext cx="4883195" cy="2362955"/>
              <a:chOff x="2785149" y="4166118"/>
              <a:chExt cx="4883195" cy="2362955"/>
            </a:xfrm>
          </p:grpSpPr>
          <p:sp>
            <p:nvSpPr>
              <p:cNvPr id="93" name="Oval 92"/>
              <p:cNvSpPr/>
              <p:nvPr/>
            </p:nvSpPr>
            <p:spPr>
              <a:xfrm>
                <a:off x="2964539" y="5116571"/>
                <a:ext cx="509592" cy="49347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400" dirty="0">
                    <a:solidFill>
                      <a:schemeClr val="tx1"/>
                    </a:solidFill>
                  </a:rPr>
                  <a:t>1</a:t>
                </a:r>
                <a:endParaRPr lang="fr-CA" sz="2400" dirty="0">
                  <a:solidFill>
                    <a:schemeClr val="tx1"/>
                  </a:solidFill>
                </a:endParaRPr>
              </a:p>
            </p:txBody>
          </p:sp>
          <p:sp>
            <p:nvSpPr>
              <p:cNvPr id="94" name="Oval 93"/>
              <p:cNvSpPr/>
              <p:nvPr/>
            </p:nvSpPr>
            <p:spPr>
              <a:xfrm>
                <a:off x="7160339" y="5116571"/>
                <a:ext cx="508005" cy="49347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400">
                  <a:solidFill>
                    <a:schemeClr val="tx1"/>
                  </a:solidFill>
                </a:endParaRPr>
              </a:p>
            </p:txBody>
          </p:sp>
          <p:sp>
            <p:nvSpPr>
              <p:cNvPr id="17422" name="TextBox 94"/>
              <p:cNvSpPr txBox="1">
                <a:spLocks noChangeArrowheads="1"/>
              </p:cNvSpPr>
              <p:nvPr/>
            </p:nvSpPr>
            <p:spPr bwMode="auto">
              <a:xfrm>
                <a:off x="5186298" y="4363621"/>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b="0"/>
                  <a:t>x</a:t>
                </a:r>
                <a:endParaRPr lang="fr-CA" altLang="fr-FR" sz="2400" b="0"/>
              </a:p>
            </p:txBody>
          </p:sp>
          <p:sp>
            <p:nvSpPr>
              <p:cNvPr id="97" name="Oval 96"/>
              <p:cNvSpPr/>
              <p:nvPr/>
            </p:nvSpPr>
            <p:spPr>
              <a:xfrm>
                <a:off x="3866247" y="4166118"/>
                <a:ext cx="508005"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400" dirty="0">
                    <a:solidFill>
                      <a:schemeClr val="tx1"/>
                    </a:solidFill>
                  </a:rPr>
                  <a:t>2</a:t>
                </a:r>
                <a:endParaRPr lang="fr-CA" sz="2400" dirty="0">
                  <a:solidFill>
                    <a:schemeClr val="tx1"/>
                  </a:solidFill>
                </a:endParaRPr>
              </a:p>
            </p:txBody>
          </p:sp>
          <p:sp>
            <p:nvSpPr>
              <p:cNvPr id="98" name="Oval 97"/>
              <p:cNvSpPr/>
              <p:nvPr/>
            </p:nvSpPr>
            <p:spPr>
              <a:xfrm>
                <a:off x="6345945" y="4166118"/>
                <a:ext cx="508005"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400" dirty="0">
                    <a:solidFill>
                      <a:schemeClr val="tx1"/>
                    </a:solidFill>
                  </a:rPr>
                  <a:t>3</a:t>
                </a:r>
                <a:endParaRPr lang="fr-CA" sz="2400" dirty="0">
                  <a:solidFill>
                    <a:schemeClr val="tx1"/>
                  </a:solidFill>
                </a:endParaRPr>
              </a:p>
            </p:txBody>
          </p:sp>
          <p:sp>
            <p:nvSpPr>
              <p:cNvPr id="99" name="Oval 98"/>
              <p:cNvSpPr/>
              <p:nvPr/>
            </p:nvSpPr>
            <p:spPr>
              <a:xfrm>
                <a:off x="3875772" y="6036876"/>
                <a:ext cx="509592"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400" dirty="0">
                    <a:solidFill>
                      <a:schemeClr val="tx1"/>
                    </a:solidFill>
                  </a:rPr>
                  <a:t>4</a:t>
                </a:r>
                <a:endParaRPr lang="fr-CA" sz="2400" dirty="0">
                  <a:solidFill>
                    <a:schemeClr val="tx1"/>
                  </a:solidFill>
                </a:endParaRPr>
              </a:p>
            </p:txBody>
          </p:sp>
          <p:sp>
            <p:nvSpPr>
              <p:cNvPr id="100" name="Oval 99"/>
              <p:cNvSpPr/>
              <p:nvPr/>
            </p:nvSpPr>
            <p:spPr>
              <a:xfrm>
                <a:off x="6357057" y="6036876"/>
                <a:ext cx="508005"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400" dirty="0">
                    <a:solidFill>
                      <a:schemeClr val="tx1"/>
                    </a:solidFill>
                  </a:rPr>
                  <a:t>6</a:t>
                </a:r>
                <a:endParaRPr lang="fr-CA" sz="2400" dirty="0">
                  <a:solidFill>
                    <a:schemeClr val="tx1"/>
                  </a:solidFill>
                </a:endParaRPr>
              </a:p>
            </p:txBody>
          </p:sp>
          <p:cxnSp>
            <p:nvCxnSpPr>
              <p:cNvPr id="101" name="Straight Arrow Connector 100"/>
              <p:cNvCxnSpPr>
                <a:stCxn id="93" idx="7"/>
                <a:endCxn id="97" idx="3"/>
              </p:cNvCxnSpPr>
              <p:nvPr/>
            </p:nvCxnSpPr>
            <p:spPr>
              <a:xfrm flipV="1">
                <a:off x="3399518" y="4586603"/>
                <a:ext cx="541342" cy="60295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2" name="Straight Arrow Connector 101"/>
              <p:cNvCxnSpPr>
                <a:stCxn id="97" idx="6"/>
                <a:endCxn id="98" idx="2"/>
              </p:cNvCxnSpPr>
              <p:nvPr/>
            </p:nvCxnSpPr>
            <p:spPr>
              <a:xfrm>
                <a:off x="4374252" y="4412062"/>
                <a:ext cx="1971693"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3" name="Straight Arrow Connector 102"/>
              <p:cNvCxnSpPr>
                <a:stCxn id="98" idx="5"/>
                <a:endCxn id="94" idx="1"/>
              </p:cNvCxnSpPr>
              <p:nvPr/>
            </p:nvCxnSpPr>
            <p:spPr>
              <a:xfrm>
                <a:off x="6780924" y="4586603"/>
                <a:ext cx="454029" cy="60295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4" name="Straight Arrow Connector 103"/>
              <p:cNvCxnSpPr>
                <a:stCxn id="93" idx="5"/>
                <a:endCxn id="99" idx="1"/>
              </p:cNvCxnSpPr>
              <p:nvPr/>
            </p:nvCxnSpPr>
            <p:spPr>
              <a:xfrm>
                <a:off x="3399518" y="5537055"/>
                <a:ext cx="550867" cy="57122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5" name="Straight Arrow Connector 104"/>
              <p:cNvCxnSpPr>
                <a:stCxn id="99" idx="6"/>
                <a:endCxn id="111" idx="2"/>
              </p:cNvCxnSpPr>
              <p:nvPr/>
            </p:nvCxnSpPr>
            <p:spPr>
              <a:xfrm>
                <a:off x="4385364" y="6282819"/>
                <a:ext cx="762007"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06" name="Straight Arrow Connector 105"/>
              <p:cNvCxnSpPr>
                <a:stCxn id="100" idx="7"/>
                <a:endCxn id="94" idx="3"/>
              </p:cNvCxnSpPr>
              <p:nvPr/>
            </p:nvCxnSpPr>
            <p:spPr>
              <a:xfrm flipV="1">
                <a:off x="6790449" y="5537055"/>
                <a:ext cx="444504" cy="57122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7433" name="TextBox 106"/>
              <p:cNvSpPr txBox="1">
                <a:spLocks noChangeArrowheads="1"/>
              </p:cNvSpPr>
              <p:nvPr/>
            </p:nvSpPr>
            <p:spPr bwMode="auto">
              <a:xfrm>
                <a:off x="3270087" y="4547239"/>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2400" b="0"/>
                  <a:t>ε</a:t>
                </a:r>
                <a:endParaRPr lang="fr-CA" altLang="fr-FR" sz="2400" b="0"/>
              </a:p>
            </p:txBody>
          </p:sp>
          <p:sp>
            <p:nvSpPr>
              <p:cNvPr id="17434" name="TextBox 107"/>
              <p:cNvSpPr txBox="1">
                <a:spLocks noChangeArrowheads="1"/>
              </p:cNvSpPr>
              <p:nvPr/>
            </p:nvSpPr>
            <p:spPr bwMode="auto">
              <a:xfrm>
                <a:off x="6986498" y="4503120"/>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2400" b="0"/>
                  <a:t>ε</a:t>
                </a:r>
                <a:endParaRPr lang="fr-CA" altLang="fr-FR" sz="2400" b="0"/>
              </a:p>
            </p:txBody>
          </p:sp>
          <p:sp>
            <p:nvSpPr>
              <p:cNvPr id="17435" name="TextBox 108"/>
              <p:cNvSpPr txBox="1">
                <a:spLocks noChangeArrowheads="1"/>
              </p:cNvSpPr>
              <p:nvPr/>
            </p:nvSpPr>
            <p:spPr bwMode="auto">
              <a:xfrm>
                <a:off x="3215906" y="5615757"/>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2400" b="0"/>
                  <a:t>ε</a:t>
                </a:r>
                <a:endParaRPr lang="fr-CA" altLang="fr-FR" sz="2400" b="0"/>
              </a:p>
            </p:txBody>
          </p:sp>
          <p:sp>
            <p:nvSpPr>
              <p:cNvPr id="17436" name="TextBox 109"/>
              <p:cNvSpPr txBox="1">
                <a:spLocks noChangeArrowheads="1"/>
              </p:cNvSpPr>
              <p:nvPr/>
            </p:nvSpPr>
            <p:spPr bwMode="auto">
              <a:xfrm>
                <a:off x="6914490" y="5731772"/>
                <a:ext cx="6098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2400" b="0"/>
                  <a:t>ε</a:t>
                </a:r>
                <a:endParaRPr lang="fr-CA" altLang="fr-FR" sz="2400" b="0"/>
              </a:p>
            </p:txBody>
          </p:sp>
          <p:sp>
            <p:nvSpPr>
              <p:cNvPr id="111" name="Oval 110"/>
              <p:cNvSpPr/>
              <p:nvPr/>
            </p:nvSpPr>
            <p:spPr>
              <a:xfrm>
                <a:off x="5147371" y="6036876"/>
                <a:ext cx="509593" cy="49188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400" dirty="0">
                    <a:solidFill>
                      <a:schemeClr val="tx1"/>
                    </a:solidFill>
                  </a:rPr>
                  <a:t>5</a:t>
                </a:r>
                <a:endParaRPr lang="fr-CA" sz="2400" dirty="0">
                  <a:solidFill>
                    <a:schemeClr val="tx1"/>
                  </a:solidFill>
                </a:endParaRPr>
              </a:p>
            </p:txBody>
          </p:sp>
          <p:cxnSp>
            <p:nvCxnSpPr>
              <p:cNvPr id="113" name="Straight Arrow Connector 112"/>
              <p:cNvCxnSpPr>
                <a:stCxn id="111" idx="6"/>
                <a:endCxn id="100" idx="2"/>
              </p:cNvCxnSpPr>
              <p:nvPr/>
            </p:nvCxnSpPr>
            <p:spPr>
              <a:xfrm>
                <a:off x="5656963" y="6282819"/>
                <a:ext cx="700093"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18" name="Straight Connector 117"/>
              <p:cNvCxnSpPr/>
              <p:nvPr/>
            </p:nvCxnSpPr>
            <p:spPr>
              <a:xfrm>
                <a:off x="2785149" y="5270484"/>
                <a:ext cx="179390" cy="9520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V="1">
                <a:off x="2785149" y="5362514"/>
                <a:ext cx="179390" cy="9679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120" name="Oval 119"/>
              <p:cNvSpPr/>
              <p:nvPr/>
            </p:nvSpPr>
            <p:spPr>
              <a:xfrm>
                <a:off x="7261940" y="5214949"/>
                <a:ext cx="304803" cy="29513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7</a:t>
                </a:r>
                <a:endParaRPr lang="fr-CA" sz="2000" dirty="0">
                  <a:solidFill>
                    <a:schemeClr val="tx1"/>
                  </a:solidFill>
                </a:endParaRPr>
              </a:p>
            </p:txBody>
          </p:sp>
        </p:grpSp>
      </p:grpSp>
    </p:spTree>
    <p:extLst>
      <p:ext uri="{BB962C8B-B14F-4D97-AF65-F5344CB8AC3E}">
        <p14:creationId xmlns:p14="http://schemas.microsoft.com/office/powerpoint/2010/main" val="199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fade">
                                      <p:cBhvr>
                                        <p:cTn id="10" dur="500"/>
                                        <p:tgtEl>
                                          <p:spTgt spid="3">
                                            <p:txEl>
                                              <p:pRg st="2" end="2"/>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fade">
                                      <p:cBhvr>
                                        <p:cTn id="15" dur="500"/>
                                        <p:tgtEl>
                                          <p:spTgt spid="3">
                                            <p:txEl>
                                              <p:pRg st="3" end="3"/>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
                                            <p:txEl>
                                              <p:pRg st="4" end="4"/>
                                            </p:txEl>
                                          </p:spTgt>
                                        </p:tgtEl>
                                        <p:attrNameLst>
                                          <p:attrName>style.visibility</p:attrName>
                                        </p:attrNameLst>
                                      </p:cBhvr>
                                      <p:to>
                                        <p:strVal val="visible"/>
                                      </p:to>
                                    </p:set>
                                    <p:animEffect transition="in" filter="fade">
                                      <p:cBhvr>
                                        <p:cTn id="20" dur="500"/>
                                        <p:tgtEl>
                                          <p:spTgt spid="3">
                                            <p:txEl>
                                              <p:pRg st="4" end="4"/>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73"/>
                                        </p:tgtEl>
                                        <p:attrNameLst>
                                          <p:attrName>style.visibility</p:attrName>
                                        </p:attrNameLst>
                                      </p:cBhvr>
                                      <p:to>
                                        <p:strVal val="visible"/>
                                      </p:to>
                                    </p:set>
                                    <p:animEffect transition="in" filter="fade">
                                      <p:cBhvr>
                                        <p:cTn id="25" dur="500"/>
                                        <p:tgtEl>
                                          <p:spTgt spid="73"/>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3">
                                            <p:txEl>
                                              <p:pRg st="5" end="5"/>
                                            </p:txEl>
                                          </p:spTgt>
                                        </p:tgtEl>
                                        <p:attrNameLst>
                                          <p:attrName>style.visibility</p:attrName>
                                        </p:attrNameLst>
                                      </p:cBhvr>
                                      <p:to>
                                        <p:strVal val="visible"/>
                                      </p:to>
                                    </p:set>
                                    <p:animEffect transition="in" filter="fade">
                                      <p:cBhvr>
                                        <p:cTn id="30" dur="500"/>
                                        <p:tgtEl>
                                          <p:spTgt spid="3">
                                            <p:txEl>
                                              <p:pRg st="5" end="5"/>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nodeType="clickEffect">
                                  <p:stCondLst>
                                    <p:cond delay="0"/>
                                  </p:stCondLst>
                                  <p:childTnLst>
                                    <p:set>
                                      <p:cBhvr>
                                        <p:cTn id="34" dur="1" fill="hold">
                                          <p:stCondLst>
                                            <p:cond delay="0"/>
                                          </p:stCondLst>
                                        </p:cTn>
                                        <p:tgtEl>
                                          <p:spTgt spid="14"/>
                                        </p:tgtEl>
                                        <p:attrNameLst>
                                          <p:attrName>style.visibility</p:attrName>
                                        </p:attrNameLst>
                                      </p:cBhvr>
                                      <p:to>
                                        <p:strVal val="visible"/>
                                      </p:to>
                                    </p:set>
                                    <p:animEffect transition="in" filter="fade">
                                      <p:cBhvr>
                                        <p:cTn id="35" dur="500"/>
                                        <p:tgtEl>
                                          <p:spTgt spid="14"/>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nodeType="clickEffect">
                                  <p:stCondLst>
                                    <p:cond delay="0"/>
                                  </p:stCondLst>
                                  <p:childTnLst>
                                    <p:set>
                                      <p:cBhvr>
                                        <p:cTn id="39" dur="1" fill="hold">
                                          <p:stCondLst>
                                            <p:cond delay="0"/>
                                          </p:stCondLst>
                                        </p:cTn>
                                        <p:tgtEl>
                                          <p:spTgt spid="3">
                                            <p:txEl>
                                              <p:pRg st="8" end="8"/>
                                            </p:txEl>
                                          </p:spTgt>
                                        </p:tgtEl>
                                        <p:attrNameLst>
                                          <p:attrName>style.visibility</p:attrName>
                                        </p:attrNameLst>
                                      </p:cBhvr>
                                      <p:to>
                                        <p:strVal val="visible"/>
                                      </p:to>
                                    </p:set>
                                    <p:animEffect transition="in" filter="fade">
                                      <p:cBhvr>
                                        <p:cTn id="40" dur="500"/>
                                        <p:tgtEl>
                                          <p:spTgt spid="3">
                                            <p:txEl>
                                              <p:pRg st="8" end="8"/>
                                            </p:txEl>
                                          </p:spTgt>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122"/>
                                        </p:tgtEl>
                                        <p:attrNameLst>
                                          <p:attrName>style.visibility</p:attrName>
                                        </p:attrNameLst>
                                      </p:cBhvr>
                                      <p:to>
                                        <p:strVal val="visible"/>
                                      </p:to>
                                    </p:set>
                                    <p:animEffect transition="in" filter="fade">
                                      <p:cBhvr>
                                        <p:cTn id="4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fr-FR" altLang="fr-FR" dirty="0" smtClean="0"/>
              <a:t>Avantages</a:t>
            </a:r>
            <a:endParaRPr lang="fr-FR" altLang="fr-FR" dirty="0"/>
          </a:p>
        </p:txBody>
      </p:sp>
      <p:sp>
        <p:nvSpPr>
          <p:cNvPr id="13315" name="Rectangle 3"/>
          <p:cNvSpPr>
            <a:spLocks noGrp="1" noChangeArrowheads="1"/>
          </p:cNvSpPr>
          <p:nvPr>
            <p:ph type="body" idx="1"/>
          </p:nvPr>
        </p:nvSpPr>
        <p:spPr/>
        <p:txBody>
          <a:bodyPr/>
          <a:lstStyle/>
          <a:p>
            <a:pPr eaLnBrk="1" hangingPunct="1"/>
            <a:r>
              <a:rPr lang="fr-FR" altLang="fr-FR" sz="2400" smtClean="0"/>
              <a:t>Réduire les risques en améliorant la visibilité</a:t>
            </a:r>
          </a:p>
          <a:p>
            <a:pPr eaLnBrk="1" hangingPunct="1"/>
            <a:endParaRPr lang="fr-FR" altLang="fr-FR" sz="2400" smtClean="0"/>
          </a:p>
          <a:p>
            <a:pPr eaLnBrk="1" hangingPunct="1"/>
            <a:r>
              <a:rPr lang="fr-FR" altLang="fr-FR" sz="2400" smtClean="0"/>
              <a:t>Autoriser les changements de projet pendant que le projet avance</a:t>
            </a:r>
          </a:p>
          <a:p>
            <a:pPr lvl="1" eaLnBrk="1" hangingPunct="1"/>
            <a:r>
              <a:rPr lang="fr-FR" altLang="fr-FR" sz="2400" smtClean="0"/>
              <a:t>Basés sur la réaction du client</a:t>
            </a:r>
          </a:p>
        </p:txBody>
      </p:sp>
      <p:sp>
        <p:nvSpPr>
          <p:cNvPr id="13316"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12B478D0-15F9-4412-BFA0-F3326E1A4FA0}" type="slidenum">
              <a:rPr lang="fr-CA" smtClean="0">
                <a:solidFill>
                  <a:srgbClr val="000000">
                    <a:tint val="75000"/>
                  </a:srgbClr>
                </a:solidFill>
              </a:rPr>
              <a:pPr>
                <a:defRPr/>
              </a:pPr>
              <a:t>25</a:t>
            </a:fld>
            <a:endParaRPr lang="fr-CA">
              <a:solidFill>
                <a:srgbClr val="000000">
                  <a:tint val="75000"/>
                </a:srgbClr>
              </a:solidFill>
            </a:endParaRPr>
          </a:p>
        </p:txBody>
      </p:sp>
    </p:spTree>
    <p:extLst>
      <p:ext uri="{BB962C8B-B14F-4D97-AF65-F5344CB8AC3E}">
        <p14:creationId xmlns:p14="http://schemas.microsoft.com/office/powerpoint/2010/main" val="1089769272"/>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Exemples de création de </a:t>
            </a:r>
            <a:r>
              <a:rPr lang="fr-CA" dirty="0" err="1" smtClean="0"/>
              <a:t>afn</a:t>
            </a:r>
            <a:endParaRPr lang="fr-CA" dirty="0"/>
          </a:p>
        </p:txBody>
      </p:sp>
      <p:sp>
        <p:nvSpPr>
          <p:cNvPr id="3" name="Content Placeholder 2"/>
          <p:cNvSpPr>
            <a:spLocks noGrp="1"/>
          </p:cNvSpPr>
          <p:nvPr>
            <p:ph idx="1"/>
          </p:nvPr>
        </p:nvSpPr>
        <p:spPr>
          <a:xfrm>
            <a:off x="457200" y="1752600"/>
            <a:ext cx="2962275" cy="4373563"/>
          </a:xfrm>
        </p:spPr>
        <p:txBody>
          <a:bodyPr/>
          <a:lstStyle/>
          <a:p>
            <a:r>
              <a:rPr lang="fr-CA" altLang="fr-FR" smtClean="0">
                <a:solidFill>
                  <a:schemeClr val="tx2"/>
                </a:solidFill>
              </a:rPr>
              <a:t>(x | y)*</a:t>
            </a:r>
          </a:p>
          <a:p>
            <a:r>
              <a:rPr lang="fr-CA" altLang="fr-FR" smtClean="0"/>
              <a:t>Nous avons vu </a:t>
            </a:r>
            <a:r>
              <a:rPr lang="fr-CA" altLang="fr-FR" smtClean="0">
                <a:solidFill>
                  <a:schemeClr val="tx2"/>
                </a:solidFill>
              </a:rPr>
              <a:t>A*:</a:t>
            </a:r>
          </a:p>
          <a:p>
            <a:endParaRPr lang="fr-CA" altLang="fr-FR" smtClean="0">
              <a:solidFill>
                <a:schemeClr val="tx2"/>
              </a:solidFill>
            </a:endParaRPr>
          </a:p>
          <a:p>
            <a:endParaRPr lang="fr-CA" altLang="fr-FR" smtClean="0"/>
          </a:p>
          <a:p>
            <a:endParaRPr lang="fr-CA" altLang="fr-FR" smtClean="0"/>
          </a:p>
          <a:p>
            <a:r>
              <a:rPr lang="fr-CA" altLang="fr-FR" smtClean="0"/>
              <a:t>Donc, </a:t>
            </a:r>
            <a:r>
              <a:rPr lang="fr-CA" altLang="fr-FR" smtClean="0">
                <a:solidFill>
                  <a:schemeClr val="tx2"/>
                </a:solidFill>
              </a:rPr>
              <a:t>(x | y)*</a:t>
            </a:r>
            <a:r>
              <a:rPr lang="fr-CA" altLang="fr-FR" smtClean="0"/>
              <a:t>:</a:t>
            </a:r>
            <a:endParaRPr lang="fr-CA" altLang="fr-FR" smtClean="0">
              <a:solidFill>
                <a:schemeClr val="tx2"/>
              </a:solidFill>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84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B35486E-5F0C-4022-9AF6-7A2074055947}" type="slidenum">
              <a:rPr lang="fr-CA" altLang="fr-FR" sz="1200" b="0" smtClean="0">
                <a:solidFill>
                  <a:srgbClr val="898989"/>
                </a:solidFill>
                <a:cs typeface="Arial" pitchFamily="34" charset="0"/>
              </a:rPr>
              <a:pPr>
                <a:spcBef>
                  <a:spcPct val="0"/>
                </a:spcBef>
                <a:spcAft>
                  <a:spcPct val="0"/>
                </a:spcAft>
                <a:buFontTx/>
                <a:buNone/>
              </a:pPr>
              <a:t>250</a:t>
            </a:fld>
            <a:endParaRPr lang="fr-CA" altLang="fr-FR" sz="1200" b="0" smtClean="0">
              <a:solidFill>
                <a:srgbClr val="898989"/>
              </a:solidFill>
              <a:cs typeface="Arial" pitchFamily="34" charset="0"/>
            </a:endParaRPr>
          </a:p>
        </p:txBody>
      </p:sp>
      <p:grpSp>
        <p:nvGrpSpPr>
          <p:cNvPr id="59" name="Group 58"/>
          <p:cNvGrpSpPr>
            <a:grpSpLocks/>
          </p:cNvGrpSpPr>
          <p:nvPr/>
        </p:nvGrpSpPr>
        <p:grpSpPr bwMode="auto">
          <a:xfrm>
            <a:off x="4284663" y="1779588"/>
            <a:ext cx="3743325" cy="1730375"/>
            <a:chOff x="4283968" y="1778803"/>
            <a:chExt cx="3744416" cy="1731497"/>
          </a:xfrm>
        </p:grpSpPr>
        <p:grpSp>
          <p:nvGrpSpPr>
            <p:cNvPr id="18474" name="Group 6"/>
            <p:cNvGrpSpPr>
              <a:grpSpLocks/>
            </p:cNvGrpSpPr>
            <p:nvPr/>
          </p:nvGrpSpPr>
          <p:grpSpPr bwMode="auto">
            <a:xfrm>
              <a:off x="4283968" y="2261617"/>
              <a:ext cx="3744416" cy="519311"/>
              <a:chOff x="4067944" y="5276661"/>
              <a:chExt cx="3744416" cy="519311"/>
            </a:xfrm>
          </p:grpSpPr>
          <p:sp>
            <p:nvSpPr>
              <p:cNvPr id="12" name="Oval 11"/>
              <p:cNvSpPr/>
              <p:nvPr/>
            </p:nvSpPr>
            <p:spPr>
              <a:xfrm>
                <a:off x="5138231" y="5435613"/>
                <a:ext cx="360467" cy="36059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3" name="Oval 12"/>
              <p:cNvSpPr/>
              <p:nvPr/>
            </p:nvSpPr>
            <p:spPr>
              <a:xfrm>
                <a:off x="6291092" y="5435613"/>
                <a:ext cx="358880" cy="36059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8481" name="TextBox 13"/>
              <p:cNvSpPr txBox="1">
                <a:spLocks noChangeArrowheads="1"/>
              </p:cNvSpPr>
              <p:nvPr/>
            </p:nvSpPr>
            <p:spPr bwMode="auto">
              <a:xfrm>
                <a:off x="6828567" y="5276661"/>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15" name="Straight Arrow Connector 14"/>
              <p:cNvCxnSpPr>
                <a:stCxn id="12" idx="6"/>
                <a:endCxn id="13" idx="2"/>
              </p:cNvCxnSpPr>
              <p:nvPr/>
            </p:nvCxnSpPr>
            <p:spPr>
              <a:xfrm>
                <a:off x="5498698" y="5616706"/>
                <a:ext cx="792394"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Arrow Connector 15"/>
              <p:cNvCxnSpPr>
                <a:stCxn id="13" idx="6"/>
                <a:endCxn id="22" idx="2"/>
              </p:cNvCxnSpPr>
              <p:nvPr/>
            </p:nvCxnSpPr>
            <p:spPr>
              <a:xfrm>
                <a:off x="6649971" y="5616706"/>
                <a:ext cx="801921"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2" name="Oval 21"/>
              <p:cNvSpPr/>
              <p:nvPr/>
            </p:nvSpPr>
            <p:spPr>
              <a:xfrm>
                <a:off x="7451892" y="5435613"/>
                <a:ext cx="360468" cy="36059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8" name="Oval 17"/>
              <p:cNvSpPr/>
              <p:nvPr/>
            </p:nvSpPr>
            <p:spPr>
              <a:xfrm>
                <a:off x="4067944" y="5435613"/>
                <a:ext cx="360467" cy="360596"/>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8486" name="TextBox 18"/>
              <p:cNvSpPr txBox="1">
                <a:spLocks noChangeArrowheads="1"/>
              </p:cNvSpPr>
              <p:nvPr/>
            </p:nvSpPr>
            <p:spPr bwMode="auto">
              <a:xfrm>
                <a:off x="4572000" y="5294914"/>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20" name="Straight Arrow Connector 19"/>
              <p:cNvCxnSpPr>
                <a:stCxn id="18" idx="6"/>
                <a:endCxn id="12" idx="2"/>
              </p:cNvCxnSpPr>
              <p:nvPr/>
            </p:nvCxnSpPr>
            <p:spPr>
              <a:xfrm>
                <a:off x="4428411" y="5616706"/>
                <a:ext cx="709820"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8488" name="TextBox 20"/>
              <p:cNvSpPr txBox="1">
                <a:spLocks noChangeArrowheads="1"/>
              </p:cNvSpPr>
              <p:nvPr/>
            </p:nvSpPr>
            <p:spPr bwMode="auto">
              <a:xfrm>
                <a:off x="5724128" y="529191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A</a:t>
                </a:r>
                <a:endParaRPr lang="fr-CA" altLang="fr-FR" sz="1800" b="0"/>
              </a:p>
            </p:txBody>
          </p:sp>
        </p:grpSp>
        <p:sp>
          <p:nvSpPr>
            <p:cNvPr id="8" name="Freeform 7"/>
            <p:cNvSpPr/>
            <p:nvPr/>
          </p:nvSpPr>
          <p:spPr>
            <a:xfrm>
              <a:off x="4460231" y="2749394"/>
              <a:ext cx="3261675" cy="473382"/>
            </a:xfrm>
            <a:custGeom>
              <a:avLst/>
              <a:gdLst>
                <a:gd name="connsiteX0" fmla="*/ 0 w 3261360"/>
                <a:gd name="connsiteY0" fmla="*/ 30480 h 472524"/>
                <a:gd name="connsiteX1" fmla="*/ 1615440 w 3261360"/>
                <a:gd name="connsiteY1" fmla="*/ 472440 h 472524"/>
                <a:gd name="connsiteX2" fmla="*/ 3261360 w 3261360"/>
                <a:gd name="connsiteY2" fmla="*/ 0 h 472524"/>
                <a:gd name="connsiteX3" fmla="*/ 3261360 w 3261360"/>
                <a:gd name="connsiteY3" fmla="*/ 0 h 472524"/>
              </a:gdLst>
              <a:ahLst/>
              <a:cxnLst>
                <a:cxn ang="0">
                  <a:pos x="connsiteX0" y="connsiteY0"/>
                </a:cxn>
                <a:cxn ang="0">
                  <a:pos x="connsiteX1" y="connsiteY1"/>
                </a:cxn>
                <a:cxn ang="0">
                  <a:pos x="connsiteX2" y="connsiteY2"/>
                </a:cxn>
                <a:cxn ang="0">
                  <a:pos x="connsiteX3" y="connsiteY3"/>
                </a:cxn>
              </a:cxnLst>
              <a:rect l="l" t="t" r="r" b="b"/>
              <a:pathLst>
                <a:path w="3261360" h="472524">
                  <a:moveTo>
                    <a:pt x="0" y="30480"/>
                  </a:moveTo>
                  <a:cubicBezTo>
                    <a:pt x="535940" y="254000"/>
                    <a:pt x="1071880" y="477520"/>
                    <a:pt x="1615440" y="472440"/>
                  </a:cubicBezTo>
                  <a:cubicBezTo>
                    <a:pt x="2159000" y="467360"/>
                    <a:pt x="3261360" y="0"/>
                    <a:pt x="3261360" y="0"/>
                  </a:cubicBezTo>
                  <a:lnTo>
                    <a:pt x="326136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9" name="Freeform 8"/>
            <p:cNvSpPr/>
            <p:nvPr/>
          </p:nvSpPr>
          <p:spPr>
            <a:xfrm>
              <a:off x="5595625" y="2086978"/>
              <a:ext cx="1194148" cy="335179"/>
            </a:xfrm>
            <a:custGeom>
              <a:avLst/>
              <a:gdLst>
                <a:gd name="connsiteX0" fmla="*/ 2225040 w 2225040"/>
                <a:gd name="connsiteY0" fmla="*/ 335314 h 335314"/>
                <a:gd name="connsiteX1" fmla="*/ 1501140 w 2225040"/>
                <a:gd name="connsiteY1" fmla="*/ 34 h 335314"/>
                <a:gd name="connsiteX2" fmla="*/ 0 w 2225040"/>
                <a:gd name="connsiteY2" fmla="*/ 312454 h 335314"/>
                <a:gd name="connsiteX3" fmla="*/ 0 w 2225040"/>
                <a:gd name="connsiteY3" fmla="*/ 312454 h 335314"/>
              </a:gdLst>
              <a:ahLst/>
              <a:cxnLst>
                <a:cxn ang="0">
                  <a:pos x="connsiteX0" y="connsiteY0"/>
                </a:cxn>
                <a:cxn ang="0">
                  <a:pos x="connsiteX1" y="connsiteY1"/>
                </a:cxn>
                <a:cxn ang="0">
                  <a:pos x="connsiteX2" y="connsiteY2"/>
                </a:cxn>
                <a:cxn ang="0">
                  <a:pos x="connsiteX3" y="connsiteY3"/>
                </a:cxn>
              </a:cxnLst>
              <a:rect l="l" t="t" r="r" b="b"/>
              <a:pathLst>
                <a:path w="2225040" h="335314">
                  <a:moveTo>
                    <a:pt x="2225040" y="335314"/>
                  </a:moveTo>
                  <a:cubicBezTo>
                    <a:pt x="2048510" y="169579"/>
                    <a:pt x="1871980" y="3844"/>
                    <a:pt x="1501140" y="34"/>
                  </a:cubicBezTo>
                  <a:cubicBezTo>
                    <a:pt x="1130300" y="-3776"/>
                    <a:pt x="0" y="312454"/>
                    <a:pt x="0" y="312454"/>
                  </a:cubicBezTo>
                  <a:lnTo>
                    <a:pt x="0" y="312454"/>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8477" name="TextBox 9"/>
            <p:cNvSpPr txBox="1">
              <a:spLocks noChangeArrowheads="1"/>
            </p:cNvSpPr>
            <p:nvPr/>
          </p:nvSpPr>
          <p:spPr bwMode="auto">
            <a:xfrm>
              <a:off x="6200516" y="177880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78" name="TextBox 10"/>
            <p:cNvSpPr txBox="1">
              <a:spLocks noChangeArrowheads="1"/>
            </p:cNvSpPr>
            <p:nvPr/>
          </p:nvSpPr>
          <p:spPr bwMode="auto">
            <a:xfrm>
              <a:off x="5875020" y="3140968"/>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grpSp>
      <p:grpSp>
        <p:nvGrpSpPr>
          <p:cNvPr id="89" name="Group 88"/>
          <p:cNvGrpSpPr>
            <a:grpSpLocks/>
          </p:cNvGrpSpPr>
          <p:nvPr/>
        </p:nvGrpSpPr>
        <p:grpSpPr bwMode="auto">
          <a:xfrm>
            <a:off x="3341688" y="3500438"/>
            <a:ext cx="5118100" cy="3178175"/>
            <a:chOff x="3203848" y="3501008"/>
            <a:chExt cx="5119444" cy="3177644"/>
          </a:xfrm>
        </p:grpSpPr>
        <p:sp>
          <p:nvSpPr>
            <p:cNvPr id="18440" name="TextBox 39"/>
            <p:cNvSpPr txBox="1">
              <a:spLocks noChangeArrowheads="1"/>
            </p:cNvSpPr>
            <p:nvPr/>
          </p:nvSpPr>
          <p:spPr bwMode="auto">
            <a:xfrm>
              <a:off x="7339499" y="4746890"/>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42" name="Straight Arrow Connector 41"/>
            <p:cNvCxnSpPr>
              <a:stCxn id="66" idx="6"/>
              <a:endCxn id="48" idx="2"/>
            </p:cNvCxnSpPr>
            <p:nvPr/>
          </p:nvCxnSpPr>
          <p:spPr>
            <a:xfrm flipV="1">
              <a:off x="7118063" y="5086655"/>
              <a:ext cx="844772" cy="9523"/>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nvGrpSpPr>
            <p:cNvPr id="18442" name="Group 42"/>
            <p:cNvGrpSpPr>
              <a:grpSpLocks/>
            </p:cNvGrpSpPr>
            <p:nvPr/>
          </p:nvGrpSpPr>
          <p:grpSpPr bwMode="auto">
            <a:xfrm>
              <a:off x="7963252" y="4906161"/>
              <a:ext cx="360040" cy="360040"/>
              <a:chOff x="5868144" y="2708920"/>
              <a:chExt cx="360040" cy="360040"/>
            </a:xfrm>
          </p:grpSpPr>
          <p:sp>
            <p:nvSpPr>
              <p:cNvPr id="48" name="Oval 47"/>
              <p:cNvSpPr/>
              <p:nvPr/>
            </p:nvSpPr>
            <p:spPr>
              <a:xfrm>
                <a:off x="5867726" y="2708469"/>
                <a:ext cx="360458" cy="36030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solidFill>
                    <a:schemeClr val="tx1"/>
                  </a:solidFill>
                </a:endParaRPr>
              </a:p>
            </p:txBody>
          </p:sp>
          <p:sp>
            <p:nvSpPr>
              <p:cNvPr id="49" name="Oval 48"/>
              <p:cNvSpPr/>
              <p:nvPr/>
            </p:nvSpPr>
            <p:spPr>
              <a:xfrm>
                <a:off x="5931243" y="2778307"/>
                <a:ext cx="233425" cy="2349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8</a:t>
                </a:r>
                <a:endParaRPr lang="fr-CA" dirty="0">
                  <a:solidFill>
                    <a:schemeClr val="tx1"/>
                  </a:solidFill>
                </a:endParaRPr>
              </a:p>
            </p:txBody>
          </p:sp>
        </p:grpSp>
        <p:sp>
          <p:nvSpPr>
            <p:cNvPr id="44" name="Oval 43"/>
            <p:cNvSpPr/>
            <p:nvPr/>
          </p:nvSpPr>
          <p:spPr>
            <a:xfrm>
              <a:off x="3383282" y="4905710"/>
              <a:ext cx="360458" cy="36030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1</a:t>
              </a:r>
              <a:endParaRPr lang="fr-CA" dirty="0">
                <a:solidFill>
                  <a:schemeClr val="tx1"/>
                </a:solidFill>
              </a:endParaRPr>
            </a:p>
          </p:txBody>
        </p:sp>
        <p:sp>
          <p:nvSpPr>
            <p:cNvPr id="18444" name="TextBox 44"/>
            <p:cNvSpPr txBox="1">
              <a:spLocks noChangeArrowheads="1"/>
            </p:cNvSpPr>
            <p:nvPr/>
          </p:nvSpPr>
          <p:spPr bwMode="auto">
            <a:xfrm>
              <a:off x="3887924" y="476514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46" name="Straight Arrow Connector 45"/>
            <p:cNvCxnSpPr>
              <a:stCxn id="44" idx="6"/>
              <a:endCxn id="65" idx="2"/>
            </p:cNvCxnSpPr>
            <p:nvPr/>
          </p:nvCxnSpPr>
          <p:spPr>
            <a:xfrm>
              <a:off x="3743740" y="5086655"/>
              <a:ext cx="709798" cy="9523"/>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8446" name="TextBox 35"/>
            <p:cNvSpPr txBox="1">
              <a:spLocks noChangeArrowheads="1"/>
            </p:cNvSpPr>
            <p:nvPr/>
          </p:nvSpPr>
          <p:spPr bwMode="auto">
            <a:xfrm>
              <a:off x="5731004" y="3501008"/>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47" name="TextBox 36"/>
            <p:cNvSpPr txBox="1">
              <a:spLocks noChangeArrowheads="1"/>
            </p:cNvSpPr>
            <p:nvPr/>
          </p:nvSpPr>
          <p:spPr bwMode="auto">
            <a:xfrm>
              <a:off x="5817248" y="6309320"/>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grpSp>
          <p:nvGrpSpPr>
            <p:cNvPr id="18448" name="Group 59"/>
            <p:cNvGrpSpPr>
              <a:grpSpLocks/>
            </p:cNvGrpSpPr>
            <p:nvPr/>
          </p:nvGrpSpPr>
          <p:grpSpPr bwMode="auto">
            <a:xfrm>
              <a:off x="3203848" y="5002657"/>
              <a:ext cx="180020" cy="189331"/>
              <a:chOff x="3707904" y="5857868"/>
              <a:chExt cx="180020" cy="189331"/>
            </a:xfrm>
          </p:grpSpPr>
          <p:cxnSp>
            <p:nvCxnSpPr>
              <p:cNvPr id="61" name="Straight Connector 60"/>
              <p:cNvCxnSpPr/>
              <p:nvPr/>
            </p:nvCxnSpPr>
            <p:spPr>
              <a:xfrm>
                <a:off x="3707904" y="5857743"/>
                <a:ext cx="179434" cy="9523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flipV="1">
                <a:off x="3707904" y="5951389"/>
                <a:ext cx="179434" cy="9523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449" name="Group 63"/>
            <p:cNvGrpSpPr>
              <a:grpSpLocks/>
            </p:cNvGrpSpPr>
            <p:nvPr/>
          </p:nvGrpSpPr>
          <p:grpSpPr bwMode="auto">
            <a:xfrm>
              <a:off x="4453538" y="4220667"/>
              <a:ext cx="2664524" cy="1881921"/>
              <a:chOff x="4139278" y="1556371"/>
              <a:chExt cx="2664524" cy="1881921"/>
            </a:xfrm>
          </p:grpSpPr>
          <p:sp>
            <p:nvSpPr>
              <p:cNvPr id="65" name="Oval 64"/>
              <p:cNvSpPr/>
              <p:nvPr/>
            </p:nvSpPr>
            <p:spPr>
              <a:xfrm>
                <a:off x="4139278" y="2252526"/>
                <a:ext cx="360458" cy="3603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2</a:t>
                </a:r>
                <a:endParaRPr lang="fr-CA" dirty="0">
                  <a:solidFill>
                    <a:schemeClr val="tx1"/>
                  </a:solidFill>
                </a:endParaRPr>
              </a:p>
            </p:txBody>
          </p:sp>
          <p:sp>
            <p:nvSpPr>
              <p:cNvPr id="66" name="Oval 65"/>
              <p:cNvSpPr/>
              <p:nvPr/>
            </p:nvSpPr>
            <p:spPr>
              <a:xfrm>
                <a:off x="6443346" y="2252526"/>
                <a:ext cx="360457" cy="3603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7</a:t>
                </a:r>
                <a:endParaRPr lang="fr-CA" dirty="0">
                  <a:solidFill>
                    <a:schemeClr val="tx1"/>
                  </a:solidFill>
                </a:endParaRPr>
              </a:p>
            </p:txBody>
          </p:sp>
          <p:sp>
            <p:nvSpPr>
              <p:cNvPr id="18454" name="TextBox 66"/>
              <p:cNvSpPr txBox="1">
                <a:spLocks noChangeArrowheads="1"/>
              </p:cNvSpPr>
              <p:nvPr/>
            </p:nvSpPr>
            <p:spPr bwMode="auto">
              <a:xfrm>
                <a:off x="5268831" y="1556371"/>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x</a:t>
                </a:r>
                <a:endParaRPr lang="fr-CA" altLang="fr-FR" sz="1800" b="0"/>
              </a:p>
            </p:txBody>
          </p:sp>
          <p:sp>
            <p:nvSpPr>
              <p:cNvPr id="18455" name="TextBox 67"/>
              <p:cNvSpPr txBox="1">
                <a:spLocks noChangeArrowheads="1"/>
              </p:cNvSpPr>
              <p:nvPr/>
            </p:nvSpPr>
            <p:spPr bwMode="auto">
              <a:xfrm>
                <a:off x="5286964" y="3068960"/>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y</a:t>
                </a:r>
                <a:endParaRPr lang="fr-CA" altLang="fr-FR" sz="1800" b="0"/>
              </a:p>
            </p:txBody>
          </p:sp>
          <p:sp>
            <p:nvSpPr>
              <p:cNvPr id="69" name="Oval 68"/>
              <p:cNvSpPr/>
              <p:nvPr/>
            </p:nvSpPr>
            <p:spPr>
              <a:xfrm>
                <a:off x="4777621" y="1700168"/>
                <a:ext cx="360458" cy="3603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3</a:t>
                </a:r>
                <a:endParaRPr lang="fr-CA" dirty="0">
                  <a:solidFill>
                    <a:schemeClr val="tx1"/>
                  </a:solidFill>
                </a:endParaRPr>
              </a:p>
            </p:txBody>
          </p:sp>
          <p:sp>
            <p:nvSpPr>
              <p:cNvPr id="70" name="Oval 69"/>
              <p:cNvSpPr/>
              <p:nvPr/>
            </p:nvSpPr>
            <p:spPr>
              <a:xfrm>
                <a:off x="5866932" y="1700168"/>
                <a:ext cx="360458" cy="36030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4</a:t>
                </a:r>
                <a:endParaRPr lang="fr-CA" dirty="0">
                  <a:solidFill>
                    <a:schemeClr val="tx1"/>
                  </a:solidFill>
                </a:endParaRPr>
              </a:p>
            </p:txBody>
          </p:sp>
          <p:sp>
            <p:nvSpPr>
              <p:cNvPr id="71" name="Oval 70"/>
              <p:cNvSpPr/>
              <p:nvPr/>
            </p:nvSpPr>
            <p:spPr>
              <a:xfrm>
                <a:off x="4785561" y="2925514"/>
                <a:ext cx="358869" cy="35871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5</a:t>
                </a:r>
                <a:endParaRPr lang="fr-CA" dirty="0">
                  <a:solidFill>
                    <a:schemeClr val="tx1"/>
                  </a:solidFill>
                </a:endParaRPr>
              </a:p>
            </p:txBody>
          </p:sp>
          <p:sp>
            <p:nvSpPr>
              <p:cNvPr id="72" name="Oval 71"/>
              <p:cNvSpPr/>
              <p:nvPr/>
            </p:nvSpPr>
            <p:spPr>
              <a:xfrm>
                <a:off x="5874872" y="2925514"/>
                <a:ext cx="360457" cy="35871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6</a:t>
                </a:r>
                <a:endParaRPr lang="fr-CA" dirty="0">
                  <a:solidFill>
                    <a:schemeClr val="tx1"/>
                  </a:solidFill>
                </a:endParaRPr>
              </a:p>
            </p:txBody>
          </p:sp>
          <p:cxnSp>
            <p:nvCxnSpPr>
              <p:cNvPr id="73" name="Straight Arrow Connector 72"/>
              <p:cNvCxnSpPr>
                <a:stCxn id="65" idx="7"/>
                <a:endCxn id="69" idx="3"/>
              </p:cNvCxnSpPr>
              <p:nvPr/>
            </p:nvCxnSpPr>
            <p:spPr>
              <a:xfrm flipV="1">
                <a:off x="4447334" y="2008092"/>
                <a:ext cx="382689" cy="29681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4" name="Straight Arrow Connector 73"/>
              <p:cNvCxnSpPr>
                <a:stCxn id="69" idx="6"/>
                <a:endCxn id="70" idx="2"/>
              </p:cNvCxnSpPr>
              <p:nvPr/>
            </p:nvCxnSpPr>
            <p:spPr>
              <a:xfrm>
                <a:off x="5138078" y="1881113"/>
                <a:ext cx="728853"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5" name="Straight Arrow Connector 74"/>
              <p:cNvCxnSpPr>
                <a:stCxn id="70" idx="5"/>
                <a:endCxn id="66" idx="1"/>
              </p:cNvCxnSpPr>
              <p:nvPr/>
            </p:nvCxnSpPr>
            <p:spPr>
              <a:xfrm>
                <a:off x="6174988" y="2008092"/>
                <a:ext cx="320759" cy="29681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6" name="Straight Arrow Connector 75"/>
              <p:cNvCxnSpPr>
                <a:stCxn id="65" idx="5"/>
                <a:endCxn id="71" idx="1"/>
              </p:cNvCxnSpPr>
              <p:nvPr/>
            </p:nvCxnSpPr>
            <p:spPr>
              <a:xfrm>
                <a:off x="4447334" y="2560449"/>
                <a:ext cx="390628" cy="41744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7" name="Straight Arrow Connector 76"/>
              <p:cNvCxnSpPr>
                <a:stCxn id="71" idx="6"/>
                <a:endCxn id="72" idx="2"/>
              </p:cNvCxnSpPr>
              <p:nvPr/>
            </p:nvCxnSpPr>
            <p:spPr>
              <a:xfrm>
                <a:off x="5144430" y="3104871"/>
                <a:ext cx="73044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78" name="Straight Arrow Connector 77"/>
              <p:cNvCxnSpPr>
                <a:stCxn id="72" idx="7"/>
                <a:endCxn id="66" idx="3"/>
              </p:cNvCxnSpPr>
              <p:nvPr/>
            </p:nvCxnSpPr>
            <p:spPr>
              <a:xfrm flipV="1">
                <a:off x="6181339" y="2560449"/>
                <a:ext cx="314408" cy="41744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8466" name="TextBox 78"/>
              <p:cNvSpPr txBox="1">
                <a:spLocks noChangeArrowheads="1"/>
              </p:cNvSpPr>
              <p:nvPr/>
            </p:nvSpPr>
            <p:spPr bwMode="auto">
              <a:xfrm>
                <a:off x="4355976" y="183553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67" name="TextBox 79"/>
              <p:cNvSpPr txBox="1">
                <a:spLocks noChangeArrowheads="1"/>
              </p:cNvSpPr>
              <p:nvPr/>
            </p:nvSpPr>
            <p:spPr bwMode="auto">
              <a:xfrm>
                <a:off x="6276216" y="180326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68" name="TextBox 80"/>
              <p:cNvSpPr txBox="1">
                <a:spLocks noChangeArrowheads="1"/>
              </p:cNvSpPr>
              <p:nvPr/>
            </p:nvSpPr>
            <p:spPr bwMode="auto">
              <a:xfrm>
                <a:off x="4317590" y="261701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18469" name="TextBox 81"/>
              <p:cNvSpPr txBox="1">
                <a:spLocks noChangeArrowheads="1"/>
              </p:cNvSpPr>
              <p:nvPr/>
            </p:nvSpPr>
            <p:spPr bwMode="auto">
              <a:xfrm>
                <a:off x="6254412" y="261701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grpSp>
        <p:sp>
          <p:nvSpPr>
            <p:cNvPr id="87" name="Freeform 86"/>
            <p:cNvSpPr/>
            <p:nvPr/>
          </p:nvSpPr>
          <p:spPr>
            <a:xfrm>
              <a:off x="3594476" y="5275536"/>
              <a:ext cx="4501744" cy="1117413"/>
            </a:xfrm>
            <a:custGeom>
              <a:avLst/>
              <a:gdLst>
                <a:gd name="connsiteX0" fmla="*/ 0 w 4502150"/>
                <a:gd name="connsiteY0" fmla="*/ 0 h 1117100"/>
                <a:gd name="connsiteX1" fmla="*/ 1809750 w 4502150"/>
                <a:gd name="connsiteY1" fmla="*/ 1060450 h 1117100"/>
                <a:gd name="connsiteX2" fmla="*/ 3492500 w 4502150"/>
                <a:gd name="connsiteY2" fmla="*/ 869950 h 1117100"/>
                <a:gd name="connsiteX3" fmla="*/ 4502150 w 4502150"/>
                <a:gd name="connsiteY3" fmla="*/ 0 h 1117100"/>
                <a:gd name="connsiteX4" fmla="*/ 4502150 w 4502150"/>
                <a:gd name="connsiteY4" fmla="*/ 0 h 1117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150" h="1117100">
                  <a:moveTo>
                    <a:pt x="0" y="0"/>
                  </a:moveTo>
                  <a:cubicBezTo>
                    <a:pt x="613833" y="457729"/>
                    <a:pt x="1227667" y="915458"/>
                    <a:pt x="1809750" y="1060450"/>
                  </a:cubicBezTo>
                  <a:cubicBezTo>
                    <a:pt x="2391833" y="1205442"/>
                    <a:pt x="3043767" y="1046692"/>
                    <a:pt x="3492500" y="869950"/>
                  </a:cubicBezTo>
                  <a:cubicBezTo>
                    <a:pt x="3941233" y="693208"/>
                    <a:pt x="4502150" y="0"/>
                    <a:pt x="4502150" y="0"/>
                  </a:cubicBezTo>
                  <a:lnTo>
                    <a:pt x="450215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solidFill>
                  <a:schemeClr val="tx1"/>
                </a:solidFill>
              </a:endParaRPr>
            </a:p>
          </p:txBody>
        </p:sp>
        <p:sp>
          <p:nvSpPr>
            <p:cNvPr id="88" name="Freeform 87"/>
            <p:cNvSpPr/>
            <p:nvPr/>
          </p:nvSpPr>
          <p:spPr>
            <a:xfrm>
              <a:off x="4547226" y="3685127"/>
              <a:ext cx="2475562" cy="1253915"/>
            </a:xfrm>
            <a:custGeom>
              <a:avLst/>
              <a:gdLst>
                <a:gd name="connsiteX0" fmla="*/ 3536950 w 3536950"/>
                <a:gd name="connsiteY0" fmla="*/ 1161933 h 1161933"/>
                <a:gd name="connsiteX1" fmla="*/ 2279650 w 3536950"/>
                <a:gd name="connsiteY1" fmla="*/ 234833 h 1161933"/>
                <a:gd name="connsiteX2" fmla="*/ 730250 w 3536950"/>
                <a:gd name="connsiteY2" fmla="*/ 63383 h 1161933"/>
                <a:gd name="connsiteX3" fmla="*/ 0 w 3536950"/>
                <a:gd name="connsiteY3" fmla="*/ 1130183 h 1161933"/>
              </a:gdLst>
              <a:ahLst/>
              <a:cxnLst>
                <a:cxn ang="0">
                  <a:pos x="connsiteX0" y="connsiteY0"/>
                </a:cxn>
                <a:cxn ang="0">
                  <a:pos x="connsiteX1" y="connsiteY1"/>
                </a:cxn>
                <a:cxn ang="0">
                  <a:pos x="connsiteX2" y="connsiteY2"/>
                </a:cxn>
                <a:cxn ang="0">
                  <a:pos x="connsiteX3" y="connsiteY3"/>
                </a:cxn>
              </a:cxnLst>
              <a:rect l="l" t="t" r="r" b="b"/>
              <a:pathLst>
                <a:path w="3536950" h="1161933">
                  <a:moveTo>
                    <a:pt x="3536950" y="1161933"/>
                  </a:moveTo>
                  <a:cubicBezTo>
                    <a:pt x="3142191" y="789929"/>
                    <a:pt x="2747433" y="417925"/>
                    <a:pt x="2279650" y="234833"/>
                  </a:cubicBezTo>
                  <a:cubicBezTo>
                    <a:pt x="1811867" y="51741"/>
                    <a:pt x="1110192" y="-85842"/>
                    <a:pt x="730250" y="63383"/>
                  </a:cubicBezTo>
                  <a:cubicBezTo>
                    <a:pt x="350308" y="212608"/>
                    <a:pt x="175154" y="671395"/>
                    <a:pt x="0" y="1130183"/>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solidFill>
                  <a:schemeClr val="tx1"/>
                </a:solidFill>
              </a:endParaRPr>
            </a:p>
          </p:txBody>
        </p:sp>
      </p:grpSp>
    </p:spTree>
    <p:extLst>
      <p:ext uri="{BB962C8B-B14F-4D97-AF65-F5344CB8AC3E}">
        <p14:creationId xmlns:p14="http://schemas.microsoft.com/office/powerpoint/2010/main" val="30460219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animEffect transition="in" filter="fade">
                                      <p:cBhvr>
                                        <p:cTn id="17" dur="500"/>
                                        <p:tgtEl>
                                          <p:spTgt spid="3">
                                            <p:txEl>
                                              <p:pRg st="5" end="5"/>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89"/>
                                        </p:tgtEl>
                                        <p:attrNameLst>
                                          <p:attrName>style.visibility</p:attrName>
                                        </p:attrNameLst>
                                      </p:cBhvr>
                                      <p:to>
                                        <p:strVal val="visible"/>
                                      </p:to>
                                    </p:set>
                                    <p:animEffect transition="in" filter="fade">
                                      <p:cBhvr>
                                        <p:cTn id="22"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Exemples de création de </a:t>
            </a:r>
            <a:r>
              <a:rPr lang="fr-CA" dirty="0" err="1" smtClean="0"/>
              <a:t>afn</a:t>
            </a:r>
            <a:endParaRPr lang="fr-CA" dirty="0"/>
          </a:p>
        </p:txBody>
      </p:sp>
      <p:sp>
        <p:nvSpPr>
          <p:cNvPr id="19459" name="Content Placeholder 2"/>
          <p:cNvSpPr>
            <a:spLocks noGrp="1"/>
          </p:cNvSpPr>
          <p:nvPr>
            <p:ph idx="1"/>
          </p:nvPr>
        </p:nvSpPr>
        <p:spPr/>
        <p:txBody>
          <a:bodyPr/>
          <a:lstStyle/>
          <a:p>
            <a:r>
              <a:rPr lang="fr-CA" altLang="fr-FR" smtClean="0">
                <a:solidFill>
                  <a:schemeClr val="tx2"/>
                </a:solidFill>
              </a:rPr>
              <a:t>abb</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94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D52EA1A-C80B-46D0-A714-9F46E5BA3A42}" type="slidenum">
              <a:rPr lang="fr-CA" altLang="fr-FR" sz="1200" b="0" smtClean="0">
                <a:solidFill>
                  <a:srgbClr val="898989"/>
                </a:solidFill>
                <a:cs typeface="Arial" pitchFamily="34" charset="0"/>
              </a:rPr>
              <a:pPr>
                <a:spcBef>
                  <a:spcPct val="0"/>
                </a:spcBef>
                <a:spcAft>
                  <a:spcPct val="0"/>
                </a:spcAft>
                <a:buFontTx/>
                <a:buNone/>
              </a:pPr>
              <a:t>251</a:t>
            </a:fld>
            <a:endParaRPr lang="fr-CA" altLang="fr-FR" sz="1200" b="0" smtClean="0">
              <a:solidFill>
                <a:srgbClr val="898989"/>
              </a:solidFill>
              <a:cs typeface="Arial" pitchFamily="34" charset="0"/>
            </a:endParaRPr>
          </a:p>
        </p:txBody>
      </p:sp>
      <p:pic>
        <p:nvPicPr>
          <p:cNvPr id="1946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42988" y="3141663"/>
            <a:ext cx="6661150" cy="12684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089806536"/>
      </p:ext>
    </p:extLst>
  </p:cSld>
  <p:clrMapOvr>
    <a:masterClrMapping/>
  </p:clrMapOvr>
  <p:timing>
    <p:tnLst>
      <p:par>
        <p:cTn id="1" dur="indefinite" restart="never" nodeType="tmRoot"/>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Exemples de création de </a:t>
            </a:r>
            <a:r>
              <a:rPr lang="fr-CA" dirty="0" err="1" smtClean="0"/>
              <a:t>afn</a:t>
            </a:r>
            <a:endParaRPr lang="fr-CA" dirty="0"/>
          </a:p>
        </p:txBody>
      </p:sp>
      <p:sp>
        <p:nvSpPr>
          <p:cNvPr id="20483" name="Content Placeholder 2"/>
          <p:cNvSpPr>
            <a:spLocks noGrp="1"/>
          </p:cNvSpPr>
          <p:nvPr>
            <p:ph idx="1"/>
          </p:nvPr>
        </p:nvSpPr>
        <p:spPr>
          <a:xfrm>
            <a:off x="457200" y="1752600"/>
            <a:ext cx="7138988" cy="1316038"/>
          </a:xfrm>
        </p:spPr>
        <p:txBody>
          <a:bodyPr/>
          <a:lstStyle/>
          <a:p>
            <a:r>
              <a:rPr lang="fr-CA" altLang="fr-FR" smtClean="0">
                <a:solidFill>
                  <a:schemeClr val="tx2"/>
                </a:solidFill>
              </a:rPr>
              <a:t>a*bb</a:t>
            </a:r>
          </a:p>
          <a:p>
            <a:endParaRPr lang="fr-CA" altLang="fr-FR" smtClean="0"/>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04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4E15779-B254-4A38-85F3-E880F8DA68EA}" type="slidenum">
              <a:rPr lang="fr-CA" altLang="fr-FR" sz="1200" b="0" smtClean="0">
                <a:solidFill>
                  <a:srgbClr val="898989"/>
                </a:solidFill>
                <a:cs typeface="Arial" pitchFamily="34" charset="0"/>
              </a:rPr>
              <a:pPr>
                <a:spcBef>
                  <a:spcPct val="0"/>
                </a:spcBef>
                <a:spcAft>
                  <a:spcPct val="0"/>
                </a:spcAft>
                <a:buFontTx/>
                <a:buNone/>
              </a:pPr>
              <a:t>252</a:t>
            </a:fld>
            <a:endParaRPr lang="fr-CA" altLang="fr-FR" sz="1200" b="0" smtClean="0">
              <a:solidFill>
                <a:srgbClr val="898989"/>
              </a:solidFill>
              <a:cs typeface="Arial" pitchFamily="34" charset="0"/>
            </a:endParaRPr>
          </a:p>
        </p:txBody>
      </p:sp>
      <p:grpSp>
        <p:nvGrpSpPr>
          <p:cNvPr id="25" name="Group 24"/>
          <p:cNvGrpSpPr>
            <a:grpSpLocks/>
          </p:cNvGrpSpPr>
          <p:nvPr/>
        </p:nvGrpSpPr>
        <p:grpSpPr bwMode="auto">
          <a:xfrm>
            <a:off x="323850" y="2636838"/>
            <a:ext cx="8424863" cy="2563812"/>
            <a:chOff x="1285860" y="3491716"/>
            <a:chExt cx="6310476" cy="1718841"/>
          </a:xfrm>
        </p:grpSpPr>
        <p:sp>
          <p:nvSpPr>
            <p:cNvPr id="12" name="Oval 11"/>
            <p:cNvSpPr/>
            <p:nvPr/>
          </p:nvSpPr>
          <p:spPr>
            <a:xfrm>
              <a:off x="2536778" y="4139873"/>
              <a:ext cx="359104"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800" dirty="0">
                  <a:solidFill>
                    <a:schemeClr val="tx1"/>
                  </a:solidFill>
                </a:rPr>
                <a:t>2</a:t>
              </a:r>
              <a:endParaRPr lang="fr-CA" sz="2800" dirty="0">
                <a:solidFill>
                  <a:schemeClr val="tx1"/>
                </a:solidFill>
              </a:endParaRPr>
            </a:p>
          </p:txBody>
        </p:sp>
        <p:sp>
          <p:nvSpPr>
            <p:cNvPr id="13" name="Oval 12"/>
            <p:cNvSpPr/>
            <p:nvPr/>
          </p:nvSpPr>
          <p:spPr>
            <a:xfrm>
              <a:off x="3687812" y="4139873"/>
              <a:ext cx="360293"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800" dirty="0">
                  <a:solidFill>
                    <a:schemeClr val="tx1"/>
                  </a:solidFill>
                </a:rPr>
                <a:t>3</a:t>
              </a:r>
              <a:endParaRPr lang="fr-CA" sz="2800" dirty="0">
                <a:solidFill>
                  <a:schemeClr val="tx1"/>
                </a:solidFill>
              </a:endParaRPr>
            </a:p>
          </p:txBody>
        </p:sp>
        <p:sp>
          <p:nvSpPr>
            <p:cNvPr id="20489" name="TextBox 13"/>
            <p:cNvSpPr txBox="1">
              <a:spLocks noChangeArrowheads="1"/>
            </p:cNvSpPr>
            <p:nvPr/>
          </p:nvSpPr>
          <p:spPr bwMode="auto">
            <a:xfrm>
              <a:off x="4226503" y="3980517"/>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2800" b="0"/>
                <a:t>ε</a:t>
              </a:r>
              <a:endParaRPr lang="fr-CA" altLang="fr-FR" sz="2800" b="0"/>
            </a:p>
          </p:txBody>
        </p:sp>
        <p:cxnSp>
          <p:nvCxnSpPr>
            <p:cNvPr id="15" name="Straight Arrow Connector 14"/>
            <p:cNvCxnSpPr>
              <a:stCxn id="12" idx="6"/>
              <a:endCxn id="13" idx="2"/>
            </p:cNvCxnSpPr>
            <p:nvPr/>
          </p:nvCxnSpPr>
          <p:spPr>
            <a:xfrm>
              <a:off x="2895881" y="4319740"/>
              <a:ext cx="791931"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Arrow Connector 15"/>
            <p:cNvCxnSpPr>
              <a:stCxn id="13" idx="6"/>
              <a:endCxn id="22" idx="2"/>
            </p:cNvCxnSpPr>
            <p:nvPr/>
          </p:nvCxnSpPr>
          <p:spPr>
            <a:xfrm>
              <a:off x="4048105" y="4319740"/>
              <a:ext cx="80263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2" name="Oval 21"/>
            <p:cNvSpPr/>
            <p:nvPr/>
          </p:nvSpPr>
          <p:spPr>
            <a:xfrm>
              <a:off x="4850738" y="4139873"/>
              <a:ext cx="359104"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800" dirty="0">
                  <a:solidFill>
                    <a:schemeClr val="tx1"/>
                  </a:solidFill>
                </a:rPr>
                <a:t>4</a:t>
              </a:r>
              <a:endParaRPr lang="fr-CA" sz="2800" dirty="0">
                <a:solidFill>
                  <a:schemeClr val="tx1"/>
                </a:solidFill>
              </a:endParaRPr>
            </a:p>
          </p:txBody>
        </p:sp>
        <p:sp>
          <p:nvSpPr>
            <p:cNvPr id="18" name="Oval 17"/>
            <p:cNvSpPr/>
            <p:nvPr/>
          </p:nvSpPr>
          <p:spPr>
            <a:xfrm>
              <a:off x="1465412" y="4139873"/>
              <a:ext cx="360292"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800" dirty="0">
                  <a:solidFill>
                    <a:schemeClr val="tx1"/>
                  </a:solidFill>
                </a:rPr>
                <a:t>1</a:t>
              </a:r>
              <a:endParaRPr lang="fr-CA" sz="2800" dirty="0">
                <a:solidFill>
                  <a:schemeClr val="tx1"/>
                </a:solidFill>
              </a:endParaRPr>
            </a:p>
          </p:txBody>
        </p:sp>
        <p:sp>
          <p:nvSpPr>
            <p:cNvPr id="20494" name="TextBox 18"/>
            <p:cNvSpPr txBox="1">
              <a:spLocks noChangeArrowheads="1"/>
            </p:cNvSpPr>
            <p:nvPr/>
          </p:nvSpPr>
          <p:spPr bwMode="auto">
            <a:xfrm>
              <a:off x="1969936" y="3998770"/>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2800" b="0"/>
                <a:t>ε</a:t>
              </a:r>
              <a:endParaRPr lang="fr-CA" altLang="fr-FR" sz="2800" b="0"/>
            </a:p>
          </p:txBody>
        </p:sp>
        <p:cxnSp>
          <p:nvCxnSpPr>
            <p:cNvPr id="20" name="Straight Arrow Connector 19"/>
            <p:cNvCxnSpPr>
              <a:stCxn id="18" idx="6"/>
              <a:endCxn id="12" idx="2"/>
            </p:cNvCxnSpPr>
            <p:nvPr/>
          </p:nvCxnSpPr>
          <p:spPr>
            <a:xfrm>
              <a:off x="1825705" y="4319740"/>
              <a:ext cx="711073"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0496" name="TextBox 20"/>
            <p:cNvSpPr txBox="1">
              <a:spLocks noChangeArrowheads="1"/>
            </p:cNvSpPr>
            <p:nvPr/>
          </p:nvSpPr>
          <p:spPr bwMode="auto">
            <a:xfrm>
              <a:off x="3122064" y="3995772"/>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800" b="0"/>
                <a:t>a</a:t>
              </a:r>
              <a:endParaRPr lang="fr-CA" altLang="fr-FR" sz="2800" b="0"/>
            </a:p>
          </p:txBody>
        </p:sp>
        <p:sp>
          <p:nvSpPr>
            <p:cNvPr id="8" name="Freeform 7"/>
            <p:cNvSpPr/>
            <p:nvPr/>
          </p:nvSpPr>
          <p:spPr>
            <a:xfrm>
              <a:off x="1642586" y="4468742"/>
              <a:ext cx="3260472" cy="472548"/>
            </a:xfrm>
            <a:custGeom>
              <a:avLst/>
              <a:gdLst>
                <a:gd name="connsiteX0" fmla="*/ 0 w 3261360"/>
                <a:gd name="connsiteY0" fmla="*/ 30480 h 472524"/>
                <a:gd name="connsiteX1" fmla="*/ 1615440 w 3261360"/>
                <a:gd name="connsiteY1" fmla="*/ 472440 h 472524"/>
                <a:gd name="connsiteX2" fmla="*/ 3261360 w 3261360"/>
                <a:gd name="connsiteY2" fmla="*/ 0 h 472524"/>
                <a:gd name="connsiteX3" fmla="*/ 3261360 w 3261360"/>
                <a:gd name="connsiteY3" fmla="*/ 0 h 472524"/>
              </a:gdLst>
              <a:ahLst/>
              <a:cxnLst>
                <a:cxn ang="0">
                  <a:pos x="connsiteX0" y="connsiteY0"/>
                </a:cxn>
                <a:cxn ang="0">
                  <a:pos x="connsiteX1" y="connsiteY1"/>
                </a:cxn>
                <a:cxn ang="0">
                  <a:pos x="connsiteX2" y="connsiteY2"/>
                </a:cxn>
                <a:cxn ang="0">
                  <a:pos x="connsiteX3" y="connsiteY3"/>
                </a:cxn>
              </a:cxnLst>
              <a:rect l="l" t="t" r="r" b="b"/>
              <a:pathLst>
                <a:path w="3261360" h="472524">
                  <a:moveTo>
                    <a:pt x="0" y="30480"/>
                  </a:moveTo>
                  <a:cubicBezTo>
                    <a:pt x="535940" y="254000"/>
                    <a:pt x="1071880" y="477520"/>
                    <a:pt x="1615440" y="472440"/>
                  </a:cubicBezTo>
                  <a:cubicBezTo>
                    <a:pt x="2159000" y="467360"/>
                    <a:pt x="3261360" y="0"/>
                    <a:pt x="3261360" y="0"/>
                  </a:cubicBezTo>
                  <a:lnTo>
                    <a:pt x="326136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800">
                <a:solidFill>
                  <a:schemeClr val="tx1"/>
                </a:solidFill>
              </a:endParaRPr>
            </a:p>
          </p:txBody>
        </p:sp>
        <p:sp>
          <p:nvSpPr>
            <p:cNvPr id="9" name="Freeform 8"/>
            <p:cNvSpPr/>
            <p:nvPr/>
          </p:nvSpPr>
          <p:spPr>
            <a:xfrm>
              <a:off x="2778162" y="3805684"/>
              <a:ext cx="1149845" cy="335254"/>
            </a:xfrm>
            <a:custGeom>
              <a:avLst/>
              <a:gdLst>
                <a:gd name="connsiteX0" fmla="*/ 2225040 w 2225040"/>
                <a:gd name="connsiteY0" fmla="*/ 335314 h 335314"/>
                <a:gd name="connsiteX1" fmla="*/ 1501140 w 2225040"/>
                <a:gd name="connsiteY1" fmla="*/ 34 h 335314"/>
                <a:gd name="connsiteX2" fmla="*/ 0 w 2225040"/>
                <a:gd name="connsiteY2" fmla="*/ 312454 h 335314"/>
                <a:gd name="connsiteX3" fmla="*/ 0 w 2225040"/>
                <a:gd name="connsiteY3" fmla="*/ 312454 h 335314"/>
              </a:gdLst>
              <a:ahLst/>
              <a:cxnLst>
                <a:cxn ang="0">
                  <a:pos x="connsiteX0" y="connsiteY0"/>
                </a:cxn>
                <a:cxn ang="0">
                  <a:pos x="connsiteX1" y="connsiteY1"/>
                </a:cxn>
                <a:cxn ang="0">
                  <a:pos x="connsiteX2" y="connsiteY2"/>
                </a:cxn>
                <a:cxn ang="0">
                  <a:pos x="connsiteX3" y="connsiteY3"/>
                </a:cxn>
              </a:cxnLst>
              <a:rect l="l" t="t" r="r" b="b"/>
              <a:pathLst>
                <a:path w="2225040" h="335314">
                  <a:moveTo>
                    <a:pt x="2225040" y="335314"/>
                  </a:moveTo>
                  <a:cubicBezTo>
                    <a:pt x="2048510" y="169579"/>
                    <a:pt x="1871980" y="3844"/>
                    <a:pt x="1501140" y="34"/>
                  </a:cubicBezTo>
                  <a:cubicBezTo>
                    <a:pt x="1130300" y="-3776"/>
                    <a:pt x="0" y="312454"/>
                    <a:pt x="0" y="312454"/>
                  </a:cubicBezTo>
                  <a:lnTo>
                    <a:pt x="0" y="312454"/>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800">
                <a:solidFill>
                  <a:schemeClr val="tx1"/>
                </a:solidFill>
              </a:endParaRPr>
            </a:p>
          </p:txBody>
        </p:sp>
        <p:sp>
          <p:nvSpPr>
            <p:cNvPr id="20499" name="TextBox 9"/>
            <p:cNvSpPr txBox="1">
              <a:spLocks noChangeArrowheads="1"/>
            </p:cNvSpPr>
            <p:nvPr/>
          </p:nvSpPr>
          <p:spPr bwMode="auto">
            <a:xfrm>
              <a:off x="3443065" y="3491716"/>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2800" b="0"/>
                <a:t>ε</a:t>
              </a:r>
              <a:endParaRPr lang="fr-CA" altLang="fr-FR" sz="2800" b="0"/>
            </a:p>
          </p:txBody>
        </p:sp>
        <p:sp>
          <p:nvSpPr>
            <p:cNvPr id="20500" name="TextBox 10"/>
            <p:cNvSpPr txBox="1">
              <a:spLocks noChangeArrowheads="1"/>
            </p:cNvSpPr>
            <p:nvPr/>
          </p:nvSpPr>
          <p:spPr bwMode="auto">
            <a:xfrm>
              <a:off x="3056932" y="4859868"/>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2800" b="0"/>
                <a:t>ε</a:t>
              </a:r>
              <a:endParaRPr lang="fr-CA" altLang="fr-FR" sz="2800" b="0"/>
            </a:p>
          </p:txBody>
        </p:sp>
        <p:sp>
          <p:nvSpPr>
            <p:cNvPr id="47" name="Oval 46"/>
            <p:cNvSpPr/>
            <p:nvPr/>
          </p:nvSpPr>
          <p:spPr>
            <a:xfrm>
              <a:off x="6083820" y="4149452"/>
              <a:ext cx="360292"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800" dirty="0">
                  <a:solidFill>
                    <a:schemeClr val="tx1"/>
                  </a:solidFill>
                </a:rPr>
                <a:t>5</a:t>
              </a:r>
              <a:endParaRPr lang="fr-CA" sz="2800" dirty="0">
                <a:solidFill>
                  <a:schemeClr val="tx1"/>
                </a:solidFill>
              </a:endParaRPr>
            </a:p>
          </p:txBody>
        </p:sp>
        <p:sp>
          <p:nvSpPr>
            <p:cNvPr id="50" name="Oval 49"/>
            <p:cNvSpPr/>
            <p:nvPr/>
          </p:nvSpPr>
          <p:spPr>
            <a:xfrm>
              <a:off x="7236043" y="4149452"/>
              <a:ext cx="360293" cy="35973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800">
                <a:solidFill>
                  <a:schemeClr val="tx1"/>
                </a:solidFill>
              </a:endParaRPr>
            </a:p>
          </p:txBody>
        </p:sp>
        <p:cxnSp>
          <p:nvCxnSpPr>
            <p:cNvPr id="51" name="Straight Arrow Connector 50"/>
            <p:cNvCxnSpPr>
              <a:stCxn id="47" idx="6"/>
              <a:endCxn id="50" idx="2"/>
            </p:cNvCxnSpPr>
            <p:nvPr/>
          </p:nvCxnSpPr>
          <p:spPr>
            <a:xfrm>
              <a:off x="6444112" y="4329318"/>
              <a:ext cx="791931"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0504" name="TextBox 55"/>
            <p:cNvSpPr txBox="1">
              <a:spLocks noChangeArrowheads="1"/>
            </p:cNvSpPr>
            <p:nvPr/>
          </p:nvSpPr>
          <p:spPr bwMode="auto">
            <a:xfrm>
              <a:off x="6670008" y="4005064"/>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800" b="0"/>
                <a:t>b</a:t>
              </a:r>
              <a:endParaRPr lang="fr-CA" altLang="fr-FR" sz="2800" b="0"/>
            </a:p>
          </p:txBody>
        </p:sp>
        <p:sp>
          <p:nvSpPr>
            <p:cNvPr id="20505" name="TextBox 59"/>
            <p:cNvSpPr txBox="1">
              <a:spLocks noChangeArrowheads="1"/>
            </p:cNvSpPr>
            <p:nvPr/>
          </p:nvSpPr>
          <p:spPr bwMode="auto">
            <a:xfrm>
              <a:off x="5431208" y="3964414"/>
              <a:ext cx="432048" cy="3506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800" b="0"/>
                <a:t>b</a:t>
              </a:r>
              <a:endParaRPr lang="fr-CA" altLang="fr-FR" sz="2800" b="0"/>
            </a:p>
          </p:txBody>
        </p:sp>
        <p:cxnSp>
          <p:nvCxnSpPr>
            <p:cNvPr id="61" name="Straight Arrow Connector 60"/>
            <p:cNvCxnSpPr>
              <a:stCxn id="22" idx="6"/>
              <a:endCxn id="47" idx="2"/>
            </p:cNvCxnSpPr>
            <p:nvPr/>
          </p:nvCxnSpPr>
          <p:spPr>
            <a:xfrm>
              <a:off x="5209841" y="4319740"/>
              <a:ext cx="873978" cy="957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62" name="Oval 61"/>
            <p:cNvSpPr/>
            <p:nvPr/>
          </p:nvSpPr>
          <p:spPr>
            <a:xfrm>
              <a:off x="7290741" y="4213310"/>
              <a:ext cx="252086" cy="25223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800" dirty="0">
                  <a:solidFill>
                    <a:schemeClr val="tx1"/>
                  </a:solidFill>
                </a:rPr>
                <a:t>6</a:t>
              </a:r>
              <a:endParaRPr lang="fr-CA" sz="2800" dirty="0">
                <a:solidFill>
                  <a:schemeClr val="tx1"/>
                </a:solidFill>
              </a:endParaRPr>
            </a:p>
          </p:txBody>
        </p:sp>
        <p:cxnSp>
          <p:nvCxnSpPr>
            <p:cNvPr id="63" name="Straight Connector 62"/>
            <p:cNvCxnSpPr/>
            <p:nvPr/>
          </p:nvCxnSpPr>
          <p:spPr>
            <a:xfrm>
              <a:off x="1285860" y="4220760"/>
              <a:ext cx="179552" cy="96851"/>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1285860" y="4314418"/>
              <a:ext cx="179552" cy="9578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821049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Exemples de création de </a:t>
            </a:r>
            <a:r>
              <a:rPr lang="fr-CA" dirty="0" err="1" smtClean="0"/>
              <a:t>afn</a:t>
            </a:r>
            <a:endParaRPr lang="fr-CA" dirty="0"/>
          </a:p>
        </p:txBody>
      </p:sp>
      <p:sp>
        <p:nvSpPr>
          <p:cNvPr id="21507" name="Content Placeholder 2"/>
          <p:cNvSpPr>
            <a:spLocks noGrp="1"/>
          </p:cNvSpPr>
          <p:nvPr>
            <p:ph idx="1"/>
          </p:nvPr>
        </p:nvSpPr>
        <p:spPr>
          <a:xfrm>
            <a:off x="457200" y="1752600"/>
            <a:ext cx="7620000" cy="658813"/>
          </a:xfrm>
        </p:spPr>
        <p:txBody>
          <a:bodyPr/>
          <a:lstStyle/>
          <a:p>
            <a:r>
              <a:rPr lang="fr-CA" altLang="fr-FR" smtClean="0">
                <a:solidFill>
                  <a:schemeClr val="tx2"/>
                </a:solidFill>
              </a:rPr>
              <a:t>(a|b)*bc</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15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E68D9D2-FA35-4D78-AF7A-18C7FC72CE9B}" type="slidenum">
              <a:rPr lang="fr-CA" altLang="fr-FR" sz="1200" b="0" smtClean="0">
                <a:solidFill>
                  <a:srgbClr val="898989"/>
                </a:solidFill>
                <a:cs typeface="Arial" pitchFamily="34" charset="0"/>
              </a:rPr>
              <a:pPr>
                <a:spcBef>
                  <a:spcPct val="0"/>
                </a:spcBef>
                <a:spcAft>
                  <a:spcPct val="0"/>
                </a:spcAft>
                <a:buFontTx/>
                <a:buNone/>
              </a:pPr>
              <a:t>253</a:t>
            </a:fld>
            <a:endParaRPr lang="fr-CA" altLang="fr-FR" sz="1200" b="0" smtClean="0">
              <a:solidFill>
                <a:srgbClr val="898989"/>
              </a:solidFill>
              <a:cs typeface="Arial" pitchFamily="34" charset="0"/>
            </a:endParaRPr>
          </a:p>
        </p:txBody>
      </p:sp>
      <p:grpSp>
        <p:nvGrpSpPr>
          <p:cNvPr id="21510" name="Group 61"/>
          <p:cNvGrpSpPr>
            <a:grpSpLocks/>
          </p:cNvGrpSpPr>
          <p:nvPr/>
        </p:nvGrpSpPr>
        <p:grpSpPr bwMode="auto">
          <a:xfrm>
            <a:off x="468313" y="2492375"/>
            <a:ext cx="7056437" cy="3313113"/>
            <a:chOff x="323528" y="2492632"/>
            <a:chExt cx="7056784" cy="3312632"/>
          </a:xfrm>
        </p:grpSpPr>
        <p:sp>
          <p:nvSpPr>
            <p:cNvPr id="21511" name="TextBox 6"/>
            <p:cNvSpPr txBox="1">
              <a:spLocks noChangeArrowheads="1"/>
            </p:cNvSpPr>
            <p:nvPr/>
          </p:nvSpPr>
          <p:spPr bwMode="auto">
            <a:xfrm>
              <a:off x="4459179" y="387350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8" name="Straight Arrow Connector 7"/>
            <p:cNvCxnSpPr>
              <a:stCxn id="20" idx="6"/>
              <a:endCxn id="39" idx="2"/>
            </p:cNvCxnSpPr>
            <p:nvPr/>
          </p:nvCxnSpPr>
          <p:spPr>
            <a:xfrm flipV="1">
              <a:off x="4238496" y="4213232"/>
              <a:ext cx="844592" cy="1111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9" name="Oval 38"/>
            <p:cNvSpPr/>
            <p:nvPr/>
          </p:nvSpPr>
          <p:spPr>
            <a:xfrm>
              <a:off x="5083087" y="4032283"/>
              <a:ext cx="360380" cy="3603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7</a:t>
              </a:r>
              <a:endParaRPr lang="fr-CA" dirty="0">
                <a:solidFill>
                  <a:schemeClr val="tx1"/>
                </a:solidFill>
              </a:endParaRPr>
            </a:p>
          </p:txBody>
        </p:sp>
        <p:sp>
          <p:nvSpPr>
            <p:cNvPr id="10" name="Oval 9"/>
            <p:cNvSpPr/>
            <p:nvPr/>
          </p:nvSpPr>
          <p:spPr>
            <a:xfrm>
              <a:off x="502924" y="4032283"/>
              <a:ext cx="360381" cy="3603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0</a:t>
              </a:r>
              <a:endParaRPr lang="fr-CA" dirty="0">
                <a:solidFill>
                  <a:schemeClr val="tx1"/>
                </a:solidFill>
              </a:endParaRPr>
            </a:p>
          </p:txBody>
        </p:sp>
        <p:sp>
          <p:nvSpPr>
            <p:cNvPr id="21515" name="TextBox 10"/>
            <p:cNvSpPr txBox="1">
              <a:spLocks noChangeArrowheads="1"/>
            </p:cNvSpPr>
            <p:nvPr/>
          </p:nvSpPr>
          <p:spPr bwMode="auto">
            <a:xfrm>
              <a:off x="1007604" y="3891755"/>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cxnSp>
          <p:nvCxnSpPr>
            <p:cNvPr id="12" name="Straight Arrow Connector 11"/>
            <p:cNvCxnSpPr>
              <a:stCxn id="10" idx="6"/>
              <a:endCxn id="19" idx="2"/>
            </p:cNvCxnSpPr>
            <p:nvPr/>
          </p:nvCxnSpPr>
          <p:spPr>
            <a:xfrm>
              <a:off x="863305" y="4213232"/>
              <a:ext cx="711235" cy="1111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1517" name="TextBox 12"/>
            <p:cNvSpPr txBox="1">
              <a:spLocks noChangeArrowheads="1"/>
            </p:cNvSpPr>
            <p:nvPr/>
          </p:nvSpPr>
          <p:spPr bwMode="auto">
            <a:xfrm>
              <a:off x="2706668" y="249263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21518" name="TextBox 13"/>
            <p:cNvSpPr txBox="1">
              <a:spLocks noChangeArrowheads="1"/>
            </p:cNvSpPr>
            <p:nvPr/>
          </p:nvSpPr>
          <p:spPr bwMode="auto">
            <a:xfrm>
              <a:off x="2936928" y="543593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grpSp>
          <p:nvGrpSpPr>
            <p:cNvPr id="21519" name="Group 14"/>
            <p:cNvGrpSpPr>
              <a:grpSpLocks/>
            </p:cNvGrpSpPr>
            <p:nvPr/>
          </p:nvGrpSpPr>
          <p:grpSpPr bwMode="auto">
            <a:xfrm>
              <a:off x="323528" y="4129269"/>
              <a:ext cx="180020" cy="189331"/>
              <a:chOff x="3707904" y="5857868"/>
              <a:chExt cx="180020" cy="189331"/>
            </a:xfrm>
          </p:grpSpPr>
          <p:cxnSp>
            <p:nvCxnSpPr>
              <p:cNvPr id="37" name="Straight Connector 36"/>
              <p:cNvCxnSpPr/>
              <p:nvPr/>
            </p:nvCxnSpPr>
            <p:spPr>
              <a:xfrm>
                <a:off x="3707904" y="5857706"/>
                <a:ext cx="179396" cy="96823"/>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3707904" y="5951355"/>
                <a:ext cx="179396" cy="952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520" name="Group 15"/>
            <p:cNvGrpSpPr>
              <a:grpSpLocks/>
            </p:cNvGrpSpPr>
            <p:nvPr/>
          </p:nvGrpSpPr>
          <p:grpSpPr bwMode="auto">
            <a:xfrm>
              <a:off x="1573892" y="3203684"/>
              <a:ext cx="2664296" cy="2025516"/>
              <a:chOff x="4139952" y="1412776"/>
              <a:chExt cx="2664296" cy="2025516"/>
            </a:xfrm>
          </p:grpSpPr>
          <p:sp>
            <p:nvSpPr>
              <p:cNvPr id="19" name="Oval 18"/>
              <p:cNvSpPr/>
              <p:nvPr/>
            </p:nvSpPr>
            <p:spPr>
              <a:xfrm>
                <a:off x="4140599" y="2252487"/>
                <a:ext cx="360380" cy="36031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1</a:t>
                </a:r>
                <a:endParaRPr lang="fr-CA" dirty="0">
                  <a:solidFill>
                    <a:schemeClr val="tx1"/>
                  </a:solidFill>
                </a:endParaRPr>
              </a:p>
            </p:txBody>
          </p:sp>
          <p:sp>
            <p:nvSpPr>
              <p:cNvPr id="20" name="Oval 19"/>
              <p:cNvSpPr/>
              <p:nvPr/>
            </p:nvSpPr>
            <p:spPr>
              <a:xfrm>
                <a:off x="6444174" y="2252487"/>
                <a:ext cx="360381" cy="36031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6</a:t>
                </a:r>
                <a:endParaRPr lang="fr-CA" dirty="0">
                  <a:solidFill>
                    <a:schemeClr val="tx1"/>
                  </a:solidFill>
                </a:endParaRPr>
              </a:p>
            </p:txBody>
          </p:sp>
          <p:sp>
            <p:nvSpPr>
              <p:cNvPr id="21533" name="TextBox 20"/>
              <p:cNvSpPr txBox="1">
                <a:spLocks noChangeArrowheads="1"/>
              </p:cNvSpPr>
              <p:nvPr/>
            </p:nvSpPr>
            <p:spPr bwMode="auto">
              <a:xfrm>
                <a:off x="5268831" y="141277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a</a:t>
                </a:r>
                <a:endParaRPr lang="fr-CA" altLang="fr-FR" sz="1800" b="0"/>
              </a:p>
            </p:txBody>
          </p:sp>
          <p:sp>
            <p:nvSpPr>
              <p:cNvPr id="21534" name="TextBox 21"/>
              <p:cNvSpPr txBox="1">
                <a:spLocks noChangeArrowheads="1"/>
              </p:cNvSpPr>
              <p:nvPr/>
            </p:nvSpPr>
            <p:spPr bwMode="auto">
              <a:xfrm>
                <a:off x="5286964" y="3068960"/>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b</a:t>
                </a:r>
                <a:endParaRPr lang="fr-CA" altLang="fr-FR" sz="1800" b="0"/>
              </a:p>
            </p:txBody>
          </p:sp>
          <p:sp>
            <p:nvSpPr>
              <p:cNvPr id="23" name="Oval 22"/>
              <p:cNvSpPr/>
              <p:nvPr/>
            </p:nvSpPr>
            <p:spPr>
              <a:xfrm>
                <a:off x="4778805" y="1557263"/>
                <a:ext cx="360380" cy="36031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2</a:t>
                </a:r>
                <a:endParaRPr lang="fr-CA" dirty="0">
                  <a:solidFill>
                    <a:schemeClr val="tx1"/>
                  </a:solidFill>
                </a:endParaRPr>
              </a:p>
            </p:txBody>
          </p:sp>
          <p:sp>
            <p:nvSpPr>
              <p:cNvPr id="24" name="Oval 23"/>
              <p:cNvSpPr/>
              <p:nvPr/>
            </p:nvSpPr>
            <p:spPr>
              <a:xfrm>
                <a:off x="5867884" y="1557263"/>
                <a:ext cx="360380" cy="36031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3</a:t>
                </a:r>
                <a:endParaRPr lang="fr-CA" dirty="0">
                  <a:solidFill>
                    <a:schemeClr val="tx1"/>
                  </a:solidFill>
                </a:endParaRPr>
              </a:p>
            </p:txBody>
          </p:sp>
          <p:sp>
            <p:nvSpPr>
              <p:cNvPr id="25" name="Oval 24"/>
              <p:cNvSpPr/>
              <p:nvPr/>
            </p:nvSpPr>
            <p:spPr>
              <a:xfrm>
                <a:off x="4786743" y="2925489"/>
                <a:ext cx="358793" cy="35872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4</a:t>
                </a:r>
                <a:endParaRPr lang="fr-CA" dirty="0">
                  <a:solidFill>
                    <a:schemeClr val="tx1"/>
                  </a:solidFill>
                </a:endParaRPr>
              </a:p>
            </p:txBody>
          </p:sp>
          <p:sp>
            <p:nvSpPr>
              <p:cNvPr id="26" name="Oval 25"/>
              <p:cNvSpPr/>
              <p:nvPr/>
            </p:nvSpPr>
            <p:spPr>
              <a:xfrm>
                <a:off x="5875821" y="2925489"/>
                <a:ext cx="360381" cy="35872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5</a:t>
                </a:r>
                <a:endParaRPr lang="fr-CA" dirty="0">
                  <a:solidFill>
                    <a:schemeClr val="tx1"/>
                  </a:solidFill>
                </a:endParaRPr>
              </a:p>
            </p:txBody>
          </p:sp>
          <p:cxnSp>
            <p:nvCxnSpPr>
              <p:cNvPr id="27" name="Straight Arrow Connector 26"/>
              <p:cNvCxnSpPr>
                <a:stCxn id="19" idx="7"/>
                <a:endCxn id="23" idx="3"/>
              </p:cNvCxnSpPr>
              <p:nvPr/>
            </p:nvCxnSpPr>
            <p:spPr>
              <a:xfrm flipV="1">
                <a:off x="4448589" y="1863606"/>
                <a:ext cx="382606" cy="44126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8" name="Straight Arrow Connector 27"/>
              <p:cNvCxnSpPr>
                <a:stCxn id="23" idx="6"/>
                <a:endCxn id="24" idx="2"/>
              </p:cNvCxnSpPr>
              <p:nvPr/>
            </p:nvCxnSpPr>
            <p:spPr>
              <a:xfrm>
                <a:off x="5139185" y="1736624"/>
                <a:ext cx="728699"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 name="Straight Arrow Connector 28"/>
              <p:cNvCxnSpPr>
                <a:stCxn id="24" idx="5"/>
                <a:endCxn id="20" idx="1"/>
              </p:cNvCxnSpPr>
              <p:nvPr/>
            </p:nvCxnSpPr>
            <p:spPr>
              <a:xfrm>
                <a:off x="6175874" y="1863606"/>
                <a:ext cx="320691" cy="44126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0" name="Straight Arrow Connector 29"/>
              <p:cNvCxnSpPr>
                <a:stCxn id="19" idx="5"/>
                <a:endCxn id="25" idx="1"/>
              </p:cNvCxnSpPr>
              <p:nvPr/>
            </p:nvCxnSpPr>
            <p:spPr>
              <a:xfrm>
                <a:off x="4448589" y="2560417"/>
                <a:ext cx="390544" cy="41745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1" name="Straight Arrow Connector 30"/>
              <p:cNvCxnSpPr>
                <a:stCxn id="25" idx="6"/>
                <a:endCxn id="26" idx="2"/>
              </p:cNvCxnSpPr>
              <p:nvPr/>
            </p:nvCxnSpPr>
            <p:spPr>
              <a:xfrm>
                <a:off x="5145535" y="3104850"/>
                <a:ext cx="730286"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2" name="Straight Arrow Connector 31"/>
              <p:cNvCxnSpPr>
                <a:stCxn id="26" idx="7"/>
                <a:endCxn id="20" idx="3"/>
              </p:cNvCxnSpPr>
              <p:nvPr/>
            </p:nvCxnSpPr>
            <p:spPr>
              <a:xfrm flipV="1">
                <a:off x="6182224" y="2560417"/>
                <a:ext cx="314340" cy="41745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1545" name="TextBox 32"/>
              <p:cNvSpPr txBox="1">
                <a:spLocks noChangeArrowheads="1"/>
              </p:cNvSpPr>
              <p:nvPr/>
            </p:nvSpPr>
            <p:spPr bwMode="auto">
              <a:xfrm>
                <a:off x="4355976" y="1835532"/>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21546" name="TextBox 33"/>
              <p:cNvSpPr txBox="1">
                <a:spLocks noChangeArrowheads="1"/>
              </p:cNvSpPr>
              <p:nvPr/>
            </p:nvSpPr>
            <p:spPr bwMode="auto">
              <a:xfrm>
                <a:off x="6276216" y="1803266"/>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21547" name="TextBox 34"/>
              <p:cNvSpPr txBox="1">
                <a:spLocks noChangeArrowheads="1"/>
              </p:cNvSpPr>
              <p:nvPr/>
            </p:nvSpPr>
            <p:spPr bwMode="auto">
              <a:xfrm>
                <a:off x="4317590" y="261701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sp>
            <p:nvSpPr>
              <p:cNvPr id="21548" name="TextBox 35"/>
              <p:cNvSpPr txBox="1">
                <a:spLocks noChangeArrowheads="1"/>
              </p:cNvSpPr>
              <p:nvPr/>
            </p:nvSpPr>
            <p:spPr bwMode="auto">
              <a:xfrm>
                <a:off x="6254412" y="2617013"/>
                <a:ext cx="43204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b="0"/>
                  <a:t>ε</a:t>
                </a:r>
                <a:endParaRPr lang="fr-CA" altLang="fr-FR" sz="1800" b="0"/>
              </a:p>
            </p:txBody>
          </p:sp>
        </p:grpSp>
        <p:sp>
          <p:nvSpPr>
            <p:cNvPr id="17" name="Freeform 16"/>
            <p:cNvSpPr/>
            <p:nvPr/>
          </p:nvSpPr>
          <p:spPr>
            <a:xfrm>
              <a:off x="714072" y="4402118"/>
              <a:ext cx="4502371" cy="1117438"/>
            </a:xfrm>
            <a:custGeom>
              <a:avLst/>
              <a:gdLst>
                <a:gd name="connsiteX0" fmla="*/ 0 w 4502150"/>
                <a:gd name="connsiteY0" fmla="*/ 0 h 1117100"/>
                <a:gd name="connsiteX1" fmla="*/ 1809750 w 4502150"/>
                <a:gd name="connsiteY1" fmla="*/ 1060450 h 1117100"/>
                <a:gd name="connsiteX2" fmla="*/ 3492500 w 4502150"/>
                <a:gd name="connsiteY2" fmla="*/ 869950 h 1117100"/>
                <a:gd name="connsiteX3" fmla="*/ 4502150 w 4502150"/>
                <a:gd name="connsiteY3" fmla="*/ 0 h 1117100"/>
                <a:gd name="connsiteX4" fmla="*/ 4502150 w 4502150"/>
                <a:gd name="connsiteY4" fmla="*/ 0 h 1117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150" h="1117100">
                  <a:moveTo>
                    <a:pt x="0" y="0"/>
                  </a:moveTo>
                  <a:cubicBezTo>
                    <a:pt x="613833" y="457729"/>
                    <a:pt x="1227667" y="915458"/>
                    <a:pt x="1809750" y="1060450"/>
                  </a:cubicBezTo>
                  <a:cubicBezTo>
                    <a:pt x="2391833" y="1205442"/>
                    <a:pt x="3043767" y="1046692"/>
                    <a:pt x="3492500" y="869950"/>
                  </a:cubicBezTo>
                  <a:cubicBezTo>
                    <a:pt x="3941233" y="693208"/>
                    <a:pt x="4502150" y="0"/>
                    <a:pt x="4502150" y="0"/>
                  </a:cubicBezTo>
                  <a:lnTo>
                    <a:pt x="450215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solidFill>
                  <a:schemeClr val="tx1"/>
                </a:solidFill>
              </a:endParaRPr>
            </a:p>
          </p:txBody>
        </p:sp>
        <p:sp>
          <p:nvSpPr>
            <p:cNvPr id="18" name="Freeform 17"/>
            <p:cNvSpPr/>
            <p:nvPr/>
          </p:nvSpPr>
          <p:spPr>
            <a:xfrm>
              <a:off x="1666619" y="2740246"/>
              <a:ext cx="2475034" cy="1325371"/>
            </a:xfrm>
            <a:custGeom>
              <a:avLst/>
              <a:gdLst>
                <a:gd name="connsiteX0" fmla="*/ 3536950 w 3536950"/>
                <a:gd name="connsiteY0" fmla="*/ 1161933 h 1161933"/>
                <a:gd name="connsiteX1" fmla="*/ 2279650 w 3536950"/>
                <a:gd name="connsiteY1" fmla="*/ 234833 h 1161933"/>
                <a:gd name="connsiteX2" fmla="*/ 730250 w 3536950"/>
                <a:gd name="connsiteY2" fmla="*/ 63383 h 1161933"/>
                <a:gd name="connsiteX3" fmla="*/ 0 w 3536950"/>
                <a:gd name="connsiteY3" fmla="*/ 1130183 h 1161933"/>
              </a:gdLst>
              <a:ahLst/>
              <a:cxnLst>
                <a:cxn ang="0">
                  <a:pos x="connsiteX0" y="connsiteY0"/>
                </a:cxn>
                <a:cxn ang="0">
                  <a:pos x="connsiteX1" y="connsiteY1"/>
                </a:cxn>
                <a:cxn ang="0">
                  <a:pos x="connsiteX2" y="connsiteY2"/>
                </a:cxn>
                <a:cxn ang="0">
                  <a:pos x="connsiteX3" y="connsiteY3"/>
                </a:cxn>
              </a:cxnLst>
              <a:rect l="l" t="t" r="r" b="b"/>
              <a:pathLst>
                <a:path w="3536950" h="1161933">
                  <a:moveTo>
                    <a:pt x="3536950" y="1161933"/>
                  </a:moveTo>
                  <a:cubicBezTo>
                    <a:pt x="3142191" y="789929"/>
                    <a:pt x="2747433" y="417925"/>
                    <a:pt x="2279650" y="234833"/>
                  </a:cubicBezTo>
                  <a:cubicBezTo>
                    <a:pt x="1811867" y="51741"/>
                    <a:pt x="1110192" y="-85842"/>
                    <a:pt x="730250" y="63383"/>
                  </a:cubicBezTo>
                  <a:cubicBezTo>
                    <a:pt x="350308" y="212608"/>
                    <a:pt x="175154" y="671395"/>
                    <a:pt x="0" y="1130183"/>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solidFill>
                  <a:schemeClr val="tx1"/>
                </a:solidFill>
              </a:endParaRPr>
            </a:p>
          </p:txBody>
        </p:sp>
        <p:sp>
          <p:nvSpPr>
            <p:cNvPr id="21523" name="TextBox 42"/>
            <p:cNvSpPr txBox="1">
              <a:spLocks noChangeArrowheads="1"/>
            </p:cNvSpPr>
            <p:nvPr/>
          </p:nvSpPr>
          <p:spPr bwMode="auto">
            <a:xfrm>
              <a:off x="6588224" y="3851756"/>
              <a:ext cx="576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c</a:t>
              </a:r>
              <a:endParaRPr lang="fr-CA" altLang="fr-FR" sz="1800" b="0"/>
            </a:p>
          </p:txBody>
        </p:sp>
        <p:sp>
          <p:nvSpPr>
            <p:cNvPr id="21524" name="TextBox 43"/>
            <p:cNvSpPr txBox="1">
              <a:spLocks noChangeArrowheads="1"/>
            </p:cNvSpPr>
            <p:nvPr/>
          </p:nvSpPr>
          <p:spPr bwMode="auto">
            <a:xfrm>
              <a:off x="5652120" y="3851756"/>
              <a:ext cx="57681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b</a:t>
              </a:r>
              <a:endParaRPr lang="fr-CA" altLang="fr-FR" sz="1800" b="0"/>
            </a:p>
          </p:txBody>
        </p:sp>
        <p:cxnSp>
          <p:nvCxnSpPr>
            <p:cNvPr id="45" name="Straight Arrow Connector 44"/>
            <p:cNvCxnSpPr>
              <a:stCxn id="39" idx="6"/>
              <a:endCxn id="53" idx="2"/>
            </p:cNvCxnSpPr>
            <p:nvPr/>
          </p:nvCxnSpPr>
          <p:spPr>
            <a:xfrm>
              <a:off x="5443467" y="4213232"/>
              <a:ext cx="64138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Arrow Connector 47"/>
            <p:cNvCxnSpPr>
              <a:stCxn id="53" idx="6"/>
              <a:endCxn id="58" idx="2"/>
            </p:cNvCxnSpPr>
            <p:nvPr/>
          </p:nvCxnSpPr>
          <p:spPr>
            <a:xfrm>
              <a:off x="6443641" y="4213232"/>
              <a:ext cx="576291" cy="476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53" name="Oval 52"/>
            <p:cNvSpPr/>
            <p:nvPr/>
          </p:nvSpPr>
          <p:spPr>
            <a:xfrm>
              <a:off x="6084848" y="4032283"/>
              <a:ext cx="358793" cy="360311"/>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8</a:t>
              </a:r>
              <a:endParaRPr lang="fr-CA" dirty="0">
                <a:solidFill>
                  <a:schemeClr val="tx1"/>
                </a:solidFill>
              </a:endParaRPr>
            </a:p>
          </p:txBody>
        </p:sp>
        <p:grpSp>
          <p:nvGrpSpPr>
            <p:cNvPr id="21528" name="Group 59"/>
            <p:cNvGrpSpPr>
              <a:grpSpLocks/>
            </p:cNvGrpSpPr>
            <p:nvPr/>
          </p:nvGrpSpPr>
          <p:grpSpPr bwMode="auto">
            <a:xfrm>
              <a:off x="7020272" y="4038032"/>
              <a:ext cx="360040" cy="360040"/>
              <a:chOff x="5413870" y="5282312"/>
              <a:chExt cx="360040" cy="360040"/>
            </a:xfrm>
          </p:grpSpPr>
          <p:sp>
            <p:nvSpPr>
              <p:cNvPr id="58" name="Oval 57"/>
              <p:cNvSpPr/>
              <p:nvPr/>
            </p:nvSpPr>
            <p:spPr>
              <a:xfrm>
                <a:off x="5413530" y="5282913"/>
                <a:ext cx="360380" cy="35872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9</a:t>
                </a:r>
                <a:endParaRPr lang="fr-CA" dirty="0">
                  <a:solidFill>
                    <a:schemeClr val="tx1"/>
                  </a:solidFill>
                </a:endParaRPr>
              </a:p>
            </p:txBody>
          </p:sp>
          <p:sp>
            <p:nvSpPr>
              <p:cNvPr id="59" name="Oval 58"/>
              <p:cNvSpPr/>
              <p:nvPr/>
            </p:nvSpPr>
            <p:spPr>
              <a:xfrm>
                <a:off x="5467508" y="5336880"/>
                <a:ext cx="252425" cy="25237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dirty="0">
                    <a:solidFill>
                      <a:schemeClr val="tx1"/>
                    </a:solidFill>
                  </a:rPr>
                  <a:t>9</a:t>
                </a:r>
                <a:endParaRPr lang="fr-CA" dirty="0">
                  <a:solidFill>
                    <a:schemeClr val="tx1"/>
                  </a:solidFill>
                </a:endParaRPr>
              </a:p>
            </p:txBody>
          </p:sp>
        </p:grpSp>
      </p:grpSp>
    </p:spTree>
    <p:extLst>
      <p:ext uri="{BB962C8B-B14F-4D97-AF65-F5344CB8AC3E}">
        <p14:creationId xmlns:p14="http://schemas.microsoft.com/office/powerpoint/2010/main" val="1303540551"/>
      </p:ext>
    </p:extLst>
  </p:cSld>
  <p:clrMapOvr>
    <a:masterClrMapping/>
  </p:clrMapOvr>
  <p:timing>
    <p:tnLst>
      <p:par>
        <p:cTn id="1" dur="indefinite" restart="never" nodeType="tmRoot"/>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Rappel du tableau de Transition</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253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05AB512-87D9-440D-80AE-01A72F52AC0F}" type="slidenum">
              <a:rPr lang="fr-CA" altLang="fr-FR" sz="1200" b="0" smtClean="0">
                <a:solidFill>
                  <a:srgbClr val="898989"/>
                </a:solidFill>
                <a:cs typeface="Arial" pitchFamily="34" charset="0"/>
              </a:rPr>
              <a:pPr>
                <a:spcBef>
                  <a:spcPct val="0"/>
                </a:spcBef>
                <a:spcAft>
                  <a:spcPct val="0"/>
                </a:spcAft>
                <a:buFontTx/>
                <a:buNone/>
              </a:pPr>
              <a:t>254</a:t>
            </a:fld>
            <a:endParaRPr lang="fr-CA" altLang="fr-FR" sz="1200" b="0" smtClean="0">
              <a:solidFill>
                <a:srgbClr val="898989"/>
              </a:solidFill>
              <a:cs typeface="Arial" pitchFamily="34" charset="0"/>
            </a:endParaRPr>
          </a:p>
        </p:txBody>
      </p:sp>
      <p:graphicFrame>
        <p:nvGraphicFramePr>
          <p:cNvPr id="31" name="Table 30"/>
          <p:cNvGraphicFramePr>
            <a:graphicFrameLocks noGrp="1"/>
          </p:cNvGraphicFramePr>
          <p:nvPr/>
        </p:nvGraphicFramePr>
        <p:xfrm>
          <a:off x="4267200" y="3028950"/>
          <a:ext cx="4362452" cy="3352800"/>
        </p:xfrm>
        <a:graphic>
          <a:graphicData uri="http://schemas.openxmlformats.org/drawingml/2006/table">
            <a:tbl>
              <a:tblPr firstRow="1" bandRow="1">
                <a:tableStyleId>{7DF18680-E054-41AD-8BC1-D1AEF772440D}</a:tableStyleId>
              </a:tblPr>
              <a:tblGrid>
                <a:gridCol w="1090613"/>
                <a:gridCol w="1090613"/>
                <a:gridCol w="1090613"/>
                <a:gridCol w="1090613"/>
              </a:tblGrid>
              <a:tr h="192384">
                <a:tc>
                  <a:txBody>
                    <a:bodyPr/>
                    <a:lstStyle/>
                    <a:p>
                      <a:pPr algn="ctr"/>
                      <a:endParaRPr lang="fr-CA" sz="1600" b="1" dirty="0"/>
                    </a:p>
                  </a:txBody>
                  <a:tcPr marL="91462" marR="91462"/>
                </a:tc>
                <a:tc>
                  <a:txBody>
                    <a:bodyPr/>
                    <a:lstStyle/>
                    <a:p>
                      <a:pPr algn="ctr"/>
                      <a:r>
                        <a:rPr lang="en-CA" sz="1600" b="1" dirty="0" smtClean="0"/>
                        <a:t>a</a:t>
                      </a:r>
                      <a:endParaRPr lang="fr-CA" sz="1600" b="1" dirty="0"/>
                    </a:p>
                  </a:txBody>
                  <a:tcPr marL="91462" marR="91462"/>
                </a:tc>
                <a:tc>
                  <a:txBody>
                    <a:bodyPr/>
                    <a:lstStyle/>
                    <a:p>
                      <a:pPr algn="ctr"/>
                      <a:r>
                        <a:rPr lang="en-CA" sz="1600" b="1" dirty="0" smtClean="0"/>
                        <a:t>b</a:t>
                      </a:r>
                      <a:endParaRPr lang="fr-CA" sz="1600" b="1" dirty="0"/>
                    </a:p>
                  </a:txBody>
                  <a:tcPr marL="91462" marR="91462"/>
                </a:tc>
                <a:tc>
                  <a:txBody>
                    <a:bodyPr/>
                    <a:lstStyle/>
                    <a:p>
                      <a:pPr algn="ctr"/>
                      <a:r>
                        <a:rPr lang="en-CA" sz="1600" b="1" dirty="0" smtClean="0"/>
                        <a:t>c</a:t>
                      </a:r>
                      <a:endParaRPr lang="fr-CA" sz="1600" b="1" dirty="0"/>
                    </a:p>
                  </a:txBody>
                  <a:tcPr marL="91462" marR="91462"/>
                </a:tc>
              </a:tr>
              <a:tr h="192384">
                <a:tc>
                  <a:txBody>
                    <a:bodyPr/>
                    <a:lstStyle/>
                    <a:p>
                      <a:pPr algn="ctr"/>
                      <a:r>
                        <a:rPr lang="en-CA" sz="1600" b="1" dirty="0" smtClean="0"/>
                        <a:t>0</a:t>
                      </a:r>
                      <a:endParaRPr lang="fr-CA" sz="1600" b="1" dirty="0"/>
                    </a:p>
                  </a:txBody>
                  <a:tcPr marL="91462" marR="91462"/>
                </a:tc>
                <a:tc>
                  <a:txBody>
                    <a:bodyPr/>
                    <a:lstStyle/>
                    <a:p>
                      <a:pPr algn="ctr"/>
                      <a:r>
                        <a:rPr lang="en-CA" sz="1600" dirty="0" smtClean="0"/>
                        <a:t>3</a:t>
                      </a:r>
                      <a:endParaRPr lang="fr-CA" sz="1600" dirty="0"/>
                    </a:p>
                  </a:txBody>
                  <a:tcPr marL="91462" marR="91462"/>
                </a:tc>
                <a:tc>
                  <a:txBody>
                    <a:bodyPr/>
                    <a:lstStyle/>
                    <a:p>
                      <a:pPr algn="ctr"/>
                      <a:r>
                        <a:rPr lang="en-CA" sz="1600" dirty="0" smtClean="0"/>
                        <a:t>5,8</a:t>
                      </a:r>
                      <a:endParaRPr lang="fr-CA" sz="1600" dirty="0"/>
                    </a:p>
                  </a:txBody>
                  <a:tcPr marL="91462" marR="91462"/>
                </a:tc>
                <a:tc>
                  <a:txBody>
                    <a:bodyPr/>
                    <a:lstStyle/>
                    <a:p>
                      <a:pPr algn="ctr"/>
                      <a:r>
                        <a:rPr lang="en-CA" sz="1600" dirty="0" smtClean="0"/>
                        <a:t>-</a:t>
                      </a:r>
                      <a:endParaRPr lang="fr-CA" sz="1600" dirty="0"/>
                    </a:p>
                  </a:txBody>
                  <a:tcPr marL="91462" marR="91462"/>
                </a:tc>
              </a:tr>
              <a:tr h="192384">
                <a:tc>
                  <a:txBody>
                    <a:bodyPr/>
                    <a:lstStyle/>
                    <a:p>
                      <a:pPr algn="ctr"/>
                      <a:r>
                        <a:rPr lang="en-CA" sz="1600" b="1" dirty="0" smtClean="0"/>
                        <a:t>1</a:t>
                      </a:r>
                      <a:endParaRPr lang="fr-CA" sz="1600" b="1" dirty="0"/>
                    </a:p>
                  </a:txBody>
                  <a:tcPr marL="91462" marR="91462"/>
                </a:tc>
                <a:tc>
                  <a:txBody>
                    <a:bodyPr/>
                    <a:lstStyle/>
                    <a:p>
                      <a:pPr algn="ctr"/>
                      <a:r>
                        <a:rPr lang="en-CA" sz="1600" dirty="0" smtClean="0"/>
                        <a:t>3</a:t>
                      </a:r>
                      <a:endParaRPr lang="fr-CA" sz="1600" dirty="0"/>
                    </a:p>
                  </a:txBody>
                  <a:tcPr marL="91462" marR="91462"/>
                </a:tc>
                <a:tc>
                  <a:txBody>
                    <a:bodyPr/>
                    <a:lstStyle/>
                    <a:p>
                      <a:pPr algn="ctr"/>
                      <a:r>
                        <a:rPr lang="en-CA" sz="1600" dirty="0" smtClean="0"/>
                        <a:t>5</a:t>
                      </a:r>
                      <a:endParaRPr lang="fr-CA" sz="1600" dirty="0"/>
                    </a:p>
                  </a:txBody>
                  <a:tcPr marL="91462" marR="91462"/>
                </a:tc>
                <a:tc>
                  <a:txBody>
                    <a:bodyPr/>
                    <a:lstStyle/>
                    <a:p>
                      <a:pPr algn="ctr"/>
                      <a:r>
                        <a:rPr lang="en-CA" sz="1600" dirty="0" smtClean="0"/>
                        <a:t>-</a:t>
                      </a:r>
                      <a:endParaRPr lang="fr-CA" sz="1600" dirty="0"/>
                    </a:p>
                  </a:txBody>
                  <a:tcPr marL="91462" marR="91462"/>
                </a:tc>
              </a:tr>
              <a:tr h="192384">
                <a:tc>
                  <a:txBody>
                    <a:bodyPr/>
                    <a:lstStyle/>
                    <a:p>
                      <a:pPr algn="ctr"/>
                      <a:r>
                        <a:rPr lang="en-CA" sz="1600" b="1" dirty="0" smtClean="0"/>
                        <a:t>2</a:t>
                      </a:r>
                      <a:endParaRPr lang="fr-CA" sz="1600" b="1" dirty="0"/>
                    </a:p>
                  </a:txBody>
                  <a:tcPr marL="91462" marR="91462"/>
                </a:tc>
                <a:tc>
                  <a:txBody>
                    <a:bodyPr/>
                    <a:lstStyle/>
                    <a:p>
                      <a:pPr algn="ctr"/>
                      <a:r>
                        <a:rPr lang="en-CA" sz="1600" dirty="0" smtClean="0"/>
                        <a:t>3</a:t>
                      </a:r>
                      <a:endParaRPr lang="fr-CA" sz="1600" dirty="0"/>
                    </a:p>
                  </a:txBody>
                  <a:tcPr marL="91462" marR="91462"/>
                </a:tc>
                <a:tc>
                  <a:txBody>
                    <a:bodyPr/>
                    <a:lstStyle/>
                    <a:p>
                      <a:pPr algn="ctr"/>
                      <a:r>
                        <a:rPr lang="en-CA" sz="1600" dirty="0" smtClean="0"/>
                        <a:t>-</a:t>
                      </a:r>
                      <a:endParaRPr lang="fr-CA" sz="1600" dirty="0"/>
                    </a:p>
                  </a:txBody>
                  <a:tcPr marL="91462" marR="91462"/>
                </a:tc>
                <a:tc>
                  <a:txBody>
                    <a:bodyPr/>
                    <a:lstStyle/>
                    <a:p>
                      <a:pPr algn="ctr"/>
                      <a:r>
                        <a:rPr lang="en-CA" sz="1600" dirty="0" smtClean="0"/>
                        <a:t>-</a:t>
                      </a:r>
                      <a:endParaRPr lang="fr-CA" sz="1600" dirty="0"/>
                    </a:p>
                  </a:txBody>
                  <a:tcPr marL="91462" marR="91462"/>
                </a:tc>
              </a:tr>
              <a:tr h="192384">
                <a:tc>
                  <a:txBody>
                    <a:bodyPr/>
                    <a:lstStyle/>
                    <a:p>
                      <a:pPr algn="ctr"/>
                      <a:r>
                        <a:rPr lang="en-CA" sz="1600" b="1" dirty="0" smtClean="0"/>
                        <a:t>3</a:t>
                      </a:r>
                      <a:endParaRPr lang="fr-CA" sz="1600" b="1" dirty="0"/>
                    </a:p>
                  </a:txBody>
                  <a:tcPr marL="91462" marR="91462"/>
                </a:tc>
                <a:tc>
                  <a:txBody>
                    <a:bodyPr/>
                    <a:lstStyle/>
                    <a:p>
                      <a:pPr algn="ctr"/>
                      <a:r>
                        <a:rPr lang="en-CA" sz="1600" dirty="0" smtClean="0"/>
                        <a:t>3</a:t>
                      </a:r>
                      <a:endParaRPr lang="fr-CA" sz="1600" dirty="0"/>
                    </a:p>
                  </a:txBody>
                  <a:tcPr marL="91462" marR="91462"/>
                </a:tc>
                <a:tc>
                  <a:txBody>
                    <a:bodyPr/>
                    <a:lstStyle/>
                    <a:p>
                      <a:pPr algn="ctr"/>
                      <a:r>
                        <a:rPr lang="en-CA" sz="1600" dirty="0" smtClean="0"/>
                        <a:t>5,8</a:t>
                      </a:r>
                      <a:endParaRPr lang="fr-CA" sz="1600" dirty="0"/>
                    </a:p>
                  </a:txBody>
                  <a:tcPr marL="91462" marR="91462"/>
                </a:tc>
                <a:tc>
                  <a:txBody>
                    <a:bodyPr/>
                    <a:lstStyle/>
                    <a:p>
                      <a:pPr algn="ctr"/>
                      <a:r>
                        <a:rPr lang="en-CA" sz="1600" dirty="0" smtClean="0"/>
                        <a:t>-</a:t>
                      </a:r>
                      <a:endParaRPr lang="fr-CA" sz="1600" dirty="0"/>
                    </a:p>
                  </a:txBody>
                  <a:tcPr marL="91462" marR="91462"/>
                </a:tc>
              </a:tr>
              <a:tr h="192384">
                <a:tc>
                  <a:txBody>
                    <a:bodyPr/>
                    <a:lstStyle/>
                    <a:p>
                      <a:pPr algn="ctr"/>
                      <a:r>
                        <a:rPr lang="en-CA" sz="1600" b="1" dirty="0" smtClean="0"/>
                        <a:t>4</a:t>
                      </a:r>
                      <a:endParaRPr lang="fr-CA" sz="1600" b="1" dirty="0"/>
                    </a:p>
                  </a:txBody>
                  <a:tcPr marL="91462" marR="91462"/>
                </a:tc>
                <a:tc>
                  <a:txBody>
                    <a:bodyPr/>
                    <a:lstStyle/>
                    <a:p>
                      <a:pPr algn="ctr"/>
                      <a:r>
                        <a:rPr lang="en-CA" sz="1600" dirty="0" smtClean="0"/>
                        <a:t>-</a:t>
                      </a:r>
                      <a:endParaRPr lang="fr-CA" sz="1600" dirty="0"/>
                    </a:p>
                  </a:txBody>
                  <a:tcPr marL="91462" marR="91462"/>
                </a:tc>
                <a:tc>
                  <a:txBody>
                    <a:bodyPr/>
                    <a:lstStyle/>
                    <a:p>
                      <a:pPr algn="ctr"/>
                      <a:r>
                        <a:rPr lang="en-CA" sz="1600" dirty="0" smtClean="0"/>
                        <a:t>5</a:t>
                      </a:r>
                      <a:endParaRPr lang="fr-CA" sz="1600" dirty="0"/>
                    </a:p>
                  </a:txBody>
                  <a:tcPr marL="91462" marR="91462"/>
                </a:tc>
                <a:tc>
                  <a:txBody>
                    <a:bodyPr/>
                    <a:lstStyle/>
                    <a:p>
                      <a:pPr algn="ctr"/>
                      <a:r>
                        <a:rPr lang="en-CA" sz="1600" dirty="0" smtClean="0"/>
                        <a:t>-</a:t>
                      </a:r>
                      <a:endParaRPr lang="fr-CA" sz="1600" dirty="0"/>
                    </a:p>
                  </a:txBody>
                  <a:tcPr marL="91462" marR="91462"/>
                </a:tc>
              </a:tr>
              <a:tr h="192384">
                <a:tc>
                  <a:txBody>
                    <a:bodyPr/>
                    <a:lstStyle/>
                    <a:p>
                      <a:pPr algn="ctr"/>
                      <a:r>
                        <a:rPr lang="en-CA" sz="1600" b="1" dirty="0" smtClean="0"/>
                        <a:t>5</a:t>
                      </a:r>
                      <a:endParaRPr lang="fr-CA" sz="1600" b="1" dirty="0"/>
                    </a:p>
                  </a:txBody>
                  <a:tcPr marL="91462" marR="91462"/>
                </a:tc>
                <a:tc>
                  <a:txBody>
                    <a:bodyPr/>
                    <a:lstStyle/>
                    <a:p>
                      <a:pPr algn="ctr"/>
                      <a:r>
                        <a:rPr lang="en-CA" sz="1600" dirty="0" smtClean="0"/>
                        <a:t>3</a:t>
                      </a:r>
                      <a:endParaRPr lang="fr-CA" sz="1600" dirty="0"/>
                    </a:p>
                  </a:txBody>
                  <a:tcPr marL="91462" marR="91462"/>
                </a:tc>
                <a:tc>
                  <a:txBody>
                    <a:bodyPr/>
                    <a:lstStyle/>
                    <a:p>
                      <a:pPr algn="ctr"/>
                      <a:r>
                        <a:rPr lang="en-CA" sz="1600" dirty="0" smtClean="0"/>
                        <a:t>5,8</a:t>
                      </a:r>
                      <a:endParaRPr lang="fr-CA" sz="1600" dirty="0"/>
                    </a:p>
                  </a:txBody>
                  <a:tcPr marL="91462" marR="91462"/>
                </a:tc>
                <a:tc>
                  <a:txBody>
                    <a:bodyPr/>
                    <a:lstStyle/>
                    <a:p>
                      <a:pPr algn="ctr"/>
                      <a:r>
                        <a:rPr lang="en-CA" sz="1600" dirty="0" smtClean="0"/>
                        <a:t>-</a:t>
                      </a:r>
                      <a:endParaRPr lang="fr-CA" sz="1600" dirty="0"/>
                    </a:p>
                  </a:txBody>
                  <a:tcPr marL="91462" marR="91462"/>
                </a:tc>
              </a:tr>
              <a:tr h="192384">
                <a:tc>
                  <a:txBody>
                    <a:bodyPr/>
                    <a:lstStyle/>
                    <a:p>
                      <a:pPr algn="ctr"/>
                      <a:r>
                        <a:rPr lang="en-CA" sz="1600" b="1" dirty="0" smtClean="0"/>
                        <a:t>6</a:t>
                      </a:r>
                      <a:endParaRPr lang="fr-CA" sz="1600" b="1" dirty="0"/>
                    </a:p>
                  </a:txBody>
                  <a:tcPr marL="91462" marR="91462"/>
                </a:tc>
                <a:tc>
                  <a:txBody>
                    <a:bodyPr/>
                    <a:lstStyle/>
                    <a:p>
                      <a:pPr algn="ctr"/>
                      <a:r>
                        <a:rPr lang="en-CA" sz="1600" dirty="0" smtClean="0"/>
                        <a:t>3</a:t>
                      </a:r>
                      <a:endParaRPr lang="fr-CA" sz="1600" dirty="0"/>
                    </a:p>
                  </a:txBody>
                  <a:tcPr marL="91462" marR="91462"/>
                </a:tc>
                <a:tc>
                  <a:txBody>
                    <a:bodyPr/>
                    <a:lstStyle/>
                    <a:p>
                      <a:pPr algn="ctr"/>
                      <a:r>
                        <a:rPr lang="en-CA" sz="1600" dirty="0" smtClean="0"/>
                        <a:t>5,8</a:t>
                      </a:r>
                      <a:endParaRPr lang="fr-CA" sz="1600" dirty="0"/>
                    </a:p>
                  </a:txBody>
                  <a:tcPr marL="91462" marR="91462"/>
                </a:tc>
                <a:tc>
                  <a:txBody>
                    <a:bodyPr/>
                    <a:lstStyle/>
                    <a:p>
                      <a:pPr algn="ctr"/>
                      <a:r>
                        <a:rPr lang="en-CA" sz="1600" dirty="0" smtClean="0"/>
                        <a:t>-</a:t>
                      </a:r>
                      <a:endParaRPr lang="fr-CA" sz="1600" dirty="0"/>
                    </a:p>
                  </a:txBody>
                  <a:tcPr marL="91462" marR="91462"/>
                </a:tc>
              </a:tr>
              <a:tr h="192384">
                <a:tc>
                  <a:txBody>
                    <a:bodyPr/>
                    <a:lstStyle/>
                    <a:p>
                      <a:pPr algn="ctr"/>
                      <a:r>
                        <a:rPr lang="en-CA" sz="1600" b="1" dirty="0" smtClean="0"/>
                        <a:t>8</a:t>
                      </a:r>
                      <a:endParaRPr lang="fr-CA" sz="1600" b="1" dirty="0"/>
                    </a:p>
                  </a:txBody>
                  <a:tcPr marL="91462" marR="91462"/>
                </a:tc>
                <a:tc>
                  <a:txBody>
                    <a:bodyPr/>
                    <a:lstStyle/>
                    <a:p>
                      <a:pPr algn="ctr"/>
                      <a:r>
                        <a:rPr lang="en-CA" sz="1600" dirty="0" smtClean="0"/>
                        <a:t>-</a:t>
                      </a:r>
                      <a:endParaRPr lang="fr-CA" sz="1600" dirty="0"/>
                    </a:p>
                  </a:txBody>
                  <a:tcPr marL="91462" marR="91462"/>
                </a:tc>
                <a:tc>
                  <a:txBody>
                    <a:bodyPr/>
                    <a:lstStyle/>
                    <a:p>
                      <a:pPr algn="ctr"/>
                      <a:r>
                        <a:rPr lang="en-CA" sz="1600" dirty="0" smtClean="0"/>
                        <a:t>-</a:t>
                      </a:r>
                      <a:endParaRPr lang="fr-CA" sz="1600" dirty="0"/>
                    </a:p>
                  </a:txBody>
                  <a:tcPr marL="91462" marR="91462"/>
                </a:tc>
                <a:tc>
                  <a:txBody>
                    <a:bodyPr/>
                    <a:lstStyle/>
                    <a:p>
                      <a:pPr algn="ctr"/>
                      <a:r>
                        <a:rPr lang="en-CA" sz="1600" dirty="0" smtClean="0"/>
                        <a:t>9</a:t>
                      </a:r>
                      <a:endParaRPr lang="fr-CA" sz="1600" dirty="0"/>
                    </a:p>
                  </a:txBody>
                  <a:tcPr marL="91462" marR="91462"/>
                </a:tc>
              </a:tr>
              <a:tr h="192384">
                <a:tc>
                  <a:txBody>
                    <a:bodyPr/>
                    <a:lstStyle/>
                    <a:p>
                      <a:pPr algn="ctr"/>
                      <a:r>
                        <a:rPr lang="en-CA" sz="1600" b="1" dirty="0" smtClean="0"/>
                        <a:t>9</a:t>
                      </a:r>
                      <a:endParaRPr lang="fr-CA" sz="1600" b="1" dirty="0"/>
                    </a:p>
                  </a:txBody>
                  <a:tcPr marL="91462" marR="91462"/>
                </a:tc>
                <a:tc>
                  <a:txBody>
                    <a:bodyPr/>
                    <a:lstStyle/>
                    <a:p>
                      <a:pPr algn="ctr"/>
                      <a:r>
                        <a:rPr lang="en-CA" sz="1600" dirty="0" smtClean="0"/>
                        <a:t>-</a:t>
                      </a:r>
                      <a:endParaRPr lang="fr-CA" sz="1600" dirty="0"/>
                    </a:p>
                  </a:txBody>
                  <a:tcPr marL="91462" marR="91462"/>
                </a:tc>
                <a:tc>
                  <a:txBody>
                    <a:bodyPr/>
                    <a:lstStyle/>
                    <a:p>
                      <a:pPr algn="ctr"/>
                      <a:r>
                        <a:rPr lang="en-CA" sz="1600" dirty="0" smtClean="0"/>
                        <a:t>-</a:t>
                      </a:r>
                      <a:endParaRPr lang="fr-CA" sz="1600" dirty="0"/>
                    </a:p>
                  </a:txBody>
                  <a:tcPr marL="91462" marR="91462"/>
                </a:tc>
                <a:tc>
                  <a:txBody>
                    <a:bodyPr/>
                    <a:lstStyle/>
                    <a:p>
                      <a:pPr algn="ctr"/>
                      <a:r>
                        <a:rPr lang="en-CA" sz="1600" dirty="0" smtClean="0"/>
                        <a:t>-</a:t>
                      </a:r>
                      <a:endParaRPr lang="fr-CA" sz="1600" dirty="0"/>
                    </a:p>
                  </a:txBody>
                  <a:tcPr marL="91462" marR="91462"/>
                </a:tc>
              </a:tr>
            </a:tbl>
          </a:graphicData>
        </a:graphic>
      </p:graphicFrame>
      <p:grpSp>
        <p:nvGrpSpPr>
          <p:cNvPr id="22590" name="Group 31"/>
          <p:cNvGrpSpPr>
            <a:grpSpLocks/>
          </p:cNvGrpSpPr>
          <p:nvPr/>
        </p:nvGrpSpPr>
        <p:grpSpPr bwMode="auto">
          <a:xfrm>
            <a:off x="250825" y="1268413"/>
            <a:ext cx="5440363" cy="2592387"/>
            <a:chOff x="323528" y="2441178"/>
            <a:chExt cx="7056784" cy="3349584"/>
          </a:xfrm>
        </p:grpSpPr>
        <p:sp>
          <p:nvSpPr>
            <p:cNvPr id="22591" name="TextBox 32"/>
            <p:cNvSpPr txBox="1">
              <a:spLocks noChangeArrowheads="1"/>
            </p:cNvSpPr>
            <p:nvPr/>
          </p:nvSpPr>
          <p:spPr bwMode="auto">
            <a:xfrm>
              <a:off x="4459179" y="3873502"/>
              <a:ext cx="432048"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400" b="0"/>
                <a:t>ε</a:t>
              </a:r>
              <a:endParaRPr lang="fr-CA" altLang="fr-FR" sz="1400" b="0"/>
            </a:p>
          </p:txBody>
        </p:sp>
        <p:cxnSp>
          <p:nvCxnSpPr>
            <p:cNvPr id="34" name="Straight Arrow Connector 33"/>
            <p:cNvCxnSpPr>
              <a:stCxn id="54" idx="6"/>
              <a:endCxn id="35" idx="2"/>
            </p:cNvCxnSpPr>
            <p:nvPr/>
          </p:nvCxnSpPr>
          <p:spPr>
            <a:xfrm flipV="1">
              <a:off x="4238015" y="4213402"/>
              <a:ext cx="844261" cy="10255"/>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5" name="Oval 34"/>
            <p:cNvSpPr/>
            <p:nvPr/>
          </p:nvSpPr>
          <p:spPr>
            <a:xfrm>
              <a:off x="5082276" y="4032897"/>
              <a:ext cx="360354" cy="36100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7</a:t>
              </a:r>
              <a:endParaRPr lang="fr-CA" sz="1400" dirty="0">
                <a:solidFill>
                  <a:schemeClr val="tx1"/>
                </a:solidFill>
              </a:endParaRPr>
            </a:p>
          </p:txBody>
        </p:sp>
        <p:sp>
          <p:nvSpPr>
            <p:cNvPr id="36" name="Oval 35"/>
            <p:cNvSpPr/>
            <p:nvPr/>
          </p:nvSpPr>
          <p:spPr>
            <a:xfrm>
              <a:off x="502677" y="4032897"/>
              <a:ext cx="360354" cy="36100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0</a:t>
              </a:r>
              <a:endParaRPr lang="fr-CA" sz="1400" dirty="0">
                <a:solidFill>
                  <a:schemeClr val="tx1"/>
                </a:solidFill>
              </a:endParaRPr>
            </a:p>
          </p:txBody>
        </p:sp>
        <p:sp>
          <p:nvSpPr>
            <p:cNvPr id="22595" name="TextBox 36"/>
            <p:cNvSpPr txBox="1">
              <a:spLocks noChangeArrowheads="1"/>
            </p:cNvSpPr>
            <p:nvPr/>
          </p:nvSpPr>
          <p:spPr bwMode="auto">
            <a:xfrm>
              <a:off x="1007604" y="3891756"/>
              <a:ext cx="432048"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400" b="0"/>
                <a:t>ε</a:t>
              </a:r>
              <a:endParaRPr lang="fr-CA" altLang="fr-FR" sz="1400" b="0"/>
            </a:p>
          </p:txBody>
        </p:sp>
        <p:cxnSp>
          <p:nvCxnSpPr>
            <p:cNvPr id="38" name="Straight Arrow Connector 37"/>
            <p:cNvCxnSpPr>
              <a:stCxn id="36" idx="6"/>
              <a:endCxn id="53" idx="2"/>
            </p:cNvCxnSpPr>
            <p:nvPr/>
          </p:nvCxnSpPr>
          <p:spPr>
            <a:xfrm>
              <a:off x="863031" y="4213402"/>
              <a:ext cx="710415" cy="10255"/>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2597" name="TextBox 38"/>
            <p:cNvSpPr txBox="1">
              <a:spLocks noChangeArrowheads="1"/>
            </p:cNvSpPr>
            <p:nvPr/>
          </p:nvSpPr>
          <p:spPr bwMode="auto">
            <a:xfrm>
              <a:off x="2706669" y="2441178"/>
              <a:ext cx="432047" cy="354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400" b="0"/>
                <a:t>ε</a:t>
              </a:r>
              <a:endParaRPr lang="fr-CA" altLang="fr-FR" sz="1400" b="0"/>
            </a:p>
          </p:txBody>
        </p:sp>
        <p:sp>
          <p:nvSpPr>
            <p:cNvPr id="22598" name="TextBox 39"/>
            <p:cNvSpPr txBox="1">
              <a:spLocks noChangeArrowheads="1"/>
            </p:cNvSpPr>
            <p:nvPr/>
          </p:nvSpPr>
          <p:spPr bwMode="auto">
            <a:xfrm>
              <a:off x="2936928" y="5435932"/>
              <a:ext cx="432048"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400" b="0"/>
                <a:t>ε</a:t>
              </a:r>
              <a:endParaRPr lang="fr-CA" altLang="fr-FR" sz="1400" b="0"/>
            </a:p>
          </p:txBody>
        </p:sp>
        <p:grpSp>
          <p:nvGrpSpPr>
            <p:cNvPr id="22599" name="Group 40"/>
            <p:cNvGrpSpPr>
              <a:grpSpLocks/>
            </p:cNvGrpSpPr>
            <p:nvPr/>
          </p:nvGrpSpPr>
          <p:grpSpPr bwMode="auto">
            <a:xfrm>
              <a:off x="323528" y="4129269"/>
              <a:ext cx="180020" cy="189331"/>
              <a:chOff x="3707904" y="5857868"/>
              <a:chExt cx="180020" cy="189331"/>
            </a:xfrm>
          </p:grpSpPr>
          <p:cxnSp>
            <p:nvCxnSpPr>
              <p:cNvPr id="71" name="Straight Connector 70"/>
              <p:cNvCxnSpPr/>
              <p:nvPr/>
            </p:nvCxnSpPr>
            <p:spPr>
              <a:xfrm>
                <a:off x="3707904" y="5857902"/>
                <a:ext cx="179148" cy="9640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Straight Connector 71"/>
              <p:cNvCxnSpPr/>
              <p:nvPr/>
            </p:nvCxnSpPr>
            <p:spPr>
              <a:xfrm flipV="1">
                <a:off x="3707904" y="5950206"/>
                <a:ext cx="179148" cy="9640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2600" name="Group 41"/>
            <p:cNvGrpSpPr>
              <a:grpSpLocks/>
            </p:cNvGrpSpPr>
            <p:nvPr/>
          </p:nvGrpSpPr>
          <p:grpSpPr bwMode="auto">
            <a:xfrm>
              <a:off x="1573892" y="3203684"/>
              <a:ext cx="2664296" cy="2011014"/>
              <a:chOff x="4139952" y="1412776"/>
              <a:chExt cx="2664296" cy="2011014"/>
            </a:xfrm>
          </p:grpSpPr>
          <p:sp>
            <p:nvSpPr>
              <p:cNvPr id="53" name="Oval 52"/>
              <p:cNvSpPr/>
              <p:nvPr/>
            </p:nvSpPr>
            <p:spPr>
              <a:xfrm>
                <a:off x="4139506" y="2252245"/>
                <a:ext cx="360354" cy="36100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1</a:t>
                </a:r>
                <a:endParaRPr lang="fr-CA" sz="1400" dirty="0">
                  <a:solidFill>
                    <a:schemeClr val="tx1"/>
                  </a:solidFill>
                </a:endParaRPr>
              </a:p>
            </p:txBody>
          </p:sp>
          <p:sp>
            <p:nvSpPr>
              <p:cNvPr id="54" name="Oval 53"/>
              <p:cNvSpPr/>
              <p:nvPr/>
            </p:nvSpPr>
            <p:spPr>
              <a:xfrm>
                <a:off x="6443718" y="2252245"/>
                <a:ext cx="360356" cy="36100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6</a:t>
                </a:r>
                <a:endParaRPr lang="fr-CA" sz="1400" dirty="0">
                  <a:solidFill>
                    <a:schemeClr val="tx1"/>
                  </a:solidFill>
                </a:endParaRPr>
              </a:p>
            </p:txBody>
          </p:sp>
          <p:sp>
            <p:nvSpPr>
              <p:cNvPr id="22613" name="TextBox 54"/>
              <p:cNvSpPr txBox="1">
                <a:spLocks noChangeArrowheads="1"/>
              </p:cNvSpPr>
              <p:nvPr/>
            </p:nvSpPr>
            <p:spPr bwMode="auto">
              <a:xfrm>
                <a:off x="5268830" y="1412776"/>
                <a:ext cx="432048"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a</a:t>
                </a:r>
                <a:endParaRPr lang="fr-CA" altLang="fr-FR" sz="1400" b="0"/>
              </a:p>
            </p:txBody>
          </p:sp>
          <p:sp>
            <p:nvSpPr>
              <p:cNvPr id="22614" name="TextBox 55"/>
              <p:cNvSpPr txBox="1">
                <a:spLocks noChangeArrowheads="1"/>
              </p:cNvSpPr>
              <p:nvPr/>
            </p:nvSpPr>
            <p:spPr bwMode="auto">
              <a:xfrm>
                <a:off x="5286964" y="3068960"/>
                <a:ext cx="432048"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b</a:t>
                </a:r>
                <a:endParaRPr lang="fr-CA" altLang="fr-FR" sz="1400" b="0"/>
              </a:p>
            </p:txBody>
          </p:sp>
          <p:sp>
            <p:nvSpPr>
              <p:cNvPr id="57" name="Oval 56"/>
              <p:cNvSpPr/>
              <p:nvPr/>
            </p:nvSpPr>
            <p:spPr>
              <a:xfrm>
                <a:off x="4777849" y="1556894"/>
                <a:ext cx="360354" cy="36100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2</a:t>
                </a:r>
                <a:endParaRPr lang="fr-CA" sz="1400" dirty="0">
                  <a:solidFill>
                    <a:schemeClr val="tx1"/>
                  </a:solidFill>
                </a:endParaRPr>
              </a:p>
            </p:txBody>
          </p:sp>
          <p:sp>
            <p:nvSpPr>
              <p:cNvPr id="58" name="Oval 57"/>
              <p:cNvSpPr/>
              <p:nvPr/>
            </p:nvSpPr>
            <p:spPr>
              <a:xfrm>
                <a:off x="5867150" y="1556894"/>
                <a:ext cx="360356" cy="36100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3</a:t>
                </a:r>
                <a:endParaRPr lang="fr-CA" sz="1400" dirty="0">
                  <a:solidFill>
                    <a:schemeClr val="tx1"/>
                  </a:solidFill>
                </a:endParaRPr>
              </a:p>
            </p:txBody>
          </p:sp>
          <p:sp>
            <p:nvSpPr>
              <p:cNvPr id="59" name="Oval 58"/>
              <p:cNvSpPr/>
              <p:nvPr/>
            </p:nvSpPr>
            <p:spPr>
              <a:xfrm>
                <a:off x="4786086" y="2925034"/>
                <a:ext cx="358296" cy="35895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4</a:t>
                </a:r>
                <a:endParaRPr lang="fr-CA" sz="1400" dirty="0">
                  <a:solidFill>
                    <a:schemeClr val="tx1"/>
                  </a:solidFill>
                </a:endParaRPr>
              </a:p>
            </p:txBody>
          </p:sp>
          <p:sp>
            <p:nvSpPr>
              <p:cNvPr id="60" name="Oval 59"/>
              <p:cNvSpPr/>
              <p:nvPr/>
            </p:nvSpPr>
            <p:spPr>
              <a:xfrm>
                <a:off x="5875387" y="2925034"/>
                <a:ext cx="360356" cy="35895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5</a:t>
                </a:r>
                <a:endParaRPr lang="fr-CA" sz="1400" dirty="0">
                  <a:solidFill>
                    <a:schemeClr val="tx1"/>
                  </a:solidFill>
                </a:endParaRPr>
              </a:p>
            </p:txBody>
          </p:sp>
          <p:cxnSp>
            <p:nvCxnSpPr>
              <p:cNvPr id="61" name="Straight Arrow Connector 60"/>
              <p:cNvCxnSpPr>
                <a:stCxn id="53" idx="7"/>
                <a:endCxn id="57" idx="3"/>
              </p:cNvCxnSpPr>
              <p:nvPr/>
            </p:nvCxnSpPr>
            <p:spPr>
              <a:xfrm flipV="1">
                <a:off x="4446322" y="1864572"/>
                <a:ext cx="385066" cy="44100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2" name="Straight Arrow Connector 61"/>
              <p:cNvCxnSpPr>
                <a:stCxn id="57" idx="6"/>
                <a:endCxn id="58" idx="2"/>
              </p:cNvCxnSpPr>
              <p:nvPr/>
            </p:nvCxnSpPr>
            <p:spPr>
              <a:xfrm>
                <a:off x="5138203" y="1737398"/>
                <a:ext cx="728947"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3" name="Straight Arrow Connector 62"/>
              <p:cNvCxnSpPr>
                <a:stCxn id="58" idx="5"/>
                <a:endCxn id="54" idx="1"/>
              </p:cNvCxnSpPr>
              <p:nvPr/>
            </p:nvCxnSpPr>
            <p:spPr>
              <a:xfrm>
                <a:off x="6173968" y="1864572"/>
                <a:ext cx="323289" cy="441004"/>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4" name="Straight Arrow Connector 63"/>
              <p:cNvCxnSpPr>
                <a:stCxn id="53" idx="5"/>
                <a:endCxn id="59" idx="1"/>
              </p:cNvCxnSpPr>
              <p:nvPr/>
            </p:nvCxnSpPr>
            <p:spPr>
              <a:xfrm>
                <a:off x="4446322" y="2559923"/>
                <a:ext cx="391243" cy="41844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5" name="Straight Arrow Connector 64"/>
              <p:cNvCxnSpPr>
                <a:stCxn id="59" idx="6"/>
                <a:endCxn id="60" idx="2"/>
              </p:cNvCxnSpPr>
              <p:nvPr/>
            </p:nvCxnSpPr>
            <p:spPr>
              <a:xfrm>
                <a:off x="5144382" y="3105538"/>
                <a:ext cx="731005"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66" name="Straight Arrow Connector 65"/>
              <p:cNvCxnSpPr>
                <a:stCxn id="60" idx="7"/>
                <a:endCxn id="54" idx="3"/>
              </p:cNvCxnSpPr>
              <p:nvPr/>
            </p:nvCxnSpPr>
            <p:spPr>
              <a:xfrm flipV="1">
                <a:off x="6182204" y="2559923"/>
                <a:ext cx="315053" cy="41844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2625" name="TextBox 66"/>
              <p:cNvSpPr txBox="1">
                <a:spLocks noChangeArrowheads="1"/>
              </p:cNvSpPr>
              <p:nvPr/>
            </p:nvSpPr>
            <p:spPr bwMode="auto">
              <a:xfrm>
                <a:off x="4355976" y="1835531"/>
                <a:ext cx="432048"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400" b="0"/>
                  <a:t>ε</a:t>
                </a:r>
                <a:endParaRPr lang="fr-CA" altLang="fr-FR" sz="1400" b="0"/>
              </a:p>
            </p:txBody>
          </p:sp>
          <p:sp>
            <p:nvSpPr>
              <p:cNvPr id="22626" name="TextBox 67"/>
              <p:cNvSpPr txBox="1">
                <a:spLocks noChangeArrowheads="1"/>
              </p:cNvSpPr>
              <p:nvPr/>
            </p:nvSpPr>
            <p:spPr bwMode="auto">
              <a:xfrm>
                <a:off x="6276216" y="1803266"/>
                <a:ext cx="432048"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400" b="0"/>
                  <a:t>ε</a:t>
                </a:r>
                <a:endParaRPr lang="fr-CA" altLang="fr-FR" sz="1400" b="0"/>
              </a:p>
            </p:txBody>
          </p:sp>
          <p:sp>
            <p:nvSpPr>
              <p:cNvPr id="22627" name="TextBox 68"/>
              <p:cNvSpPr txBox="1">
                <a:spLocks noChangeArrowheads="1"/>
              </p:cNvSpPr>
              <p:nvPr/>
            </p:nvSpPr>
            <p:spPr bwMode="auto">
              <a:xfrm>
                <a:off x="4317590" y="2617012"/>
                <a:ext cx="432048"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400" b="0"/>
                  <a:t>ε</a:t>
                </a:r>
                <a:endParaRPr lang="fr-CA" altLang="fr-FR" sz="1400" b="0"/>
              </a:p>
            </p:txBody>
          </p:sp>
          <p:sp>
            <p:nvSpPr>
              <p:cNvPr id="22628" name="TextBox 69"/>
              <p:cNvSpPr txBox="1">
                <a:spLocks noChangeArrowheads="1"/>
              </p:cNvSpPr>
              <p:nvPr/>
            </p:nvSpPr>
            <p:spPr bwMode="auto">
              <a:xfrm>
                <a:off x="6254412" y="2617012"/>
                <a:ext cx="432048"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400" b="0"/>
                  <a:t>ε</a:t>
                </a:r>
                <a:endParaRPr lang="fr-CA" altLang="fr-FR" sz="1400" b="0"/>
              </a:p>
            </p:txBody>
          </p:sp>
        </p:grpSp>
        <p:sp>
          <p:nvSpPr>
            <p:cNvPr id="43" name="Freeform 42"/>
            <p:cNvSpPr/>
            <p:nvPr/>
          </p:nvSpPr>
          <p:spPr>
            <a:xfrm>
              <a:off x="714771" y="4402111"/>
              <a:ext cx="4501351" cy="1117895"/>
            </a:xfrm>
            <a:custGeom>
              <a:avLst/>
              <a:gdLst>
                <a:gd name="connsiteX0" fmla="*/ 0 w 4502150"/>
                <a:gd name="connsiteY0" fmla="*/ 0 h 1117100"/>
                <a:gd name="connsiteX1" fmla="*/ 1809750 w 4502150"/>
                <a:gd name="connsiteY1" fmla="*/ 1060450 h 1117100"/>
                <a:gd name="connsiteX2" fmla="*/ 3492500 w 4502150"/>
                <a:gd name="connsiteY2" fmla="*/ 869950 h 1117100"/>
                <a:gd name="connsiteX3" fmla="*/ 4502150 w 4502150"/>
                <a:gd name="connsiteY3" fmla="*/ 0 h 1117100"/>
                <a:gd name="connsiteX4" fmla="*/ 4502150 w 4502150"/>
                <a:gd name="connsiteY4" fmla="*/ 0 h 1117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150" h="1117100">
                  <a:moveTo>
                    <a:pt x="0" y="0"/>
                  </a:moveTo>
                  <a:cubicBezTo>
                    <a:pt x="613833" y="457729"/>
                    <a:pt x="1227667" y="915458"/>
                    <a:pt x="1809750" y="1060450"/>
                  </a:cubicBezTo>
                  <a:cubicBezTo>
                    <a:pt x="2391833" y="1205442"/>
                    <a:pt x="3043767" y="1046692"/>
                    <a:pt x="3492500" y="869950"/>
                  </a:cubicBezTo>
                  <a:cubicBezTo>
                    <a:pt x="3941233" y="693208"/>
                    <a:pt x="4502150" y="0"/>
                    <a:pt x="4502150" y="0"/>
                  </a:cubicBezTo>
                  <a:lnTo>
                    <a:pt x="450215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400">
                <a:solidFill>
                  <a:schemeClr val="tx1"/>
                </a:solidFill>
              </a:endParaRPr>
            </a:p>
          </p:txBody>
        </p:sp>
        <p:sp>
          <p:nvSpPr>
            <p:cNvPr id="44" name="Freeform 43"/>
            <p:cNvSpPr/>
            <p:nvPr/>
          </p:nvSpPr>
          <p:spPr>
            <a:xfrm>
              <a:off x="1666108" y="2732446"/>
              <a:ext cx="2571907" cy="1333270"/>
            </a:xfrm>
            <a:custGeom>
              <a:avLst/>
              <a:gdLst>
                <a:gd name="connsiteX0" fmla="*/ 3536950 w 3536950"/>
                <a:gd name="connsiteY0" fmla="*/ 1161933 h 1161933"/>
                <a:gd name="connsiteX1" fmla="*/ 2279650 w 3536950"/>
                <a:gd name="connsiteY1" fmla="*/ 234833 h 1161933"/>
                <a:gd name="connsiteX2" fmla="*/ 730250 w 3536950"/>
                <a:gd name="connsiteY2" fmla="*/ 63383 h 1161933"/>
                <a:gd name="connsiteX3" fmla="*/ 0 w 3536950"/>
                <a:gd name="connsiteY3" fmla="*/ 1130183 h 1161933"/>
              </a:gdLst>
              <a:ahLst/>
              <a:cxnLst>
                <a:cxn ang="0">
                  <a:pos x="connsiteX0" y="connsiteY0"/>
                </a:cxn>
                <a:cxn ang="0">
                  <a:pos x="connsiteX1" y="connsiteY1"/>
                </a:cxn>
                <a:cxn ang="0">
                  <a:pos x="connsiteX2" y="connsiteY2"/>
                </a:cxn>
                <a:cxn ang="0">
                  <a:pos x="connsiteX3" y="connsiteY3"/>
                </a:cxn>
              </a:cxnLst>
              <a:rect l="l" t="t" r="r" b="b"/>
              <a:pathLst>
                <a:path w="3536950" h="1161933">
                  <a:moveTo>
                    <a:pt x="3536950" y="1161933"/>
                  </a:moveTo>
                  <a:cubicBezTo>
                    <a:pt x="3142191" y="789929"/>
                    <a:pt x="2747433" y="417925"/>
                    <a:pt x="2279650" y="234833"/>
                  </a:cubicBezTo>
                  <a:cubicBezTo>
                    <a:pt x="1811867" y="51741"/>
                    <a:pt x="1110192" y="-85842"/>
                    <a:pt x="730250" y="63383"/>
                  </a:cubicBezTo>
                  <a:cubicBezTo>
                    <a:pt x="350308" y="212608"/>
                    <a:pt x="175154" y="671395"/>
                    <a:pt x="0" y="1130183"/>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400">
                <a:solidFill>
                  <a:schemeClr val="tx1"/>
                </a:solidFill>
              </a:endParaRPr>
            </a:p>
          </p:txBody>
        </p:sp>
        <p:sp>
          <p:nvSpPr>
            <p:cNvPr id="22603" name="TextBox 44"/>
            <p:cNvSpPr txBox="1">
              <a:spLocks noChangeArrowheads="1"/>
            </p:cNvSpPr>
            <p:nvPr/>
          </p:nvSpPr>
          <p:spPr bwMode="auto">
            <a:xfrm>
              <a:off x="6588224" y="3851756"/>
              <a:ext cx="576815"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c</a:t>
              </a:r>
              <a:endParaRPr lang="fr-CA" altLang="fr-FR" sz="1400" b="0"/>
            </a:p>
          </p:txBody>
        </p:sp>
        <p:sp>
          <p:nvSpPr>
            <p:cNvPr id="22604" name="TextBox 45"/>
            <p:cNvSpPr txBox="1">
              <a:spLocks noChangeArrowheads="1"/>
            </p:cNvSpPr>
            <p:nvPr/>
          </p:nvSpPr>
          <p:spPr bwMode="auto">
            <a:xfrm>
              <a:off x="5652120" y="3851756"/>
              <a:ext cx="576815" cy="35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b</a:t>
              </a:r>
              <a:endParaRPr lang="fr-CA" altLang="fr-FR" sz="1400" b="0"/>
            </a:p>
          </p:txBody>
        </p:sp>
        <p:cxnSp>
          <p:nvCxnSpPr>
            <p:cNvPr id="47" name="Straight Arrow Connector 46"/>
            <p:cNvCxnSpPr>
              <a:stCxn id="35" idx="6"/>
              <a:endCxn id="49" idx="2"/>
            </p:cNvCxnSpPr>
            <p:nvPr/>
          </p:nvCxnSpPr>
          <p:spPr>
            <a:xfrm>
              <a:off x="5442630" y="4213402"/>
              <a:ext cx="64246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Arrow Connector 47"/>
            <p:cNvCxnSpPr>
              <a:stCxn id="49" idx="6"/>
              <a:endCxn id="51" idx="2"/>
            </p:cNvCxnSpPr>
            <p:nvPr/>
          </p:nvCxnSpPr>
          <p:spPr>
            <a:xfrm>
              <a:off x="6443388" y="4213402"/>
              <a:ext cx="576568" cy="410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49" name="Oval 48"/>
            <p:cNvSpPr/>
            <p:nvPr/>
          </p:nvSpPr>
          <p:spPr>
            <a:xfrm>
              <a:off x="6085092" y="4032897"/>
              <a:ext cx="358296" cy="36100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8</a:t>
              </a:r>
              <a:endParaRPr lang="fr-CA" sz="1400" dirty="0">
                <a:solidFill>
                  <a:schemeClr val="tx1"/>
                </a:solidFill>
              </a:endParaRPr>
            </a:p>
          </p:txBody>
        </p:sp>
        <p:grpSp>
          <p:nvGrpSpPr>
            <p:cNvPr id="22608" name="Group 49"/>
            <p:cNvGrpSpPr>
              <a:grpSpLocks/>
            </p:cNvGrpSpPr>
            <p:nvPr/>
          </p:nvGrpSpPr>
          <p:grpSpPr bwMode="auto">
            <a:xfrm>
              <a:off x="7020272" y="4038032"/>
              <a:ext cx="360040" cy="360040"/>
              <a:chOff x="5413870" y="5282312"/>
              <a:chExt cx="360040" cy="360040"/>
            </a:xfrm>
          </p:grpSpPr>
          <p:sp>
            <p:nvSpPr>
              <p:cNvPr id="51" name="Oval 50"/>
              <p:cNvSpPr/>
              <p:nvPr/>
            </p:nvSpPr>
            <p:spPr>
              <a:xfrm>
                <a:off x="5413555" y="5283330"/>
                <a:ext cx="360355" cy="35895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9</a:t>
                </a:r>
                <a:endParaRPr lang="fr-CA" sz="1400" dirty="0">
                  <a:solidFill>
                    <a:schemeClr val="tx1"/>
                  </a:solidFill>
                </a:endParaRPr>
              </a:p>
            </p:txBody>
          </p:sp>
          <p:sp>
            <p:nvSpPr>
              <p:cNvPr id="52" name="Oval 51"/>
              <p:cNvSpPr/>
              <p:nvPr/>
            </p:nvSpPr>
            <p:spPr>
              <a:xfrm>
                <a:off x="5467093" y="5336661"/>
                <a:ext cx="253278" cy="25229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400" dirty="0">
                    <a:solidFill>
                      <a:schemeClr val="tx1"/>
                    </a:solidFill>
                  </a:rPr>
                  <a:t>9</a:t>
                </a:r>
                <a:endParaRPr lang="fr-CA" sz="1400" dirty="0">
                  <a:solidFill>
                    <a:schemeClr val="tx1"/>
                  </a:solidFill>
                </a:endParaRPr>
              </a:p>
            </p:txBody>
          </p:sp>
        </p:grpSp>
      </p:grpSp>
    </p:spTree>
    <p:extLst>
      <p:ext uri="{BB962C8B-B14F-4D97-AF65-F5344CB8AC3E}">
        <p14:creationId xmlns:p14="http://schemas.microsoft.com/office/powerpoint/2010/main" val="1104572677"/>
      </p:ext>
    </p:extLst>
  </p:cSld>
  <p:clrMapOvr>
    <a:masterClrMapping/>
  </p:clrMapOvr>
  <p:timing>
    <p:tnLst>
      <p:par>
        <p:cTn id="1" dur="indefinite" restart="never" nodeType="tmRoot"/>
      </p:par>
    </p:tn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457200" y="152400"/>
            <a:ext cx="6934200" cy="1371600"/>
          </a:xfrm>
        </p:spPr>
        <p:txBody>
          <a:bodyPr/>
          <a:lstStyle/>
          <a:p>
            <a:pPr>
              <a:defRPr/>
            </a:pPr>
            <a:r>
              <a:rPr lang="fr-CA" altLang="fr-FR" dirty="0" smtClean="0"/>
              <a:t>Conversion d’un </a:t>
            </a:r>
            <a:r>
              <a:rPr lang="fr-CA" altLang="fr-FR" dirty="0" err="1" smtClean="0"/>
              <a:t>afn</a:t>
            </a:r>
            <a:r>
              <a:rPr lang="fr-CA" altLang="fr-FR" dirty="0" smtClean="0"/>
              <a:t> en un </a:t>
            </a:r>
            <a:r>
              <a:rPr lang="fr-CA" altLang="fr-FR" dirty="0" err="1" smtClean="0"/>
              <a:t>afd</a:t>
            </a:r>
            <a:endParaRPr lang="fr-CA" altLang="fr-FR" dirty="0"/>
          </a:p>
        </p:txBody>
      </p:sp>
      <p:sp>
        <p:nvSpPr>
          <p:cNvPr id="23555" name="Rectangle 3"/>
          <p:cNvSpPr>
            <a:spLocks noGrp="1" noChangeArrowheads="1"/>
          </p:cNvSpPr>
          <p:nvPr>
            <p:ph idx="1"/>
          </p:nvPr>
        </p:nvSpPr>
        <p:spPr/>
        <p:txBody>
          <a:bodyPr/>
          <a:lstStyle/>
          <a:p>
            <a:r>
              <a:rPr lang="fr-CA" altLang="fr-FR" i="1" smtClean="0"/>
              <a:t>L’algorithme de</a:t>
            </a:r>
            <a:r>
              <a:rPr lang="fr-CA" altLang="fr-FR" i="1" smtClean="0">
                <a:solidFill>
                  <a:schemeClr val="tx2"/>
                </a:solidFill>
              </a:rPr>
              <a:t> construction de sous-ensembles</a:t>
            </a:r>
            <a:r>
              <a:rPr lang="fr-CA" altLang="fr-FR" smtClean="0">
                <a:solidFill>
                  <a:schemeClr val="tx2"/>
                </a:solidFill>
              </a:rPr>
              <a:t> </a:t>
            </a:r>
            <a:r>
              <a:rPr lang="fr-CA" altLang="fr-FR" smtClean="0"/>
              <a:t>est utile pour simuler un AFN à partir d’un programme d’ordinateur</a:t>
            </a:r>
          </a:p>
          <a:p>
            <a:endParaRPr lang="fr-CA" altLang="fr-FR" smtClean="0"/>
          </a:p>
          <a:p>
            <a:r>
              <a:rPr lang="fr-CA" altLang="fr-FR" smtClean="0"/>
              <a:t>Dans le tableau de transition d’un AFN, chaque entrée est un ensemble d’états </a:t>
            </a:r>
          </a:p>
          <a:p>
            <a:r>
              <a:rPr lang="fr-CA" altLang="fr-FR" smtClean="0"/>
              <a:t>Dans le tableau de transition d’un AFD, chaque entrée est un seul état.</a:t>
            </a:r>
            <a:endParaRPr lang="fr-CA" altLang="fr-FR" smtClean="0">
              <a:solidFill>
                <a:schemeClr val="tx2"/>
              </a:solidFill>
            </a:endParaRPr>
          </a:p>
          <a:p>
            <a:endParaRPr lang="fr-CA" altLang="fr-FR" smtClean="0">
              <a:solidFill>
                <a:schemeClr val="tx2"/>
              </a:solidFill>
            </a:endParaRPr>
          </a:p>
          <a:p>
            <a:r>
              <a:rPr lang="fr-CA" altLang="fr-FR" smtClean="0">
                <a:solidFill>
                  <a:schemeClr val="tx2"/>
                </a:solidFill>
              </a:rPr>
              <a:t>Idée générale concernant la conversion de AFN en AFD:</a:t>
            </a:r>
            <a:r>
              <a:rPr lang="fr-CA" altLang="fr-FR" smtClean="0"/>
              <a:t> chaque état AFD correspond à un ensemble d’états AFN</a:t>
            </a:r>
          </a:p>
          <a:p>
            <a:endParaRPr lang="fr-CA" altLang="fr-FR" smtClean="0"/>
          </a:p>
        </p:txBody>
      </p:sp>
      <p:sp>
        <p:nvSpPr>
          <p:cNvPr id="5" name="Footer Placeholder 4"/>
          <p:cNvSpPr>
            <a:spLocks noGrp="1"/>
          </p:cNvSpPr>
          <p:nvPr>
            <p:ph type="ftr" sz="quarter" idx="10"/>
          </p:nvPr>
        </p:nvSpPr>
        <p:spPr/>
        <p:txBody>
          <a:bodyPr/>
          <a:lstStyle/>
          <a:p>
            <a:pPr>
              <a:defRPr/>
            </a:pPr>
            <a:r>
              <a:rPr lang="en-US" altLang="fr-FR" dirty="0" smtClean="0"/>
              <a:t>SEG2106 – Winter 2014 – Hussein Al Osman</a:t>
            </a:r>
            <a:endParaRPr lang="en-US" altLang="fr-FR" dirty="0"/>
          </a:p>
        </p:txBody>
      </p:sp>
      <p:sp>
        <p:nvSpPr>
          <p:cNvPr id="2355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2089229-78E3-4E58-B625-0F1803F3B5E8}" type="slidenum">
              <a:rPr lang="en-US" altLang="fr-FR" sz="1200" b="0" smtClean="0">
                <a:solidFill>
                  <a:srgbClr val="898989"/>
                </a:solidFill>
                <a:cs typeface="Arial" pitchFamily="34" charset="0"/>
              </a:rPr>
              <a:pPr>
                <a:spcBef>
                  <a:spcPct val="0"/>
                </a:spcBef>
                <a:spcAft>
                  <a:spcPct val="0"/>
                </a:spcAft>
                <a:buFontTx/>
                <a:buNone/>
              </a:pPr>
              <a:t>255</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032889084"/>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Algorithme de construction de sous-ensembles</a:t>
            </a:r>
            <a:endParaRPr lang="fr-CA" altLang="fr-FR" dirty="0"/>
          </a:p>
        </p:txBody>
      </p:sp>
      <p:sp>
        <p:nvSpPr>
          <p:cNvPr id="24579" name="Rectangle 3"/>
          <p:cNvSpPr>
            <a:spLocks noGrp="1" noChangeArrowheads="1"/>
          </p:cNvSpPr>
          <p:nvPr>
            <p:ph idx="1"/>
          </p:nvPr>
        </p:nvSpPr>
        <p:spPr/>
        <p:txBody>
          <a:bodyPr/>
          <a:lstStyle/>
          <a:p>
            <a:r>
              <a:rPr lang="fr-CA" altLang="fr-FR" sz="2400" smtClean="0">
                <a:solidFill>
                  <a:schemeClr val="tx2"/>
                </a:solidFill>
              </a:rPr>
              <a:t>Algorithme: </a:t>
            </a:r>
            <a:r>
              <a:rPr lang="fr-CA" altLang="fr-FR" sz="2400" smtClean="0"/>
              <a:t>Construction de sous-ensembles – Utilisé pour construire un AFD à partir d’un AFN</a:t>
            </a:r>
          </a:p>
          <a:p>
            <a:endParaRPr lang="fr-CA" altLang="fr-FR" sz="2400" smtClean="0">
              <a:solidFill>
                <a:schemeClr val="tx2"/>
              </a:solidFill>
            </a:endParaRPr>
          </a:p>
          <a:p>
            <a:r>
              <a:rPr lang="fr-CA" altLang="fr-FR" sz="2400" smtClean="0">
                <a:solidFill>
                  <a:schemeClr val="tx2"/>
                </a:solidFill>
              </a:rPr>
              <a:t>Entrée: </a:t>
            </a:r>
            <a:r>
              <a:rPr lang="fr-CA" altLang="fr-FR" sz="2400" smtClean="0"/>
              <a:t>Un AFN “</a:t>
            </a:r>
            <a:r>
              <a:rPr lang="fr-CA" altLang="fr-FR" sz="2400" i="1" smtClean="0"/>
              <a:t>N”</a:t>
            </a:r>
          </a:p>
          <a:p>
            <a:endParaRPr lang="fr-CA" altLang="fr-FR" sz="2400" i="1" smtClean="0"/>
          </a:p>
          <a:p>
            <a:r>
              <a:rPr lang="fr-CA" altLang="fr-FR" sz="2400" smtClean="0">
                <a:solidFill>
                  <a:schemeClr val="tx2"/>
                </a:solidFill>
              </a:rPr>
              <a:t>Sortie: </a:t>
            </a:r>
            <a:r>
              <a:rPr lang="fr-CA" altLang="fr-FR" sz="2400" smtClean="0"/>
              <a:t>Un AFD “</a:t>
            </a:r>
            <a:r>
              <a:rPr lang="fr-CA" altLang="fr-FR" sz="2400" i="1" smtClean="0"/>
              <a:t>D”</a:t>
            </a:r>
            <a:r>
              <a:rPr lang="fr-CA" altLang="fr-FR" sz="2400" smtClean="0"/>
              <a:t> qui accepte le même langage</a:t>
            </a:r>
          </a:p>
          <a:p>
            <a:endParaRPr lang="fr-CA" altLang="fr-FR" sz="2400" smtClean="0"/>
          </a:p>
          <a:p>
            <a:endParaRPr lang="fr-CA" altLang="fr-FR" sz="2400"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458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F44755D-995A-4A8A-ADCD-B0E90F714788}" type="slidenum">
              <a:rPr lang="en-US" altLang="fr-FR" sz="1200" b="0" smtClean="0">
                <a:solidFill>
                  <a:srgbClr val="898989"/>
                </a:solidFill>
                <a:cs typeface="Arial" pitchFamily="34" charset="0"/>
              </a:rPr>
              <a:pPr>
                <a:spcBef>
                  <a:spcPct val="0"/>
                </a:spcBef>
                <a:spcAft>
                  <a:spcPct val="0"/>
                </a:spcAft>
                <a:buFontTx/>
                <a:buNone/>
              </a:pPr>
              <a:t>256</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280869059"/>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Algorithme de construction de sous-ensembles</a:t>
            </a:r>
            <a:endParaRPr lang="fr-CA" altLang="fr-FR" dirty="0"/>
          </a:p>
        </p:txBody>
      </p:sp>
      <p:sp>
        <p:nvSpPr>
          <p:cNvPr id="25603" name="Rectangle 3"/>
          <p:cNvSpPr>
            <a:spLocks noGrp="1" noChangeArrowheads="1"/>
          </p:cNvSpPr>
          <p:nvPr>
            <p:ph idx="1"/>
          </p:nvPr>
        </p:nvSpPr>
        <p:spPr/>
        <p:txBody>
          <a:bodyPr/>
          <a:lstStyle/>
          <a:p>
            <a:r>
              <a:rPr lang="fr-CA" altLang="fr-FR" sz="2400" smtClean="0">
                <a:solidFill>
                  <a:schemeClr val="tx2"/>
                </a:solidFill>
              </a:rPr>
              <a:t>Méthode: </a:t>
            </a:r>
          </a:p>
          <a:p>
            <a:pPr lvl="1"/>
            <a:r>
              <a:rPr lang="fr-CA" altLang="fr-FR" sz="2400" smtClean="0"/>
              <a:t>Soit </a:t>
            </a:r>
            <a:r>
              <a:rPr lang="fr-CA" altLang="fr-FR" sz="2400" b="1" i="1" smtClean="0"/>
              <a:t>s</a:t>
            </a:r>
            <a:r>
              <a:rPr lang="fr-CA" altLang="fr-FR" sz="2400" smtClean="0"/>
              <a:t> un état dans </a:t>
            </a:r>
            <a:r>
              <a:rPr lang="fr-CA" altLang="fr-FR" sz="2400" b="1" i="1" smtClean="0"/>
              <a:t>“N” </a:t>
            </a:r>
            <a:r>
              <a:rPr lang="fr-CA" altLang="fr-FR" sz="2400" smtClean="0"/>
              <a:t>et </a:t>
            </a:r>
            <a:r>
              <a:rPr lang="fr-CA" altLang="fr-FR" sz="2400" b="1" i="1" smtClean="0"/>
              <a:t>“T” </a:t>
            </a:r>
            <a:r>
              <a:rPr lang="fr-CA" altLang="fr-FR" sz="2400" smtClean="0"/>
              <a:t>un ensemble d’états, et utilisons les opérations suivantes:</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560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069B65F-55F5-4976-AF10-180F4CA06731}" type="slidenum">
              <a:rPr lang="en-US" altLang="fr-FR" sz="1200" b="0" smtClean="0">
                <a:solidFill>
                  <a:srgbClr val="898989"/>
                </a:solidFill>
                <a:cs typeface="Arial" pitchFamily="34" charset="0"/>
              </a:rPr>
              <a:pPr>
                <a:spcBef>
                  <a:spcPct val="0"/>
                </a:spcBef>
                <a:spcAft>
                  <a:spcPct val="0"/>
                </a:spcAft>
                <a:buFontTx/>
                <a:buNone/>
              </a:pPr>
              <a:t>257</a:t>
            </a:fld>
            <a:endParaRPr lang="en-US" altLang="fr-FR" sz="1200" b="0" smtClean="0">
              <a:solidFill>
                <a:srgbClr val="898989"/>
              </a:solidFill>
              <a:cs typeface="Arial" pitchFamily="34" charset="0"/>
            </a:endParaRPr>
          </a:p>
        </p:txBody>
      </p:sp>
      <p:graphicFrame>
        <p:nvGraphicFramePr>
          <p:cNvPr id="2" name="Table 1"/>
          <p:cNvGraphicFramePr>
            <a:graphicFrameLocks noGrp="1"/>
          </p:cNvGraphicFramePr>
          <p:nvPr/>
        </p:nvGraphicFramePr>
        <p:xfrm>
          <a:off x="611188" y="3806825"/>
          <a:ext cx="7993062" cy="2286000"/>
        </p:xfrm>
        <a:graphic>
          <a:graphicData uri="http://schemas.openxmlformats.org/drawingml/2006/table">
            <a:tbl>
              <a:tblPr firstRow="1" bandRow="1">
                <a:tableStyleId>{7DF18680-E054-41AD-8BC1-D1AEF772440D}</a:tableStyleId>
              </a:tblPr>
              <a:tblGrid>
                <a:gridCol w="2171585"/>
                <a:gridCol w="5821477"/>
              </a:tblGrid>
              <a:tr h="360040">
                <a:tc>
                  <a:txBody>
                    <a:bodyPr/>
                    <a:lstStyle/>
                    <a:p>
                      <a:r>
                        <a:rPr lang="fr-CA" noProof="0" dirty="0" err="1" smtClean="0"/>
                        <a:t>Operation</a:t>
                      </a:r>
                      <a:endParaRPr lang="fr-CA" noProof="0" dirty="0"/>
                    </a:p>
                  </a:txBody>
                  <a:tcPr marL="91442" marR="91442"/>
                </a:tc>
                <a:tc>
                  <a:txBody>
                    <a:bodyPr/>
                    <a:lstStyle/>
                    <a:p>
                      <a:r>
                        <a:rPr lang="fr-CA" noProof="0" dirty="0" err="1" smtClean="0"/>
                        <a:t>Definition</a:t>
                      </a:r>
                      <a:endParaRPr lang="fr-CA" noProof="0" dirty="0"/>
                    </a:p>
                  </a:txBody>
                  <a:tcPr marL="91442" marR="91442"/>
                </a:tc>
              </a:tr>
              <a:tr h="370840">
                <a:tc>
                  <a:txBody>
                    <a:bodyPr/>
                    <a:lstStyle/>
                    <a:p>
                      <a:r>
                        <a:rPr lang="fr-CA" noProof="0" dirty="0" smtClean="0"/>
                        <a:t>ε-</a:t>
                      </a:r>
                      <a:r>
                        <a:rPr lang="fr-CA" noProof="0" dirty="0" err="1" smtClean="0"/>
                        <a:t>closure</a:t>
                      </a:r>
                      <a:r>
                        <a:rPr lang="fr-CA" noProof="0" dirty="0" smtClean="0"/>
                        <a:t>(s)</a:t>
                      </a:r>
                      <a:endParaRPr lang="fr-CA" i="1" noProof="0" dirty="0"/>
                    </a:p>
                  </a:txBody>
                  <a:tcPr marL="91442" marR="91442"/>
                </a:tc>
                <a:tc>
                  <a:txBody>
                    <a:bodyPr/>
                    <a:lstStyle/>
                    <a:p>
                      <a:r>
                        <a:rPr lang="fr-CA" noProof="0" dirty="0" smtClean="0"/>
                        <a:t>Ensembles des états dans </a:t>
                      </a:r>
                      <a:r>
                        <a:rPr lang="fr-CA" b="1" i="1" noProof="0" dirty="0" smtClean="0"/>
                        <a:t>N </a:t>
                      </a:r>
                      <a:r>
                        <a:rPr lang="fr-CA" b="0" i="0" noProof="0" dirty="0" smtClean="0"/>
                        <a:t>qui</a:t>
                      </a:r>
                      <a:r>
                        <a:rPr lang="fr-CA" b="0" i="0" baseline="0" noProof="0" dirty="0" smtClean="0"/>
                        <a:t> peuvent être atteints de l</a:t>
                      </a:r>
                      <a:r>
                        <a:rPr lang="en-CA" b="0" i="0" baseline="0" noProof="0" dirty="0" smtClean="0"/>
                        <a:t>’</a:t>
                      </a:r>
                      <a:r>
                        <a:rPr lang="en-CA" b="0" i="0" baseline="0" noProof="0" dirty="0" err="1" smtClean="0"/>
                        <a:t>état</a:t>
                      </a:r>
                      <a:r>
                        <a:rPr lang="en-CA" b="0" i="0" baseline="0" noProof="0" dirty="0" smtClean="0"/>
                        <a:t> s </a:t>
                      </a:r>
                      <a:r>
                        <a:rPr lang="fr-CA" b="0" i="0" baseline="0" noProof="0" dirty="0" smtClean="0"/>
                        <a:t>avec des transitions </a:t>
                      </a:r>
                      <a:r>
                        <a:rPr lang="fr-CA" noProof="0" dirty="0" smtClean="0"/>
                        <a:t>ε</a:t>
                      </a:r>
                      <a:endParaRPr lang="fr-CA" b="1" i="1" noProof="0" dirty="0"/>
                    </a:p>
                  </a:txBody>
                  <a:tcPr marL="91442" marR="91442"/>
                </a:tc>
              </a:tr>
              <a:tr h="370840">
                <a:tc>
                  <a:txBody>
                    <a:bodyPr/>
                    <a:lstStyle/>
                    <a:p>
                      <a:r>
                        <a:rPr lang="fr-CA" noProof="0" dirty="0" smtClean="0"/>
                        <a:t>ε-</a:t>
                      </a:r>
                      <a:r>
                        <a:rPr lang="fr-CA" noProof="0" dirty="0" err="1" smtClean="0"/>
                        <a:t>closure</a:t>
                      </a:r>
                      <a:r>
                        <a:rPr lang="fr-CA" noProof="0" dirty="0" smtClean="0"/>
                        <a:t>(T)</a:t>
                      </a:r>
                      <a:endParaRPr lang="fr-CA" i="1" noProof="0" dirty="0"/>
                    </a:p>
                  </a:txBody>
                  <a:tcPr marL="91442" marR="91442"/>
                </a:tc>
                <a:tc>
                  <a:txBody>
                    <a:bodyPr/>
                    <a:lstStyle/>
                    <a:p>
                      <a:r>
                        <a:rPr lang="fr-CA" noProof="0" dirty="0" smtClean="0"/>
                        <a:t>Ensembles des états dans </a:t>
                      </a:r>
                      <a:r>
                        <a:rPr lang="fr-CA" b="1" i="1" noProof="0" dirty="0" smtClean="0"/>
                        <a:t>N </a:t>
                      </a:r>
                      <a:r>
                        <a:rPr lang="fr-CA" b="0" i="0" noProof="0" dirty="0" smtClean="0"/>
                        <a:t>qui</a:t>
                      </a:r>
                      <a:r>
                        <a:rPr lang="fr-CA" b="0" i="0" baseline="0" noProof="0" dirty="0" smtClean="0"/>
                        <a:t> peuvent être atteints de l’ensemble des états </a:t>
                      </a:r>
                      <a:r>
                        <a:rPr lang="en-CA" b="0" i="0" baseline="0" noProof="0" dirty="0" smtClean="0"/>
                        <a:t>T </a:t>
                      </a:r>
                      <a:r>
                        <a:rPr lang="fr-CA" b="0" i="0" baseline="0" noProof="0" dirty="0" smtClean="0"/>
                        <a:t>avec des transitions </a:t>
                      </a:r>
                      <a:r>
                        <a:rPr lang="fr-CA" noProof="0" dirty="0" smtClean="0"/>
                        <a:t>ε</a:t>
                      </a:r>
                      <a:endParaRPr lang="fr-CA" b="1" i="1" noProof="0" dirty="0"/>
                    </a:p>
                  </a:txBody>
                  <a:tcPr marL="91442" marR="91442"/>
                </a:tc>
              </a:tr>
              <a:tr h="370840">
                <a:tc>
                  <a:txBody>
                    <a:bodyPr/>
                    <a:lstStyle/>
                    <a:p>
                      <a:r>
                        <a:rPr lang="fr-CA" noProof="0" dirty="0" smtClean="0"/>
                        <a:t>move(</a:t>
                      </a:r>
                      <a:r>
                        <a:rPr lang="fr-CA" noProof="0" dirty="0" err="1" smtClean="0"/>
                        <a:t>T,a</a:t>
                      </a:r>
                      <a:r>
                        <a:rPr lang="fr-CA" noProof="0" dirty="0" smtClean="0"/>
                        <a:t>)</a:t>
                      </a:r>
                      <a:endParaRPr lang="fr-CA" i="1" noProof="0" dirty="0"/>
                    </a:p>
                  </a:txBody>
                  <a:tcPr marL="91442" marR="91442"/>
                </a:tc>
                <a:tc>
                  <a:txBody>
                    <a:bodyPr/>
                    <a:lstStyle/>
                    <a:p>
                      <a:r>
                        <a:rPr lang="fr-CA" noProof="0" dirty="0" smtClean="0"/>
                        <a:t>Ensembles des états dans </a:t>
                      </a:r>
                      <a:r>
                        <a:rPr lang="fr-CA" b="1" i="1" noProof="0" dirty="0" smtClean="0"/>
                        <a:t>N </a:t>
                      </a:r>
                      <a:r>
                        <a:rPr lang="fr-CA" b="0" i="0" noProof="0" dirty="0" smtClean="0"/>
                        <a:t>qui</a:t>
                      </a:r>
                      <a:r>
                        <a:rPr lang="fr-CA" b="0" i="0" baseline="0" noProof="0" dirty="0" smtClean="0"/>
                        <a:t> peuvent être atteints de l’ensemble des états </a:t>
                      </a:r>
                      <a:r>
                        <a:rPr lang="en-CA" b="0" i="0" baseline="0" noProof="0" dirty="0" smtClean="0"/>
                        <a:t>T </a:t>
                      </a:r>
                      <a:r>
                        <a:rPr lang="fr-CA" b="0" i="0" baseline="0" noProof="0" dirty="0" smtClean="0"/>
                        <a:t>avec une seule transition a</a:t>
                      </a:r>
                      <a:endParaRPr lang="fr-CA" b="1" i="1" noProof="0" dirty="0"/>
                    </a:p>
                  </a:txBody>
                  <a:tcPr marL="91442" marR="91442"/>
                </a:tc>
              </a:tr>
            </a:tbl>
          </a:graphicData>
        </a:graphic>
      </p:graphicFrame>
    </p:spTree>
    <p:extLst>
      <p:ext uri="{BB962C8B-B14F-4D97-AF65-F5344CB8AC3E}">
        <p14:creationId xmlns:p14="http://schemas.microsoft.com/office/powerpoint/2010/main" val="2473405704"/>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2"/>
          <p:cNvSpPr>
            <a:spLocks noGrp="1" noChangeArrowheads="1"/>
          </p:cNvSpPr>
          <p:nvPr>
            <p:ph type="title"/>
          </p:nvPr>
        </p:nvSpPr>
        <p:spPr>
          <a:xfrm>
            <a:off x="457200" y="152400"/>
            <a:ext cx="6934200" cy="1371600"/>
          </a:xfrm>
        </p:spPr>
        <p:txBody>
          <a:bodyPr/>
          <a:lstStyle/>
          <a:p>
            <a:pPr>
              <a:defRPr/>
            </a:pPr>
            <a:r>
              <a:rPr lang="fr-CA" altLang="fr-FR" dirty="0" smtClean="0"/>
              <a:t>Construction de sous-ensembles </a:t>
            </a:r>
            <a:r>
              <a:rPr lang="fr-CA" altLang="fr-FR" sz="1800" i="1" dirty="0" smtClean="0"/>
              <a:t>(algorithme principal)</a:t>
            </a:r>
            <a:endParaRPr lang="fr-CA" altLang="fr-FR" sz="1800" i="1" dirty="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662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EEFFCEC-A440-4080-9908-6F361B872579}" type="slidenum">
              <a:rPr lang="en-US" altLang="fr-FR" sz="1200" b="0" smtClean="0">
                <a:solidFill>
                  <a:srgbClr val="898989"/>
                </a:solidFill>
                <a:cs typeface="Arial" pitchFamily="34" charset="0"/>
              </a:rPr>
              <a:pPr>
                <a:spcBef>
                  <a:spcPct val="0"/>
                </a:spcBef>
                <a:spcAft>
                  <a:spcPct val="0"/>
                </a:spcAft>
                <a:buFontTx/>
                <a:buNone/>
              </a:pPr>
              <a:t>258</a:t>
            </a:fld>
            <a:endParaRPr lang="en-US" altLang="fr-FR" sz="1200" b="0" smtClean="0">
              <a:solidFill>
                <a:srgbClr val="898989"/>
              </a:solidFill>
              <a:cs typeface="Arial" pitchFamily="34" charset="0"/>
            </a:endParaRPr>
          </a:p>
        </p:txBody>
      </p:sp>
      <p:pic>
        <p:nvPicPr>
          <p:cNvPr id="26629"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7950" y="2276475"/>
            <a:ext cx="8574088" cy="3673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557662983"/>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Construction de sous-ensembles</a:t>
            </a:r>
            <a:br>
              <a:rPr lang="fr-CA" altLang="fr-FR" dirty="0" smtClean="0"/>
            </a:br>
            <a:r>
              <a:rPr lang="fr-CA" altLang="fr-FR" sz="1800" i="1" dirty="0" smtClean="0"/>
              <a:t>(Computation à fermeture-</a:t>
            </a:r>
            <a:r>
              <a:rPr lang="fr-CA" altLang="fr-FR" sz="1800" i="1" dirty="0" smtClean="0">
                <a:cs typeface="Times New Roman" pitchFamily="18" charset="0"/>
              </a:rPr>
              <a:t>ε)</a:t>
            </a:r>
            <a:endParaRPr lang="fr-CA" altLang="fr-FR" sz="1600" i="1" dirty="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765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35D975C-03DB-4DDA-9988-3BBBEB36691F}" type="slidenum">
              <a:rPr lang="en-US" altLang="fr-FR" sz="1200" b="0" smtClean="0">
                <a:solidFill>
                  <a:srgbClr val="898989"/>
                </a:solidFill>
                <a:cs typeface="Arial" pitchFamily="34" charset="0"/>
              </a:rPr>
              <a:pPr>
                <a:spcBef>
                  <a:spcPct val="0"/>
                </a:spcBef>
                <a:spcAft>
                  <a:spcPct val="0"/>
                </a:spcAft>
                <a:buFontTx/>
                <a:buNone/>
              </a:pPr>
              <a:t>259</a:t>
            </a:fld>
            <a:endParaRPr lang="en-US" altLang="fr-FR" sz="1200" b="0" smtClean="0">
              <a:solidFill>
                <a:srgbClr val="898989"/>
              </a:solidFill>
              <a:cs typeface="Arial" pitchFamily="34" charset="0"/>
            </a:endParaRPr>
          </a:p>
        </p:txBody>
      </p:sp>
      <p:pic>
        <p:nvPicPr>
          <p:cNvPr id="27653"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1188" y="2205038"/>
            <a:ext cx="7459662" cy="39163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441806241"/>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fr-FR" altLang="fr-FR" dirty="0"/>
              <a:t>Les </a:t>
            </a:r>
            <a:r>
              <a:rPr lang="fr-FR" altLang="fr-FR" dirty="0" smtClean="0"/>
              <a:t>activités </a:t>
            </a:r>
            <a:r>
              <a:rPr lang="fr-FR" altLang="fr-FR" dirty="0"/>
              <a:t>principales </a:t>
            </a:r>
          </a:p>
        </p:txBody>
      </p:sp>
      <p:sp>
        <p:nvSpPr>
          <p:cNvPr id="14339" name="Rectangle 3"/>
          <p:cNvSpPr>
            <a:spLocks noGrp="1" noChangeArrowheads="1"/>
          </p:cNvSpPr>
          <p:nvPr>
            <p:ph type="body" idx="1"/>
          </p:nvPr>
        </p:nvSpPr>
        <p:spPr/>
        <p:txBody>
          <a:bodyPr/>
          <a:lstStyle/>
          <a:p>
            <a:pPr eaLnBrk="1" hangingPunct="1"/>
            <a:r>
              <a:rPr lang="fr-FR" altLang="fr-FR" sz="2800" smtClean="0"/>
              <a:t>Elles doivent être réalisées indépendamment du modèle</a:t>
            </a:r>
          </a:p>
          <a:p>
            <a:pPr eaLnBrk="1" hangingPunct="1"/>
            <a:endParaRPr lang="fr-FR" altLang="fr-FR" sz="2800" smtClean="0"/>
          </a:p>
          <a:p>
            <a:pPr eaLnBrk="1" hangingPunct="1"/>
            <a:r>
              <a:rPr lang="fr-FR" altLang="fr-FR" sz="2800" smtClean="0"/>
              <a:t>Le modèle affecte simplement le flux entre les activités</a:t>
            </a:r>
          </a:p>
        </p:txBody>
      </p:sp>
      <p:sp>
        <p:nvSpPr>
          <p:cNvPr id="14340"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43A43BDF-FF2F-4EDF-81FB-C9252B8C4175}" type="slidenum">
              <a:rPr lang="fr-CA" smtClean="0">
                <a:solidFill>
                  <a:srgbClr val="000000">
                    <a:tint val="75000"/>
                  </a:srgbClr>
                </a:solidFill>
              </a:rPr>
              <a:pPr>
                <a:defRPr/>
              </a:pPr>
              <a:t>26</a:t>
            </a:fld>
            <a:endParaRPr lang="fr-CA">
              <a:solidFill>
                <a:srgbClr val="000000">
                  <a:tint val="75000"/>
                </a:srgbClr>
              </a:solidFill>
            </a:endParaRPr>
          </a:p>
        </p:txBody>
      </p:sp>
    </p:spTree>
    <p:extLst>
      <p:ext uri="{BB962C8B-B14F-4D97-AF65-F5344CB8AC3E}">
        <p14:creationId xmlns:p14="http://schemas.microsoft.com/office/powerpoint/2010/main" val="3439621760"/>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de conversion</a:t>
            </a:r>
            <a:endParaRPr lang="fr-CA" dirty="0"/>
          </a:p>
        </p:txBody>
      </p:sp>
      <p:sp>
        <p:nvSpPr>
          <p:cNvPr id="28675" name="Content Placeholder 2"/>
          <p:cNvSpPr>
            <a:spLocks noGrp="1"/>
          </p:cNvSpPr>
          <p:nvPr>
            <p:ph idx="1"/>
          </p:nvPr>
        </p:nvSpPr>
        <p:spPr>
          <a:xfrm>
            <a:off x="457200" y="4292600"/>
            <a:ext cx="7620000" cy="1833563"/>
          </a:xfrm>
        </p:spPr>
        <p:txBody>
          <a:bodyPr/>
          <a:lstStyle/>
          <a:p>
            <a:r>
              <a:rPr lang="fr-CA" altLang="fr-FR" smtClean="0"/>
              <a:t>ÉtatsD={A,B,C}, où</a:t>
            </a:r>
          </a:p>
          <a:p>
            <a:pPr lvl="1"/>
            <a:r>
              <a:rPr lang="fr-CA" altLang="fr-FR" smtClean="0"/>
              <a:t>A = (1,2,3,5,8)</a:t>
            </a:r>
          </a:p>
          <a:p>
            <a:pPr lvl="1"/>
            <a:r>
              <a:rPr lang="fr-CA" altLang="fr-FR" smtClean="0"/>
              <a:t>B = (2,3,4,5,7,8)</a:t>
            </a:r>
          </a:p>
          <a:p>
            <a:pPr lvl="1"/>
            <a:r>
              <a:rPr lang="fr-CA" altLang="fr-FR" smtClean="0"/>
              <a:t>C = (2,3,5,6,7,8)</a:t>
            </a:r>
          </a:p>
          <a:p>
            <a:pPr lvl="1"/>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867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8440D17-11FE-466A-AB34-2848CBB37DBC}" type="slidenum">
              <a:rPr lang="fr-CA" altLang="fr-FR" sz="1200" b="0" smtClean="0">
                <a:solidFill>
                  <a:srgbClr val="898989"/>
                </a:solidFill>
                <a:cs typeface="Arial" pitchFamily="34" charset="0"/>
              </a:rPr>
              <a:pPr>
                <a:spcBef>
                  <a:spcPct val="0"/>
                </a:spcBef>
                <a:spcAft>
                  <a:spcPct val="0"/>
                </a:spcAft>
                <a:buFontTx/>
                <a:buNone/>
              </a:pPr>
              <a:t>260</a:t>
            </a:fld>
            <a:endParaRPr lang="fr-CA" altLang="fr-FR" sz="1200" b="0" smtClean="0">
              <a:solidFill>
                <a:srgbClr val="898989"/>
              </a:solidFill>
              <a:cs typeface="Arial" pitchFamily="34" charset="0"/>
            </a:endParaRPr>
          </a:p>
        </p:txBody>
      </p:sp>
      <p:grpSp>
        <p:nvGrpSpPr>
          <p:cNvPr id="28678" name="Group 5"/>
          <p:cNvGrpSpPr>
            <a:grpSpLocks/>
          </p:cNvGrpSpPr>
          <p:nvPr/>
        </p:nvGrpSpPr>
        <p:grpSpPr bwMode="auto">
          <a:xfrm>
            <a:off x="3552825" y="1508125"/>
            <a:ext cx="4043363" cy="2249488"/>
            <a:chOff x="3203848" y="3501008"/>
            <a:chExt cx="5119444" cy="3202625"/>
          </a:xfrm>
        </p:grpSpPr>
        <p:sp>
          <p:nvSpPr>
            <p:cNvPr id="28702" name="TextBox 6"/>
            <p:cNvSpPr txBox="1">
              <a:spLocks noChangeArrowheads="1"/>
            </p:cNvSpPr>
            <p:nvPr/>
          </p:nvSpPr>
          <p:spPr bwMode="auto">
            <a:xfrm>
              <a:off x="7339499" y="4746890"/>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200" b="0"/>
                <a:t>ε</a:t>
              </a:r>
              <a:endParaRPr lang="fr-CA" altLang="fr-FR" sz="1200" b="0"/>
            </a:p>
          </p:txBody>
        </p:sp>
        <p:cxnSp>
          <p:nvCxnSpPr>
            <p:cNvPr id="8" name="Straight Arrow Connector 7"/>
            <p:cNvCxnSpPr>
              <a:stCxn id="20" idx="6"/>
              <a:endCxn id="39" idx="2"/>
            </p:cNvCxnSpPr>
            <p:nvPr/>
          </p:nvCxnSpPr>
          <p:spPr>
            <a:xfrm flipV="1">
              <a:off x="7119308" y="5085370"/>
              <a:ext cx="844196" cy="1130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grpSp>
          <p:nvGrpSpPr>
            <p:cNvPr id="28704" name="Group 8"/>
            <p:cNvGrpSpPr>
              <a:grpSpLocks/>
            </p:cNvGrpSpPr>
            <p:nvPr/>
          </p:nvGrpSpPr>
          <p:grpSpPr bwMode="auto">
            <a:xfrm>
              <a:off x="7963252" y="4906161"/>
              <a:ext cx="360040" cy="360040"/>
              <a:chOff x="5868144" y="2708920"/>
              <a:chExt cx="360040" cy="360040"/>
            </a:xfrm>
          </p:grpSpPr>
          <p:sp>
            <p:nvSpPr>
              <p:cNvPr id="39" name="Oval 38"/>
              <p:cNvSpPr/>
              <p:nvPr/>
            </p:nvSpPr>
            <p:spPr>
              <a:xfrm>
                <a:off x="5868395" y="2709576"/>
                <a:ext cx="359789" cy="35936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200">
                  <a:solidFill>
                    <a:schemeClr val="tx1"/>
                  </a:solidFill>
                </a:endParaRPr>
              </a:p>
            </p:txBody>
          </p:sp>
          <p:sp>
            <p:nvSpPr>
              <p:cNvPr id="40" name="Oval 39"/>
              <p:cNvSpPr/>
              <p:nvPr/>
            </p:nvSpPr>
            <p:spPr>
              <a:xfrm>
                <a:off x="5930705" y="2779642"/>
                <a:ext cx="235168" cy="23279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200" dirty="0">
                    <a:solidFill>
                      <a:schemeClr val="tx1"/>
                    </a:solidFill>
                  </a:rPr>
                  <a:t>8</a:t>
                </a:r>
                <a:endParaRPr lang="fr-CA" sz="1200" dirty="0">
                  <a:solidFill>
                    <a:schemeClr val="tx1"/>
                  </a:solidFill>
                </a:endParaRPr>
              </a:p>
            </p:txBody>
          </p:sp>
        </p:grpSp>
        <p:sp>
          <p:nvSpPr>
            <p:cNvPr id="10" name="Oval 9"/>
            <p:cNvSpPr/>
            <p:nvPr/>
          </p:nvSpPr>
          <p:spPr>
            <a:xfrm>
              <a:off x="3384747" y="4906818"/>
              <a:ext cx="359789" cy="35936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200" dirty="0">
                  <a:solidFill>
                    <a:schemeClr val="tx1"/>
                  </a:solidFill>
                </a:rPr>
                <a:t>1</a:t>
              </a:r>
              <a:endParaRPr lang="fr-CA" sz="1200" dirty="0">
                <a:solidFill>
                  <a:schemeClr val="tx1"/>
                </a:solidFill>
              </a:endParaRPr>
            </a:p>
          </p:txBody>
        </p:sp>
        <p:sp>
          <p:nvSpPr>
            <p:cNvPr id="28706" name="TextBox 10"/>
            <p:cNvSpPr txBox="1">
              <a:spLocks noChangeArrowheads="1"/>
            </p:cNvSpPr>
            <p:nvPr/>
          </p:nvSpPr>
          <p:spPr bwMode="auto">
            <a:xfrm>
              <a:off x="3887924" y="4765143"/>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200" b="0"/>
                <a:t>ε</a:t>
              </a:r>
              <a:endParaRPr lang="fr-CA" altLang="fr-FR" sz="1200" b="0"/>
            </a:p>
          </p:txBody>
        </p:sp>
        <p:cxnSp>
          <p:nvCxnSpPr>
            <p:cNvPr id="12" name="Straight Arrow Connector 11"/>
            <p:cNvCxnSpPr>
              <a:stCxn id="10" idx="6"/>
              <a:endCxn id="19" idx="2"/>
            </p:cNvCxnSpPr>
            <p:nvPr/>
          </p:nvCxnSpPr>
          <p:spPr>
            <a:xfrm>
              <a:off x="3744536" y="5085370"/>
              <a:ext cx="709526" cy="1130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8708" name="TextBox 12"/>
            <p:cNvSpPr txBox="1">
              <a:spLocks noChangeArrowheads="1"/>
            </p:cNvSpPr>
            <p:nvPr/>
          </p:nvSpPr>
          <p:spPr bwMode="auto">
            <a:xfrm>
              <a:off x="5731004" y="3501008"/>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200" b="0"/>
                <a:t>ε</a:t>
              </a:r>
              <a:endParaRPr lang="fr-CA" altLang="fr-FR" sz="1200" b="0"/>
            </a:p>
          </p:txBody>
        </p:sp>
        <p:sp>
          <p:nvSpPr>
            <p:cNvPr id="28709" name="TextBox 13"/>
            <p:cNvSpPr txBox="1">
              <a:spLocks noChangeArrowheads="1"/>
            </p:cNvSpPr>
            <p:nvPr/>
          </p:nvSpPr>
          <p:spPr bwMode="auto">
            <a:xfrm>
              <a:off x="5817248" y="6309320"/>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200" b="0"/>
                <a:t>ε</a:t>
              </a:r>
              <a:endParaRPr lang="fr-CA" altLang="fr-FR" sz="1200" b="0"/>
            </a:p>
          </p:txBody>
        </p:sp>
        <p:grpSp>
          <p:nvGrpSpPr>
            <p:cNvPr id="28710" name="Group 14"/>
            <p:cNvGrpSpPr>
              <a:grpSpLocks/>
            </p:cNvGrpSpPr>
            <p:nvPr/>
          </p:nvGrpSpPr>
          <p:grpSpPr bwMode="auto">
            <a:xfrm>
              <a:off x="3203848" y="5002657"/>
              <a:ext cx="180020" cy="189331"/>
              <a:chOff x="3707904" y="5857868"/>
              <a:chExt cx="180020" cy="189331"/>
            </a:xfrm>
          </p:grpSpPr>
          <p:cxnSp>
            <p:nvCxnSpPr>
              <p:cNvPr id="37" name="Straight Connector 36"/>
              <p:cNvCxnSpPr/>
              <p:nvPr/>
            </p:nvCxnSpPr>
            <p:spPr>
              <a:xfrm>
                <a:off x="3707904" y="5856955"/>
                <a:ext cx="180899" cy="9718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3707904" y="5949622"/>
                <a:ext cx="180899" cy="97185"/>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8711" name="Group 15"/>
            <p:cNvGrpSpPr>
              <a:grpSpLocks/>
            </p:cNvGrpSpPr>
            <p:nvPr/>
          </p:nvGrpSpPr>
          <p:grpSpPr bwMode="auto">
            <a:xfrm>
              <a:off x="4454212" y="4077072"/>
              <a:ext cx="2664296" cy="2050497"/>
              <a:chOff x="4139952" y="1412776"/>
              <a:chExt cx="2664296" cy="2050497"/>
            </a:xfrm>
          </p:grpSpPr>
          <p:sp>
            <p:nvSpPr>
              <p:cNvPr id="19" name="Oval 18"/>
              <p:cNvSpPr/>
              <p:nvPr/>
            </p:nvSpPr>
            <p:spPr>
              <a:xfrm>
                <a:off x="4139801" y="2251562"/>
                <a:ext cx="359789" cy="36162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200" dirty="0">
                    <a:solidFill>
                      <a:schemeClr val="tx1"/>
                    </a:solidFill>
                  </a:rPr>
                  <a:t>2</a:t>
                </a:r>
                <a:endParaRPr lang="fr-CA" sz="1200" dirty="0">
                  <a:solidFill>
                    <a:schemeClr val="tx1"/>
                  </a:solidFill>
                </a:endParaRPr>
              </a:p>
            </p:txBody>
          </p:sp>
          <p:sp>
            <p:nvSpPr>
              <p:cNvPr id="20" name="Oval 19"/>
              <p:cNvSpPr/>
              <p:nvPr/>
            </p:nvSpPr>
            <p:spPr>
              <a:xfrm>
                <a:off x="6445260" y="2251562"/>
                <a:ext cx="359787" cy="36162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200" dirty="0">
                    <a:solidFill>
                      <a:schemeClr val="tx1"/>
                    </a:solidFill>
                  </a:rPr>
                  <a:t>7</a:t>
                </a:r>
                <a:endParaRPr lang="fr-CA" sz="1200" dirty="0">
                  <a:solidFill>
                    <a:schemeClr val="tx1"/>
                  </a:solidFill>
                </a:endParaRPr>
              </a:p>
            </p:txBody>
          </p:sp>
          <p:sp>
            <p:nvSpPr>
              <p:cNvPr id="28716" name="TextBox 20"/>
              <p:cNvSpPr txBox="1">
                <a:spLocks noChangeArrowheads="1"/>
              </p:cNvSpPr>
              <p:nvPr/>
            </p:nvSpPr>
            <p:spPr bwMode="auto">
              <a:xfrm>
                <a:off x="5268830" y="1412776"/>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a:t>x</a:t>
                </a:r>
                <a:endParaRPr lang="fr-CA" altLang="fr-FR" sz="1200" b="0"/>
              </a:p>
            </p:txBody>
          </p:sp>
          <p:sp>
            <p:nvSpPr>
              <p:cNvPr id="28717" name="TextBox 21"/>
              <p:cNvSpPr txBox="1">
                <a:spLocks noChangeArrowheads="1"/>
              </p:cNvSpPr>
              <p:nvPr/>
            </p:nvSpPr>
            <p:spPr bwMode="auto">
              <a:xfrm>
                <a:off x="5286964" y="3068960"/>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a:t>y</a:t>
                </a:r>
                <a:endParaRPr lang="fr-CA" altLang="fr-FR" sz="1200" b="0"/>
              </a:p>
            </p:txBody>
          </p:sp>
          <p:sp>
            <p:nvSpPr>
              <p:cNvPr id="23" name="Oval 22"/>
              <p:cNvSpPr/>
              <p:nvPr/>
            </p:nvSpPr>
            <p:spPr>
              <a:xfrm>
                <a:off x="4778978" y="1557699"/>
                <a:ext cx="359789" cy="3593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200" dirty="0">
                    <a:solidFill>
                      <a:schemeClr val="tx1"/>
                    </a:solidFill>
                  </a:rPr>
                  <a:t>3</a:t>
                </a:r>
                <a:endParaRPr lang="fr-CA" sz="1200" dirty="0">
                  <a:solidFill>
                    <a:schemeClr val="tx1"/>
                  </a:solidFill>
                </a:endParaRPr>
              </a:p>
            </p:txBody>
          </p:sp>
          <p:sp>
            <p:nvSpPr>
              <p:cNvPr id="24" name="Oval 23"/>
              <p:cNvSpPr/>
              <p:nvPr/>
            </p:nvSpPr>
            <p:spPr>
              <a:xfrm>
                <a:off x="5868392" y="1557699"/>
                <a:ext cx="359789" cy="35936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200" dirty="0">
                    <a:solidFill>
                      <a:schemeClr val="tx1"/>
                    </a:solidFill>
                  </a:rPr>
                  <a:t>4</a:t>
                </a:r>
                <a:endParaRPr lang="fr-CA" sz="1200" dirty="0">
                  <a:solidFill>
                    <a:schemeClr val="tx1"/>
                  </a:solidFill>
                </a:endParaRPr>
              </a:p>
            </p:txBody>
          </p:sp>
          <p:sp>
            <p:nvSpPr>
              <p:cNvPr id="25" name="Oval 24"/>
              <p:cNvSpPr/>
              <p:nvPr/>
            </p:nvSpPr>
            <p:spPr>
              <a:xfrm>
                <a:off x="4785008" y="2925085"/>
                <a:ext cx="361798" cy="35936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200" dirty="0">
                    <a:solidFill>
                      <a:schemeClr val="tx1"/>
                    </a:solidFill>
                  </a:rPr>
                  <a:t>5</a:t>
                </a:r>
                <a:endParaRPr lang="fr-CA" sz="1200" dirty="0">
                  <a:solidFill>
                    <a:schemeClr val="tx1"/>
                  </a:solidFill>
                </a:endParaRPr>
              </a:p>
            </p:txBody>
          </p:sp>
          <p:sp>
            <p:nvSpPr>
              <p:cNvPr id="26" name="Oval 25"/>
              <p:cNvSpPr/>
              <p:nvPr/>
            </p:nvSpPr>
            <p:spPr>
              <a:xfrm>
                <a:off x="5876432" y="2925085"/>
                <a:ext cx="359789" cy="35936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1200" dirty="0">
                    <a:solidFill>
                      <a:schemeClr val="tx1"/>
                    </a:solidFill>
                  </a:rPr>
                  <a:t>6</a:t>
                </a:r>
                <a:endParaRPr lang="fr-CA" sz="1200" dirty="0">
                  <a:solidFill>
                    <a:schemeClr val="tx1"/>
                  </a:solidFill>
                </a:endParaRPr>
              </a:p>
            </p:txBody>
          </p:sp>
          <p:cxnSp>
            <p:nvCxnSpPr>
              <p:cNvPr id="27" name="Straight Arrow Connector 26"/>
              <p:cNvCxnSpPr>
                <a:stCxn id="19" idx="7"/>
                <a:endCxn id="23" idx="3"/>
              </p:cNvCxnSpPr>
              <p:nvPr/>
            </p:nvCxnSpPr>
            <p:spPr>
              <a:xfrm flipV="1">
                <a:off x="4447330" y="1865078"/>
                <a:ext cx="383907" cy="440727"/>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8" name="Straight Arrow Connector 27"/>
              <p:cNvCxnSpPr>
                <a:stCxn id="23" idx="6"/>
                <a:endCxn id="24" idx="2"/>
              </p:cNvCxnSpPr>
              <p:nvPr/>
            </p:nvCxnSpPr>
            <p:spPr>
              <a:xfrm>
                <a:off x="5138767" y="1736249"/>
                <a:ext cx="729625"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 name="Straight Arrow Connector 28"/>
              <p:cNvCxnSpPr>
                <a:stCxn id="24" idx="5"/>
                <a:endCxn id="20" idx="1"/>
              </p:cNvCxnSpPr>
              <p:nvPr/>
            </p:nvCxnSpPr>
            <p:spPr>
              <a:xfrm>
                <a:off x="6175921" y="1865078"/>
                <a:ext cx="321598" cy="440727"/>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0" name="Straight Arrow Connector 29"/>
              <p:cNvCxnSpPr>
                <a:stCxn id="19" idx="5"/>
                <a:endCxn id="25" idx="1"/>
              </p:cNvCxnSpPr>
              <p:nvPr/>
            </p:nvCxnSpPr>
            <p:spPr>
              <a:xfrm>
                <a:off x="4447330" y="2558942"/>
                <a:ext cx="391947" cy="418127"/>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1" name="Straight Arrow Connector 30"/>
              <p:cNvCxnSpPr>
                <a:stCxn id="25" idx="6"/>
                <a:endCxn id="26" idx="2"/>
              </p:cNvCxnSpPr>
              <p:nvPr/>
            </p:nvCxnSpPr>
            <p:spPr>
              <a:xfrm>
                <a:off x="5146807" y="3105897"/>
                <a:ext cx="729625"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2" name="Straight Arrow Connector 31"/>
              <p:cNvCxnSpPr>
                <a:stCxn id="26" idx="7"/>
                <a:endCxn id="20" idx="3"/>
              </p:cNvCxnSpPr>
              <p:nvPr/>
            </p:nvCxnSpPr>
            <p:spPr>
              <a:xfrm flipV="1">
                <a:off x="6181950" y="2558942"/>
                <a:ext cx="315569" cy="418127"/>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28728" name="TextBox 32"/>
              <p:cNvSpPr txBox="1">
                <a:spLocks noChangeArrowheads="1"/>
              </p:cNvSpPr>
              <p:nvPr/>
            </p:nvSpPr>
            <p:spPr bwMode="auto">
              <a:xfrm>
                <a:off x="4355976" y="1835532"/>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200" b="0"/>
                  <a:t>ε</a:t>
                </a:r>
                <a:endParaRPr lang="fr-CA" altLang="fr-FR" sz="1200" b="0"/>
              </a:p>
            </p:txBody>
          </p:sp>
          <p:sp>
            <p:nvSpPr>
              <p:cNvPr id="28729" name="TextBox 33"/>
              <p:cNvSpPr txBox="1">
                <a:spLocks noChangeArrowheads="1"/>
              </p:cNvSpPr>
              <p:nvPr/>
            </p:nvSpPr>
            <p:spPr bwMode="auto">
              <a:xfrm>
                <a:off x="6276216" y="1803265"/>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200" b="0"/>
                  <a:t>ε</a:t>
                </a:r>
                <a:endParaRPr lang="fr-CA" altLang="fr-FR" sz="1200" b="0"/>
              </a:p>
            </p:txBody>
          </p:sp>
          <p:sp>
            <p:nvSpPr>
              <p:cNvPr id="28730" name="TextBox 34"/>
              <p:cNvSpPr txBox="1">
                <a:spLocks noChangeArrowheads="1"/>
              </p:cNvSpPr>
              <p:nvPr/>
            </p:nvSpPr>
            <p:spPr bwMode="auto">
              <a:xfrm>
                <a:off x="4317589" y="2617013"/>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200" b="0"/>
                  <a:t>ε</a:t>
                </a:r>
                <a:endParaRPr lang="fr-CA" altLang="fr-FR" sz="1200" b="0"/>
              </a:p>
            </p:txBody>
          </p:sp>
          <p:sp>
            <p:nvSpPr>
              <p:cNvPr id="28731" name="TextBox 35"/>
              <p:cNvSpPr txBox="1">
                <a:spLocks noChangeArrowheads="1"/>
              </p:cNvSpPr>
              <p:nvPr/>
            </p:nvSpPr>
            <p:spPr bwMode="auto">
              <a:xfrm>
                <a:off x="6254412" y="2617013"/>
                <a:ext cx="432048" cy="394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200" b="0"/>
                  <a:t>ε</a:t>
                </a:r>
                <a:endParaRPr lang="fr-CA" altLang="fr-FR" sz="1200" b="0"/>
              </a:p>
            </p:txBody>
          </p:sp>
        </p:grpSp>
        <p:sp>
          <p:nvSpPr>
            <p:cNvPr id="17" name="Freeform 16"/>
            <p:cNvSpPr/>
            <p:nvPr/>
          </p:nvSpPr>
          <p:spPr>
            <a:xfrm>
              <a:off x="3593786" y="5275222"/>
              <a:ext cx="4502377" cy="1116511"/>
            </a:xfrm>
            <a:custGeom>
              <a:avLst/>
              <a:gdLst>
                <a:gd name="connsiteX0" fmla="*/ 0 w 4502150"/>
                <a:gd name="connsiteY0" fmla="*/ 0 h 1117100"/>
                <a:gd name="connsiteX1" fmla="*/ 1809750 w 4502150"/>
                <a:gd name="connsiteY1" fmla="*/ 1060450 h 1117100"/>
                <a:gd name="connsiteX2" fmla="*/ 3492500 w 4502150"/>
                <a:gd name="connsiteY2" fmla="*/ 869950 h 1117100"/>
                <a:gd name="connsiteX3" fmla="*/ 4502150 w 4502150"/>
                <a:gd name="connsiteY3" fmla="*/ 0 h 1117100"/>
                <a:gd name="connsiteX4" fmla="*/ 4502150 w 4502150"/>
                <a:gd name="connsiteY4" fmla="*/ 0 h 1117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150" h="1117100">
                  <a:moveTo>
                    <a:pt x="0" y="0"/>
                  </a:moveTo>
                  <a:cubicBezTo>
                    <a:pt x="613833" y="457729"/>
                    <a:pt x="1227667" y="915458"/>
                    <a:pt x="1809750" y="1060450"/>
                  </a:cubicBezTo>
                  <a:cubicBezTo>
                    <a:pt x="2391833" y="1205442"/>
                    <a:pt x="3043767" y="1046692"/>
                    <a:pt x="3492500" y="869950"/>
                  </a:cubicBezTo>
                  <a:cubicBezTo>
                    <a:pt x="3941233" y="693208"/>
                    <a:pt x="4502150" y="0"/>
                    <a:pt x="4502150" y="0"/>
                  </a:cubicBezTo>
                  <a:lnTo>
                    <a:pt x="4502150" y="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200">
                <a:solidFill>
                  <a:schemeClr val="tx1"/>
                </a:solidFill>
              </a:endParaRPr>
            </a:p>
          </p:txBody>
        </p:sp>
        <p:sp>
          <p:nvSpPr>
            <p:cNvPr id="18" name="Freeform 17"/>
            <p:cNvSpPr/>
            <p:nvPr/>
          </p:nvSpPr>
          <p:spPr>
            <a:xfrm>
              <a:off x="4546521" y="3776746"/>
              <a:ext cx="3537582" cy="1161714"/>
            </a:xfrm>
            <a:custGeom>
              <a:avLst/>
              <a:gdLst>
                <a:gd name="connsiteX0" fmla="*/ 3536950 w 3536950"/>
                <a:gd name="connsiteY0" fmla="*/ 1161933 h 1161933"/>
                <a:gd name="connsiteX1" fmla="*/ 2279650 w 3536950"/>
                <a:gd name="connsiteY1" fmla="*/ 234833 h 1161933"/>
                <a:gd name="connsiteX2" fmla="*/ 730250 w 3536950"/>
                <a:gd name="connsiteY2" fmla="*/ 63383 h 1161933"/>
                <a:gd name="connsiteX3" fmla="*/ 0 w 3536950"/>
                <a:gd name="connsiteY3" fmla="*/ 1130183 h 1161933"/>
              </a:gdLst>
              <a:ahLst/>
              <a:cxnLst>
                <a:cxn ang="0">
                  <a:pos x="connsiteX0" y="connsiteY0"/>
                </a:cxn>
                <a:cxn ang="0">
                  <a:pos x="connsiteX1" y="connsiteY1"/>
                </a:cxn>
                <a:cxn ang="0">
                  <a:pos x="connsiteX2" y="connsiteY2"/>
                </a:cxn>
                <a:cxn ang="0">
                  <a:pos x="connsiteX3" y="connsiteY3"/>
                </a:cxn>
              </a:cxnLst>
              <a:rect l="l" t="t" r="r" b="b"/>
              <a:pathLst>
                <a:path w="3536950" h="1161933">
                  <a:moveTo>
                    <a:pt x="3536950" y="1161933"/>
                  </a:moveTo>
                  <a:cubicBezTo>
                    <a:pt x="3142191" y="789929"/>
                    <a:pt x="2747433" y="417925"/>
                    <a:pt x="2279650" y="234833"/>
                  </a:cubicBezTo>
                  <a:cubicBezTo>
                    <a:pt x="1811867" y="51741"/>
                    <a:pt x="1110192" y="-85842"/>
                    <a:pt x="730250" y="63383"/>
                  </a:cubicBezTo>
                  <a:cubicBezTo>
                    <a:pt x="350308" y="212608"/>
                    <a:pt x="175154" y="671395"/>
                    <a:pt x="0" y="1130183"/>
                  </a:cubicBez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200">
                <a:solidFill>
                  <a:schemeClr val="tx1"/>
                </a:solidFill>
              </a:endParaRPr>
            </a:p>
          </p:txBody>
        </p:sp>
      </p:grpSp>
      <p:graphicFrame>
        <p:nvGraphicFramePr>
          <p:cNvPr id="41" name="Table 40"/>
          <p:cNvGraphicFramePr>
            <a:graphicFrameLocks noGrp="1"/>
          </p:cNvGraphicFramePr>
          <p:nvPr/>
        </p:nvGraphicFramePr>
        <p:xfrm>
          <a:off x="4429125" y="4652963"/>
          <a:ext cx="3635376" cy="1484312"/>
        </p:xfrm>
        <a:graphic>
          <a:graphicData uri="http://schemas.openxmlformats.org/drawingml/2006/table">
            <a:tbl>
              <a:tblPr firstRow="1" bandRow="1">
                <a:tableStyleId>{7DF18680-E054-41AD-8BC1-D1AEF772440D}</a:tableStyleId>
              </a:tblPr>
              <a:tblGrid>
                <a:gridCol w="1211792"/>
                <a:gridCol w="1211792"/>
                <a:gridCol w="1211792"/>
              </a:tblGrid>
              <a:tr h="371078">
                <a:tc>
                  <a:txBody>
                    <a:bodyPr/>
                    <a:lstStyle/>
                    <a:p>
                      <a:endParaRPr lang="fr-CA" sz="1800" dirty="0"/>
                    </a:p>
                  </a:txBody>
                  <a:tcPr marL="91441" marR="91441" marT="45749" marB="45749"/>
                </a:tc>
                <a:tc>
                  <a:txBody>
                    <a:bodyPr/>
                    <a:lstStyle/>
                    <a:p>
                      <a:r>
                        <a:rPr lang="en-CA" sz="1800" dirty="0" smtClean="0"/>
                        <a:t>x</a:t>
                      </a:r>
                      <a:endParaRPr lang="fr-CA" sz="1800" dirty="0"/>
                    </a:p>
                  </a:txBody>
                  <a:tcPr marL="91441" marR="91441" marT="45749" marB="45749"/>
                </a:tc>
                <a:tc>
                  <a:txBody>
                    <a:bodyPr/>
                    <a:lstStyle/>
                    <a:p>
                      <a:r>
                        <a:rPr lang="en-CA" sz="1800" dirty="0" smtClean="0"/>
                        <a:t>y</a:t>
                      </a:r>
                      <a:endParaRPr lang="fr-CA" sz="1800" dirty="0"/>
                    </a:p>
                  </a:txBody>
                  <a:tcPr marL="91441" marR="91441" marT="45749" marB="45749"/>
                </a:tc>
              </a:tr>
              <a:tr h="371078">
                <a:tc>
                  <a:txBody>
                    <a:bodyPr/>
                    <a:lstStyle/>
                    <a:p>
                      <a:r>
                        <a:rPr lang="en-CA" sz="1800" dirty="0" smtClean="0"/>
                        <a:t>A</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r h="371078">
                <a:tc>
                  <a:txBody>
                    <a:bodyPr/>
                    <a:lstStyle/>
                    <a:p>
                      <a:r>
                        <a:rPr lang="en-CA" sz="1800" dirty="0" smtClean="0"/>
                        <a:t>B</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r h="371078">
                <a:tc>
                  <a:txBody>
                    <a:bodyPr/>
                    <a:lstStyle/>
                    <a:p>
                      <a:r>
                        <a:rPr lang="en-CA" sz="1800" dirty="0" smtClean="0"/>
                        <a:t>C</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bl>
          </a:graphicData>
        </a:graphic>
      </p:graphicFrame>
      <p:sp>
        <p:nvSpPr>
          <p:cNvPr id="42" name="TextBox 41"/>
          <p:cNvSpPr txBox="1"/>
          <p:nvPr/>
        </p:nvSpPr>
        <p:spPr>
          <a:xfrm>
            <a:off x="468313" y="1646238"/>
            <a:ext cx="3155950" cy="708025"/>
          </a:xfrm>
          <a:prstGeom prst="rect">
            <a:avLst/>
          </a:prstGeom>
          <a:noFill/>
        </p:spPr>
        <p:txBody>
          <a:bodyPr>
            <a:spAutoFit/>
          </a:bodyPr>
          <a:lstStyle/>
          <a:p>
            <a:pPr eaLnBrk="1" hangingPunct="1">
              <a:defRPr/>
            </a:pPr>
            <a:r>
              <a:rPr lang="en-CA" sz="2000" b="1" dirty="0">
                <a:latin typeface="+mn-lt"/>
                <a:cs typeface="+mn-cs"/>
              </a:rPr>
              <a:t>Expression </a:t>
            </a:r>
            <a:r>
              <a:rPr lang="en-CA" sz="2000" b="1" dirty="0" err="1">
                <a:latin typeface="+mn-lt"/>
                <a:cs typeface="+mn-cs"/>
              </a:rPr>
              <a:t>Régulière</a:t>
            </a:r>
            <a:r>
              <a:rPr lang="en-CA" dirty="0">
                <a:latin typeface="Arial" charset="0"/>
                <a:cs typeface="Arial" charset="0"/>
              </a:rPr>
              <a:t>:</a:t>
            </a:r>
          </a:p>
          <a:p>
            <a:pPr eaLnBrk="1" hangingPunct="1">
              <a:defRPr/>
            </a:pPr>
            <a:r>
              <a:rPr lang="en-CA" sz="2000" b="1" dirty="0">
                <a:solidFill>
                  <a:schemeClr val="tx2"/>
                </a:solidFill>
                <a:latin typeface="+mn-lt"/>
                <a:cs typeface="+mn-cs"/>
              </a:rPr>
              <a:t>(x | y)*</a:t>
            </a:r>
            <a:endParaRPr lang="fr-CA" sz="2000" b="1" dirty="0">
              <a:latin typeface="+mn-lt"/>
              <a:cs typeface="+mn-cs"/>
            </a:endParaRPr>
          </a:p>
        </p:txBody>
      </p:sp>
    </p:spTree>
    <p:extLst>
      <p:ext uri="{BB962C8B-B14F-4D97-AF65-F5344CB8AC3E}">
        <p14:creationId xmlns:p14="http://schemas.microsoft.com/office/powerpoint/2010/main" val="1026959688"/>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de Conversion</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970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2DDC42D-7E6D-44AB-B21A-9F048A6C63E1}" type="slidenum">
              <a:rPr lang="fr-CA" altLang="fr-FR" sz="1200" b="0" smtClean="0">
                <a:solidFill>
                  <a:srgbClr val="898989"/>
                </a:solidFill>
                <a:cs typeface="Arial" pitchFamily="34" charset="0"/>
              </a:rPr>
              <a:pPr>
                <a:spcBef>
                  <a:spcPct val="0"/>
                </a:spcBef>
                <a:spcAft>
                  <a:spcPct val="0"/>
                </a:spcAft>
                <a:buFontTx/>
                <a:buNone/>
              </a:pPr>
              <a:t>261</a:t>
            </a:fld>
            <a:endParaRPr lang="fr-CA" altLang="fr-FR" sz="1200" b="0" smtClean="0">
              <a:solidFill>
                <a:srgbClr val="898989"/>
              </a:solidFill>
              <a:cs typeface="Arial" pitchFamily="34" charset="0"/>
            </a:endParaRPr>
          </a:p>
        </p:txBody>
      </p:sp>
      <p:sp>
        <p:nvSpPr>
          <p:cNvPr id="42" name="TextBox 41"/>
          <p:cNvSpPr txBox="1"/>
          <p:nvPr/>
        </p:nvSpPr>
        <p:spPr>
          <a:xfrm>
            <a:off x="468313" y="1646238"/>
            <a:ext cx="3155950" cy="708025"/>
          </a:xfrm>
          <a:prstGeom prst="rect">
            <a:avLst/>
          </a:prstGeom>
          <a:noFill/>
        </p:spPr>
        <p:txBody>
          <a:bodyPr>
            <a:spAutoFit/>
          </a:bodyPr>
          <a:lstStyle/>
          <a:p>
            <a:pPr eaLnBrk="1" hangingPunct="1">
              <a:defRPr/>
            </a:pPr>
            <a:r>
              <a:rPr lang="en-CA" sz="2000" b="1" dirty="0">
                <a:latin typeface="+mn-lt"/>
                <a:cs typeface="+mn-cs"/>
              </a:rPr>
              <a:t>Expression </a:t>
            </a:r>
            <a:r>
              <a:rPr lang="en-CA" sz="2000" b="1" dirty="0" err="1">
                <a:latin typeface="+mn-lt"/>
                <a:cs typeface="+mn-cs"/>
              </a:rPr>
              <a:t>Régulière</a:t>
            </a:r>
            <a:r>
              <a:rPr lang="en-CA" dirty="0">
                <a:latin typeface="Arial" charset="0"/>
                <a:cs typeface="Arial" charset="0"/>
              </a:rPr>
              <a:t>:</a:t>
            </a:r>
          </a:p>
          <a:p>
            <a:pPr eaLnBrk="1" hangingPunct="1">
              <a:defRPr/>
            </a:pPr>
            <a:r>
              <a:rPr lang="en-CA" sz="2000" b="1" dirty="0">
                <a:solidFill>
                  <a:schemeClr val="tx2"/>
                </a:solidFill>
                <a:latin typeface="+mn-lt"/>
                <a:cs typeface="+mn-cs"/>
              </a:rPr>
              <a:t>(x | y)*</a:t>
            </a:r>
            <a:endParaRPr lang="fr-CA" sz="2000" b="1" dirty="0">
              <a:latin typeface="+mn-lt"/>
              <a:cs typeface="+mn-cs"/>
            </a:endParaRPr>
          </a:p>
        </p:txBody>
      </p:sp>
      <p:grpSp>
        <p:nvGrpSpPr>
          <p:cNvPr id="29702" name="Group 67"/>
          <p:cNvGrpSpPr>
            <a:grpSpLocks/>
          </p:cNvGrpSpPr>
          <p:nvPr/>
        </p:nvGrpSpPr>
        <p:grpSpPr bwMode="auto">
          <a:xfrm>
            <a:off x="468313" y="2060575"/>
            <a:ext cx="3833812" cy="4392613"/>
            <a:chOff x="1187624" y="2060848"/>
            <a:chExt cx="3834233" cy="4392488"/>
          </a:xfrm>
        </p:grpSpPr>
        <p:sp>
          <p:nvSpPr>
            <p:cNvPr id="29727" name="TextBox 55"/>
            <p:cNvSpPr txBox="1">
              <a:spLocks noChangeArrowheads="1"/>
            </p:cNvSpPr>
            <p:nvPr/>
          </p:nvSpPr>
          <p:spPr bwMode="auto">
            <a:xfrm>
              <a:off x="1907704" y="2924944"/>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b="0"/>
                <a:t>x</a:t>
              </a:r>
              <a:endParaRPr lang="fr-CA" altLang="fr-FR" sz="2400" b="0"/>
            </a:p>
          </p:txBody>
        </p:sp>
        <p:grpSp>
          <p:nvGrpSpPr>
            <p:cNvPr id="29728" name="Group 60"/>
            <p:cNvGrpSpPr>
              <a:grpSpLocks/>
            </p:cNvGrpSpPr>
            <p:nvPr/>
          </p:nvGrpSpPr>
          <p:grpSpPr bwMode="auto">
            <a:xfrm>
              <a:off x="1187624" y="2400811"/>
              <a:ext cx="3540129" cy="3742650"/>
              <a:chOff x="1511660" y="2256795"/>
              <a:chExt cx="3540129" cy="3742650"/>
            </a:xfrm>
          </p:grpSpPr>
          <p:grpSp>
            <p:nvGrpSpPr>
              <p:cNvPr id="29734" name="Group 54"/>
              <p:cNvGrpSpPr>
                <a:grpSpLocks/>
              </p:cNvGrpSpPr>
              <p:nvPr/>
            </p:nvGrpSpPr>
            <p:grpSpPr bwMode="auto">
              <a:xfrm>
                <a:off x="1511660" y="2256795"/>
                <a:ext cx="3540129" cy="3742650"/>
                <a:chOff x="1511660" y="2256795"/>
                <a:chExt cx="3540129" cy="3742650"/>
              </a:xfrm>
            </p:grpSpPr>
            <p:sp>
              <p:nvSpPr>
                <p:cNvPr id="45" name="Oval 44"/>
                <p:cNvSpPr/>
                <p:nvPr/>
              </p:nvSpPr>
              <p:spPr>
                <a:xfrm>
                  <a:off x="1511660" y="3717005"/>
                  <a:ext cx="971657" cy="86357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A</a:t>
                  </a:r>
                  <a:endParaRPr lang="fr-CA" sz="2000" dirty="0">
                    <a:solidFill>
                      <a:schemeClr val="tx1"/>
                    </a:solidFill>
                  </a:endParaRPr>
                </a:p>
              </p:txBody>
            </p:sp>
            <p:sp>
              <p:nvSpPr>
                <p:cNvPr id="46" name="Oval 45"/>
                <p:cNvSpPr/>
                <p:nvPr/>
              </p:nvSpPr>
              <p:spPr>
                <a:xfrm>
                  <a:off x="3851892" y="2564513"/>
                  <a:ext cx="973244" cy="865163"/>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B</a:t>
                  </a:r>
                  <a:endParaRPr lang="fr-CA" sz="2000" dirty="0">
                    <a:solidFill>
                      <a:schemeClr val="tx1"/>
                    </a:solidFill>
                  </a:endParaRPr>
                </a:p>
              </p:txBody>
            </p:sp>
            <p:sp>
              <p:nvSpPr>
                <p:cNvPr id="47" name="Oval 46"/>
                <p:cNvSpPr/>
                <p:nvPr/>
              </p:nvSpPr>
              <p:spPr>
                <a:xfrm>
                  <a:off x="3851892" y="4798062"/>
                  <a:ext cx="973244" cy="863575"/>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C</a:t>
                  </a:r>
                  <a:endParaRPr lang="fr-CA" sz="2000" dirty="0">
                    <a:solidFill>
                      <a:schemeClr val="tx1"/>
                    </a:solidFill>
                  </a:endParaRPr>
                </a:p>
              </p:txBody>
            </p:sp>
            <p:sp>
              <p:nvSpPr>
                <p:cNvPr id="48" name="Freeform 47"/>
                <p:cNvSpPr/>
                <p:nvPr/>
              </p:nvSpPr>
              <p:spPr>
                <a:xfrm>
                  <a:off x="2191185" y="2770882"/>
                  <a:ext cx="1676584" cy="925487"/>
                </a:xfrm>
                <a:custGeom>
                  <a:avLst/>
                  <a:gdLst>
                    <a:gd name="connsiteX0" fmla="*/ 0 w 1676400"/>
                    <a:gd name="connsiteY0" fmla="*/ 923925 h 923925"/>
                    <a:gd name="connsiteX1" fmla="*/ 533400 w 1676400"/>
                    <a:gd name="connsiteY1" fmla="*/ 266700 h 923925"/>
                    <a:gd name="connsiteX2" fmla="*/ 1676400 w 1676400"/>
                    <a:gd name="connsiteY2" fmla="*/ 0 h 923925"/>
                    <a:gd name="connsiteX3" fmla="*/ 1676400 w 1676400"/>
                    <a:gd name="connsiteY3" fmla="*/ 0 h 923925"/>
                  </a:gdLst>
                  <a:ahLst/>
                  <a:cxnLst>
                    <a:cxn ang="0">
                      <a:pos x="connsiteX0" y="connsiteY0"/>
                    </a:cxn>
                    <a:cxn ang="0">
                      <a:pos x="connsiteX1" y="connsiteY1"/>
                    </a:cxn>
                    <a:cxn ang="0">
                      <a:pos x="connsiteX2" y="connsiteY2"/>
                    </a:cxn>
                    <a:cxn ang="0">
                      <a:pos x="connsiteX3" y="connsiteY3"/>
                    </a:cxn>
                  </a:cxnLst>
                  <a:rect l="l" t="t" r="r" b="b"/>
                  <a:pathLst>
                    <a:path w="1676400" h="923925">
                      <a:moveTo>
                        <a:pt x="0" y="923925"/>
                      </a:moveTo>
                      <a:cubicBezTo>
                        <a:pt x="127000" y="672306"/>
                        <a:pt x="254000" y="420687"/>
                        <a:pt x="533400" y="266700"/>
                      </a:cubicBezTo>
                      <a:cubicBezTo>
                        <a:pt x="812800" y="112712"/>
                        <a:pt x="1676400" y="0"/>
                        <a:pt x="1676400" y="0"/>
                      </a:cubicBezTo>
                      <a:lnTo>
                        <a:pt x="1676400" y="0"/>
                      </a:ln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000">
                    <a:solidFill>
                      <a:schemeClr val="tx1"/>
                    </a:solidFill>
                  </a:endParaRPr>
                </a:p>
              </p:txBody>
            </p:sp>
            <p:sp>
              <p:nvSpPr>
                <p:cNvPr id="49" name="Freeform 48"/>
                <p:cNvSpPr/>
                <p:nvPr/>
              </p:nvSpPr>
              <p:spPr>
                <a:xfrm flipV="1">
                  <a:off x="2191185" y="4526607"/>
                  <a:ext cx="1676584" cy="923899"/>
                </a:xfrm>
                <a:custGeom>
                  <a:avLst/>
                  <a:gdLst>
                    <a:gd name="connsiteX0" fmla="*/ 0 w 1676400"/>
                    <a:gd name="connsiteY0" fmla="*/ 923925 h 923925"/>
                    <a:gd name="connsiteX1" fmla="*/ 533400 w 1676400"/>
                    <a:gd name="connsiteY1" fmla="*/ 266700 h 923925"/>
                    <a:gd name="connsiteX2" fmla="*/ 1676400 w 1676400"/>
                    <a:gd name="connsiteY2" fmla="*/ 0 h 923925"/>
                    <a:gd name="connsiteX3" fmla="*/ 1676400 w 1676400"/>
                    <a:gd name="connsiteY3" fmla="*/ 0 h 923925"/>
                  </a:gdLst>
                  <a:ahLst/>
                  <a:cxnLst>
                    <a:cxn ang="0">
                      <a:pos x="connsiteX0" y="connsiteY0"/>
                    </a:cxn>
                    <a:cxn ang="0">
                      <a:pos x="connsiteX1" y="connsiteY1"/>
                    </a:cxn>
                    <a:cxn ang="0">
                      <a:pos x="connsiteX2" y="connsiteY2"/>
                    </a:cxn>
                    <a:cxn ang="0">
                      <a:pos x="connsiteX3" y="connsiteY3"/>
                    </a:cxn>
                  </a:cxnLst>
                  <a:rect l="l" t="t" r="r" b="b"/>
                  <a:pathLst>
                    <a:path w="1676400" h="923925">
                      <a:moveTo>
                        <a:pt x="0" y="923925"/>
                      </a:moveTo>
                      <a:cubicBezTo>
                        <a:pt x="127000" y="672306"/>
                        <a:pt x="254000" y="420687"/>
                        <a:pt x="533400" y="266700"/>
                      </a:cubicBezTo>
                      <a:cubicBezTo>
                        <a:pt x="812800" y="112712"/>
                        <a:pt x="1676400" y="0"/>
                        <a:pt x="1676400" y="0"/>
                      </a:cubicBezTo>
                      <a:lnTo>
                        <a:pt x="1676400" y="0"/>
                      </a:ln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000">
                    <a:solidFill>
                      <a:schemeClr val="tx1"/>
                    </a:solidFill>
                  </a:endParaRPr>
                </a:p>
              </p:txBody>
            </p:sp>
            <p:sp>
              <p:nvSpPr>
                <p:cNvPr id="50" name="Freeform 49"/>
                <p:cNvSpPr/>
                <p:nvPr/>
              </p:nvSpPr>
              <p:spPr>
                <a:xfrm>
                  <a:off x="4353597" y="2256547"/>
                  <a:ext cx="698577" cy="409563"/>
                </a:xfrm>
                <a:custGeom>
                  <a:avLst/>
                  <a:gdLst>
                    <a:gd name="connsiteX0" fmla="*/ 0 w 698864"/>
                    <a:gd name="connsiteY0" fmla="*/ 314955 h 410205"/>
                    <a:gd name="connsiteX1" fmla="*/ 161925 w 698864"/>
                    <a:gd name="connsiteY1" fmla="*/ 630 h 410205"/>
                    <a:gd name="connsiteX2" fmla="*/ 695325 w 698864"/>
                    <a:gd name="connsiteY2" fmla="*/ 238755 h 410205"/>
                    <a:gd name="connsiteX3" fmla="*/ 352425 w 698864"/>
                    <a:gd name="connsiteY3" fmla="*/ 410205 h 410205"/>
                  </a:gdLst>
                  <a:ahLst/>
                  <a:cxnLst>
                    <a:cxn ang="0">
                      <a:pos x="connsiteX0" y="connsiteY0"/>
                    </a:cxn>
                    <a:cxn ang="0">
                      <a:pos x="connsiteX1" y="connsiteY1"/>
                    </a:cxn>
                    <a:cxn ang="0">
                      <a:pos x="connsiteX2" y="connsiteY2"/>
                    </a:cxn>
                    <a:cxn ang="0">
                      <a:pos x="connsiteX3" y="connsiteY3"/>
                    </a:cxn>
                  </a:cxnLst>
                  <a:rect l="l" t="t" r="r" b="b"/>
                  <a:pathLst>
                    <a:path w="698864" h="410205">
                      <a:moveTo>
                        <a:pt x="0" y="314955"/>
                      </a:moveTo>
                      <a:cubicBezTo>
                        <a:pt x="23019" y="164142"/>
                        <a:pt x="46038" y="13330"/>
                        <a:pt x="161925" y="630"/>
                      </a:cubicBezTo>
                      <a:cubicBezTo>
                        <a:pt x="277812" y="-12070"/>
                        <a:pt x="663575" y="170492"/>
                        <a:pt x="695325" y="238755"/>
                      </a:cubicBezTo>
                      <a:cubicBezTo>
                        <a:pt x="727075" y="307017"/>
                        <a:pt x="539750" y="358611"/>
                        <a:pt x="352425" y="410205"/>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000">
                    <a:solidFill>
                      <a:schemeClr val="tx1"/>
                    </a:solidFill>
                  </a:endParaRPr>
                </a:p>
              </p:txBody>
            </p:sp>
            <p:sp>
              <p:nvSpPr>
                <p:cNvPr id="51" name="Freeform 50"/>
                <p:cNvSpPr/>
                <p:nvPr/>
              </p:nvSpPr>
              <p:spPr>
                <a:xfrm flipV="1">
                  <a:off x="4353597" y="5590202"/>
                  <a:ext cx="698577" cy="409563"/>
                </a:xfrm>
                <a:custGeom>
                  <a:avLst/>
                  <a:gdLst>
                    <a:gd name="connsiteX0" fmla="*/ 0 w 698864"/>
                    <a:gd name="connsiteY0" fmla="*/ 314955 h 410205"/>
                    <a:gd name="connsiteX1" fmla="*/ 161925 w 698864"/>
                    <a:gd name="connsiteY1" fmla="*/ 630 h 410205"/>
                    <a:gd name="connsiteX2" fmla="*/ 695325 w 698864"/>
                    <a:gd name="connsiteY2" fmla="*/ 238755 h 410205"/>
                    <a:gd name="connsiteX3" fmla="*/ 352425 w 698864"/>
                    <a:gd name="connsiteY3" fmla="*/ 410205 h 410205"/>
                  </a:gdLst>
                  <a:ahLst/>
                  <a:cxnLst>
                    <a:cxn ang="0">
                      <a:pos x="connsiteX0" y="connsiteY0"/>
                    </a:cxn>
                    <a:cxn ang="0">
                      <a:pos x="connsiteX1" y="connsiteY1"/>
                    </a:cxn>
                    <a:cxn ang="0">
                      <a:pos x="connsiteX2" y="connsiteY2"/>
                    </a:cxn>
                    <a:cxn ang="0">
                      <a:pos x="connsiteX3" y="connsiteY3"/>
                    </a:cxn>
                  </a:cxnLst>
                  <a:rect l="l" t="t" r="r" b="b"/>
                  <a:pathLst>
                    <a:path w="698864" h="410205">
                      <a:moveTo>
                        <a:pt x="0" y="314955"/>
                      </a:moveTo>
                      <a:cubicBezTo>
                        <a:pt x="23019" y="164142"/>
                        <a:pt x="46038" y="13330"/>
                        <a:pt x="161925" y="630"/>
                      </a:cubicBezTo>
                      <a:cubicBezTo>
                        <a:pt x="277812" y="-12070"/>
                        <a:pt x="663575" y="170492"/>
                        <a:pt x="695325" y="238755"/>
                      </a:cubicBezTo>
                      <a:cubicBezTo>
                        <a:pt x="727075" y="307017"/>
                        <a:pt x="539750" y="358611"/>
                        <a:pt x="352425" y="410205"/>
                      </a:cubicBez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000">
                    <a:solidFill>
                      <a:schemeClr val="tx1"/>
                    </a:solidFill>
                  </a:endParaRPr>
                </a:p>
              </p:txBody>
            </p:sp>
            <p:sp>
              <p:nvSpPr>
                <p:cNvPr id="52" name="Freeform 51"/>
                <p:cNvSpPr/>
                <p:nvPr/>
              </p:nvSpPr>
              <p:spPr>
                <a:xfrm>
                  <a:off x="3788385" y="3420152"/>
                  <a:ext cx="317535" cy="1504907"/>
                </a:xfrm>
                <a:custGeom>
                  <a:avLst/>
                  <a:gdLst>
                    <a:gd name="connsiteX0" fmla="*/ 317090 w 317090"/>
                    <a:gd name="connsiteY0" fmla="*/ 0 h 1504950"/>
                    <a:gd name="connsiteX1" fmla="*/ 2765 w 317090"/>
                    <a:gd name="connsiteY1" fmla="*/ 933450 h 1504950"/>
                    <a:gd name="connsiteX2" fmla="*/ 155165 w 317090"/>
                    <a:gd name="connsiteY2" fmla="*/ 1504950 h 1504950"/>
                    <a:gd name="connsiteX3" fmla="*/ 155165 w 317090"/>
                    <a:gd name="connsiteY3" fmla="*/ 1504950 h 1504950"/>
                  </a:gdLst>
                  <a:ahLst/>
                  <a:cxnLst>
                    <a:cxn ang="0">
                      <a:pos x="connsiteX0" y="connsiteY0"/>
                    </a:cxn>
                    <a:cxn ang="0">
                      <a:pos x="connsiteX1" y="connsiteY1"/>
                    </a:cxn>
                    <a:cxn ang="0">
                      <a:pos x="connsiteX2" y="connsiteY2"/>
                    </a:cxn>
                    <a:cxn ang="0">
                      <a:pos x="connsiteX3" y="connsiteY3"/>
                    </a:cxn>
                  </a:cxnLst>
                  <a:rect l="l" t="t" r="r" b="b"/>
                  <a:pathLst>
                    <a:path w="317090" h="1504950">
                      <a:moveTo>
                        <a:pt x="317090" y="0"/>
                      </a:moveTo>
                      <a:cubicBezTo>
                        <a:pt x="173421" y="341312"/>
                        <a:pt x="29752" y="682625"/>
                        <a:pt x="2765" y="933450"/>
                      </a:cubicBezTo>
                      <a:cubicBezTo>
                        <a:pt x="-24222" y="1184275"/>
                        <a:pt x="155165" y="1504950"/>
                        <a:pt x="155165" y="1504950"/>
                      </a:cubicBezTo>
                      <a:lnTo>
                        <a:pt x="155165" y="1504950"/>
                      </a:lnTo>
                    </a:path>
                  </a:pathLst>
                </a:custGeom>
                <a:noFill/>
                <a:ln w="28575">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000">
                    <a:solidFill>
                      <a:schemeClr val="tx1"/>
                    </a:solidFill>
                  </a:endParaRPr>
                </a:p>
              </p:txBody>
            </p:sp>
            <p:sp>
              <p:nvSpPr>
                <p:cNvPr id="53" name="Freeform 52"/>
                <p:cNvSpPr/>
                <p:nvPr/>
              </p:nvSpPr>
              <p:spPr>
                <a:xfrm flipH="1">
                  <a:off x="4572696" y="3436026"/>
                  <a:ext cx="317535" cy="1504907"/>
                </a:xfrm>
                <a:custGeom>
                  <a:avLst/>
                  <a:gdLst>
                    <a:gd name="connsiteX0" fmla="*/ 317090 w 317090"/>
                    <a:gd name="connsiteY0" fmla="*/ 0 h 1504950"/>
                    <a:gd name="connsiteX1" fmla="*/ 2765 w 317090"/>
                    <a:gd name="connsiteY1" fmla="*/ 933450 h 1504950"/>
                    <a:gd name="connsiteX2" fmla="*/ 155165 w 317090"/>
                    <a:gd name="connsiteY2" fmla="*/ 1504950 h 1504950"/>
                    <a:gd name="connsiteX3" fmla="*/ 155165 w 317090"/>
                    <a:gd name="connsiteY3" fmla="*/ 1504950 h 1504950"/>
                  </a:gdLst>
                  <a:ahLst/>
                  <a:cxnLst>
                    <a:cxn ang="0">
                      <a:pos x="connsiteX0" y="connsiteY0"/>
                    </a:cxn>
                    <a:cxn ang="0">
                      <a:pos x="connsiteX1" y="connsiteY1"/>
                    </a:cxn>
                    <a:cxn ang="0">
                      <a:pos x="connsiteX2" y="connsiteY2"/>
                    </a:cxn>
                    <a:cxn ang="0">
                      <a:pos x="connsiteX3" y="connsiteY3"/>
                    </a:cxn>
                  </a:cxnLst>
                  <a:rect l="l" t="t" r="r" b="b"/>
                  <a:pathLst>
                    <a:path w="317090" h="1504950">
                      <a:moveTo>
                        <a:pt x="317090" y="0"/>
                      </a:moveTo>
                      <a:cubicBezTo>
                        <a:pt x="173421" y="341312"/>
                        <a:pt x="29752" y="682625"/>
                        <a:pt x="2765" y="933450"/>
                      </a:cubicBezTo>
                      <a:cubicBezTo>
                        <a:pt x="-24222" y="1184275"/>
                        <a:pt x="155165" y="1504950"/>
                        <a:pt x="155165" y="1504950"/>
                      </a:cubicBezTo>
                      <a:lnTo>
                        <a:pt x="155165" y="1504950"/>
                      </a:lnTo>
                    </a:path>
                  </a:pathLst>
                </a:custGeom>
                <a:noFill/>
                <a:ln w="28575">
                  <a:solidFill>
                    <a:schemeClr val="tx1"/>
                  </a:solidFill>
                  <a:headEnd type="arrow"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2000">
                    <a:solidFill>
                      <a:schemeClr val="tx1"/>
                    </a:solidFill>
                  </a:endParaRPr>
                </a:p>
              </p:txBody>
            </p:sp>
          </p:grpSp>
          <p:sp>
            <p:nvSpPr>
              <p:cNvPr id="57" name="Oval 56"/>
              <p:cNvSpPr/>
              <p:nvPr/>
            </p:nvSpPr>
            <p:spPr>
              <a:xfrm>
                <a:off x="3939214" y="2651824"/>
                <a:ext cx="776373" cy="690542"/>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B</a:t>
                </a:r>
                <a:endParaRPr lang="fr-CA" sz="2000" dirty="0">
                  <a:solidFill>
                    <a:schemeClr val="tx1"/>
                  </a:solidFill>
                </a:endParaRPr>
              </a:p>
            </p:txBody>
          </p:sp>
          <p:sp>
            <p:nvSpPr>
              <p:cNvPr id="58" name="Oval 57"/>
              <p:cNvSpPr/>
              <p:nvPr/>
            </p:nvSpPr>
            <p:spPr>
              <a:xfrm>
                <a:off x="3956679" y="4883785"/>
                <a:ext cx="777960" cy="690542"/>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C</a:t>
                </a:r>
                <a:endParaRPr lang="fr-CA" sz="2000" dirty="0">
                  <a:solidFill>
                    <a:schemeClr val="tx1"/>
                  </a:solidFill>
                </a:endParaRPr>
              </a:p>
            </p:txBody>
          </p:sp>
          <p:sp>
            <p:nvSpPr>
              <p:cNvPr id="59" name="Oval 58"/>
              <p:cNvSpPr/>
              <p:nvPr/>
            </p:nvSpPr>
            <p:spPr>
              <a:xfrm>
                <a:off x="1608508" y="3802728"/>
                <a:ext cx="777960" cy="692130"/>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A</a:t>
                </a:r>
                <a:endParaRPr lang="fr-CA" sz="2000" dirty="0">
                  <a:solidFill>
                    <a:schemeClr val="tx1"/>
                  </a:solidFill>
                </a:endParaRPr>
              </a:p>
            </p:txBody>
          </p:sp>
        </p:grpSp>
        <p:sp>
          <p:nvSpPr>
            <p:cNvPr id="29729" name="TextBox 61"/>
            <p:cNvSpPr txBox="1">
              <a:spLocks noChangeArrowheads="1"/>
            </p:cNvSpPr>
            <p:nvPr/>
          </p:nvSpPr>
          <p:spPr bwMode="auto">
            <a:xfrm>
              <a:off x="1943708" y="5157192"/>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b="0"/>
                <a:t>y</a:t>
              </a:r>
              <a:endParaRPr lang="fr-CA" altLang="fr-FR" sz="2400" b="0"/>
            </a:p>
          </p:txBody>
        </p:sp>
        <p:sp>
          <p:nvSpPr>
            <p:cNvPr id="29730" name="TextBox 62"/>
            <p:cNvSpPr txBox="1">
              <a:spLocks noChangeArrowheads="1"/>
            </p:cNvSpPr>
            <p:nvPr/>
          </p:nvSpPr>
          <p:spPr bwMode="auto">
            <a:xfrm>
              <a:off x="4391980" y="2060848"/>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b="0"/>
                <a:t>x</a:t>
              </a:r>
              <a:endParaRPr lang="fr-CA" altLang="fr-FR" sz="2400" b="0"/>
            </a:p>
          </p:txBody>
        </p:sp>
        <p:sp>
          <p:nvSpPr>
            <p:cNvPr id="29731" name="TextBox 63"/>
            <p:cNvSpPr txBox="1">
              <a:spLocks noChangeArrowheads="1"/>
            </p:cNvSpPr>
            <p:nvPr/>
          </p:nvSpPr>
          <p:spPr bwMode="auto">
            <a:xfrm>
              <a:off x="4517801" y="4101876"/>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b="0"/>
                <a:t>x</a:t>
              </a:r>
              <a:endParaRPr lang="fr-CA" altLang="fr-FR" sz="2400" b="0"/>
            </a:p>
          </p:txBody>
        </p:sp>
        <p:sp>
          <p:nvSpPr>
            <p:cNvPr id="29732" name="TextBox 64"/>
            <p:cNvSpPr txBox="1">
              <a:spLocks noChangeArrowheads="1"/>
            </p:cNvSpPr>
            <p:nvPr/>
          </p:nvSpPr>
          <p:spPr bwMode="auto">
            <a:xfrm>
              <a:off x="3095836" y="4062262"/>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b="0"/>
                <a:t>y</a:t>
              </a:r>
              <a:endParaRPr lang="fr-CA" altLang="fr-FR" sz="2400" b="0"/>
            </a:p>
          </p:txBody>
        </p:sp>
        <p:sp>
          <p:nvSpPr>
            <p:cNvPr id="29733" name="TextBox 65"/>
            <p:cNvSpPr txBox="1">
              <a:spLocks noChangeArrowheads="1"/>
            </p:cNvSpPr>
            <p:nvPr/>
          </p:nvSpPr>
          <p:spPr bwMode="auto">
            <a:xfrm>
              <a:off x="4391980" y="5991671"/>
              <a:ext cx="5040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b="0"/>
                <a:t>y</a:t>
              </a:r>
              <a:endParaRPr lang="fr-CA" altLang="fr-FR" sz="2400" b="0"/>
            </a:p>
          </p:txBody>
        </p:sp>
      </p:grpSp>
      <p:graphicFrame>
        <p:nvGraphicFramePr>
          <p:cNvPr id="69" name="Table 68"/>
          <p:cNvGraphicFramePr>
            <a:graphicFrameLocks noGrp="1"/>
          </p:cNvGraphicFramePr>
          <p:nvPr/>
        </p:nvGraphicFramePr>
        <p:xfrm>
          <a:off x="4429125" y="4652963"/>
          <a:ext cx="3635376" cy="1484312"/>
        </p:xfrm>
        <a:graphic>
          <a:graphicData uri="http://schemas.openxmlformats.org/drawingml/2006/table">
            <a:tbl>
              <a:tblPr firstRow="1" bandRow="1">
                <a:tableStyleId>{7DF18680-E054-41AD-8BC1-D1AEF772440D}</a:tableStyleId>
              </a:tblPr>
              <a:tblGrid>
                <a:gridCol w="1211792"/>
                <a:gridCol w="1211792"/>
                <a:gridCol w="1211792"/>
              </a:tblGrid>
              <a:tr h="371078">
                <a:tc>
                  <a:txBody>
                    <a:bodyPr/>
                    <a:lstStyle/>
                    <a:p>
                      <a:endParaRPr lang="fr-CA" sz="1800" dirty="0"/>
                    </a:p>
                  </a:txBody>
                  <a:tcPr marL="91441" marR="91441" marT="45749" marB="45749"/>
                </a:tc>
                <a:tc>
                  <a:txBody>
                    <a:bodyPr/>
                    <a:lstStyle/>
                    <a:p>
                      <a:r>
                        <a:rPr lang="en-CA" sz="1800" dirty="0" smtClean="0"/>
                        <a:t>x</a:t>
                      </a:r>
                      <a:endParaRPr lang="fr-CA" sz="1800" dirty="0"/>
                    </a:p>
                  </a:txBody>
                  <a:tcPr marL="91441" marR="91441" marT="45749" marB="45749"/>
                </a:tc>
                <a:tc>
                  <a:txBody>
                    <a:bodyPr/>
                    <a:lstStyle/>
                    <a:p>
                      <a:r>
                        <a:rPr lang="en-CA" sz="1800" dirty="0" smtClean="0"/>
                        <a:t>y</a:t>
                      </a:r>
                      <a:endParaRPr lang="fr-CA" sz="1800" dirty="0"/>
                    </a:p>
                  </a:txBody>
                  <a:tcPr marL="91441" marR="91441" marT="45749" marB="45749"/>
                </a:tc>
              </a:tr>
              <a:tr h="371078">
                <a:tc>
                  <a:txBody>
                    <a:bodyPr/>
                    <a:lstStyle/>
                    <a:p>
                      <a:r>
                        <a:rPr lang="en-CA" sz="1800" dirty="0" smtClean="0"/>
                        <a:t>A</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r h="371078">
                <a:tc>
                  <a:txBody>
                    <a:bodyPr/>
                    <a:lstStyle/>
                    <a:p>
                      <a:r>
                        <a:rPr lang="en-CA" sz="1800" dirty="0" smtClean="0"/>
                        <a:t>B</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r h="371078">
                <a:tc>
                  <a:txBody>
                    <a:bodyPr/>
                    <a:lstStyle/>
                    <a:p>
                      <a:r>
                        <a:rPr lang="en-CA" sz="1800" dirty="0" smtClean="0"/>
                        <a:t>C</a:t>
                      </a:r>
                      <a:endParaRPr lang="fr-CA" sz="1800" dirty="0"/>
                    </a:p>
                  </a:txBody>
                  <a:tcPr marL="91441" marR="91441" marT="45749" marB="45749"/>
                </a:tc>
                <a:tc>
                  <a:txBody>
                    <a:bodyPr/>
                    <a:lstStyle/>
                    <a:p>
                      <a:r>
                        <a:rPr lang="en-CA" sz="1800" dirty="0" smtClean="0"/>
                        <a:t>B</a:t>
                      </a:r>
                      <a:endParaRPr lang="fr-CA" sz="1800" dirty="0"/>
                    </a:p>
                  </a:txBody>
                  <a:tcPr marL="91441" marR="91441" marT="45749" marB="45749"/>
                </a:tc>
                <a:tc>
                  <a:txBody>
                    <a:bodyPr/>
                    <a:lstStyle/>
                    <a:p>
                      <a:r>
                        <a:rPr lang="en-CA" sz="1800" dirty="0" smtClean="0"/>
                        <a:t>C</a:t>
                      </a:r>
                      <a:endParaRPr lang="fr-CA" sz="1800" dirty="0"/>
                    </a:p>
                  </a:txBody>
                  <a:tcPr marL="91441" marR="91441" marT="45749" marB="45749"/>
                </a:tc>
              </a:tr>
            </a:tbl>
          </a:graphicData>
        </a:graphic>
      </p:graphicFrame>
      <p:cxnSp>
        <p:nvCxnSpPr>
          <p:cNvPr id="5" name="Straight Connector 4"/>
          <p:cNvCxnSpPr>
            <a:endCxn id="45" idx="2"/>
          </p:cNvCxnSpPr>
          <p:nvPr/>
        </p:nvCxnSpPr>
        <p:spPr>
          <a:xfrm>
            <a:off x="323850" y="4102100"/>
            <a:ext cx="144463" cy="1905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p:cNvCxnSpPr>
            <a:stCxn id="45" idx="2"/>
          </p:cNvCxnSpPr>
          <p:nvPr/>
        </p:nvCxnSpPr>
        <p:spPr>
          <a:xfrm flipH="1">
            <a:off x="323850" y="4292600"/>
            <a:ext cx="144463" cy="1158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6244496"/>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Autre exemple de conversion</a:t>
            </a:r>
            <a:endParaRPr lang="fr-CA" dirty="0"/>
          </a:p>
        </p:txBody>
      </p:sp>
      <p:sp>
        <p:nvSpPr>
          <p:cNvPr id="30723" name="Content Placeholder 2"/>
          <p:cNvSpPr>
            <a:spLocks noGrp="1"/>
          </p:cNvSpPr>
          <p:nvPr>
            <p:ph idx="1"/>
          </p:nvPr>
        </p:nvSpPr>
        <p:spPr>
          <a:xfrm>
            <a:off x="457200" y="1752600"/>
            <a:ext cx="7620000" cy="884238"/>
          </a:xfrm>
        </p:spPr>
        <p:txBody>
          <a:bodyPr/>
          <a:lstStyle/>
          <a:p>
            <a:r>
              <a:rPr lang="fr-CA" altLang="fr-FR" smtClean="0"/>
              <a:t>Expression Régulière:</a:t>
            </a:r>
          </a:p>
          <a:p>
            <a:r>
              <a:rPr lang="fr-CA" altLang="fr-FR" smtClean="0">
                <a:solidFill>
                  <a:schemeClr val="tx2"/>
                </a:solidFill>
              </a:rPr>
              <a:t>(a | b)*abb</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072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6202DE0-D93E-4AAF-8C89-8180DB9C17AE}" type="slidenum">
              <a:rPr lang="fr-CA" altLang="fr-FR" sz="1200" b="0" smtClean="0">
                <a:solidFill>
                  <a:srgbClr val="898989"/>
                </a:solidFill>
                <a:cs typeface="Arial" pitchFamily="34" charset="0"/>
              </a:rPr>
              <a:pPr>
                <a:spcBef>
                  <a:spcPct val="0"/>
                </a:spcBef>
                <a:spcAft>
                  <a:spcPct val="0"/>
                </a:spcAft>
                <a:buFontTx/>
                <a:buNone/>
              </a:pPr>
              <a:t>262</a:t>
            </a:fld>
            <a:endParaRPr lang="fr-CA" altLang="fr-FR" sz="1200" b="0" smtClean="0">
              <a:solidFill>
                <a:srgbClr val="898989"/>
              </a:solidFill>
              <a:cs typeface="Arial" pitchFamily="34" charset="0"/>
            </a:endParaRPr>
          </a:p>
        </p:txBody>
      </p:sp>
      <p:pic>
        <p:nvPicPr>
          <p:cNvPr id="30726"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58888" y="2781300"/>
            <a:ext cx="6624637" cy="3371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89202125"/>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Autre exemple de conversion</a:t>
            </a:r>
            <a:endParaRPr lang="fr-CA" dirty="0"/>
          </a:p>
        </p:txBody>
      </p:sp>
      <p:sp>
        <p:nvSpPr>
          <p:cNvPr id="31747" name="Content Placeholder 2"/>
          <p:cNvSpPr>
            <a:spLocks noGrp="1"/>
          </p:cNvSpPr>
          <p:nvPr>
            <p:ph idx="1"/>
          </p:nvPr>
        </p:nvSpPr>
        <p:spPr>
          <a:xfrm>
            <a:off x="457200" y="1752600"/>
            <a:ext cx="7620000" cy="884238"/>
          </a:xfrm>
        </p:spPr>
        <p:txBody>
          <a:bodyPr/>
          <a:lstStyle/>
          <a:p>
            <a:r>
              <a:rPr lang="fr-CA" altLang="fr-FR" smtClean="0"/>
              <a:t>Expression Régulière:</a:t>
            </a:r>
          </a:p>
          <a:p>
            <a:r>
              <a:rPr lang="fr-CA" altLang="fr-FR" smtClean="0">
                <a:solidFill>
                  <a:schemeClr val="tx2"/>
                </a:solidFill>
              </a:rPr>
              <a:t>(a | b)*abb</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174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B72A1D9-639A-4AD0-99BF-F093EFED1394}" type="slidenum">
              <a:rPr lang="fr-CA" altLang="fr-FR" sz="1200" b="0" smtClean="0">
                <a:solidFill>
                  <a:srgbClr val="898989"/>
                </a:solidFill>
                <a:cs typeface="Arial" pitchFamily="34" charset="0"/>
              </a:rPr>
              <a:pPr>
                <a:spcBef>
                  <a:spcPct val="0"/>
                </a:spcBef>
                <a:spcAft>
                  <a:spcPct val="0"/>
                </a:spcAft>
                <a:buFontTx/>
                <a:buNone/>
              </a:pPr>
              <a:t>263</a:t>
            </a:fld>
            <a:endParaRPr lang="fr-CA" altLang="fr-FR" sz="1200" b="0" smtClean="0">
              <a:solidFill>
                <a:srgbClr val="898989"/>
              </a:solidFill>
              <a:cs typeface="Arial" pitchFamily="34" charset="0"/>
            </a:endParaRPr>
          </a:p>
        </p:txBody>
      </p:sp>
      <p:pic>
        <p:nvPicPr>
          <p:cNvPr id="31750"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2924175"/>
            <a:ext cx="8288337" cy="29527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748348268"/>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Autre exemple de conversion</a:t>
            </a:r>
            <a:endParaRPr lang="fr-CA" dirty="0"/>
          </a:p>
        </p:txBody>
      </p:sp>
      <p:sp>
        <p:nvSpPr>
          <p:cNvPr id="32771" name="Content Placeholder 2"/>
          <p:cNvSpPr>
            <a:spLocks noGrp="1"/>
          </p:cNvSpPr>
          <p:nvPr>
            <p:ph idx="1"/>
          </p:nvPr>
        </p:nvSpPr>
        <p:spPr>
          <a:xfrm>
            <a:off x="457200" y="1752600"/>
            <a:ext cx="7620000" cy="884238"/>
          </a:xfrm>
        </p:spPr>
        <p:txBody>
          <a:bodyPr/>
          <a:lstStyle/>
          <a:p>
            <a:r>
              <a:rPr lang="fr-CA" altLang="fr-FR" smtClean="0"/>
              <a:t>Expression Régulière:</a:t>
            </a:r>
          </a:p>
          <a:p>
            <a:r>
              <a:rPr lang="fr-CA" altLang="fr-FR" smtClean="0">
                <a:solidFill>
                  <a:schemeClr val="tx2"/>
                </a:solidFill>
              </a:rPr>
              <a:t>(a | b)*abb</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277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9E1FB8E-D161-4B79-AA30-3B1EEFF8CA4B}" type="slidenum">
              <a:rPr lang="fr-CA" altLang="fr-FR" sz="1200" b="0" smtClean="0">
                <a:solidFill>
                  <a:srgbClr val="898989"/>
                </a:solidFill>
                <a:cs typeface="Arial" pitchFamily="34" charset="0"/>
              </a:rPr>
              <a:pPr>
                <a:spcBef>
                  <a:spcPct val="0"/>
                </a:spcBef>
                <a:spcAft>
                  <a:spcPct val="0"/>
                </a:spcAft>
                <a:buFontTx/>
                <a:buNone/>
              </a:pPr>
              <a:t>264</a:t>
            </a:fld>
            <a:endParaRPr lang="fr-CA" altLang="fr-FR" sz="1200" b="0" smtClean="0">
              <a:solidFill>
                <a:srgbClr val="898989"/>
              </a:solidFill>
              <a:cs typeface="Arial" pitchFamily="34" charset="0"/>
            </a:endParaRPr>
          </a:p>
        </p:txBody>
      </p:sp>
      <p:pic>
        <p:nvPicPr>
          <p:cNvPr id="32774"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31913" y="2781300"/>
            <a:ext cx="6419850" cy="35194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7861851"/>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2"/>
          <p:cNvSpPr>
            <a:spLocks noGrp="1" noChangeArrowheads="1"/>
          </p:cNvSpPr>
          <p:nvPr>
            <p:ph type="title"/>
          </p:nvPr>
        </p:nvSpPr>
        <p:spPr>
          <a:xfrm>
            <a:off x="457200" y="152400"/>
            <a:ext cx="6934200" cy="1371600"/>
          </a:xfrm>
        </p:spPr>
        <p:txBody>
          <a:bodyPr/>
          <a:lstStyle/>
          <a:p>
            <a:pPr>
              <a:defRPr/>
            </a:pPr>
            <a:r>
              <a:rPr lang="fr-CA" altLang="fr-FR" dirty="0" smtClean="0"/>
              <a:t>Minimiser le nombre d’états d’un </a:t>
            </a:r>
            <a:r>
              <a:rPr lang="fr-CA" altLang="fr-FR" dirty="0" err="1" smtClean="0"/>
              <a:t>afd</a:t>
            </a:r>
            <a:endParaRPr lang="fr-CA" altLang="fr-FR" dirty="0"/>
          </a:p>
        </p:txBody>
      </p:sp>
      <p:sp>
        <p:nvSpPr>
          <p:cNvPr id="33795" name="Rectangle 3"/>
          <p:cNvSpPr>
            <a:spLocks noGrp="1" noChangeArrowheads="1"/>
          </p:cNvSpPr>
          <p:nvPr>
            <p:ph idx="1"/>
          </p:nvPr>
        </p:nvSpPr>
        <p:spPr/>
        <p:txBody>
          <a:bodyPr/>
          <a:lstStyle/>
          <a:p>
            <a:r>
              <a:rPr lang="fr-CA" altLang="fr-FR" smtClean="0"/>
              <a:t>Minimiser le nombre d’états d’un AFD en trouvant tous les groupes d’états qui peuvent être distingués par une chaîne de caractères d’entrée</a:t>
            </a:r>
          </a:p>
          <a:p>
            <a:endParaRPr lang="fr-CA" altLang="fr-FR" smtClean="0"/>
          </a:p>
          <a:p>
            <a:r>
              <a:rPr lang="fr-CA" altLang="fr-FR" smtClean="0"/>
              <a:t>Chaque groupe d’états qui ne peut pas être distingué est fusionné en un état simple</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379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B31614E-B1D1-46F1-A7F4-E7BD9F0AE7CF}" type="slidenum">
              <a:rPr lang="en-US" altLang="fr-FR" sz="1200" b="0" smtClean="0">
                <a:solidFill>
                  <a:srgbClr val="898989"/>
                </a:solidFill>
                <a:cs typeface="Arial" pitchFamily="34" charset="0"/>
              </a:rPr>
              <a:pPr>
                <a:spcBef>
                  <a:spcPct val="0"/>
                </a:spcBef>
                <a:spcAft>
                  <a:spcPct val="0"/>
                </a:spcAft>
                <a:buFontTx/>
                <a:buNone/>
              </a:pPr>
              <a:t>265</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238920641"/>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altLang="fr-FR" dirty="0" smtClean="0"/>
              <a:t>Minimiser le nombre d’états d’un </a:t>
            </a:r>
            <a:r>
              <a:rPr lang="fr-CA" altLang="fr-FR" dirty="0" err="1" smtClean="0"/>
              <a:t>afd</a:t>
            </a:r>
            <a:endParaRPr lang="fr-CA" dirty="0"/>
          </a:p>
        </p:txBody>
      </p:sp>
      <p:sp>
        <p:nvSpPr>
          <p:cNvPr id="34819" name="Content Placeholder 2"/>
          <p:cNvSpPr>
            <a:spLocks noGrp="1"/>
          </p:cNvSpPr>
          <p:nvPr>
            <p:ph idx="1"/>
          </p:nvPr>
        </p:nvSpPr>
        <p:spPr/>
        <p:txBody>
          <a:bodyPr/>
          <a:lstStyle/>
          <a:p>
            <a:r>
              <a:rPr lang="fr-CA" altLang="fr-FR" smtClean="0">
                <a:solidFill>
                  <a:schemeClr val="tx2"/>
                </a:solidFill>
              </a:rPr>
              <a:t>Algorithme: </a:t>
            </a:r>
            <a:r>
              <a:rPr lang="fr-CA" altLang="fr-FR" smtClean="0"/>
              <a:t>Minimiser le nombre d’états d’un AFD</a:t>
            </a:r>
          </a:p>
          <a:p>
            <a:endParaRPr lang="fr-CA" altLang="fr-FR" smtClean="0">
              <a:solidFill>
                <a:schemeClr val="tx2"/>
              </a:solidFill>
            </a:endParaRPr>
          </a:p>
          <a:p>
            <a:r>
              <a:rPr lang="fr-CA" altLang="fr-FR" smtClean="0">
                <a:solidFill>
                  <a:schemeClr val="tx2"/>
                </a:solidFill>
              </a:rPr>
              <a:t>Entrée: </a:t>
            </a:r>
            <a:r>
              <a:rPr lang="fr-CA" altLang="fr-FR" smtClean="0"/>
              <a:t>Un AFD “D” avec un ensemble d’états S</a:t>
            </a:r>
          </a:p>
          <a:p>
            <a:endParaRPr lang="fr-CA" altLang="fr-FR" smtClean="0">
              <a:solidFill>
                <a:schemeClr val="tx2"/>
              </a:solidFill>
            </a:endParaRPr>
          </a:p>
          <a:p>
            <a:r>
              <a:rPr lang="fr-CA" altLang="fr-FR" smtClean="0">
                <a:solidFill>
                  <a:schemeClr val="tx2"/>
                </a:solidFill>
              </a:rPr>
              <a:t>Sortie: </a:t>
            </a:r>
            <a:r>
              <a:rPr lang="fr-CA" altLang="fr-FR" smtClean="0"/>
              <a:t>Un AFD “M” qui accepte le même langage que “D” mais qui possède le plus bas nombre d’états possible</a:t>
            </a:r>
            <a:endParaRPr lang="fr-CA" altLang="fr-FR" smtClean="0">
              <a:solidFill>
                <a:schemeClr val="tx2"/>
              </a:solidFill>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482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9EFF532-F932-4157-8305-40D1C7EFC4DD}" type="slidenum">
              <a:rPr lang="fr-CA" altLang="fr-FR" sz="1200" b="0" smtClean="0">
                <a:solidFill>
                  <a:srgbClr val="898989"/>
                </a:solidFill>
                <a:cs typeface="Arial" pitchFamily="34" charset="0"/>
              </a:rPr>
              <a:pPr>
                <a:spcBef>
                  <a:spcPct val="0"/>
                </a:spcBef>
                <a:spcAft>
                  <a:spcPct val="0"/>
                </a:spcAft>
                <a:buFontTx/>
                <a:buNone/>
              </a:pPr>
              <a:t>266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752289770"/>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altLang="fr-FR" dirty="0" smtClean="0"/>
              <a:t>Minimiser le nombre d’états d’un AFD</a:t>
            </a:r>
            <a:endParaRPr lang="fr-CA" dirty="0"/>
          </a:p>
        </p:txBody>
      </p:sp>
      <p:sp>
        <p:nvSpPr>
          <p:cNvPr id="35843" name="Content Placeholder 2"/>
          <p:cNvSpPr>
            <a:spLocks noGrp="1"/>
          </p:cNvSpPr>
          <p:nvPr>
            <p:ph idx="1"/>
          </p:nvPr>
        </p:nvSpPr>
        <p:spPr/>
        <p:txBody>
          <a:bodyPr/>
          <a:lstStyle/>
          <a:p>
            <a:r>
              <a:rPr lang="fr-CA" altLang="fr-FR" smtClean="0">
                <a:solidFill>
                  <a:schemeClr val="tx2"/>
                </a:solidFill>
              </a:rPr>
              <a:t>Méthode:</a:t>
            </a:r>
          </a:p>
          <a:p>
            <a:pPr marL="730250" lvl="1" indent="-457200">
              <a:buFont typeface="Arial Black" pitchFamily="34" charset="0"/>
              <a:buAutoNum type="arabicPeriod"/>
            </a:pPr>
            <a:r>
              <a:rPr lang="fr-CA" altLang="fr-FR" smtClean="0"/>
              <a:t>Construire une partition initiale Π de l’ensemble d’états avec deux groupes:</a:t>
            </a:r>
          </a:p>
          <a:p>
            <a:pPr marL="1416050" lvl="2" indent="-457200"/>
            <a:r>
              <a:rPr lang="fr-CA" altLang="fr-FR" smtClean="0"/>
              <a:t>Le groupe d’états acceptants </a:t>
            </a:r>
          </a:p>
          <a:p>
            <a:pPr marL="1416050" lvl="2" indent="-457200"/>
            <a:r>
              <a:rPr lang="fr-CA" altLang="fr-FR" smtClean="0"/>
              <a:t>Tous les autres groupes d’états</a:t>
            </a:r>
          </a:p>
          <a:p>
            <a:pPr marL="730250" lvl="1" indent="-457200">
              <a:buFont typeface="Arial Black" pitchFamily="34" charset="0"/>
              <a:buAutoNum type="arabicPeriod"/>
            </a:pPr>
            <a:r>
              <a:rPr lang="fr-CA" altLang="fr-FR" smtClean="0"/>
              <a:t>Partitionner Π en Π</a:t>
            </a:r>
            <a:r>
              <a:rPr lang="fr-CA" altLang="fr-FR" baseline="-25000" smtClean="0"/>
              <a:t>new</a:t>
            </a:r>
            <a:r>
              <a:rPr lang="fr-CA" altLang="fr-FR" smtClean="0"/>
              <a:t> (en utilisant la procédure montrée dans la diapo suivante)</a:t>
            </a:r>
          </a:p>
          <a:p>
            <a:pPr marL="730250" lvl="1" indent="-457200">
              <a:buFont typeface="Arial Black" pitchFamily="34" charset="0"/>
              <a:buAutoNum type="arabicPeriod"/>
            </a:pPr>
            <a:r>
              <a:rPr lang="fr-CA" altLang="fr-FR" smtClean="0"/>
              <a:t>Si</a:t>
            </a:r>
            <a:r>
              <a:rPr lang="fr-CA" altLang="fr-FR" baseline="-25000" smtClean="0"/>
              <a:t> </a:t>
            </a:r>
            <a:r>
              <a:rPr lang="fr-CA" altLang="fr-FR" smtClean="0"/>
              <a:t>Π</a:t>
            </a:r>
            <a:r>
              <a:rPr lang="fr-CA" altLang="fr-FR" baseline="-25000" smtClean="0"/>
              <a:t>new</a:t>
            </a:r>
            <a:r>
              <a:rPr lang="fr-CA" altLang="fr-FR" smtClean="0"/>
              <a:t> != Π, répéter l’étape (2). Sinon, aller à l’étape (4)</a:t>
            </a:r>
          </a:p>
          <a:p>
            <a:pPr marL="730250" lvl="1" indent="-457200">
              <a:buFont typeface="Arial Black" pitchFamily="34" charset="0"/>
              <a:buAutoNum type="arabicPeriod"/>
            </a:pPr>
            <a:r>
              <a:rPr lang="fr-CA" altLang="fr-FR" smtClean="0"/>
              <a:t> Choisir un état dans chaque groupe de la partition Π comme étant représentant du groupe</a:t>
            </a:r>
          </a:p>
          <a:p>
            <a:pPr marL="730250" lvl="1" indent="-457200">
              <a:buFont typeface="Arial Black" pitchFamily="34" charset="0"/>
              <a:buAutoNum type="arabicPeriod"/>
            </a:pPr>
            <a:r>
              <a:rPr lang="fr-CA" altLang="fr-FR" smtClean="0"/>
              <a:t>Enlever les états morts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584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567FEC2-0B60-4518-9B9B-34964D9863CD}" type="slidenum">
              <a:rPr lang="fr-CA" altLang="fr-FR" sz="1200" b="0" smtClean="0">
                <a:solidFill>
                  <a:srgbClr val="898989"/>
                </a:solidFill>
                <a:cs typeface="Arial" pitchFamily="34" charset="0"/>
              </a:rPr>
              <a:pPr>
                <a:spcBef>
                  <a:spcPct val="0"/>
                </a:spcBef>
                <a:spcAft>
                  <a:spcPct val="0"/>
                </a:spcAft>
                <a:buFontTx/>
                <a:buNone/>
              </a:pPr>
              <a:t>267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181699771"/>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Procédure pour construire une nouvelle partition</a:t>
            </a:r>
            <a:endParaRPr lang="fr-CA" altLang="fr-FR" dirty="0"/>
          </a:p>
        </p:txBody>
      </p:sp>
      <p:sp>
        <p:nvSpPr>
          <p:cNvPr id="36867" name="Content Placeholder 3"/>
          <p:cNvSpPr>
            <a:spLocks noGrp="1"/>
          </p:cNvSpPr>
          <p:nvPr>
            <p:ph idx="1"/>
          </p:nvPr>
        </p:nvSpPr>
        <p:spPr/>
        <p:txBody>
          <a:bodyPr/>
          <a:lstStyle/>
          <a:p>
            <a:r>
              <a:rPr lang="fr-CA" altLang="fr-FR" smtClean="0">
                <a:solidFill>
                  <a:schemeClr val="tx2"/>
                </a:solidFill>
              </a:rPr>
              <a:t>pour</a:t>
            </a:r>
            <a:r>
              <a:rPr lang="fr-CA" altLang="fr-FR" smtClean="0"/>
              <a:t> chaque groupe G de Π</a:t>
            </a:r>
            <a:endParaRPr lang="fr-CA" altLang="fr-FR" smtClean="0">
              <a:solidFill>
                <a:schemeClr val="tx2"/>
              </a:solidFill>
            </a:endParaRPr>
          </a:p>
          <a:p>
            <a:endParaRPr lang="fr-CA" altLang="fr-FR" smtClean="0">
              <a:solidFill>
                <a:schemeClr val="tx2"/>
              </a:solidFill>
            </a:endParaRPr>
          </a:p>
          <a:p>
            <a:r>
              <a:rPr lang="fr-CA" altLang="fr-FR" smtClean="0"/>
              <a:t>   Partitionnez G à des sous groupes où deux états s et t de G 	sont dans le même sous groupe si et seulement si 	pour tous symboles d’entré ‘a’, les états s et t ont des 	transitions ‘a’ à des états dans le même groupe de Π</a:t>
            </a:r>
            <a:endParaRPr lang="fr-CA" altLang="fr-FR" smtClean="0">
              <a:solidFill>
                <a:schemeClr val="tx2"/>
              </a:solidFill>
            </a:endParaRPr>
          </a:p>
          <a:p>
            <a:endParaRPr lang="fr-CA" altLang="fr-FR" smtClean="0"/>
          </a:p>
          <a:p>
            <a:r>
              <a:rPr lang="fr-CA" altLang="fr-FR" smtClean="0">
                <a:solidFill>
                  <a:schemeClr val="tx2"/>
                </a:solidFill>
              </a:rPr>
              <a:t>	/* dans le pire cas, un état va être tout seule*/</a:t>
            </a:r>
          </a:p>
          <a:p>
            <a:endParaRPr lang="fr-CA" altLang="fr-FR" smtClean="0">
              <a:solidFill>
                <a:schemeClr val="tx2"/>
              </a:solidFill>
            </a:endParaRPr>
          </a:p>
          <a:p>
            <a:r>
              <a:rPr lang="fr-CA" altLang="fr-FR" smtClean="0"/>
              <a:t>   Remplace G dans Π</a:t>
            </a:r>
            <a:r>
              <a:rPr lang="fr-CA" altLang="fr-FR" baseline="-25000" smtClean="0"/>
              <a:t>new</a:t>
            </a:r>
            <a:r>
              <a:rPr lang="fr-CA" altLang="fr-FR" smtClean="0"/>
              <a:t>  par l’ensemble de tous les sous   	groupes formés</a:t>
            </a:r>
          </a:p>
          <a:p>
            <a:r>
              <a:rPr lang="fr-CA" altLang="fr-FR" smtClean="0">
                <a:solidFill>
                  <a:schemeClr val="tx2"/>
                </a:solidFill>
              </a:rPr>
              <a:t>end</a:t>
            </a:r>
          </a:p>
        </p:txBody>
      </p:sp>
      <p:sp>
        <p:nvSpPr>
          <p:cNvPr id="6"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686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608F881-BA11-41FC-A41D-21AFEC6E46FF}" type="slidenum">
              <a:rPr lang="en-US" altLang="fr-FR" sz="1200" b="0" smtClean="0">
                <a:solidFill>
                  <a:srgbClr val="898989"/>
                </a:solidFill>
                <a:cs typeface="Arial" pitchFamily="34" charset="0"/>
              </a:rPr>
              <a:pPr>
                <a:spcBef>
                  <a:spcPct val="0"/>
                </a:spcBef>
                <a:spcAft>
                  <a:spcPct val="0"/>
                </a:spcAft>
                <a:buFontTx/>
                <a:buNone/>
              </a:pPr>
              <a:t>268</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797570702"/>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de minimisation de </a:t>
            </a:r>
            <a:r>
              <a:rPr lang="fr-CA" dirty="0" err="1" smtClean="0"/>
              <a:t>afn</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789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24E73D4-C561-4350-AAEC-BB14EF4DE3EA}" type="slidenum">
              <a:rPr lang="fr-CA" altLang="fr-FR" sz="1200" b="0" smtClean="0">
                <a:solidFill>
                  <a:srgbClr val="898989"/>
                </a:solidFill>
                <a:cs typeface="Arial" pitchFamily="34" charset="0"/>
              </a:rPr>
              <a:pPr>
                <a:spcBef>
                  <a:spcPct val="0"/>
                </a:spcBef>
                <a:spcAft>
                  <a:spcPct val="0"/>
                </a:spcAft>
                <a:buFontTx/>
                <a:buNone/>
              </a:pPr>
              <a:t>269</a:t>
            </a:fld>
            <a:endParaRPr lang="fr-CA" altLang="fr-FR" sz="1200" b="0" smtClean="0">
              <a:solidFill>
                <a:srgbClr val="898989"/>
              </a:solidFill>
              <a:cs typeface="Arial" pitchFamily="34" charset="0"/>
            </a:endParaRPr>
          </a:p>
        </p:txBody>
      </p:sp>
      <p:grpSp>
        <p:nvGrpSpPr>
          <p:cNvPr id="37893" name="Group 43"/>
          <p:cNvGrpSpPr>
            <a:grpSpLocks/>
          </p:cNvGrpSpPr>
          <p:nvPr/>
        </p:nvGrpSpPr>
        <p:grpSpPr bwMode="auto">
          <a:xfrm>
            <a:off x="1293813" y="1976438"/>
            <a:ext cx="6405562" cy="1820862"/>
            <a:chOff x="323528" y="2550079"/>
            <a:chExt cx="7849998" cy="2496213"/>
          </a:xfrm>
        </p:grpSpPr>
        <p:sp>
          <p:nvSpPr>
            <p:cNvPr id="7" name="Oval 6"/>
            <p:cNvSpPr/>
            <p:nvPr/>
          </p:nvSpPr>
          <p:spPr>
            <a:xfrm>
              <a:off x="1992747" y="2811235"/>
              <a:ext cx="480532"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B</a:t>
              </a:r>
              <a:endParaRPr lang="fr-CA" sz="2000" dirty="0">
                <a:solidFill>
                  <a:schemeClr val="tx1"/>
                </a:solidFill>
              </a:endParaRPr>
            </a:p>
          </p:txBody>
        </p:sp>
        <p:sp>
          <p:nvSpPr>
            <p:cNvPr id="8" name="Oval 7"/>
            <p:cNvSpPr/>
            <p:nvPr/>
          </p:nvSpPr>
          <p:spPr>
            <a:xfrm>
              <a:off x="3531619" y="2811235"/>
              <a:ext cx="480533"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C</a:t>
              </a:r>
              <a:endParaRPr lang="fr-CA" sz="2000" dirty="0">
                <a:solidFill>
                  <a:schemeClr val="tx1"/>
                </a:solidFill>
              </a:endParaRPr>
            </a:p>
          </p:txBody>
        </p:sp>
        <p:sp>
          <p:nvSpPr>
            <p:cNvPr id="37916" name="TextBox 8"/>
            <p:cNvSpPr txBox="1">
              <a:spLocks noChangeArrowheads="1"/>
            </p:cNvSpPr>
            <p:nvPr/>
          </p:nvSpPr>
          <p:spPr bwMode="auto">
            <a:xfrm>
              <a:off x="4249496" y="2574105"/>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a</a:t>
              </a:r>
              <a:endParaRPr lang="fr-CA" altLang="fr-FR" b="0"/>
            </a:p>
          </p:txBody>
        </p:sp>
        <p:cxnSp>
          <p:nvCxnSpPr>
            <p:cNvPr id="10" name="Straight Arrow Connector 9"/>
            <p:cNvCxnSpPr>
              <a:stCxn id="7" idx="6"/>
              <a:endCxn id="8" idx="2"/>
            </p:cNvCxnSpPr>
            <p:nvPr/>
          </p:nvCxnSpPr>
          <p:spPr>
            <a:xfrm>
              <a:off x="2473279" y="3081096"/>
              <a:ext cx="1058339"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11" name="Straight Arrow Connector 10"/>
            <p:cNvCxnSpPr>
              <a:stCxn id="8" idx="6"/>
              <a:endCxn id="12" idx="2"/>
            </p:cNvCxnSpPr>
            <p:nvPr/>
          </p:nvCxnSpPr>
          <p:spPr>
            <a:xfrm>
              <a:off x="4012152" y="3081096"/>
              <a:ext cx="1070012"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12" name="Oval 11"/>
            <p:cNvSpPr/>
            <p:nvPr/>
          </p:nvSpPr>
          <p:spPr>
            <a:xfrm>
              <a:off x="5082164" y="2811235"/>
              <a:ext cx="480532"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D</a:t>
              </a:r>
              <a:endParaRPr lang="fr-CA" sz="2000" dirty="0">
                <a:solidFill>
                  <a:schemeClr val="tx1"/>
                </a:solidFill>
              </a:endParaRPr>
            </a:p>
          </p:txBody>
        </p:sp>
        <p:sp>
          <p:nvSpPr>
            <p:cNvPr id="13" name="Oval 12"/>
            <p:cNvSpPr/>
            <p:nvPr/>
          </p:nvSpPr>
          <p:spPr>
            <a:xfrm>
              <a:off x="564767" y="2811235"/>
              <a:ext cx="480532"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A</a:t>
              </a:r>
              <a:endParaRPr lang="fr-CA" sz="2000" dirty="0">
                <a:solidFill>
                  <a:schemeClr val="tx1"/>
                </a:solidFill>
              </a:endParaRPr>
            </a:p>
          </p:txBody>
        </p:sp>
        <p:sp>
          <p:nvSpPr>
            <p:cNvPr id="37921" name="TextBox 13"/>
            <p:cNvSpPr txBox="1">
              <a:spLocks noChangeArrowheads="1"/>
            </p:cNvSpPr>
            <p:nvPr/>
          </p:nvSpPr>
          <p:spPr bwMode="auto">
            <a:xfrm>
              <a:off x="1236818" y="2601337"/>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c</a:t>
              </a:r>
              <a:endParaRPr lang="fr-CA" altLang="fr-FR" b="0"/>
            </a:p>
          </p:txBody>
        </p:sp>
        <p:cxnSp>
          <p:nvCxnSpPr>
            <p:cNvPr id="15" name="Straight Arrow Connector 14"/>
            <p:cNvCxnSpPr>
              <a:stCxn id="13" idx="6"/>
              <a:endCxn id="7" idx="2"/>
            </p:cNvCxnSpPr>
            <p:nvPr/>
          </p:nvCxnSpPr>
          <p:spPr>
            <a:xfrm>
              <a:off x="1045299" y="3081096"/>
              <a:ext cx="947448"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7923" name="TextBox 15"/>
            <p:cNvSpPr txBox="1">
              <a:spLocks noChangeArrowheads="1"/>
            </p:cNvSpPr>
            <p:nvPr/>
          </p:nvSpPr>
          <p:spPr bwMode="auto">
            <a:xfrm>
              <a:off x="2774990" y="2596864"/>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a</a:t>
              </a:r>
              <a:endParaRPr lang="fr-CA" altLang="fr-FR" b="0"/>
            </a:p>
          </p:txBody>
        </p:sp>
        <p:sp>
          <p:nvSpPr>
            <p:cNvPr id="37924" name="TextBox 19"/>
            <p:cNvSpPr txBox="1">
              <a:spLocks noChangeArrowheads="1"/>
            </p:cNvSpPr>
            <p:nvPr/>
          </p:nvSpPr>
          <p:spPr bwMode="auto">
            <a:xfrm>
              <a:off x="7596711" y="2617992"/>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a</a:t>
              </a:r>
              <a:endParaRPr lang="fr-CA" altLang="fr-FR" b="0"/>
            </a:p>
          </p:txBody>
        </p:sp>
        <p:sp>
          <p:nvSpPr>
            <p:cNvPr id="21" name="Oval 20"/>
            <p:cNvSpPr/>
            <p:nvPr/>
          </p:nvSpPr>
          <p:spPr>
            <a:xfrm>
              <a:off x="6729982" y="2826468"/>
              <a:ext cx="480533" cy="53536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E</a:t>
              </a:r>
              <a:endParaRPr lang="fr-CA" sz="2000" dirty="0">
                <a:solidFill>
                  <a:schemeClr val="tx1"/>
                </a:solidFill>
              </a:endParaRPr>
            </a:p>
          </p:txBody>
        </p:sp>
        <p:sp>
          <p:nvSpPr>
            <p:cNvPr id="22" name="Oval 21"/>
            <p:cNvSpPr/>
            <p:nvPr/>
          </p:nvSpPr>
          <p:spPr>
            <a:xfrm>
              <a:off x="7187170" y="4508747"/>
              <a:ext cx="480532" cy="53754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F</a:t>
              </a:r>
              <a:endParaRPr lang="fr-CA" sz="2000" dirty="0">
                <a:solidFill>
                  <a:schemeClr val="tx1"/>
                </a:solidFill>
              </a:endParaRPr>
            </a:p>
          </p:txBody>
        </p:sp>
        <p:cxnSp>
          <p:nvCxnSpPr>
            <p:cNvPr id="23" name="Straight Arrow Connector 22"/>
            <p:cNvCxnSpPr>
              <a:stCxn id="21" idx="4"/>
              <a:endCxn id="22" idx="0"/>
            </p:cNvCxnSpPr>
            <p:nvPr/>
          </p:nvCxnSpPr>
          <p:spPr>
            <a:xfrm>
              <a:off x="6969277" y="3361837"/>
              <a:ext cx="459133" cy="114691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7928" name="TextBox 23"/>
            <p:cNvSpPr txBox="1">
              <a:spLocks noChangeArrowheads="1"/>
            </p:cNvSpPr>
            <p:nvPr/>
          </p:nvSpPr>
          <p:spPr bwMode="auto">
            <a:xfrm>
              <a:off x="7308304" y="3717032"/>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b</a:t>
              </a:r>
              <a:endParaRPr lang="fr-CA" altLang="fr-FR" b="0"/>
            </a:p>
          </p:txBody>
        </p:sp>
        <p:sp>
          <p:nvSpPr>
            <p:cNvPr id="37929" name="TextBox 24"/>
            <p:cNvSpPr txBox="1">
              <a:spLocks noChangeArrowheads="1"/>
            </p:cNvSpPr>
            <p:nvPr/>
          </p:nvSpPr>
          <p:spPr bwMode="auto">
            <a:xfrm>
              <a:off x="5857865" y="2550079"/>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a</a:t>
              </a:r>
              <a:endParaRPr lang="fr-CA" altLang="fr-FR" b="0"/>
            </a:p>
          </p:txBody>
        </p:sp>
        <p:cxnSp>
          <p:nvCxnSpPr>
            <p:cNvPr id="26" name="Straight Arrow Connector 25"/>
            <p:cNvCxnSpPr>
              <a:stCxn id="12" idx="6"/>
              <a:endCxn id="21" idx="2"/>
            </p:cNvCxnSpPr>
            <p:nvPr/>
          </p:nvCxnSpPr>
          <p:spPr>
            <a:xfrm>
              <a:off x="5562696" y="3081096"/>
              <a:ext cx="1167286" cy="13058"/>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28" name="Straight Connector 27"/>
            <p:cNvCxnSpPr/>
            <p:nvPr/>
          </p:nvCxnSpPr>
          <p:spPr>
            <a:xfrm>
              <a:off x="323528" y="2933107"/>
              <a:ext cx="241239" cy="143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V="1">
              <a:off x="323528" y="3072390"/>
              <a:ext cx="241239" cy="143636"/>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a:stCxn id="12" idx="5"/>
              <a:endCxn id="22" idx="1"/>
            </p:cNvCxnSpPr>
            <p:nvPr/>
          </p:nvCxnSpPr>
          <p:spPr>
            <a:xfrm>
              <a:off x="5492659" y="3270433"/>
              <a:ext cx="1764548" cy="131666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Arrow Connector 35"/>
            <p:cNvCxnSpPr>
              <a:stCxn id="8" idx="5"/>
              <a:endCxn id="22" idx="2"/>
            </p:cNvCxnSpPr>
            <p:nvPr/>
          </p:nvCxnSpPr>
          <p:spPr>
            <a:xfrm>
              <a:off x="3942115" y="3270433"/>
              <a:ext cx="3245055" cy="1508175"/>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cxnSp>
          <p:nvCxnSpPr>
            <p:cNvPr id="38" name="Straight Arrow Connector 37"/>
            <p:cNvCxnSpPr>
              <a:stCxn id="7" idx="5"/>
              <a:endCxn id="22" idx="3"/>
            </p:cNvCxnSpPr>
            <p:nvPr/>
          </p:nvCxnSpPr>
          <p:spPr>
            <a:xfrm>
              <a:off x="2403242" y="3270433"/>
              <a:ext cx="4853965" cy="1697512"/>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7936" name="TextBox 38"/>
            <p:cNvSpPr txBox="1">
              <a:spLocks noChangeArrowheads="1"/>
            </p:cNvSpPr>
            <p:nvPr/>
          </p:nvSpPr>
          <p:spPr bwMode="auto">
            <a:xfrm>
              <a:off x="6300193" y="3500752"/>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b</a:t>
              </a:r>
              <a:endParaRPr lang="fr-CA" altLang="fr-FR" b="0"/>
            </a:p>
          </p:txBody>
        </p:sp>
        <p:sp>
          <p:nvSpPr>
            <p:cNvPr id="37937" name="TextBox 39"/>
            <p:cNvSpPr txBox="1">
              <a:spLocks noChangeArrowheads="1"/>
            </p:cNvSpPr>
            <p:nvPr/>
          </p:nvSpPr>
          <p:spPr bwMode="auto">
            <a:xfrm>
              <a:off x="5286378" y="3522083"/>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b</a:t>
              </a:r>
              <a:endParaRPr lang="fr-CA" altLang="fr-FR" b="0"/>
            </a:p>
          </p:txBody>
        </p:sp>
        <p:sp>
          <p:nvSpPr>
            <p:cNvPr id="37938" name="TextBox 40"/>
            <p:cNvSpPr txBox="1">
              <a:spLocks noChangeArrowheads="1"/>
            </p:cNvSpPr>
            <p:nvPr/>
          </p:nvSpPr>
          <p:spPr bwMode="auto">
            <a:xfrm>
              <a:off x="4001790" y="3405792"/>
              <a:ext cx="576815" cy="5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b</a:t>
              </a:r>
              <a:endParaRPr lang="fr-CA" altLang="fr-FR" b="0"/>
            </a:p>
          </p:txBody>
        </p:sp>
        <p:sp>
          <p:nvSpPr>
            <p:cNvPr id="42" name="Freeform 41"/>
            <p:cNvSpPr/>
            <p:nvPr/>
          </p:nvSpPr>
          <p:spPr>
            <a:xfrm>
              <a:off x="7144369" y="2796000"/>
              <a:ext cx="373532" cy="391734"/>
            </a:xfrm>
            <a:custGeom>
              <a:avLst/>
              <a:gdLst>
                <a:gd name="connsiteX0" fmla="*/ 0 w 373842"/>
                <a:gd name="connsiteY0" fmla="*/ 60730 h 390930"/>
                <a:gd name="connsiteX1" fmla="*/ 352425 w 373842"/>
                <a:gd name="connsiteY1" fmla="*/ 22630 h 390930"/>
                <a:gd name="connsiteX2" fmla="*/ 304800 w 373842"/>
                <a:gd name="connsiteY2" fmla="*/ 365530 h 390930"/>
                <a:gd name="connsiteX3" fmla="*/ 57150 w 373842"/>
                <a:gd name="connsiteY3" fmla="*/ 365530 h 390930"/>
                <a:gd name="connsiteX4" fmla="*/ 57150 w 373842"/>
                <a:gd name="connsiteY4" fmla="*/ 365530 h 390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42" h="390930">
                  <a:moveTo>
                    <a:pt x="0" y="60730"/>
                  </a:moveTo>
                  <a:cubicBezTo>
                    <a:pt x="150812" y="16280"/>
                    <a:pt x="301625" y="-28170"/>
                    <a:pt x="352425" y="22630"/>
                  </a:cubicBezTo>
                  <a:cubicBezTo>
                    <a:pt x="403225" y="73430"/>
                    <a:pt x="354013" y="308380"/>
                    <a:pt x="304800" y="365530"/>
                  </a:cubicBezTo>
                  <a:cubicBezTo>
                    <a:pt x="255588" y="422680"/>
                    <a:pt x="57150" y="365530"/>
                    <a:pt x="57150" y="365530"/>
                  </a:cubicBezTo>
                  <a:lnTo>
                    <a:pt x="57150" y="36553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400"/>
            </a:p>
          </p:txBody>
        </p:sp>
        <p:sp>
          <p:nvSpPr>
            <p:cNvPr id="43" name="Oval 42"/>
            <p:cNvSpPr/>
            <p:nvPr/>
          </p:nvSpPr>
          <p:spPr>
            <a:xfrm>
              <a:off x="7261098" y="4591446"/>
              <a:ext cx="336567" cy="376499"/>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F</a:t>
              </a:r>
              <a:endParaRPr lang="fr-CA" sz="2000" dirty="0">
                <a:solidFill>
                  <a:schemeClr val="tx1"/>
                </a:solidFill>
              </a:endParaRPr>
            </a:p>
          </p:txBody>
        </p:sp>
      </p:grpSp>
      <p:grpSp>
        <p:nvGrpSpPr>
          <p:cNvPr id="77" name="Group 76"/>
          <p:cNvGrpSpPr>
            <a:grpSpLocks/>
          </p:cNvGrpSpPr>
          <p:nvPr/>
        </p:nvGrpSpPr>
        <p:grpSpPr bwMode="auto">
          <a:xfrm>
            <a:off x="539750" y="4076700"/>
            <a:ext cx="982663" cy="1873250"/>
            <a:chOff x="539552" y="4077073"/>
            <a:chExt cx="982913" cy="1872208"/>
          </a:xfrm>
        </p:grpSpPr>
        <p:sp>
          <p:nvSpPr>
            <p:cNvPr id="46" name="Left Brace 45"/>
            <p:cNvSpPr/>
            <p:nvPr/>
          </p:nvSpPr>
          <p:spPr>
            <a:xfrm>
              <a:off x="977813" y="4077073"/>
              <a:ext cx="544652" cy="1872208"/>
            </a:xfrm>
            <a:prstGeom prst="leftBrace">
              <a:avLst/>
            </a:prstGeom>
            <a:ln w="28575">
              <a:solidFill>
                <a:schemeClr val="tx1"/>
              </a:solidFill>
            </a:ln>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37913" name="TextBox 47"/>
            <p:cNvSpPr txBox="1">
              <a:spLocks noChangeArrowheads="1"/>
            </p:cNvSpPr>
            <p:nvPr/>
          </p:nvSpPr>
          <p:spPr bwMode="auto">
            <a:xfrm>
              <a:off x="539552" y="4828510"/>
              <a:ext cx="79208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l-GR" altLang="fr-FR" sz="1800"/>
                <a:t>Π</a:t>
              </a:r>
              <a:r>
                <a:rPr lang="en-CA" altLang="fr-FR" sz="1800"/>
                <a:t>=</a:t>
              </a:r>
              <a:endParaRPr lang="fr-CA" altLang="fr-FR" sz="1800"/>
            </a:p>
          </p:txBody>
        </p:sp>
      </p:grpSp>
      <p:sp>
        <p:nvSpPr>
          <p:cNvPr id="49" name="TextBox 48"/>
          <p:cNvSpPr txBox="1">
            <a:spLocks noChangeArrowheads="1"/>
          </p:cNvSpPr>
          <p:nvPr/>
        </p:nvSpPr>
        <p:spPr bwMode="auto">
          <a:xfrm>
            <a:off x="1422400" y="4551363"/>
            <a:ext cx="1568450"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A, B, C, D, E</a:t>
            </a:r>
          </a:p>
          <a:p>
            <a:pPr eaLnBrk="1" hangingPunct="1">
              <a:spcBef>
                <a:spcPct val="0"/>
              </a:spcBef>
              <a:spcAft>
                <a:spcPct val="0"/>
              </a:spcAft>
              <a:buFontTx/>
              <a:buNone/>
            </a:pPr>
            <a:endParaRPr lang="en-CA" altLang="fr-FR" sz="1800" b="0"/>
          </a:p>
          <a:p>
            <a:pPr eaLnBrk="1" hangingPunct="1">
              <a:spcBef>
                <a:spcPct val="0"/>
              </a:spcBef>
              <a:spcAft>
                <a:spcPct val="0"/>
              </a:spcAft>
              <a:buFontTx/>
              <a:buNone/>
            </a:pPr>
            <a:endParaRPr lang="en-CA" altLang="fr-FR" sz="1800" b="0"/>
          </a:p>
          <a:p>
            <a:pPr eaLnBrk="1" hangingPunct="1">
              <a:spcBef>
                <a:spcPct val="0"/>
              </a:spcBef>
              <a:spcAft>
                <a:spcPct val="0"/>
              </a:spcAft>
              <a:buFontTx/>
              <a:buNone/>
            </a:pPr>
            <a:r>
              <a:rPr lang="en-CA" altLang="fr-FR" sz="1800"/>
              <a:t>F</a:t>
            </a:r>
            <a:endParaRPr lang="fr-CA" altLang="fr-FR" sz="1800"/>
          </a:p>
        </p:txBody>
      </p:sp>
      <p:grpSp>
        <p:nvGrpSpPr>
          <p:cNvPr id="78" name="Group 77"/>
          <p:cNvGrpSpPr>
            <a:grpSpLocks/>
          </p:cNvGrpSpPr>
          <p:nvPr/>
        </p:nvGrpSpPr>
        <p:grpSpPr bwMode="auto">
          <a:xfrm>
            <a:off x="1881188" y="4256088"/>
            <a:ext cx="3411537" cy="1549400"/>
            <a:chOff x="1881671" y="4255928"/>
            <a:chExt cx="3410409" cy="1549336"/>
          </a:xfrm>
        </p:grpSpPr>
        <p:cxnSp>
          <p:nvCxnSpPr>
            <p:cNvPr id="53" name="Straight Connector 52"/>
            <p:cNvCxnSpPr/>
            <p:nvPr/>
          </p:nvCxnSpPr>
          <p:spPr>
            <a:xfrm flipV="1">
              <a:off x="2990966" y="4365460"/>
              <a:ext cx="488788" cy="287326"/>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7908" name="TextBox 53"/>
            <p:cNvSpPr txBox="1">
              <a:spLocks noChangeArrowheads="1"/>
            </p:cNvSpPr>
            <p:nvPr/>
          </p:nvSpPr>
          <p:spPr bwMode="auto">
            <a:xfrm>
              <a:off x="3635896" y="4255928"/>
              <a:ext cx="165618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A</a:t>
              </a:r>
            </a:p>
            <a:p>
              <a:pPr eaLnBrk="1" hangingPunct="1">
                <a:spcBef>
                  <a:spcPct val="0"/>
                </a:spcBef>
                <a:spcAft>
                  <a:spcPct val="0"/>
                </a:spcAft>
                <a:buFontTx/>
                <a:buNone/>
              </a:pPr>
              <a:endParaRPr lang="en-CA" altLang="fr-FR" sz="1800"/>
            </a:p>
            <a:p>
              <a:pPr eaLnBrk="1" hangingPunct="1">
                <a:spcBef>
                  <a:spcPct val="0"/>
                </a:spcBef>
                <a:spcAft>
                  <a:spcPct val="0"/>
                </a:spcAft>
                <a:buFontTx/>
                <a:buNone/>
              </a:pPr>
              <a:r>
                <a:rPr lang="en-CA" altLang="fr-FR" sz="1800"/>
                <a:t>B, C, D, E</a:t>
              </a:r>
            </a:p>
          </p:txBody>
        </p:sp>
        <p:cxnSp>
          <p:nvCxnSpPr>
            <p:cNvPr id="56" name="Straight Connector 55"/>
            <p:cNvCxnSpPr/>
            <p:nvPr/>
          </p:nvCxnSpPr>
          <p:spPr>
            <a:xfrm>
              <a:off x="2990966" y="4816292"/>
              <a:ext cx="537985" cy="196842"/>
            </a:xfrm>
            <a:prstGeom prst="line">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a:off x="1881671" y="5589373"/>
              <a:ext cx="1598083" cy="0"/>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7911" name="TextBox 64"/>
            <p:cNvSpPr txBox="1">
              <a:spLocks noChangeArrowheads="1"/>
            </p:cNvSpPr>
            <p:nvPr/>
          </p:nvSpPr>
          <p:spPr bwMode="auto">
            <a:xfrm>
              <a:off x="3635896" y="5435932"/>
              <a:ext cx="118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F</a:t>
              </a:r>
              <a:endParaRPr lang="fr-CA" altLang="fr-FR" sz="1800"/>
            </a:p>
          </p:txBody>
        </p:sp>
      </p:grpSp>
      <p:grpSp>
        <p:nvGrpSpPr>
          <p:cNvPr id="79" name="Group 78"/>
          <p:cNvGrpSpPr>
            <a:grpSpLocks/>
          </p:cNvGrpSpPr>
          <p:nvPr/>
        </p:nvGrpSpPr>
        <p:grpSpPr bwMode="auto">
          <a:xfrm>
            <a:off x="3995738" y="4256088"/>
            <a:ext cx="3384550" cy="1549400"/>
            <a:chOff x="3995936" y="4255928"/>
            <a:chExt cx="3384376" cy="1549336"/>
          </a:xfrm>
        </p:grpSpPr>
        <p:sp>
          <p:nvSpPr>
            <p:cNvPr id="37902" name="TextBox 65"/>
            <p:cNvSpPr txBox="1">
              <a:spLocks noChangeArrowheads="1"/>
            </p:cNvSpPr>
            <p:nvPr/>
          </p:nvSpPr>
          <p:spPr bwMode="auto">
            <a:xfrm>
              <a:off x="5724128" y="4255928"/>
              <a:ext cx="165618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A</a:t>
              </a:r>
            </a:p>
            <a:p>
              <a:pPr eaLnBrk="1" hangingPunct="1">
                <a:spcBef>
                  <a:spcPct val="0"/>
                </a:spcBef>
                <a:spcAft>
                  <a:spcPct val="0"/>
                </a:spcAft>
                <a:buFontTx/>
                <a:buNone/>
              </a:pPr>
              <a:endParaRPr lang="en-CA" altLang="fr-FR" sz="1800"/>
            </a:p>
            <a:p>
              <a:pPr eaLnBrk="1" hangingPunct="1">
                <a:spcBef>
                  <a:spcPct val="0"/>
                </a:spcBef>
                <a:spcAft>
                  <a:spcPct val="0"/>
                </a:spcAft>
                <a:buFontTx/>
                <a:buNone/>
              </a:pPr>
              <a:r>
                <a:rPr lang="en-CA" altLang="fr-FR" sz="1800"/>
                <a:t>B, C, D, E</a:t>
              </a:r>
            </a:p>
          </p:txBody>
        </p:sp>
        <p:sp>
          <p:nvSpPr>
            <p:cNvPr id="37903" name="TextBox 66"/>
            <p:cNvSpPr txBox="1">
              <a:spLocks noChangeArrowheads="1"/>
            </p:cNvSpPr>
            <p:nvPr/>
          </p:nvSpPr>
          <p:spPr bwMode="auto">
            <a:xfrm>
              <a:off x="5724128" y="5435932"/>
              <a:ext cx="118075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F</a:t>
              </a:r>
              <a:endParaRPr lang="fr-CA" altLang="fr-FR" sz="1800"/>
            </a:p>
          </p:txBody>
        </p:sp>
        <p:cxnSp>
          <p:nvCxnSpPr>
            <p:cNvPr id="69" name="Straight Arrow Connector 68"/>
            <p:cNvCxnSpPr/>
            <p:nvPr/>
          </p:nvCxnSpPr>
          <p:spPr>
            <a:xfrm>
              <a:off x="3995936" y="4436896"/>
              <a:ext cx="1728698" cy="0"/>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p:nvPr/>
          </p:nvCxnSpPr>
          <p:spPr>
            <a:xfrm>
              <a:off x="4859492" y="5013134"/>
              <a:ext cx="792121" cy="0"/>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75" name="Straight Arrow Connector 74"/>
            <p:cNvCxnSpPr/>
            <p:nvPr/>
          </p:nvCxnSpPr>
          <p:spPr>
            <a:xfrm>
              <a:off x="4107055" y="5621122"/>
              <a:ext cx="1544558" cy="0"/>
            </a:xfrm>
            <a:prstGeom prst="straightConnector1">
              <a:avLst/>
            </a:prstGeom>
            <a:ln w="28575">
              <a:solidFill>
                <a:schemeClr val="tx1"/>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grpSp>
      <p:grpSp>
        <p:nvGrpSpPr>
          <p:cNvPr id="82" name="Group 81"/>
          <p:cNvGrpSpPr>
            <a:grpSpLocks/>
          </p:cNvGrpSpPr>
          <p:nvPr/>
        </p:nvGrpSpPr>
        <p:grpSpPr bwMode="auto">
          <a:xfrm>
            <a:off x="5662613" y="4256088"/>
            <a:ext cx="1349375" cy="1501775"/>
            <a:chOff x="5661935" y="4255928"/>
            <a:chExt cx="1349601" cy="1501776"/>
          </a:xfrm>
        </p:grpSpPr>
        <p:sp>
          <p:nvSpPr>
            <p:cNvPr id="76" name="Oval 75"/>
            <p:cNvSpPr/>
            <p:nvPr/>
          </p:nvSpPr>
          <p:spPr>
            <a:xfrm>
              <a:off x="5722270" y="4255928"/>
              <a:ext cx="423933" cy="3968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80" name="Oval 79"/>
            <p:cNvSpPr/>
            <p:nvPr/>
          </p:nvSpPr>
          <p:spPr>
            <a:xfrm>
              <a:off x="5661935" y="4781390"/>
              <a:ext cx="1349601" cy="398463"/>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81" name="Oval 80"/>
            <p:cNvSpPr/>
            <p:nvPr/>
          </p:nvSpPr>
          <p:spPr>
            <a:xfrm>
              <a:off x="5661935" y="5360829"/>
              <a:ext cx="423933" cy="396875"/>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Tree>
    <p:extLst>
      <p:ext uri="{BB962C8B-B14F-4D97-AF65-F5344CB8AC3E}">
        <p14:creationId xmlns:p14="http://schemas.microsoft.com/office/powerpoint/2010/main" val="36559055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fade">
                                      <p:cBhvr>
                                        <p:cTn id="12" dur="500"/>
                                        <p:tgtEl>
                                          <p:spTgt spid="4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78"/>
                                        </p:tgtEl>
                                        <p:attrNameLst>
                                          <p:attrName>style.visibility</p:attrName>
                                        </p:attrNameLst>
                                      </p:cBhvr>
                                      <p:to>
                                        <p:strVal val="visible"/>
                                      </p:to>
                                    </p:set>
                                    <p:animEffect transition="in" filter="fade">
                                      <p:cBhvr>
                                        <p:cTn id="17" dur="500"/>
                                        <p:tgtEl>
                                          <p:spTgt spid="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79"/>
                                        </p:tgtEl>
                                        <p:attrNameLst>
                                          <p:attrName>style.visibility</p:attrName>
                                        </p:attrNameLst>
                                      </p:cBhvr>
                                      <p:to>
                                        <p:strVal val="visible"/>
                                      </p:to>
                                    </p:set>
                                    <p:animEffect transition="in" filter="fade">
                                      <p:cBhvr>
                                        <p:cTn id="22" dur="500"/>
                                        <p:tgtEl>
                                          <p:spTgt spid="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82"/>
                                        </p:tgtEl>
                                        <p:attrNameLst>
                                          <p:attrName>style.visibility</p:attrName>
                                        </p:attrNameLst>
                                      </p:cBhvr>
                                      <p:to>
                                        <p:strVal val="visible"/>
                                      </p:to>
                                    </p:set>
                                    <p:animEffect transition="in" filter="fade">
                                      <p:cBhvr>
                                        <p:cTn id="27"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fr-FR" altLang="fr-FR" dirty="0" smtClean="0"/>
              <a:t>Modèle Cascade</a:t>
            </a:r>
            <a:endParaRPr lang="fr-FR" altLang="fr-FR" dirty="0"/>
          </a:p>
        </p:txBody>
      </p:sp>
      <p:sp>
        <p:nvSpPr>
          <p:cNvPr id="15363" name="Rectangle 3"/>
          <p:cNvSpPr>
            <a:spLocks noGrp="1" noChangeArrowheads="1"/>
          </p:cNvSpPr>
          <p:nvPr>
            <p:ph type="body" idx="1"/>
          </p:nvPr>
        </p:nvSpPr>
        <p:spPr/>
        <p:txBody>
          <a:bodyPr/>
          <a:lstStyle/>
          <a:p>
            <a:pPr eaLnBrk="1" hangingPunct="1"/>
            <a:r>
              <a:rPr lang="fr-FR" altLang="fr-FR" sz="2400" smtClean="0"/>
              <a:t>Inventé dans les années 1950 pour les grands systèmes de défense aérienne, popularisé dans les années 1970</a:t>
            </a:r>
          </a:p>
          <a:p>
            <a:pPr eaLnBrk="1" hangingPunct="1"/>
            <a:endParaRPr lang="fr-FR" altLang="fr-FR" sz="2400" smtClean="0"/>
          </a:p>
          <a:p>
            <a:pPr eaLnBrk="1" hangingPunct="1"/>
            <a:r>
              <a:rPr lang="fr-FR" altLang="fr-FR" sz="2400" smtClean="0"/>
              <a:t>Organise les activités dans un flux séquentiel</a:t>
            </a:r>
          </a:p>
          <a:p>
            <a:pPr lvl="1" eaLnBrk="1" hangingPunct="1"/>
            <a:r>
              <a:rPr lang="fr-FR" altLang="fr-FR" sz="2400" smtClean="0"/>
              <a:t>On standardise les sorties des différentes activités</a:t>
            </a:r>
          </a:p>
          <a:p>
            <a:pPr lvl="1" eaLnBrk="1" hangingPunct="1"/>
            <a:endParaRPr lang="fr-FR" altLang="fr-FR" sz="2400" smtClean="0"/>
          </a:p>
          <a:p>
            <a:pPr eaLnBrk="1" hangingPunct="1"/>
            <a:r>
              <a:rPr lang="fr-FR" altLang="fr-FR" sz="2400" smtClean="0"/>
              <a:t>Existe en de nombreuses variantes, tous partageant le style de flux séquentiel</a:t>
            </a:r>
          </a:p>
        </p:txBody>
      </p:sp>
      <p:sp>
        <p:nvSpPr>
          <p:cNvPr id="15364"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17705D95-D808-466D-9D5C-A60F2192FBF6}" type="slidenum">
              <a:rPr lang="fr-CA" smtClean="0">
                <a:solidFill>
                  <a:srgbClr val="000000">
                    <a:tint val="75000"/>
                  </a:srgbClr>
                </a:solidFill>
              </a:rPr>
              <a:pPr>
                <a:defRPr/>
              </a:pPr>
              <a:t>27</a:t>
            </a:fld>
            <a:endParaRPr lang="fr-CA">
              <a:solidFill>
                <a:srgbClr val="000000">
                  <a:tint val="75000"/>
                </a:srgbClr>
              </a:solidFill>
            </a:endParaRPr>
          </a:p>
        </p:txBody>
      </p:sp>
    </p:spTree>
    <p:extLst>
      <p:ext uri="{BB962C8B-B14F-4D97-AF65-F5344CB8AC3E}">
        <p14:creationId xmlns:p14="http://schemas.microsoft.com/office/powerpoint/2010/main" val="2141306283"/>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de minimisation de </a:t>
            </a:r>
            <a:r>
              <a:rPr lang="fr-CA" dirty="0" err="1" smtClean="0"/>
              <a:t>afn</a:t>
            </a:r>
            <a:endParaRPr lang="fr-CA" dirty="0"/>
          </a:p>
        </p:txBody>
      </p:sp>
      <p:sp>
        <p:nvSpPr>
          <p:cNvPr id="38915" name="Content Placeholder 2"/>
          <p:cNvSpPr>
            <a:spLocks noGrp="1"/>
          </p:cNvSpPr>
          <p:nvPr>
            <p:ph idx="1"/>
          </p:nvPr>
        </p:nvSpPr>
        <p:spPr>
          <a:xfrm>
            <a:off x="457200" y="1752600"/>
            <a:ext cx="7620000" cy="1557338"/>
          </a:xfrm>
        </p:spPr>
        <p:txBody>
          <a:bodyPr/>
          <a:lstStyle/>
          <a:p>
            <a:r>
              <a:rPr lang="fr-CA" altLang="fr-FR" smtClean="0"/>
              <a:t>AFD minimisé, où:</a:t>
            </a:r>
          </a:p>
          <a:p>
            <a:pPr lvl="1"/>
            <a:r>
              <a:rPr lang="fr-CA" altLang="fr-FR" smtClean="0"/>
              <a:t>1: A</a:t>
            </a:r>
          </a:p>
          <a:p>
            <a:pPr lvl="1"/>
            <a:r>
              <a:rPr lang="fr-CA" altLang="fr-FR" smtClean="0"/>
              <a:t>2: B, C, D, E</a:t>
            </a:r>
          </a:p>
          <a:p>
            <a:pPr lvl="1"/>
            <a:r>
              <a:rPr lang="fr-CA" altLang="fr-FR" smtClean="0"/>
              <a:t>3: F</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89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C7A4562-D748-4A9D-8962-F66FFCAAAF8D}" type="slidenum">
              <a:rPr lang="fr-CA" altLang="fr-FR" sz="1200" b="0" smtClean="0">
                <a:solidFill>
                  <a:srgbClr val="898989"/>
                </a:solidFill>
                <a:cs typeface="Arial" pitchFamily="34" charset="0"/>
              </a:rPr>
              <a:pPr>
                <a:spcBef>
                  <a:spcPct val="0"/>
                </a:spcBef>
                <a:spcAft>
                  <a:spcPct val="0"/>
                </a:spcAft>
                <a:buFontTx/>
                <a:buNone/>
              </a:pPr>
              <a:t>270</a:t>
            </a:fld>
            <a:endParaRPr lang="fr-CA" altLang="fr-FR" sz="1200" b="0" smtClean="0">
              <a:solidFill>
                <a:srgbClr val="898989"/>
              </a:solidFill>
              <a:cs typeface="Arial" pitchFamily="34" charset="0"/>
            </a:endParaRPr>
          </a:p>
        </p:txBody>
      </p:sp>
      <p:grpSp>
        <p:nvGrpSpPr>
          <p:cNvPr id="38918" name="Group 39"/>
          <p:cNvGrpSpPr>
            <a:grpSpLocks/>
          </p:cNvGrpSpPr>
          <p:nvPr/>
        </p:nvGrpSpPr>
        <p:grpSpPr bwMode="auto">
          <a:xfrm>
            <a:off x="2108200" y="3525838"/>
            <a:ext cx="2319338" cy="1990725"/>
            <a:chOff x="1100014" y="2391144"/>
            <a:chExt cx="2319858" cy="1990899"/>
          </a:xfrm>
        </p:grpSpPr>
        <p:sp>
          <p:nvSpPr>
            <p:cNvPr id="7" name="Oval 6"/>
            <p:cNvSpPr/>
            <p:nvPr/>
          </p:nvSpPr>
          <p:spPr>
            <a:xfrm>
              <a:off x="2462394" y="2751537"/>
              <a:ext cx="392201" cy="3921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2</a:t>
              </a:r>
              <a:endParaRPr lang="fr-CA" sz="2000" dirty="0">
                <a:solidFill>
                  <a:schemeClr val="tx1"/>
                </a:solidFill>
              </a:endParaRPr>
            </a:p>
          </p:txBody>
        </p:sp>
        <p:sp>
          <p:nvSpPr>
            <p:cNvPr id="13" name="Oval 12"/>
            <p:cNvSpPr/>
            <p:nvPr/>
          </p:nvSpPr>
          <p:spPr>
            <a:xfrm>
              <a:off x="1296908" y="2751537"/>
              <a:ext cx="392201" cy="3921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1</a:t>
              </a:r>
              <a:endParaRPr lang="fr-CA" sz="2000" dirty="0">
                <a:solidFill>
                  <a:schemeClr val="tx1"/>
                </a:solidFill>
              </a:endParaRPr>
            </a:p>
          </p:txBody>
        </p:sp>
        <p:sp>
          <p:nvSpPr>
            <p:cNvPr id="38921" name="TextBox 13"/>
            <p:cNvSpPr txBox="1">
              <a:spLocks noChangeArrowheads="1"/>
            </p:cNvSpPr>
            <p:nvPr/>
          </p:nvSpPr>
          <p:spPr bwMode="auto">
            <a:xfrm>
              <a:off x="1845315" y="2597810"/>
              <a:ext cx="47071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c</a:t>
              </a:r>
              <a:endParaRPr lang="fr-CA" altLang="fr-FR" b="0"/>
            </a:p>
          </p:txBody>
        </p:sp>
        <p:cxnSp>
          <p:nvCxnSpPr>
            <p:cNvPr id="15" name="Straight Arrow Connector 14"/>
            <p:cNvCxnSpPr>
              <a:stCxn id="13" idx="6"/>
              <a:endCxn id="7" idx="2"/>
            </p:cNvCxnSpPr>
            <p:nvPr/>
          </p:nvCxnSpPr>
          <p:spPr>
            <a:xfrm>
              <a:off x="1689109" y="2946818"/>
              <a:ext cx="773285" cy="0"/>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8923" name="TextBox 15"/>
            <p:cNvSpPr txBox="1">
              <a:spLocks noChangeArrowheads="1"/>
            </p:cNvSpPr>
            <p:nvPr/>
          </p:nvSpPr>
          <p:spPr bwMode="auto">
            <a:xfrm>
              <a:off x="2949155" y="2391144"/>
              <a:ext cx="47071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a</a:t>
              </a:r>
              <a:endParaRPr lang="fr-CA" altLang="fr-FR" b="0"/>
            </a:p>
          </p:txBody>
        </p:sp>
        <p:sp>
          <p:nvSpPr>
            <p:cNvPr id="19" name="Oval 18"/>
            <p:cNvSpPr/>
            <p:nvPr/>
          </p:nvSpPr>
          <p:spPr>
            <a:xfrm>
              <a:off x="2451280" y="3989896"/>
              <a:ext cx="392200" cy="392147"/>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3</a:t>
              </a:r>
              <a:endParaRPr lang="fr-CA" sz="2000" dirty="0">
                <a:solidFill>
                  <a:schemeClr val="tx1"/>
                </a:solidFill>
              </a:endParaRPr>
            </a:p>
          </p:txBody>
        </p:sp>
        <p:cxnSp>
          <p:nvCxnSpPr>
            <p:cNvPr id="24" name="Straight Connector 23"/>
            <p:cNvCxnSpPr/>
            <p:nvPr/>
          </p:nvCxnSpPr>
          <p:spPr>
            <a:xfrm>
              <a:off x="1100014" y="2840445"/>
              <a:ext cx="196894" cy="104784"/>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1100014" y="2942054"/>
              <a:ext cx="196894" cy="103197"/>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7" idx="4"/>
              <a:endCxn id="19" idx="0"/>
            </p:cNvCxnSpPr>
            <p:nvPr/>
          </p:nvCxnSpPr>
          <p:spPr>
            <a:xfrm flipH="1">
              <a:off x="2648174" y="3143685"/>
              <a:ext cx="9527" cy="846211"/>
            </a:xfrm>
            <a:prstGeom prst="straightConnector1">
              <a:avLst/>
            </a:pr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cxnSp>
        <p:sp>
          <p:nvSpPr>
            <p:cNvPr id="32" name="Freeform 31"/>
            <p:cNvSpPr/>
            <p:nvPr/>
          </p:nvSpPr>
          <p:spPr>
            <a:xfrm rot="18944211">
              <a:off x="2700573" y="2551495"/>
              <a:ext cx="304868" cy="284188"/>
            </a:xfrm>
            <a:custGeom>
              <a:avLst/>
              <a:gdLst>
                <a:gd name="connsiteX0" fmla="*/ 0 w 373842"/>
                <a:gd name="connsiteY0" fmla="*/ 60730 h 390930"/>
                <a:gd name="connsiteX1" fmla="*/ 352425 w 373842"/>
                <a:gd name="connsiteY1" fmla="*/ 22630 h 390930"/>
                <a:gd name="connsiteX2" fmla="*/ 304800 w 373842"/>
                <a:gd name="connsiteY2" fmla="*/ 365530 h 390930"/>
                <a:gd name="connsiteX3" fmla="*/ 57150 w 373842"/>
                <a:gd name="connsiteY3" fmla="*/ 365530 h 390930"/>
                <a:gd name="connsiteX4" fmla="*/ 57150 w 373842"/>
                <a:gd name="connsiteY4" fmla="*/ 365530 h 390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3842" h="390930">
                  <a:moveTo>
                    <a:pt x="0" y="60730"/>
                  </a:moveTo>
                  <a:cubicBezTo>
                    <a:pt x="150812" y="16280"/>
                    <a:pt x="301625" y="-28170"/>
                    <a:pt x="352425" y="22630"/>
                  </a:cubicBezTo>
                  <a:cubicBezTo>
                    <a:pt x="403225" y="73430"/>
                    <a:pt x="354013" y="308380"/>
                    <a:pt x="304800" y="365530"/>
                  </a:cubicBezTo>
                  <a:cubicBezTo>
                    <a:pt x="255588" y="422680"/>
                    <a:pt x="57150" y="365530"/>
                    <a:pt x="57150" y="365530"/>
                  </a:cubicBezTo>
                  <a:lnTo>
                    <a:pt x="57150" y="365530"/>
                  </a:lnTo>
                </a:path>
              </a:pathLst>
            </a:custGeom>
            <a:noFill/>
            <a:ln>
              <a:solidFill>
                <a:schemeClr val="tx1"/>
              </a:solidFill>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sz="1400"/>
            </a:p>
          </p:txBody>
        </p:sp>
        <p:sp>
          <p:nvSpPr>
            <p:cNvPr id="38929" name="TextBox 37"/>
            <p:cNvSpPr txBox="1">
              <a:spLocks noChangeArrowheads="1"/>
            </p:cNvSpPr>
            <p:nvPr/>
          </p:nvSpPr>
          <p:spPr bwMode="auto">
            <a:xfrm>
              <a:off x="2713796" y="3366641"/>
              <a:ext cx="470717"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b</a:t>
              </a:r>
              <a:endParaRPr lang="fr-CA" altLang="fr-FR" b="0"/>
            </a:p>
          </p:txBody>
        </p:sp>
        <p:sp>
          <p:nvSpPr>
            <p:cNvPr id="39" name="Oval 38"/>
            <p:cNvSpPr/>
            <p:nvPr/>
          </p:nvSpPr>
          <p:spPr>
            <a:xfrm>
              <a:off x="2530673" y="4067691"/>
              <a:ext cx="235003" cy="236558"/>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CA" sz="2000" dirty="0">
                  <a:solidFill>
                    <a:schemeClr val="tx1"/>
                  </a:solidFill>
                </a:rPr>
                <a:t>3</a:t>
              </a:r>
              <a:endParaRPr lang="fr-CA" sz="2000" dirty="0">
                <a:solidFill>
                  <a:schemeClr val="tx1"/>
                </a:solidFill>
              </a:endParaRPr>
            </a:p>
          </p:txBody>
        </p:sp>
      </p:grpSp>
    </p:spTree>
    <p:extLst>
      <p:ext uri="{BB962C8B-B14F-4D97-AF65-F5344CB8AC3E}">
        <p14:creationId xmlns:p14="http://schemas.microsoft.com/office/powerpoint/2010/main" val="1430603158"/>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 Section 9</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Expressions régulières pratiques</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D2D6419-CAF0-46B6-AADB-8AF4557D7440}" type="slidenum">
              <a:rPr lang="fr-CA" altLang="fr-FR" sz="1200" b="0" smtClean="0">
                <a:solidFill>
                  <a:srgbClr val="898989"/>
                </a:solidFill>
                <a:cs typeface="Arial" pitchFamily="34" charset="0"/>
              </a:rPr>
              <a:pPr>
                <a:spcBef>
                  <a:spcPct val="0"/>
                </a:spcBef>
                <a:spcAft>
                  <a:spcPct val="0"/>
                </a:spcAft>
                <a:buFontTx/>
                <a:buNone/>
              </a:pPr>
              <a:t>271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587869458"/>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Notations pratiques qui sont souvent utilisées dans les expressions régulières</a:t>
            </a:r>
          </a:p>
          <a:p>
            <a:endParaRPr lang="fr-CA" altLang="fr-FR" smtClean="0"/>
          </a:p>
          <a:p>
            <a:r>
              <a:rPr lang="fr-CA" altLang="fr-FR" smtClean="0"/>
              <a:t>Quelques exercices de pratique</a:t>
            </a:r>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57DEEC5-8BCD-4621-AD1E-6E7CE0C7526A}" type="slidenum">
              <a:rPr lang="fr-CA" altLang="fr-FR" sz="1200" b="0" smtClean="0">
                <a:solidFill>
                  <a:srgbClr val="898989"/>
                </a:solidFill>
                <a:cs typeface="Arial" pitchFamily="34" charset="0"/>
              </a:rPr>
              <a:pPr>
                <a:spcBef>
                  <a:spcPct val="0"/>
                </a:spcBef>
                <a:spcAft>
                  <a:spcPct val="0"/>
                </a:spcAft>
                <a:buFontTx/>
                <a:buNone/>
              </a:pPr>
              <a:t>272</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069515257"/>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Trucs pour les expressions régulières pratiques</a:t>
            </a:r>
            <a:endParaRPr lang="fr-CA" dirty="0"/>
          </a:p>
        </p:txBody>
      </p:sp>
      <p:sp>
        <p:nvSpPr>
          <p:cNvPr id="15363" name="Content Placeholder 2"/>
          <p:cNvSpPr>
            <a:spLocks noGrp="1"/>
          </p:cNvSpPr>
          <p:nvPr>
            <p:ph idx="1"/>
          </p:nvPr>
        </p:nvSpPr>
        <p:spPr/>
        <p:txBody>
          <a:bodyPr/>
          <a:lstStyle/>
          <a:p>
            <a:r>
              <a:rPr lang="fr-CA" altLang="fr-FR" sz="1800" smtClean="0"/>
              <a:t>Nous verrons des trucs pour les expressions régulières pratiques qui sont supportées par la plupart des librairies de regex</a:t>
            </a:r>
          </a:p>
          <a:p>
            <a:r>
              <a:rPr lang="fr-CA" altLang="fr-FR" sz="1800" smtClean="0"/>
              <a:t>Souvenez-vous, les expressions régulières ne sont pas utilisées uniquement dans le contexte des compilateurs</a:t>
            </a:r>
          </a:p>
          <a:p>
            <a:pPr lvl="1"/>
            <a:r>
              <a:rPr lang="fr-CA" altLang="fr-FR" sz="1800" smtClean="0"/>
              <a:t>Nous les utilisons souvent pour extraire l’information d’un texte</a:t>
            </a:r>
            <a:endParaRPr lang="fr-CA" altLang="fr-FR" sz="1800" u="sng" smtClean="0"/>
          </a:p>
          <a:p>
            <a:endParaRPr lang="fr-CA" altLang="fr-FR" sz="1800" u="sng" smtClean="0"/>
          </a:p>
          <a:p>
            <a:r>
              <a:rPr lang="fr-CA" altLang="fr-FR" sz="1800" u="sng" smtClean="0"/>
              <a:t>Exemple:</a:t>
            </a:r>
            <a:r>
              <a:rPr lang="fr-CA" altLang="fr-FR" sz="1800" smtClean="0"/>
              <a:t> Imaginez que vous cherchez dans un fichier log qui accumule des entrées depuis deux mois pour un motif d’erreur particulier</a:t>
            </a:r>
          </a:p>
          <a:p>
            <a:pPr lvl="1"/>
            <a:r>
              <a:rPr lang="fr-CA" altLang="fr-FR" sz="1800" smtClean="0"/>
              <a:t>Sans les expressions régulières, ceci sera une tâche ennuyante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53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BD4C6B1-D4B4-4615-9914-5B1A1C42E5A7}" type="slidenum">
              <a:rPr lang="fr-CA" altLang="fr-FR" sz="1200" b="0" smtClean="0">
                <a:solidFill>
                  <a:srgbClr val="898989"/>
                </a:solidFill>
                <a:cs typeface="Arial" pitchFamily="34" charset="0"/>
              </a:rPr>
              <a:pPr>
                <a:spcBef>
                  <a:spcPct val="0"/>
                </a:spcBef>
                <a:spcAft>
                  <a:spcPct val="0"/>
                </a:spcAft>
                <a:buFontTx/>
                <a:buNone/>
              </a:pPr>
              <a:t>273</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370419"/>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Matcher les chiffres</a:t>
            </a:r>
            <a:endParaRPr lang="fr-CA" dirty="0"/>
          </a:p>
        </p:txBody>
      </p:sp>
      <p:sp>
        <p:nvSpPr>
          <p:cNvPr id="16387" name="Content Placeholder 2"/>
          <p:cNvSpPr>
            <a:spLocks noGrp="1"/>
          </p:cNvSpPr>
          <p:nvPr>
            <p:ph idx="1"/>
          </p:nvPr>
        </p:nvSpPr>
        <p:spPr/>
        <p:txBody>
          <a:bodyPr/>
          <a:lstStyle/>
          <a:p>
            <a:r>
              <a:rPr lang="fr-CA" altLang="fr-FR" smtClean="0"/>
              <a:t>Afin de matcher un chiffre simple, comme on a vu précédemment, on peut utiliser l’expression régulière suivante:</a:t>
            </a:r>
          </a:p>
          <a:p>
            <a:r>
              <a:rPr lang="fr-CA" altLang="fr-FR" smtClean="0">
                <a:solidFill>
                  <a:schemeClr val="tx2"/>
                </a:solidFill>
              </a:rPr>
              <a:t>[0-9]</a:t>
            </a:r>
          </a:p>
          <a:p>
            <a:r>
              <a:rPr lang="fr-CA" altLang="fr-FR" smtClean="0"/>
              <a:t>Cependant, puisque l’opération de matcher un chiffre est une opération connue, on peut utiliser la notation suivante:</a:t>
            </a:r>
          </a:p>
          <a:p>
            <a:r>
              <a:rPr lang="fr-CA" altLang="fr-FR" smtClean="0">
                <a:solidFill>
                  <a:schemeClr val="tx2"/>
                </a:solidFill>
              </a:rPr>
              <a:t>\d</a:t>
            </a:r>
            <a:r>
              <a:rPr lang="fr-CA" altLang="fr-FR" smtClean="0"/>
              <a:t> </a:t>
            </a:r>
          </a:p>
          <a:p>
            <a:r>
              <a:rPr lang="fr-CA" altLang="fr-FR" smtClean="0"/>
              <a:t>Un slash est un caractère d’échappement utilisé pour le distinguer de la lettre </a:t>
            </a:r>
            <a:r>
              <a:rPr lang="fr-CA" altLang="fr-FR" smtClean="0">
                <a:solidFill>
                  <a:schemeClr val="tx2"/>
                </a:solidFill>
              </a:rPr>
              <a:t>d</a:t>
            </a:r>
          </a:p>
          <a:p>
            <a:r>
              <a:rPr lang="fr-CA" altLang="fr-FR" smtClean="0"/>
              <a:t>Similairement, afin de matcher un caractère non-chiffre, on peut utiliser la notation:</a:t>
            </a:r>
          </a:p>
          <a:p>
            <a:r>
              <a:rPr lang="fr-CA" altLang="fr-FR" smtClean="0">
                <a:solidFill>
                  <a:schemeClr val="tx2"/>
                </a:solidFill>
              </a:rPr>
              <a:t>\D</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63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B430602-0658-46A4-89D6-8DAF6C6598D6}" type="slidenum">
              <a:rPr lang="fr-CA" altLang="fr-FR" sz="1200" b="0" smtClean="0">
                <a:solidFill>
                  <a:srgbClr val="898989"/>
                </a:solidFill>
                <a:cs typeface="Arial" pitchFamily="34" charset="0"/>
              </a:rPr>
              <a:pPr>
                <a:spcBef>
                  <a:spcPct val="0"/>
                </a:spcBef>
                <a:spcAft>
                  <a:spcPct val="0"/>
                </a:spcAft>
                <a:buFontTx/>
                <a:buNone/>
              </a:pPr>
              <a:t>274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899860665"/>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Caractères alphanumériques</a:t>
            </a:r>
            <a:endParaRPr lang="fr-CA" dirty="0"/>
          </a:p>
        </p:txBody>
      </p:sp>
      <p:sp>
        <p:nvSpPr>
          <p:cNvPr id="17411" name="Content Placeholder 2"/>
          <p:cNvSpPr>
            <a:spLocks noGrp="1"/>
          </p:cNvSpPr>
          <p:nvPr>
            <p:ph idx="1"/>
          </p:nvPr>
        </p:nvSpPr>
        <p:spPr/>
        <p:txBody>
          <a:bodyPr/>
          <a:lstStyle/>
          <a:p>
            <a:r>
              <a:rPr lang="fr-CA" altLang="fr-FR" smtClean="0"/>
              <a:t>Afin de matcher un caractère alphanumérique, on peut utiliser la notation:</a:t>
            </a:r>
          </a:p>
          <a:p>
            <a:r>
              <a:rPr lang="fr-CA" altLang="fr-FR" smtClean="0">
                <a:solidFill>
                  <a:schemeClr val="tx2"/>
                </a:solidFill>
              </a:rPr>
              <a:t>[a-zA-Z0-9]</a:t>
            </a:r>
          </a:p>
          <a:p>
            <a:endParaRPr lang="fr-CA" altLang="fr-FR" smtClean="0">
              <a:solidFill>
                <a:schemeClr val="tx2"/>
              </a:solidFill>
            </a:endParaRPr>
          </a:p>
          <a:p>
            <a:r>
              <a:rPr lang="fr-CA" altLang="fr-FR" smtClean="0"/>
              <a:t>Ou on peut utiliser le raccourci suivant:</a:t>
            </a:r>
          </a:p>
          <a:p>
            <a:r>
              <a:rPr lang="fr-CA" altLang="fr-FR" smtClean="0">
                <a:solidFill>
                  <a:schemeClr val="tx2"/>
                </a:solidFill>
              </a:rPr>
              <a:t>\w</a:t>
            </a:r>
          </a:p>
          <a:p>
            <a:endParaRPr lang="fr-CA" altLang="fr-FR" smtClean="0">
              <a:solidFill>
                <a:schemeClr val="tx2"/>
              </a:solidFill>
            </a:endParaRPr>
          </a:p>
          <a:p>
            <a:r>
              <a:rPr lang="fr-CA" altLang="fr-FR" smtClean="0"/>
              <a:t>Similairement, on peut représenter n’importe quel caractère non-alphanumérique comme suit:</a:t>
            </a:r>
          </a:p>
          <a:p>
            <a:r>
              <a:rPr lang="fr-CA" altLang="fr-FR" smtClean="0">
                <a:solidFill>
                  <a:schemeClr val="tx2"/>
                </a:solidFill>
              </a:rPr>
              <a:t>\W</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741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801CBD6-687C-4D9F-8B94-B5789E298D52}" type="slidenum">
              <a:rPr lang="fr-CA" altLang="fr-FR" sz="1200" b="0" smtClean="0">
                <a:solidFill>
                  <a:srgbClr val="898989"/>
                </a:solidFill>
                <a:cs typeface="Arial" pitchFamily="34" charset="0"/>
              </a:rPr>
              <a:pPr>
                <a:spcBef>
                  <a:spcPct val="0"/>
                </a:spcBef>
                <a:spcAft>
                  <a:spcPct val="0"/>
                </a:spcAft>
                <a:buFontTx/>
                <a:buNone/>
              </a:pPr>
              <a:t>275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290338068"/>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Générique (</a:t>
            </a:r>
            <a:r>
              <a:rPr lang="fr-CA" dirty="0" err="1" smtClean="0"/>
              <a:t>wildcard</a:t>
            </a:r>
            <a:r>
              <a:rPr lang="fr-CA" dirty="0" smtClean="0"/>
              <a:t>)</a:t>
            </a:r>
            <a:endParaRPr lang="fr-CA" dirty="0"/>
          </a:p>
        </p:txBody>
      </p:sp>
      <p:sp>
        <p:nvSpPr>
          <p:cNvPr id="18435" name="Content Placeholder 2"/>
          <p:cNvSpPr>
            <a:spLocks noGrp="1"/>
          </p:cNvSpPr>
          <p:nvPr>
            <p:ph idx="1"/>
          </p:nvPr>
        </p:nvSpPr>
        <p:spPr/>
        <p:txBody>
          <a:bodyPr/>
          <a:lstStyle/>
          <a:p>
            <a:r>
              <a:rPr lang="fr-CA" altLang="fr-FR" smtClean="0"/>
              <a:t>Un caractère générique est défini pour matcher n’importe quel caractère simple (lettre, chiffre, espace blanc …)</a:t>
            </a:r>
          </a:p>
          <a:p>
            <a:endParaRPr lang="fr-CA" altLang="fr-FR" smtClean="0"/>
          </a:p>
          <a:p>
            <a:r>
              <a:rPr lang="fr-CA" altLang="fr-FR" smtClean="0"/>
              <a:t>Il est représenté par le caractère </a:t>
            </a:r>
            <a:r>
              <a:rPr lang="fr-CA" altLang="fr-FR" smtClean="0">
                <a:solidFill>
                  <a:schemeClr val="tx2"/>
                </a:solidFill>
              </a:rPr>
              <a:t>. (point)</a:t>
            </a:r>
            <a:r>
              <a:rPr lang="fr-CA" altLang="fr-FR" smtClean="0"/>
              <a:t>  </a:t>
            </a:r>
          </a:p>
          <a:p>
            <a:endParaRPr lang="fr-CA" altLang="fr-FR" smtClean="0"/>
          </a:p>
          <a:p>
            <a:r>
              <a:rPr lang="fr-CA" altLang="fr-FR" smtClean="0"/>
              <a:t>Alors, afin de matcher un point, vous devez utiliser le caractère d’échappement: </a:t>
            </a:r>
            <a:r>
              <a:rPr lang="fr-CA" altLang="fr-FR" smtClean="0">
                <a:solidFill>
                  <a:schemeClr val="tx2"/>
                </a:solidFill>
              </a:rPr>
              <a:t>\.</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84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BDADD50-2AA6-4C0F-95AB-EE9FD4299EE7}" type="slidenum">
              <a:rPr lang="fr-CA" altLang="fr-FR" sz="1200" b="0" smtClean="0">
                <a:solidFill>
                  <a:srgbClr val="898989"/>
                </a:solidFill>
                <a:cs typeface="Arial" pitchFamily="34" charset="0"/>
              </a:rPr>
              <a:pPr>
                <a:spcBef>
                  <a:spcPct val="0"/>
                </a:spcBef>
                <a:spcAft>
                  <a:spcPct val="0"/>
                </a:spcAft>
                <a:buFontTx/>
                <a:buNone/>
              </a:pPr>
              <a:t>276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780966816"/>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Exclusion</a:t>
            </a:r>
            <a:endParaRPr lang="fr-CA" dirty="0"/>
          </a:p>
        </p:txBody>
      </p:sp>
      <p:sp>
        <p:nvSpPr>
          <p:cNvPr id="19459" name="Content Placeholder 2"/>
          <p:cNvSpPr>
            <a:spLocks noGrp="1"/>
          </p:cNvSpPr>
          <p:nvPr>
            <p:ph idx="1"/>
          </p:nvPr>
        </p:nvSpPr>
        <p:spPr/>
        <p:txBody>
          <a:bodyPr/>
          <a:lstStyle/>
          <a:p>
            <a:r>
              <a:rPr lang="fr-CA" altLang="fr-FR" smtClean="0"/>
              <a:t>Nous avons déjà vu que </a:t>
            </a:r>
            <a:r>
              <a:rPr lang="fr-CA" altLang="fr-FR" smtClean="0">
                <a:solidFill>
                  <a:schemeClr val="tx2"/>
                </a:solidFill>
              </a:rPr>
              <a:t>[abc] </a:t>
            </a:r>
            <a:r>
              <a:rPr lang="fr-CA" altLang="fr-FR" smtClean="0"/>
              <a:t>est équivalent à </a:t>
            </a:r>
            <a:r>
              <a:rPr lang="fr-CA" altLang="fr-FR" smtClean="0">
                <a:solidFill>
                  <a:schemeClr val="tx2"/>
                </a:solidFill>
              </a:rPr>
              <a:t>(a | b | c)</a:t>
            </a:r>
          </a:p>
          <a:p>
            <a:endParaRPr lang="fr-CA" altLang="fr-FR" smtClean="0">
              <a:solidFill>
                <a:schemeClr val="tx2"/>
              </a:solidFill>
            </a:endParaRPr>
          </a:p>
          <a:p>
            <a:r>
              <a:rPr lang="fr-CA" altLang="fr-FR" smtClean="0"/>
              <a:t>Mais, parfois on veut matcher tout sauf un ensemble de caractères</a:t>
            </a:r>
          </a:p>
          <a:p>
            <a:r>
              <a:rPr lang="fr-CA" altLang="fr-FR" smtClean="0"/>
              <a:t>Pour accomplir ceci, on peut utiliser la notation: </a:t>
            </a:r>
            <a:r>
              <a:rPr lang="fr-CA" altLang="fr-FR" smtClean="0">
                <a:solidFill>
                  <a:schemeClr val="tx2"/>
                </a:solidFill>
              </a:rPr>
              <a:t>[^abc] </a:t>
            </a:r>
          </a:p>
          <a:p>
            <a:pPr lvl="1"/>
            <a:r>
              <a:rPr lang="fr-CA" altLang="fr-FR" smtClean="0"/>
              <a:t>Ceci matche n’importe quel caractère simple sauf a, b ou c</a:t>
            </a:r>
          </a:p>
          <a:p>
            <a:endParaRPr lang="fr-CA" altLang="fr-FR" smtClean="0"/>
          </a:p>
          <a:p>
            <a:r>
              <a:rPr lang="fr-CA" altLang="fr-FR" smtClean="0"/>
              <a:t>Cette notation peut aussi être utilisée avec les classes de caractères abréviés</a:t>
            </a:r>
          </a:p>
          <a:p>
            <a:pPr lvl="1"/>
            <a:r>
              <a:rPr lang="fr-CA" altLang="fr-FR" smtClean="0">
                <a:solidFill>
                  <a:schemeClr val="tx2"/>
                </a:solidFill>
              </a:rPr>
              <a:t>[^a-z] </a:t>
            </a:r>
            <a:r>
              <a:rPr lang="fr-CA" altLang="fr-FR" smtClean="0"/>
              <a:t>matche n’importe quel caractère sauf les lettres minuscules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94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7F07921-3A07-452D-B85B-333AEC43C71A}" type="slidenum">
              <a:rPr lang="fr-CA" altLang="fr-FR" sz="1200" b="0" smtClean="0">
                <a:solidFill>
                  <a:srgbClr val="898989"/>
                </a:solidFill>
                <a:cs typeface="Arial" pitchFamily="34" charset="0"/>
              </a:rPr>
              <a:pPr>
                <a:spcBef>
                  <a:spcPct val="0"/>
                </a:spcBef>
                <a:spcAft>
                  <a:spcPct val="0"/>
                </a:spcAft>
                <a:buFontTx/>
                <a:buNone/>
              </a:pPr>
              <a:t>277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772077184"/>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Répétitions</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Comment peut-on matcher une lettre ou une chaîne qui se répète plusieurs fois en rang:</a:t>
            </a:r>
          </a:p>
          <a:p>
            <a:pPr lvl="1">
              <a:buFont typeface="Arial" charset="0"/>
              <a:buChar char="•"/>
              <a:defRPr/>
            </a:pPr>
            <a:r>
              <a:rPr lang="fr-CA" dirty="0" smtClean="0"/>
              <a:t>E</a:t>
            </a:r>
            <a:r>
              <a:rPr lang="fr-CA" dirty="0"/>
              <a:t>x</a:t>
            </a:r>
            <a:r>
              <a:rPr lang="fr-CA" dirty="0" smtClean="0"/>
              <a:t>. </a:t>
            </a:r>
            <a:r>
              <a:rPr lang="fr-CA" dirty="0" err="1" smtClean="0"/>
              <a:t>ababab</a:t>
            </a:r>
            <a:endParaRPr lang="fr-CA" dirty="0" smtClean="0"/>
          </a:p>
          <a:p>
            <a:pPr>
              <a:buFont typeface="Arial" charset="0"/>
              <a:buNone/>
              <a:defRPr/>
            </a:pPr>
            <a:r>
              <a:rPr lang="fr-CA" dirty="0" smtClean="0"/>
              <a:t>Jusqu’à maintenant, nous avons implémenter des répétitions à travers trois mécanismes:</a:t>
            </a:r>
          </a:p>
          <a:p>
            <a:pPr lvl="1">
              <a:buFont typeface="Arial" charset="0"/>
              <a:buChar char="•"/>
              <a:defRPr/>
            </a:pPr>
            <a:r>
              <a:rPr lang="fr-CA" dirty="0" smtClean="0"/>
              <a:t>Concaténation: simplement concaténer la chaîne ou le caractère avec lui-même (ne fonctionne pas si vous ne connaissez pas le nombre exact de répétitions)</a:t>
            </a:r>
          </a:p>
          <a:p>
            <a:pPr lvl="1">
              <a:buFont typeface="Arial" charset="0"/>
              <a:buChar char="•"/>
              <a:defRPr/>
            </a:pPr>
            <a:r>
              <a:rPr lang="fr-CA" dirty="0" smtClean="0"/>
              <a:t>Fermeture étoile Kleene: pour matcher des lettres ou des chaînes répétés 0 ou plusieurs fois</a:t>
            </a:r>
          </a:p>
          <a:p>
            <a:pPr lvl="1">
              <a:buFont typeface="Arial" charset="0"/>
              <a:buChar char="•"/>
              <a:defRPr/>
            </a:pPr>
            <a:r>
              <a:rPr lang="fr-CA" dirty="0" smtClean="0"/>
              <a:t>Fermeture positive: pour matcher des lettres ou des chaînes répétés 1 ou plusieurs fois</a:t>
            </a:r>
          </a:p>
          <a:p>
            <a:pPr lvl="1">
              <a:buFont typeface="Arial" charset="0"/>
              <a:buChar char="•"/>
              <a:defRPr/>
            </a:pPr>
            <a:endParaRPr lang="fr-CA" dirty="0" smtClean="0"/>
          </a:p>
          <a:p>
            <a:pPr marL="274637" lvl="1" indent="0">
              <a:buFont typeface="Arial" charset="0"/>
              <a:buNone/>
              <a:defRPr/>
            </a:pPr>
            <a:endParaRPr lang="fr-CA" dirty="0" smtClean="0"/>
          </a:p>
          <a:p>
            <a:pPr marL="274637" lvl="1" indent="0">
              <a:buFont typeface="Arial" charset="0"/>
              <a:buNone/>
              <a:defRPr/>
            </a:pPr>
            <a:endParaRPr lang="fr-CA" dirty="0" smtClean="0"/>
          </a:p>
          <a:p>
            <a:pPr lvl="1">
              <a:buFont typeface="Arial" charset="0"/>
              <a:buChar char="•"/>
              <a:defRPr/>
            </a:pP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04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4594378-70A0-4640-AF04-7AC3D22A9ACE}" type="slidenum">
              <a:rPr lang="fr-CA" altLang="fr-FR" sz="1200" b="0" smtClean="0">
                <a:solidFill>
                  <a:srgbClr val="898989"/>
                </a:solidFill>
                <a:cs typeface="Arial" pitchFamily="34" charset="0"/>
              </a:rPr>
              <a:pPr>
                <a:spcBef>
                  <a:spcPct val="0"/>
                </a:spcBef>
                <a:spcAft>
                  <a:spcPct val="0"/>
                </a:spcAft>
                <a:buFontTx/>
                <a:buNone/>
              </a:pPr>
              <a:t>278</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293992572"/>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Répétitions</a:t>
            </a:r>
            <a:endParaRPr lang="fr-CA" dirty="0"/>
          </a:p>
        </p:txBody>
      </p:sp>
      <p:sp>
        <p:nvSpPr>
          <p:cNvPr id="21507" name="Content Placeholder 2"/>
          <p:cNvSpPr>
            <a:spLocks noGrp="1"/>
          </p:cNvSpPr>
          <p:nvPr>
            <p:ph idx="1"/>
          </p:nvPr>
        </p:nvSpPr>
        <p:spPr/>
        <p:txBody>
          <a:bodyPr/>
          <a:lstStyle/>
          <a:p>
            <a:r>
              <a:rPr lang="fr-CA" altLang="fr-FR" smtClean="0"/>
              <a:t>On peut aussi spécifier une gamme de combien de fois une lettre ou une chaîne peuvent être répétés</a:t>
            </a:r>
          </a:p>
          <a:p>
            <a:r>
              <a:rPr lang="fr-CA" altLang="fr-FR" smtClean="0"/>
              <a:t>Exemple, si on veut matcher des chaînes de répétition de la lettre a entre 1 et 3 fois, on peut utiliser la notation: </a:t>
            </a:r>
            <a:r>
              <a:rPr lang="fr-CA" altLang="fr-FR" smtClean="0">
                <a:solidFill>
                  <a:schemeClr val="tx2"/>
                </a:solidFill>
              </a:rPr>
              <a:t>a {1,3}</a:t>
            </a:r>
          </a:p>
          <a:p>
            <a:pPr lvl="1"/>
            <a:r>
              <a:rPr lang="fr-CA" altLang="fr-FR" smtClean="0"/>
              <a:t>Alors, </a:t>
            </a:r>
            <a:r>
              <a:rPr lang="fr-CA" altLang="fr-FR" smtClean="0">
                <a:solidFill>
                  <a:schemeClr val="tx2"/>
                </a:solidFill>
              </a:rPr>
              <a:t>a {1,3} </a:t>
            </a:r>
            <a:r>
              <a:rPr lang="fr-CA" altLang="fr-FR" smtClean="0"/>
              <a:t>matche la chaîne </a:t>
            </a:r>
            <a:r>
              <a:rPr lang="fr-CA" altLang="fr-FR" smtClean="0">
                <a:solidFill>
                  <a:schemeClr val="tx2"/>
                </a:solidFill>
              </a:rPr>
              <a:t>aaa</a:t>
            </a:r>
          </a:p>
          <a:p>
            <a:endParaRPr lang="fr-CA" altLang="fr-FR" smtClean="0"/>
          </a:p>
          <a:p>
            <a:r>
              <a:rPr lang="fr-CA" altLang="fr-FR" smtClean="0"/>
              <a:t>On peut aussi spécifier un nombre exact de répétitions au lieu d’une gamme</a:t>
            </a:r>
          </a:p>
          <a:p>
            <a:pPr lvl="1"/>
            <a:r>
              <a:rPr lang="fr-CA" altLang="fr-FR" smtClean="0">
                <a:solidFill>
                  <a:schemeClr val="tx2"/>
                </a:solidFill>
              </a:rPr>
              <a:t>ab {3} </a:t>
            </a:r>
            <a:r>
              <a:rPr lang="fr-CA" altLang="fr-FR" smtClean="0"/>
              <a:t>matche la chaîne </a:t>
            </a:r>
            <a:r>
              <a:rPr lang="fr-CA" altLang="fr-FR" smtClean="0">
                <a:solidFill>
                  <a:schemeClr val="tx2"/>
                </a:solidFill>
              </a:rPr>
              <a:t>ababab</a:t>
            </a:r>
          </a:p>
          <a:p>
            <a:pPr lvl="1"/>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15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1E1A757-6A64-4E5E-AA3B-130404B77483}" type="slidenum">
              <a:rPr lang="fr-CA" altLang="fr-FR" sz="1200" b="0" smtClean="0">
                <a:solidFill>
                  <a:srgbClr val="898989"/>
                </a:solidFill>
                <a:cs typeface="Arial" pitchFamily="34" charset="0"/>
              </a:rPr>
              <a:pPr>
                <a:spcBef>
                  <a:spcPct val="0"/>
                </a:spcBef>
                <a:spcAft>
                  <a:spcPct val="0"/>
                </a:spcAft>
                <a:buFontTx/>
                <a:buNone/>
              </a:pPr>
              <a:t>279</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381842657"/>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fr-FR" altLang="fr-FR" dirty="0"/>
              <a:t>Modèle Cascade</a:t>
            </a:r>
          </a:p>
        </p:txBody>
      </p:sp>
      <p:grpSp>
        <p:nvGrpSpPr>
          <p:cNvPr id="16387" name="Group 4"/>
          <p:cNvGrpSpPr>
            <a:grpSpLocks noChangeAspect="1"/>
          </p:cNvGrpSpPr>
          <p:nvPr/>
        </p:nvGrpSpPr>
        <p:grpSpPr bwMode="auto">
          <a:xfrm>
            <a:off x="838200" y="1751013"/>
            <a:ext cx="7727950" cy="4819650"/>
            <a:chOff x="528" y="1103"/>
            <a:chExt cx="4868" cy="3036"/>
          </a:xfrm>
        </p:grpSpPr>
        <p:sp>
          <p:nvSpPr>
            <p:cNvPr id="16390" name="AutoShape 3"/>
            <p:cNvSpPr>
              <a:spLocks noChangeAspect="1" noChangeArrowheads="1" noTextEdit="1"/>
            </p:cNvSpPr>
            <p:nvPr/>
          </p:nvSpPr>
          <p:spPr bwMode="auto">
            <a:xfrm>
              <a:off x="528" y="1109"/>
              <a:ext cx="4511" cy="30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391" name="Rectangle 5"/>
            <p:cNvSpPr>
              <a:spLocks noChangeArrowheads="1"/>
            </p:cNvSpPr>
            <p:nvPr/>
          </p:nvSpPr>
          <p:spPr bwMode="auto">
            <a:xfrm>
              <a:off x="528" y="1110"/>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300" b="0" smtClean="0">
                  <a:solidFill>
                    <a:srgbClr val="000000"/>
                  </a:solidFill>
                  <a:latin typeface="Times New Roman" pitchFamily="18" charset="0"/>
                </a:rPr>
                <a:t> </a:t>
              </a:r>
              <a:endParaRPr lang="fr-FR" altLang="fr-FR" sz="1800" b="0" smtClean="0">
                <a:solidFill>
                  <a:srgbClr val="000000"/>
                </a:solidFill>
              </a:endParaRPr>
            </a:p>
          </p:txBody>
        </p:sp>
        <p:sp>
          <p:nvSpPr>
            <p:cNvPr id="16392" name="Rectangle 6"/>
            <p:cNvSpPr>
              <a:spLocks noChangeArrowheads="1"/>
            </p:cNvSpPr>
            <p:nvPr/>
          </p:nvSpPr>
          <p:spPr bwMode="auto">
            <a:xfrm>
              <a:off x="549" y="1103"/>
              <a:ext cx="1169"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cs typeface="Helvetica" pitchFamily="34" charset="0"/>
                </a:rPr>
                <a:t>Analyse du domaine</a:t>
              </a:r>
              <a:endParaRPr lang="fr-FR" altLang="fr-FR" sz="1800" b="0" smtClean="0">
                <a:solidFill>
                  <a:srgbClr val="000000"/>
                </a:solidFill>
              </a:endParaRPr>
            </a:p>
          </p:txBody>
        </p:sp>
        <p:sp>
          <p:nvSpPr>
            <p:cNvPr id="16393" name="Rectangle 7"/>
            <p:cNvSpPr>
              <a:spLocks noChangeArrowheads="1"/>
            </p:cNvSpPr>
            <p:nvPr/>
          </p:nvSpPr>
          <p:spPr bwMode="auto">
            <a:xfrm>
              <a:off x="1458" y="1121"/>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300" b="0" smtClean="0">
                  <a:solidFill>
                    <a:srgbClr val="000000"/>
                  </a:solidFill>
                  <a:latin typeface="Times New Roman" pitchFamily="18" charset="0"/>
                </a:rPr>
                <a:t> </a:t>
              </a:r>
              <a:endParaRPr lang="fr-FR" altLang="fr-FR" sz="1800" b="0" smtClean="0">
                <a:solidFill>
                  <a:srgbClr val="000000"/>
                </a:solidFill>
              </a:endParaRPr>
            </a:p>
          </p:txBody>
        </p:sp>
        <p:sp>
          <p:nvSpPr>
            <p:cNvPr id="16394" name="Rectangle 8"/>
            <p:cNvSpPr>
              <a:spLocks noChangeArrowheads="1"/>
            </p:cNvSpPr>
            <p:nvPr/>
          </p:nvSpPr>
          <p:spPr bwMode="auto">
            <a:xfrm>
              <a:off x="1394" y="1593"/>
              <a:ext cx="1463"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Collection des exigences </a:t>
              </a:r>
              <a:endParaRPr lang="fr-FR" altLang="fr-FR" sz="1800" b="0" smtClean="0">
                <a:solidFill>
                  <a:srgbClr val="000000"/>
                </a:solidFill>
              </a:endParaRPr>
            </a:p>
          </p:txBody>
        </p:sp>
        <p:sp>
          <p:nvSpPr>
            <p:cNvPr id="16395" name="Rectangle 9"/>
            <p:cNvSpPr>
              <a:spLocks noChangeArrowheads="1"/>
            </p:cNvSpPr>
            <p:nvPr/>
          </p:nvSpPr>
          <p:spPr bwMode="auto">
            <a:xfrm>
              <a:off x="2225" y="1611"/>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300" b="0" smtClean="0">
                  <a:solidFill>
                    <a:srgbClr val="000000"/>
                  </a:solidFill>
                  <a:latin typeface="Times New Roman" pitchFamily="18" charset="0"/>
                </a:rPr>
                <a:t> </a:t>
              </a:r>
              <a:endParaRPr lang="fr-FR" altLang="fr-FR" sz="1800" b="0" smtClean="0">
                <a:solidFill>
                  <a:srgbClr val="000000"/>
                </a:solidFill>
              </a:endParaRPr>
            </a:p>
          </p:txBody>
        </p:sp>
        <p:sp>
          <p:nvSpPr>
            <p:cNvPr id="16396" name="Rectangle 10"/>
            <p:cNvSpPr>
              <a:spLocks noChangeArrowheads="1"/>
            </p:cNvSpPr>
            <p:nvPr/>
          </p:nvSpPr>
          <p:spPr bwMode="auto">
            <a:xfrm>
              <a:off x="752" y="1725"/>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300" b="0" smtClean="0">
                  <a:solidFill>
                    <a:srgbClr val="000000"/>
                  </a:solidFill>
                  <a:latin typeface="Times New Roman" pitchFamily="18" charset="0"/>
                </a:rPr>
                <a:t> </a:t>
              </a:r>
              <a:endParaRPr lang="fr-FR" altLang="fr-FR" sz="1800" b="0" smtClean="0">
                <a:solidFill>
                  <a:srgbClr val="000000"/>
                </a:solidFill>
              </a:endParaRPr>
            </a:p>
          </p:txBody>
        </p:sp>
        <p:sp>
          <p:nvSpPr>
            <p:cNvPr id="16397" name="Rectangle 11"/>
            <p:cNvSpPr>
              <a:spLocks noChangeArrowheads="1"/>
            </p:cNvSpPr>
            <p:nvPr/>
          </p:nvSpPr>
          <p:spPr bwMode="auto">
            <a:xfrm>
              <a:off x="2228" y="2096"/>
              <a:ext cx="65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Conception</a:t>
              </a:r>
              <a:endParaRPr lang="fr-FR" altLang="fr-FR" sz="1800" b="0" smtClean="0">
                <a:solidFill>
                  <a:srgbClr val="000000"/>
                </a:solidFill>
              </a:endParaRPr>
            </a:p>
          </p:txBody>
        </p:sp>
        <p:sp>
          <p:nvSpPr>
            <p:cNvPr id="16398" name="Rectangle 12"/>
            <p:cNvSpPr>
              <a:spLocks noChangeArrowheads="1"/>
            </p:cNvSpPr>
            <p:nvPr/>
          </p:nvSpPr>
          <p:spPr bwMode="auto">
            <a:xfrm>
              <a:off x="2749" y="2185"/>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300" b="0" smtClean="0">
                  <a:solidFill>
                    <a:srgbClr val="000000"/>
                  </a:solidFill>
                  <a:latin typeface="Times New Roman" pitchFamily="18" charset="0"/>
                </a:rPr>
                <a:t> </a:t>
              </a:r>
              <a:endParaRPr lang="fr-FR" altLang="fr-FR" sz="1800" b="0" smtClean="0">
                <a:solidFill>
                  <a:srgbClr val="000000"/>
                </a:solidFill>
              </a:endParaRPr>
            </a:p>
          </p:txBody>
        </p:sp>
        <p:sp>
          <p:nvSpPr>
            <p:cNvPr id="16399" name="Rectangle 13"/>
            <p:cNvSpPr>
              <a:spLocks noChangeArrowheads="1"/>
            </p:cNvSpPr>
            <p:nvPr/>
          </p:nvSpPr>
          <p:spPr bwMode="auto">
            <a:xfrm>
              <a:off x="2146" y="2575"/>
              <a:ext cx="2450"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Programmation et vérification des modules</a:t>
              </a:r>
              <a:endParaRPr lang="fr-FR" altLang="fr-FR" sz="1800" b="0" smtClean="0">
                <a:solidFill>
                  <a:srgbClr val="000000"/>
                </a:solidFill>
              </a:endParaRPr>
            </a:p>
          </p:txBody>
        </p:sp>
        <p:sp>
          <p:nvSpPr>
            <p:cNvPr id="16400" name="Rectangle 14"/>
            <p:cNvSpPr>
              <a:spLocks noChangeArrowheads="1"/>
            </p:cNvSpPr>
            <p:nvPr/>
          </p:nvSpPr>
          <p:spPr bwMode="auto">
            <a:xfrm>
              <a:off x="3666" y="2593"/>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300" b="0" smtClean="0">
                  <a:solidFill>
                    <a:srgbClr val="000000"/>
                  </a:solidFill>
                  <a:latin typeface="Times New Roman" pitchFamily="18" charset="0"/>
                </a:rPr>
                <a:t> </a:t>
              </a:r>
              <a:endParaRPr lang="fr-FR" altLang="fr-FR" sz="1800" b="0" smtClean="0">
                <a:solidFill>
                  <a:srgbClr val="000000"/>
                </a:solidFill>
              </a:endParaRPr>
            </a:p>
          </p:txBody>
        </p:sp>
        <p:sp>
          <p:nvSpPr>
            <p:cNvPr id="16401" name="Rectangle 15"/>
            <p:cNvSpPr>
              <a:spLocks noChangeArrowheads="1"/>
            </p:cNvSpPr>
            <p:nvPr/>
          </p:nvSpPr>
          <p:spPr bwMode="auto">
            <a:xfrm>
              <a:off x="2487" y="3061"/>
              <a:ext cx="2106"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Intégration et vérification du système</a:t>
              </a:r>
              <a:endParaRPr lang="fr-FR" altLang="fr-FR" sz="1800" b="0" smtClean="0">
                <a:solidFill>
                  <a:srgbClr val="000000"/>
                </a:solidFill>
              </a:endParaRPr>
            </a:p>
          </p:txBody>
        </p:sp>
        <p:sp>
          <p:nvSpPr>
            <p:cNvPr id="16402" name="Rectangle 16"/>
            <p:cNvSpPr>
              <a:spLocks noChangeArrowheads="1"/>
            </p:cNvSpPr>
            <p:nvPr/>
          </p:nvSpPr>
          <p:spPr bwMode="auto">
            <a:xfrm>
              <a:off x="4191" y="3079"/>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300" b="0" smtClean="0">
                  <a:solidFill>
                    <a:srgbClr val="000000"/>
                  </a:solidFill>
                  <a:latin typeface="Times New Roman" pitchFamily="18" charset="0"/>
                </a:rPr>
                <a:t> </a:t>
              </a:r>
              <a:endParaRPr lang="fr-FR" altLang="fr-FR" sz="1800" b="0" smtClean="0">
                <a:solidFill>
                  <a:srgbClr val="000000"/>
                </a:solidFill>
              </a:endParaRPr>
            </a:p>
          </p:txBody>
        </p:sp>
        <p:sp>
          <p:nvSpPr>
            <p:cNvPr id="16403" name="Rectangle 17"/>
            <p:cNvSpPr>
              <a:spLocks noChangeArrowheads="1"/>
            </p:cNvSpPr>
            <p:nvPr/>
          </p:nvSpPr>
          <p:spPr bwMode="auto">
            <a:xfrm>
              <a:off x="3790" y="3697"/>
              <a:ext cx="1472"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Livraison, déploiement, et</a:t>
              </a:r>
              <a:endParaRPr lang="fr-FR" altLang="fr-FR" sz="1800" b="0" smtClean="0">
                <a:solidFill>
                  <a:srgbClr val="000000"/>
                </a:solidFill>
              </a:endParaRPr>
            </a:p>
          </p:txBody>
        </p:sp>
        <p:sp>
          <p:nvSpPr>
            <p:cNvPr id="16404" name="Rectangle 18"/>
            <p:cNvSpPr>
              <a:spLocks noChangeArrowheads="1"/>
            </p:cNvSpPr>
            <p:nvPr/>
          </p:nvSpPr>
          <p:spPr bwMode="auto">
            <a:xfrm>
              <a:off x="5303" y="3697"/>
              <a:ext cx="9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 </a:t>
              </a:r>
              <a:endParaRPr lang="fr-FR" altLang="fr-FR" sz="1800" b="0" smtClean="0">
                <a:solidFill>
                  <a:srgbClr val="000000"/>
                </a:solidFill>
              </a:endParaRPr>
            </a:p>
          </p:txBody>
        </p:sp>
        <p:sp>
          <p:nvSpPr>
            <p:cNvPr id="16405" name="Rectangle 19"/>
            <p:cNvSpPr>
              <a:spLocks noChangeArrowheads="1"/>
            </p:cNvSpPr>
            <p:nvPr/>
          </p:nvSpPr>
          <p:spPr bwMode="auto">
            <a:xfrm>
              <a:off x="3790" y="3843"/>
              <a:ext cx="79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maintenance</a:t>
              </a:r>
              <a:endParaRPr lang="fr-FR" altLang="fr-FR" sz="1800" b="0" smtClean="0">
                <a:solidFill>
                  <a:srgbClr val="000000"/>
                </a:solidFill>
              </a:endParaRPr>
            </a:p>
          </p:txBody>
        </p:sp>
        <p:sp>
          <p:nvSpPr>
            <p:cNvPr id="16406" name="Rectangle 20"/>
            <p:cNvSpPr>
              <a:spLocks noChangeArrowheads="1"/>
            </p:cNvSpPr>
            <p:nvPr/>
          </p:nvSpPr>
          <p:spPr bwMode="auto">
            <a:xfrm>
              <a:off x="4522" y="3843"/>
              <a:ext cx="93" cy="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 </a:t>
              </a:r>
              <a:endParaRPr lang="fr-FR" altLang="fr-FR" sz="1800" b="0" smtClean="0">
                <a:solidFill>
                  <a:srgbClr val="000000"/>
                </a:solidFill>
              </a:endParaRPr>
            </a:p>
          </p:txBody>
        </p:sp>
        <p:sp>
          <p:nvSpPr>
            <p:cNvPr id="16407" name="Rectangle 21"/>
            <p:cNvSpPr>
              <a:spLocks noChangeArrowheads="1"/>
            </p:cNvSpPr>
            <p:nvPr/>
          </p:nvSpPr>
          <p:spPr bwMode="auto">
            <a:xfrm>
              <a:off x="3790" y="3989"/>
              <a:ext cx="73" cy="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300" b="0" smtClean="0">
                  <a:solidFill>
                    <a:srgbClr val="000000"/>
                  </a:solidFill>
                  <a:latin typeface="Times New Roman" pitchFamily="18" charset="0"/>
                </a:rPr>
                <a:t> </a:t>
              </a:r>
              <a:endParaRPr lang="fr-FR" altLang="fr-FR" sz="1800" b="0" smtClean="0">
                <a:solidFill>
                  <a:srgbClr val="000000"/>
                </a:solidFill>
              </a:endParaRPr>
            </a:p>
          </p:txBody>
        </p:sp>
        <p:sp>
          <p:nvSpPr>
            <p:cNvPr id="16408" name="Freeform 22"/>
            <p:cNvSpPr>
              <a:spLocks/>
            </p:cNvSpPr>
            <p:nvPr/>
          </p:nvSpPr>
          <p:spPr bwMode="auto">
            <a:xfrm>
              <a:off x="1912" y="1479"/>
              <a:ext cx="64" cy="127"/>
            </a:xfrm>
            <a:custGeom>
              <a:avLst/>
              <a:gdLst>
                <a:gd name="T0" fmla="*/ 1 w 127"/>
                <a:gd name="T1" fmla="*/ 1 h 254"/>
                <a:gd name="T2" fmla="*/ 0 w 127"/>
                <a:gd name="T3" fmla="*/ 0 h 254"/>
                <a:gd name="T4" fmla="*/ 1 w 127"/>
                <a:gd name="T5" fmla="*/ 0 h 254"/>
                <a:gd name="T6" fmla="*/ 1 w 127"/>
                <a:gd name="T7" fmla="*/ 0 h 254"/>
                <a:gd name="T8" fmla="*/ 1 w 127"/>
                <a:gd name="T9" fmla="*/ 1 h 2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54">
                  <a:moveTo>
                    <a:pt x="63" y="254"/>
                  </a:moveTo>
                  <a:lnTo>
                    <a:pt x="0" y="0"/>
                  </a:lnTo>
                  <a:lnTo>
                    <a:pt x="63" y="0"/>
                  </a:lnTo>
                  <a:lnTo>
                    <a:pt x="127" y="0"/>
                  </a:lnTo>
                  <a:lnTo>
                    <a:pt x="63" y="2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09" name="Line 23"/>
            <p:cNvSpPr>
              <a:spLocks noChangeShapeType="1"/>
            </p:cNvSpPr>
            <p:nvPr/>
          </p:nvSpPr>
          <p:spPr bwMode="auto">
            <a:xfrm>
              <a:off x="1944" y="1415"/>
              <a:ext cx="0" cy="64"/>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0" name="Freeform 24"/>
            <p:cNvSpPr>
              <a:spLocks/>
            </p:cNvSpPr>
            <p:nvPr/>
          </p:nvSpPr>
          <p:spPr bwMode="auto">
            <a:xfrm>
              <a:off x="1468" y="1252"/>
              <a:ext cx="481" cy="188"/>
            </a:xfrm>
            <a:custGeom>
              <a:avLst/>
              <a:gdLst>
                <a:gd name="T0" fmla="*/ 0 w 963"/>
                <a:gd name="T1" fmla="*/ 0 h 376"/>
                <a:gd name="T2" fmla="*/ 0 w 963"/>
                <a:gd name="T3" fmla="*/ 0 h 376"/>
                <a:gd name="T4" fmla="*/ 0 w 963"/>
                <a:gd name="T5" fmla="*/ 0 h 376"/>
                <a:gd name="T6" fmla="*/ 0 w 963"/>
                <a:gd name="T7" fmla="*/ 1 h 376"/>
                <a:gd name="T8" fmla="*/ 0 w 963"/>
                <a:gd name="T9" fmla="*/ 1 h 376"/>
                <a:gd name="T10" fmla="*/ 0 w 963"/>
                <a:gd name="T11" fmla="*/ 1 h 376"/>
                <a:gd name="T12" fmla="*/ 0 w 963"/>
                <a:gd name="T13" fmla="*/ 1 h 376"/>
                <a:gd name="T14" fmla="*/ 1 w 963"/>
                <a:gd name="T15" fmla="*/ 1 h 376"/>
                <a:gd name="T16" fmla="*/ 1 w 963"/>
                <a:gd name="T17" fmla="*/ 1 h 376"/>
                <a:gd name="T18" fmla="*/ 1 w 963"/>
                <a:gd name="T19" fmla="*/ 1 h 376"/>
                <a:gd name="T20" fmla="*/ 1 w 963"/>
                <a:gd name="T21" fmla="*/ 1 h 376"/>
                <a:gd name="T22" fmla="*/ 1 w 963"/>
                <a:gd name="T23" fmla="*/ 1 h 376"/>
                <a:gd name="T24" fmla="*/ 1 w 963"/>
                <a:gd name="T25" fmla="*/ 1 h 376"/>
                <a:gd name="T26" fmla="*/ 2 w 963"/>
                <a:gd name="T27" fmla="*/ 1 h 376"/>
                <a:gd name="T28" fmla="*/ 2 w 963"/>
                <a:gd name="T29" fmla="*/ 1 h 376"/>
                <a:gd name="T30" fmla="*/ 2 w 963"/>
                <a:gd name="T31" fmla="*/ 1 h 376"/>
                <a:gd name="T32" fmla="*/ 2 w 963"/>
                <a:gd name="T33" fmla="*/ 1 h 376"/>
                <a:gd name="T34" fmla="*/ 2 w 963"/>
                <a:gd name="T35" fmla="*/ 1 h 376"/>
                <a:gd name="T36" fmla="*/ 2 w 963"/>
                <a:gd name="T37" fmla="*/ 1 h 376"/>
                <a:gd name="T38" fmla="*/ 2 w 963"/>
                <a:gd name="T39" fmla="*/ 1 h 376"/>
                <a:gd name="T40" fmla="*/ 2 w 963"/>
                <a:gd name="T41" fmla="*/ 1 h 376"/>
                <a:gd name="T42" fmla="*/ 3 w 963"/>
                <a:gd name="T43" fmla="*/ 1 h 376"/>
                <a:gd name="T44" fmla="*/ 3 w 963"/>
                <a:gd name="T45" fmla="*/ 1 h 376"/>
                <a:gd name="T46" fmla="*/ 3 w 963"/>
                <a:gd name="T47" fmla="*/ 1 h 376"/>
                <a:gd name="T48" fmla="*/ 3 w 963"/>
                <a:gd name="T49" fmla="*/ 1 h 376"/>
                <a:gd name="T50" fmla="*/ 3 w 963"/>
                <a:gd name="T51" fmla="*/ 1 h 376"/>
                <a:gd name="T52" fmla="*/ 3 w 963"/>
                <a:gd name="T53" fmla="*/ 1 h 376"/>
                <a:gd name="T54" fmla="*/ 3 w 963"/>
                <a:gd name="T55" fmla="*/ 2 h 376"/>
                <a:gd name="T56" fmla="*/ 3 w 963"/>
                <a:gd name="T57" fmla="*/ 2 h 376"/>
                <a:gd name="T58" fmla="*/ 3 w 963"/>
                <a:gd name="T59" fmla="*/ 2 h 376"/>
                <a:gd name="T60" fmla="*/ 3 w 963"/>
                <a:gd name="T61" fmla="*/ 2 h 376"/>
                <a:gd name="T62" fmla="*/ 3 w 963"/>
                <a:gd name="T63" fmla="*/ 2 h 376"/>
                <a:gd name="T64" fmla="*/ 3 w 963"/>
                <a:gd name="T65" fmla="*/ 2 h 376"/>
                <a:gd name="T66" fmla="*/ 3 w 963"/>
                <a:gd name="T67" fmla="*/ 2 h 3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3" h="376">
                  <a:moveTo>
                    <a:pt x="0" y="0"/>
                  </a:moveTo>
                  <a:lnTo>
                    <a:pt x="5" y="0"/>
                  </a:lnTo>
                  <a:lnTo>
                    <a:pt x="53" y="0"/>
                  </a:lnTo>
                  <a:lnTo>
                    <a:pt x="102" y="2"/>
                  </a:lnTo>
                  <a:lnTo>
                    <a:pt x="149" y="4"/>
                  </a:lnTo>
                  <a:lnTo>
                    <a:pt x="196" y="8"/>
                  </a:lnTo>
                  <a:lnTo>
                    <a:pt x="242" y="12"/>
                  </a:lnTo>
                  <a:lnTo>
                    <a:pt x="287" y="17"/>
                  </a:lnTo>
                  <a:lnTo>
                    <a:pt x="332" y="23"/>
                  </a:lnTo>
                  <a:lnTo>
                    <a:pt x="374" y="30"/>
                  </a:lnTo>
                  <a:lnTo>
                    <a:pt x="416" y="37"/>
                  </a:lnTo>
                  <a:lnTo>
                    <a:pt x="458" y="45"/>
                  </a:lnTo>
                  <a:lnTo>
                    <a:pt x="498" y="54"/>
                  </a:lnTo>
                  <a:lnTo>
                    <a:pt x="536" y="64"/>
                  </a:lnTo>
                  <a:lnTo>
                    <a:pt x="573" y="74"/>
                  </a:lnTo>
                  <a:lnTo>
                    <a:pt x="610" y="86"/>
                  </a:lnTo>
                  <a:lnTo>
                    <a:pt x="645" y="97"/>
                  </a:lnTo>
                  <a:lnTo>
                    <a:pt x="678" y="110"/>
                  </a:lnTo>
                  <a:lnTo>
                    <a:pt x="709" y="123"/>
                  </a:lnTo>
                  <a:lnTo>
                    <a:pt x="739" y="137"/>
                  </a:lnTo>
                  <a:lnTo>
                    <a:pt x="767" y="151"/>
                  </a:lnTo>
                  <a:lnTo>
                    <a:pt x="794" y="166"/>
                  </a:lnTo>
                  <a:lnTo>
                    <a:pt x="820" y="181"/>
                  </a:lnTo>
                  <a:lnTo>
                    <a:pt x="843" y="197"/>
                  </a:lnTo>
                  <a:lnTo>
                    <a:pt x="865" y="213"/>
                  </a:lnTo>
                  <a:lnTo>
                    <a:pt x="884" y="230"/>
                  </a:lnTo>
                  <a:lnTo>
                    <a:pt x="902" y="246"/>
                  </a:lnTo>
                  <a:lnTo>
                    <a:pt x="917" y="264"/>
                  </a:lnTo>
                  <a:lnTo>
                    <a:pt x="930" y="282"/>
                  </a:lnTo>
                  <a:lnTo>
                    <a:pt x="941" y="300"/>
                  </a:lnTo>
                  <a:lnTo>
                    <a:pt x="950" y="319"/>
                  </a:lnTo>
                  <a:lnTo>
                    <a:pt x="957" y="338"/>
                  </a:lnTo>
                  <a:lnTo>
                    <a:pt x="960" y="357"/>
                  </a:lnTo>
                  <a:lnTo>
                    <a:pt x="963" y="37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1" name="Freeform 25"/>
            <p:cNvSpPr>
              <a:spLocks/>
            </p:cNvSpPr>
            <p:nvPr/>
          </p:nvSpPr>
          <p:spPr bwMode="auto">
            <a:xfrm>
              <a:off x="2508" y="1977"/>
              <a:ext cx="64" cy="127"/>
            </a:xfrm>
            <a:custGeom>
              <a:avLst/>
              <a:gdLst>
                <a:gd name="T0" fmla="*/ 1 w 128"/>
                <a:gd name="T1" fmla="*/ 1 h 253"/>
                <a:gd name="T2" fmla="*/ 0 w 128"/>
                <a:gd name="T3" fmla="*/ 0 h 253"/>
                <a:gd name="T4" fmla="*/ 1 w 128"/>
                <a:gd name="T5" fmla="*/ 0 h 253"/>
                <a:gd name="T6" fmla="*/ 1 w 128"/>
                <a:gd name="T7" fmla="*/ 0 h 253"/>
                <a:gd name="T8" fmla="*/ 1 w 128"/>
                <a:gd name="T9" fmla="*/ 1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53">
                  <a:moveTo>
                    <a:pt x="64" y="253"/>
                  </a:moveTo>
                  <a:lnTo>
                    <a:pt x="0" y="0"/>
                  </a:lnTo>
                  <a:lnTo>
                    <a:pt x="64" y="0"/>
                  </a:lnTo>
                  <a:lnTo>
                    <a:pt x="128" y="0"/>
                  </a:lnTo>
                  <a:lnTo>
                    <a:pt x="64"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2" name="Line 26"/>
            <p:cNvSpPr>
              <a:spLocks noChangeShapeType="1"/>
            </p:cNvSpPr>
            <p:nvPr/>
          </p:nvSpPr>
          <p:spPr bwMode="auto">
            <a:xfrm>
              <a:off x="2540" y="1913"/>
              <a:ext cx="0" cy="64"/>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3" name="Freeform 27"/>
            <p:cNvSpPr>
              <a:spLocks/>
            </p:cNvSpPr>
            <p:nvPr/>
          </p:nvSpPr>
          <p:spPr bwMode="auto">
            <a:xfrm>
              <a:off x="2054" y="1728"/>
              <a:ext cx="481" cy="188"/>
            </a:xfrm>
            <a:custGeom>
              <a:avLst/>
              <a:gdLst>
                <a:gd name="T0" fmla="*/ 0 w 962"/>
                <a:gd name="T1" fmla="*/ 0 h 378"/>
                <a:gd name="T2" fmla="*/ 1 w 962"/>
                <a:gd name="T3" fmla="*/ 0 h 378"/>
                <a:gd name="T4" fmla="*/ 1 w 962"/>
                <a:gd name="T5" fmla="*/ 0 h 378"/>
                <a:gd name="T6" fmla="*/ 1 w 962"/>
                <a:gd name="T7" fmla="*/ 0 h 378"/>
                <a:gd name="T8" fmla="*/ 1 w 962"/>
                <a:gd name="T9" fmla="*/ 0 h 378"/>
                <a:gd name="T10" fmla="*/ 1 w 962"/>
                <a:gd name="T11" fmla="*/ 0 h 378"/>
                <a:gd name="T12" fmla="*/ 1 w 962"/>
                <a:gd name="T13" fmla="*/ 0 h 378"/>
                <a:gd name="T14" fmla="*/ 2 w 962"/>
                <a:gd name="T15" fmla="*/ 0 h 378"/>
                <a:gd name="T16" fmla="*/ 2 w 962"/>
                <a:gd name="T17" fmla="*/ 0 h 378"/>
                <a:gd name="T18" fmla="*/ 2 w 962"/>
                <a:gd name="T19" fmla="*/ 0 h 378"/>
                <a:gd name="T20" fmla="*/ 2 w 962"/>
                <a:gd name="T21" fmla="*/ 0 h 378"/>
                <a:gd name="T22" fmla="*/ 2 w 962"/>
                <a:gd name="T23" fmla="*/ 0 h 378"/>
                <a:gd name="T24" fmla="*/ 2 w 962"/>
                <a:gd name="T25" fmla="*/ 0 h 378"/>
                <a:gd name="T26" fmla="*/ 3 w 962"/>
                <a:gd name="T27" fmla="*/ 0 h 378"/>
                <a:gd name="T28" fmla="*/ 3 w 962"/>
                <a:gd name="T29" fmla="*/ 0 h 378"/>
                <a:gd name="T30" fmla="*/ 3 w 962"/>
                <a:gd name="T31" fmla="*/ 0 h 378"/>
                <a:gd name="T32" fmla="*/ 3 w 962"/>
                <a:gd name="T33" fmla="*/ 0 h 378"/>
                <a:gd name="T34" fmla="*/ 3 w 962"/>
                <a:gd name="T35" fmla="*/ 0 h 378"/>
                <a:gd name="T36" fmla="*/ 3 w 962"/>
                <a:gd name="T37" fmla="*/ 0 h 378"/>
                <a:gd name="T38" fmla="*/ 3 w 962"/>
                <a:gd name="T39" fmla="*/ 0 h 378"/>
                <a:gd name="T40" fmla="*/ 3 w 962"/>
                <a:gd name="T41" fmla="*/ 0 h 378"/>
                <a:gd name="T42" fmla="*/ 4 w 962"/>
                <a:gd name="T43" fmla="*/ 0 h 378"/>
                <a:gd name="T44" fmla="*/ 4 w 962"/>
                <a:gd name="T45" fmla="*/ 0 h 378"/>
                <a:gd name="T46" fmla="*/ 4 w 962"/>
                <a:gd name="T47" fmla="*/ 0 h 378"/>
                <a:gd name="T48" fmla="*/ 4 w 962"/>
                <a:gd name="T49" fmla="*/ 0 h 378"/>
                <a:gd name="T50" fmla="*/ 4 w 962"/>
                <a:gd name="T51" fmla="*/ 0 h 378"/>
                <a:gd name="T52" fmla="*/ 4 w 962"/>
                <a:gd name="T53" fmla="*/ 0 h 378"/>
                <a:gd name="T54" fmla="*/ 4 w 962"/>
                <a:gd name="T55" fmla="*/ 1 h 378"/>
                <a:gd name="T56" fmla="*/ 4 w 962"/>
                <a:gd name="T57" fmla="*/ 1 h 378"/>
                <a:gd name="T58" fmla="*/ 4 w 962"/>
                <a:gd name="T59" fmla="*/ 1 h 378"/>
                <a:gd name="T60" fmla="*/ 4 w 962"/>
                <a:gd name="T61" fmla="*/ 1 h 378"/>
                <a:gd name="T62" fmla="*/ 4 w 962"/>
                <a:gd name="T63" fmla="*/ 1 h 378"/>
                <a:gd name="T64" fmla="*/ 4 w 962"/>
                <a:gd name="T65" fmla="*/ 1 h 378"/>
                <a:gd name="T66" fmla="*/ 4 w 962"/>
                <a:gd name="T67" fmla="*/ 1 h 3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2" h="378">
                  <a:moveTo>
                    <a:pt x="0" y="0"/>
                  </a:moveTo>
                  <a:lnTo>
                    <a:pt x="5" y="0"/>
                  </a:lnTo>
                  <a:lnTo>
                    <a:pt x="54" y="2"/>
                  </a:lnTo>
                  <a:lnTo>
                    <a:pt x="102" y="3"/>
                  </a:lnTo>
                  <a:lnTo>
                    <a:pt x="150" y="6"/>
                  </a:lnTo>
                  <a:lnTo>
                    <a:pt x="196" y="8"/>
                  </a:lnTo>
                  <a:lnTo>
                    <a:pt x="242" y="13"/>
                  </a:lnTo>
                  <a:lnTo>
                    <a:pt x="288" y="17"/>
                  </a:lnTo>
                  <a:lnTo>
                    <a:pt x="331" y="23"/>
                  </a:lnTo>
                  <a:lnTo>
                    <a:pt x="375" y="30"/>
                  </a:lnTo>
                  <a:lnTo>
                    <a:pt x="417" y="37"/>
                  </a:lnTo>
                  <a:lnTo>
                    <a:pt x="458" y="46"/>
                  </a:lnTo>
                  <a:lnTo>
                    <a:pt x="497" y="55"/>
                  </a:lnTo>
                  <a:lnTo>
                    <a:pt x="537" y="65"/>
                  </a:lnTo>
                  <a:lnTo>
                    <a:pt x="574" y="76"/>
                  </a:lnTo>
                  <a:lnTo>
                    <a:pt x="610" y="87"/>
                  </a:lnTo>
                  <a:lnTo>
                    <a:pt x="644" y="99"/>
                  </a:lnTo>
                  <a:lnTo>
                    <a:pt x="677" y="111"/>
                  </a:lnTo>
                  <a:lnTo>
                    <a:pt x="709" y="124"/>
                  </a:lnTo>
                  <a:lnTo>
                    <a:pt x="740" y="138"/>
                  </a:lnTo>
                  <a:lnTo>
                    <a:pt x="768" y="152"/>
                  </a:lnTo>
                  <a:lnTo>
                    <a:pt x="795" y="166"/>
                  </a:lnTo>
                  <a:lnTo>
                    <a:pt x="820" y="181"/>
                  </a:lnTo>
                  <a:lnTo>
                    <a:pt x="843" y="198"/>
                  </a:lnTo>
                  <a:lnTo>
                    <a:pt x="864" y="213"/>
                  </a:lnTo>
                  <a:lnTo>
                    <a:pt x="884" y="230"/>
                  </a:lnTo>
                  <a:lnTo>
                    <a:pt x="901" y="248"/>
                  </a:lnTo>
                  <a:lnTo>
                    <a:pt x="916" y="266"/>
                  </a:lnTo>
                  <a:lnTo>
                    <a:pt x="930" y="283"/>
                  </a:lnTo>
                  <a:lnTo>
                    <a:pt x="941" y="301"/>
                  </a:lnTo>
                  <a:lnTo>
                    <a:pt x="950" y="320"/>
                  </a:lnTo>
                  <a:lnTo>
                    <a:pt x="956" y="338"/>
                  </a:lnTo>
                  <a:lnTo>
                    <a:pt x="961" y="357"/>
                  </a:lnTo>
                  <a:lnTo>
                    <a:pt x="962" y="378"/>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4" name="Freeform 28"/>
            <p:cNvSpPr>
              <a:spLocks/>
            </p:cNvSpPr>
            <p:nvPr/>
          </p:nvSpPr>
          <p:spPr bwMode="auto">
            <a:xfrm>
              <a:off x="3233" y="2485"/>
              <a:ext cx="64" cy="127"/>
            </a:xfrm>
            <a:custGeom>
              <a:avLst/>
              <a:gdLst>
                <a:gd name="T0" fmla="*/ 1 w 128"/>
                <a:gd name="T1" fmla="*/ 1 h 253"/>
                <a:gd name="T2" fmla="*/ 0 w 128"/>
                <a:gd name="T3" fmla="*/ 0 h 253"/>
                <a:gd name="T4" fmla="*/ 1 w 128"/>
                <a:gd name="T5" fmla="*/ 0 h 253"/>
                <a:gd name="T6" fmla="*/ 1 w 128"/>
                <a:gd name="T7" fmla="*/ 0 h 253"/>
                <a:gd name="T8" fmla="*/ 1 w 128"/>
                <a:gd name="T9" fmla="*/ 1 h 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53">
                  <a:moveTo>
                    <a:pt x="64" y="253"/>
                  </a:moveTo>
                  <a:lnTo>
                    <a:pt x="0" y="0"/>
                  </a:lnTo>
                  <a:lnTo>
                    <a:pt x="64" y="0"/>
                  </a:lnTo>
                  <a:lnTo>
                    <a:pt x="128" y="0"/>
                  </a:lnTo>
                  <a:lnTo>
                    <a:pt x="64" y="25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5" name="Line 29"/>
            <p:cNvSpPr>
              <a:spLocks noChangeShapeType="1"/>
            </p:cNvSpPr>
            <p:nvPr/>
          </p:nvSpPr>
          <p:spPr bwMode="auto">
            <a:xfrm>
              <a:off x="3265" y="2422"/>
              <a:ext cx="1" cy="63"/>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6" name="Freeform 30"/>
            <p:cNvSpPr>
              <a:spLocks/>
            </p:cNvSpPr>
            <p:nvPr/>
          </p:nvSpPr>
          <p:spPr bwMode="auto">
            <a:xfrm>
              <a:off x="2777" y="2236"/>
              <a:ext cx="483" cy="188"/>
            </a:xfrm>
            <a:custGeom>
              <a:avLst/>
              <a:gdLst>
                <a:gd name="T0" fmla="*/ 0 w 965"/>
                <a:gd name="T1" fmla="*/ 0 h 376"/>
                <a:gd name="T2" fmla="*/ 1 w 965"/>
                <a:gd name="T3" fmla="*/ 0 h 376"/>
                <a:gd name="T4" fmla="*/ 1 w 965"/>
                <a:gd name="T5" fmla="*/ 0 h 376"/>
                <a:gd name="T6" fmla="*/ 1 w 965"/>
                <a:gd name="T7" fmla="*/ 0 h 376"/>
                <a:gd name="T8" fmla="*/ 1 w 965"/>
                <a:gd name="T9" fmla="*/ 1 h 376"/>
                <a:gd name="T10" fmla="*/ 1 w 965"/>
                <a:gd name="T11" fmla="*/ 1 h 376"/>
                <a:gd name="T12" fmla="*/ 1 w 965"/>
                <a:gd name="T13" fmla="*/ 1 h 376"/>
                <a:gd name="T14" fmla="*/ 1 w 965"/>
                <a:gd name="T15" fmla="*/ 1 h 376"/>
                <a:gd name="T16" fmla="*/ 2 w 965"/>
                <a:gd name="T17" fmla="*/ 1 h 376"/>
                <a:gd name="T18" fmla="*/ 2 w 965"/>
                <a:gd name="T19" fmla="*/ 1 h 376"/>
                <a:gd name="T20" fmla="*/ 2 w 965"/>
                <a:gd name="T21" fmla="*/ 1 h 376"/>
                <a:gd name="T22" fmla="*/ 2 w 965"/>
                <a:gd name="T23" fmla="*/ 1 h 376"/>
                <a:gd name="T24" fmla="*/ 2 w 965"/>
                <a:gd name="T25" fmla="*/ 1 h 376"/>
                <a:gd name="T26" fmla="*/ 2 w 965"/>
                <a:gd name="T27" fmla="*/ 1 h 376"/>
                <a:gd name="T28" fmla="*/ 3 w 965"/>
                <a:gd name="T29" fmla="*/ 1 h 376"/>
                <a:gd name="T30" fmla="*/ 3 w 965"/>
                <a:gd name="T31" fmla="*/ 1 h 376"/>
                <a:gd name="T32" fmla="*/ 3 w 965"/>
                <a:gd name="T33" fmla="*/ 1 h 376"/>
                <a:gd name="T34" fmla="*/ 3 w 965"/>
                <a:gd name="T35" fmla="*/ 1 h 376"/>
                <a:gd name="T36" fmla="*/ 3 w 965"/>
                <a:gd name="T37" fmla="*/ 1 h 376"/>
                <a:gd name="T38" fmla="*/ 3 w 965"/>
                <a:gd name="T39" fmla="*/ 1 h 376"/>
                <a:gd name="T40" fmla="*/ 3 w 965"/>
                <a:gd name="T41" fmla="*/ 1 h 376"/>
                <a:gd name="T42" fmla="*/ 4 w 965"/>
                <a:gd name="T43" fmla="*/ 1 h 376"/>
                <a:gd name="T44" fmla="*/ 4 w 965"/>
                <a:gd name="T45" fmla="*/ 1 h 376"/>
                <a:gd name="T46" fmla="*/ 4 w 965"/>
                <a:gd name="T47" fmla="*/ 1 h 376"/>
                <a:gd name="T48" fmla="*/ 4 w 965"/>
                <a:gd name="T49" fmla="*/ 1 h 376"/>
                <a:gd name="T50" fmla="*/ 4 w 965"/>
                <a:gd name="T51" fmla="*/ 1 h 376"/>
                <a:gd name="T52" fmla="*/ 4 w 965"/>
                <a:gd name="T53" fmla="*/ 1 h 376"/>
                <a:gd name="T54" fmla="*/ 4 w 965"/>
                <a:gd name="T55" fmla="*/ 1 h 376"/>
                <a:gd name="T56" fmla="*/ 4 w 965"/>
                <a:gd name="T57" fmla="*/ 2 h 376"/>
                <a:gd name="T58" fmla="*/ 4 w 965"/>
                <a:gd name="T59" fmla="*/ 2 h 376"/>
                <a:gd name="T60" fmla="*/ 4 w 965"/>
                <a:gd name="T61" fmla="*/ 2 h 376"/>
                <a:gd name="T62" fmla="*/ 4 w 965"/>
                <a:gd name="T63" fmla="*/ 2 h 376"/>
                <a:gd name="T64" fmla="*/ 4 w 965"/>
                <a:gd name="T65" fmla="*/ 2 h 376"/>
                <a:gd name="T66" fmla="*/ 4 w 965"/>
                <a:gd name="T67" fmla="*/ 2 h 376"/>
                <a:gd name="T68" fmla="*/ 4 w 965"/>
                <a:gd name="T69" fmla="*/ 2 h 37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65" h="376">
                  <a:moveTo>
                    <a:pt x="0" y="0"/>
                  </a:moveTo>
                  <a:lnTo>
                    <a:pt x="2" y="0"/>
                  </a:lnTo>
                  <a:lnTo>
                    <a:pt x="5" y="0"/>
                  </a:lnTo>
                  <a:lnTo>
                    <a:pt x="55" y="0"/>
                  </a:lnTo>
                  <a:lnTo>
                    <a:pt x="102" y="2"/>
                  </a:lnTo>
                  <a:lnTo>
                    <a:pt x="151" y="4"/>
                  </a:lnTo>
                  <a:lnTo>
                    <a:pt x="197" y="8"/>
                  </a:lnTo>
                  <a:lnTo>
                    <a:pt x="243" y="12"/>
                  </a:lnTo>
                  <a:lnTo>
                    <a:pt x="289" y="17"/>
                  </a:lnTo>
                  <a:lnTo>
                    <a:pt x="332" y="23"/>
                  </a:lnTo>
                  <a:lnTo>
                    <a:pt x="376" y="30"/>
                  </a:lnTo>
                  <a:lnTo>
                    <a:pt x="418" y="37"/>
                  </a:lnTo>
                  <a:lnTo>
                    <a:pt x="459" y="45"/>
                  </a:lnTo>
                  <a:lnTo>
                    <a:pt x="498" y="54"/>
                  </a:lnTo>
                  <a:lnTo>
                    <a:pt x="538" y="64"/>
                  </a:lnTo>
                  <a:lnTo>
                    <a:pt x="575" y="74"/>
                  </a:lnTo>
                  <a:lnTo>
                    <a:pt x="611" y="86"/>
                  </a:lnTo>
                  <a:lnTo>
                    <a:pt x="645" y="97"/>
                  </a:lnTo>
                  <a:lnTo>
                    <a:pt x="678" y="110"/>
                  </a:lnTo>
                  <a:lnTo>
                    <a:pt x="710" y="123"/>
                  </a:lnTo>
                  <a:lnTo>
                    <a:pt x="741" y="137"/>
                  </a:lnTo>
                  <a:lnTo>
                    <a:pt x="769" y="151"/>
                  </a:lnTo>
                  <a:lnTo>
                    <a:pt x="796" y="166"/>
                  </a:lnTo>
                  <a:lnTo>
                    <a:pt x="821" y="181"/>
                  </a:lnTo>
                  <a:lnTo>
                    <a:pt x="844" y="197"/>
                  </a:lnTo>
                  <a:lnTo>
                    <a:pt x="866" y="213"/>
                  </a:lnTo>
                  <a:lnTo>
                    <a:pt x="885" y="230"/>
                  </a:lnTo>
                  <a:lnTo>
                    <a:pt x="902" y="246"/>
                  </a:lnTo>
                  <a:lnTo>
                    <a:pt x="919" y="264"/>
                  </a:lnTo>
                  <a:lnTo>
                    <a:pt x="931" y="282"/>
                  </a:lnTo>
                  <a:lnTo>
                    <a:pt x="943" y="301"/>
                  </a:lnTo>
                  <a:lnTo>
                    <a:pt x="952" y="319"/>
                  </a:lnTo>
                  <a:lnTo>
                    <a:pt x="958" y="338"/>
                  </a:lnTo>
                  <a:lnTo>
                    <a:pt x="962" y="357"/>
                  </a:lnTo>
                  <a:lnTo>
                    <a:pt x="965" y="37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7" name="Freeform 31"/>
            <p:cNvSpPr>
              <a:spLocks/>
            </p:cNvSpPr>
            <p:nvPr/>
          </p:nvSpPr>
          <p:spPr bwMode="auto">
            <a:xfrm>
              <a:off x="3701" y="2940"/>
              <a:ext cx="64" cy="128"/>
            </a:xfrm>
            <a:custGeom>
              <a:avLst/>
              <a:gdLst>
                <a:gd name="T0" fmla="*/ 1 w 128"/>
                <a:gd name="T1" fmla="*/ 1 h 255"/>
                <a:gd name="T2" fmla="*/ 0 w 128"/>
                <a:gd name="T3" fmla="*/ 0 h 255"/>
                <a:gd name="T4" fmla="*/ 1 w 128"/>
                <a:gd name="T5" fmla="*/ 0 h 255"/>
                <a:gd name="T6" fmla="*/ 1 w 128"/>
                <a:gd name="T7" fmla="*/ 0 h 255"/>
                <a:gd name="T8" fmla="*/ 1 w 128"/>
                <a:gd name="T9" fmla="*/ 1 h 25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55">
                  <a:moveTo>
                    <a:pt x="64" y="255"/>
                  </a:moveTo>
                  <a:lnTo>
                    <a:pt x="0" y="0"/>
                  </a:lnTo>
                  <a:lnTo>
                    <a:pt x="64" y="0"/>
                  </a:lnTo>
                  <a:lnTo>
                    <a:pt x="128" y="0"/>
                  </a:lnTo>
                  <a:lnTo>
                    <a:pt x="64" y="25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8" name="Line 32"/>
            <p:cNvSpPr>
              <a:spLocks noChangeShapeType="1"/>
            </p:cNvSpPr>
            <p:nvPr/>
          </p:nvSpPr>
          <p:spPr bwMode="auto">
            <a:xfrm>
              <a:off x="3733" y="2877"/>
              <a:ext cx="1" cy="63"/>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19" name="Freeform 33"/>
            <p:cNvSpPr>
              <a:spLocks/>
            </p:cNvSpPr>
            <p:nvPr/>
          </p:nvSpPr>
          <p:spPr bwMode="auto">
            <a:xfrm>
              <a:off x="3257" y="2713"/>
              <a:ext cx="482" cy="188"/>
            </a:xfrm>
            <a:custGeom>
              <a:avLst/>
              <a:gdLst>
                <a:gd name="T0" fmla="*/ 0 w 964"/>
                <a:gd name="T1" fmla="*/ 0 h 377"/>
                <a:gd name="T2" fmla="*/ 1 w 964"/>
                <a:gd name="T3" fmla="*/ 0 h 377"/>
                <a:gd name="T4" fmla="*/ 1 w 964"/>
                <a:gd name="T5" fmla="*/ 0 h 377"/>
                <a:gd name="T6" fmla="*/ 1 w 964"/>
                <a:gd name="T7" fmla="*/ 0 h 377"/>
                <a:gd name="T8" fmla="*/ 1 w 964"/>
                <a:gd name="T9" fmla="*/ 0 h 377"/>
                <a:gd name="T10" fmla="*/ 1 w 964"/>
                <a:gd name="T11" fmla="*/ 0 h 377"/>
                <a:gd name="T12" fmla="*/ 1 w 964"/>
                <a:gd name="T13" fmla="*/ 0 h 377"/>
                <a:gd name="T14" fmla="*/ 2 w 964"/>
                <a:gd name="T15" fmla="*/ 0 h 377"/>
                <a:gd name="T16" fmla="*/ 2 w 964"/>
                <a:gd name="T17" fmla="*/ 0 h 377"/>
                <a:gd name="T18" fmla="*/ 2 w 964"/>
                <a:gd name="T19" fmla="*/ 0 h 377"/>
                <a:gd name="T20" fmla="*/ 2 w 964"/>
                <a:gd name="T21" fmla="*/ 0 h 377"/>
                <a:gd name="T22" fmla="*/ 2 w 964"/>
                <a:gd name="T23" fmla="*/ 0 h 377"/>
                <a:gd name="T24" fmla="*/ 2 w 964"/>
                <a:gd name="T25" fmla="*/ 0 h 377"/>
                <a:gd name="T26" fmla="*/ 3 w 964"/>
                <a:gd name="T27" fmla="*/ 0 h 377"/>
                <a:gd name="T28" fmla="*/ 3 w 964"/>
                <a:gd name="T29" fmla="*/ 0 h 377"/>
                <a:gd name="T30" fmla="*/ 3 w 964"/>
                <a:gd name="T31" fmla="*/ 0 h 377"/>
                <a:gd name="T32" fmla="*/ 3 w 964"/>
                <a:gd name="T33" fmla="*/ 0 h 377"/>
                <a:gd name="T34" fmla="*/ 3 w 964"/>
                <a:gd name="T35" fmla="*/ 0 h 377"/>
                <a:gd name="T36" fmla="*/ 3 w 964"/>
                <a:gd name="T37" fmla="*/ 0 h 377"/>
                <a:gd name="T38" fmla="*/ 3 w 964"/>
                <a:gd name="T39" fmla="*/ 0 h 377"/>
                <a:gd name="T40" fmla="*/ 4 w 964"/>
                <a:gd name="T41" fmla="*/ 0 h 377"/>
                <a:gd name="T42" fmla="*/ 4 w 964"/>
                <a:gd name="T43" fmla="*/ 0 h 377"/>
                <a:gd name="T44" fmla="*/ 4 w 964"/>
                <a:gd name="T45" fmla="*/ 0 h 377"/>
                <a:gd name="T46" fmla="*/ 4 w 964"/>
                <a:gd name="T47" fmla="*/ 0 h 377"/>
                <a:gd name="T48" fmla="*/ 4 w 964"/>
                <a:gd name="T49" fmla="*/ 0 h 377"/>
                <a:gd name="T50" fmla="*/ 4 w 964"/>
                <a:gd name="T51" fmla="*/ 0 h 377"/>
                <a:gd name="T52" fmla="*/ 4 w 964"/>
                <a:gd name="T53" fmla="*/ 0 h 377"/>
                <a:gd name="T54" fmla="*/ 4 w 964"/>
                <a:gd name="T55" fmla="*/ 1 h 377"/>
                <a:gd name="T56" fmla="*/ 4 w 964"/>
                <a:gd name="T57" fmla="*/ 1 h 377"/>
                <a:gd name="T58" fmla="*/ 4 w 964"/>
                <a:gd name="T59" fmla="*/ 1 h 377"/>
                <a:gd name="T60" fmla="*/ 4 w 964"/>
                <a:gd name="T61" fmla="*/ 1 h 377"/>
                <a:gd name="T62" fmla="*/ 4 w 964"/>
                <a:gd name="T63" fmla="*/ 1 h 377"/>
                <a:gd name="T64" fmla="*/ 4 w 964"/>
                <a:gd name="T65" fmla="*/ 1 h 377"/>
                <a:gd name="T66" fmla="*/ 4 w 964"/>
                <a:gd name="T67" fmla="*/ 1 h 37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4" h="377">
                  <a:moveTo>
                    <a:pt x="0" y="0"/>
                  </a:moveTo>
                  <a:lnTo>
                    <a:pt x="6" y="0"/>
                  </a:lnTo>
                  <a:lnTo>
                    <a:pt x="54" y="0"/>
                  </a:lnTo>
                  <a:lnTo>
                    <a:pt x="103" y="2"/>
                  </a:lnTo>
                  <a:lnTo>
                    <a:pt x="150" y="3"/>
                  </a:lnTo>
                  <a:lnTo>
                    <a:pt x="197" y="7"/>
                  </a:lnTo>
                  <a:lnTo>
                    <a:pt x="243" y="11"/>
                  </a:lnTo>
                  <a:lnTo>
                    <a:pt x="288" y="16"/>
                  </a:lnTo>
                  <a:lnTo>
                    <a:pt x="333" y="23"/>
                  </a:lnTo>
                  <a:lnTo>
                    <a:pt x="376" y="29"/>
                  </a:lnTo>
                  <a:lnTo>
                    <a:pt x="418" y="37"/>
                  </a:lnTo>
                  <a:lnTo>
                    <a:pt x="459" y="46"/>
                  </a:lnTo>
                  <a:lnTo>
                    <a:pt x="499" y="54"/>
                  </a:lnTo>
                  <a:lnTo>
                    <a:pt x="537" y="63"/>
                  </a:lnTo>
                  <a:lnTo>
                    <a:pt x="575" y="75"/>
                  </a:lnTo>
                  <a:lnTo>
                    <a:pt x="611" y="85"/>
                  </a:lnTo>
                  <a:lnTo>
                    <a:pt x="646" y="98"/>
                  </a:lnTo>
                  <a:lnTo>
                    <a:pt x="679" y="109"/>
                  </a:lnTo>
                  <a:lnTo>
                    <a:pt x="711" y="123"/>
                  </a:lnTo>
                  <a:lnTo>
                    <a:pt x="742" y="136"/>
                  </a:lnTo>
                  <a:lnTo>
                    <a:pt x="770" y="150"/>
                  </a:lnTo>
                  <a:lnTo>
                    <a:pt x="796" y="165"/>
                  </a:lnTo>
                  <a:lnTo>
                    <a:pt x="821" y="181"/>
                  </a:lnTo>
                  <a:lnTo>
                    <a:pt x="845" y="196"/>
                  </a:lnTo>
                  <a:lnTo>
                    <a:pt x="865" y="212"/>
                  </a:lnTo>
                  <a:lnTo>
                    <a:pt x="886" y="229"/>
                  </a:lnTo>
                  <a:lnTo>
                    <a:pt x="903" y="247"/>
                  </a:lnTo>
                  <a:lnTo>
                    <a:pt x="918" y="263"/>
                  </a:lnTo>
                  <a:lnTo>
                    <a:pt x="932" y="281"/>
                  </a:lnTo>
                  <a:lnTo>
                    <a:pt x="942" y="300"/>
                  </a:lnTo>
                  <a:lnTo>
                    <a:pt x="951" y="318"/>
                  </a:lnTo>
                  <a:lnTo>
                    <a:pt x="957" y="337"/>
                  </a:lnTo>
                  <a:lnTo>
                    <a:pt x="963" y="357"/>
                  </a:lnTo>
                  <a:lnTo>
                    <a:pt x="964" y="377"/>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20" name="Freeform 34"/>
            <p:cNvSpPr>
              <a:spLocks/>
            </p:cNvSpPr>
            <p:nvPr/>
          </p:nvSpPr>
          <p:spPr bwMode="auto">
            <a:xfrm>
              <a:off x="4085" y="3502"/>
              <a:ext cx="63" cy="126"/>
            </a:xfrm>
            <a:custGeom>
              <a:avLst/>
              <a:gdLst>
                <a:gd name="T0" fmla="*/ 0 w 128"/>
                <a:gd name="T1" fmla="*/ 0 h 254"/>
                <a:gd name="T2" fmla="*/ 0 w 128"/>
                <a:gd name="T3" fmla="*/ 0 h 254"/>
                <a:gd name="T4" fmla="*/ 0 w 128"/>
                <a:gd name="T5" fmla="*/ 0 h 254"/>
                <a:gd name="T6" fmla="*/ 0 w 128"/>
                <a:gd name="T7" fmla="*/ 0 h 254"/>
                <a:gd name="T8" fmla="*/ 0 w 128"/>
                <a:gd name="T9" fmla="*/ 0 h 25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54">
                  <a:moveTo>
                    <a:pt x="64" y="254"/>
                  </a:moveTo>
                  <a:lnTo>
                    <a:pt x="0" y="0"/>
                  </a:lnTo>
                  <a:lnTo>
                    <a:pt x="64" y="0"/>
                  </a:lnTo>
                  <a:lnTo>
                    <a:pt x="128" y="0"/>
                  </a:lnTo>
                  <a:lnTo>
                    <a:pt x="64" y="25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21" name="Line 35"/>
            <p:cNvSpPr>
              <a:spLocks noChangeShapeType="1"/>
            </p:cNvSpPr>
            <p:nvPr/>
          </p:nvSpPr>
          <p:spPr bwMode="auto">
            <a:xfrm>
              <a:off x="4116" y="3438"/>
              <a:ext cx="1" cy="64"/>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16422" name="Freeform 36"/>
            <p:cNvSpPr>
              <a:spLocks/>
            </p:cNvSpPr>
            <p:nvPr/>
          </p:nvSpPr>
          <p:spPr bwMode="auto">
            <a:xfrm>
              <a:off x="3641" y="3253"/>
              <a:ext cx="481" cy="188"/>
            </a:xfrm>
            <a:custGeom>
              <a:avLst/>
              <a:gdLst>
                <a:gd name="T0" fmla="*/ 0 w 963"/>
                <a:gd name="T1" fmla="*/ 0 h 376"/>
                <a:gd name="T2" fmla="*/ 0 w 963"/>
                <a:gd name="T3" fmla="*/ 0 h 376"/>
                <a:gd name="T4" fmla="*/ 0 w 963"/>
                <a:gd name="T5" fmla="*/ 0 h 376"/>
                <a:gd name="T6" fmla="*/ 0 w 963"/>
                <a:gd name="T7" fmla="*/ 1 h 376"/>
                <a:gd name="T8" fmla="*/ 0 w 963"/>
                <a:gd name="T9" fmla="*/ 1 h 376"/>
                <a:gd name="T10" fmla="*/ 0 w 963"/>
                <a:gd name="T11" fmla="*/ 1 h 376"/>
                <a:gd name="T12" fmla="*/ 0 w 963"/>
                <a:gd name="T13" fmla="*/ 1 h 376"/>
                <a:gd name="T14" fmla="*/ 1 w 963"/>
                <a:gd name="T15" fmla="*/ 1 h 376"/>
                <a:gd name="T16" fmla="*/ 1 w 963"/>
                <a:gd name="T17" fmla="*/ 1 h 376"/>
                <a:gd name="T18" fmla="*/ 1 w 963"/>
                <a:gd name="T19" fmla="*/ 1 h 376"/>
                <a:gd name="T20" fmla="*/ 1 w 963"/>
                <a:gd name="T21" fmla="*/ 1 h 376"/>
                <a:gd name="T22" fmla="*/ 1 w 963"/>
                <a:gd name="T23" fmla="*/ 1 h 376"/>
                <a:gd name="T24" fmla="*/ 1 w 963"/>
                <a:gd name="T25" fmla="*/ 1 h 376"/>
                <a:gd name="T26" fmla="*/ 2 w 963"/>
                <a:gd name="T27" fmla="*/ 1 h 376"/>
                <a:gd name="T28" fmla="*/ 2 w 963"/>
                <a:gd name="T29" fmla="*/ 1 h 376"/>
                <a:gd name="T30" fmla="*/ 2 w 963"/>
                <a:gd name="T31" fmla="*/ 1 h 376"/>
                <a:gd name="T32" fmla="*/ 2 w 963"/>
                <a:gd name="T33" fmla="*/ 1 h 376"/>
                <a:gd name="T34" fmla="*/ 2 w 963"/>
                <a:gd name="T35" fmla="*/ 1 h 376"/>
                <a:gd name="T36" fmla="*/ 2 w 963"/>
                <a:gd name="T37" fmla="*/ 1 h 376"/>
                <a:gd name="T38" fmla="*/ 2 w 963"/>
                <a:gd name="T39" fmla="*/ 1 h 376"/>
                <a:gd name="T40" fmla="*/ 3 w 963"/>
                <a:gd name="T41" fmla="*/ 1 h 376"/>
                <a:gd name="T42" fmla="*/ 3 w 963"/>
                <a:gd name="T43" fmla="*/ 1 h 376"/>
                <a:gd name="T44" fmla="*/ 3 w 963"/>
                <a:gd name="T45" fmla="*/ 1 h 376"/>
                <a:gd name="T46" fmla="*/ 3 w 963"/>
                <a:gd name="T47" fmla="*/ 1 h 376"/>
                <a:gd name="T48" fmla="*/ 3 w 963"/>
                <a:gd name="T49" fmla="*/ 1 h 376"/>
                <a:gd name="T50" fmla="*/ 3 w 963"/>
                <a:gd name="T51" fmla="*/ 1 h 376"/>
                <a:gd name="T52" fmla="*/ 3 w 963"/>
                <a:gd name="T53" fmla="*/ 1 h 376"/>
                <a:gd name="T54" fmla="*/ 3 w 963"/>
                <a:gd name="T55" fmla="*/ 2 h 376"/>
                <a:gd name="T56" fmla="*/ 3 w 963"/>
                <a:gd name="T57" fmla="*/ 2 h 376"/>
                <a:gd name="T58" fmla="*/ 3 w 963"/>
                <a:gd name="T59" fmla="*/ 2 h 376"/>
                <a:gd name="T60" fmla="*/ 3 w 963"/>
                <a:gd name="T61" fmla="*/ 2 h 376"/>
                <a:gd name="T62" fmla="*/ 3 w 963"/>
                <a:gd name="T63" fmla="*/ 2 h 376"/>
                <a:gd name="T64" fmla="*/ 3 w 963"/>
                <a:gd name="T65" fmla="*/ 2 h 376"/>
                <a:gd name="T66" fmla="*/ 3 w 963"/>
                <a:gd name="T67" fmla="*/ 2 h 37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63" h="376">
                  <a:moveTo>
                    <a:pt x="0" y="0"/>
                  </a:moveTo>
                  <a:lnTo>
                    <a:pt x="5" y="0"/>
                  </a:lnTo>
                  <a:lnTo>
                    <a:pt x="54" y="0"/>
                  </a:lnTo>
                  <a:lnTo>
                    <a:pt x="102" y="1"/>
                  </a:lnTo>
                  <a:lnTo>
                    <a:pt x="150" y="4"/>
                  </a:lnTo>
                  <a:lnTo>
                    <a:pt x="197" y="8"/>
                  </a:lnTo>
                  <a:lnTo>
                    <a:pt x="243" y="12"/>
                  </a:lnTo>
                  <a:lnTo>
                    <a:pt x="288" y="17"/>
                  </a:lnTo>
                  <a:lnTo>
                    <a:pt x="332" y="23"/>
                  </a:lnTo>
                  <a:lnTo>
                    <a:pt x="374" y="29"/>
                  </a:lnTo>
                  <a:lnTo>
                    <a:pt x="417" y="37"/>
                  </a:lnTo>
                  <a:lnTo>
                    <a:pt x="459" y="45"/>
                  </a:lnTo>
                  <a:lnTo>
                    <a:pt x="498" y="54"/>
                  </a:lnTo>
                  <a:lnTo>
                    <a:pt x="537" y="64"/>
                  </a:lnTo>
                  <a:lnTo>
                    <a:pt x="574" y="74"/>
                  </a:lnTo>
                  <a:lnTo>
                    <a:pt x="611" y="85"/>
                  </a:lnTo>
                  <a:lnTo>
                    <a:pt x="645" y="97"/>
                  </a:lnTo>
                  <a:lnTo>
                    <a:pt x="679" y="110"/>
                  </a:lnTo>
                  <a:lnTo>
                    <a:pt x="709" y="122"/>
                  </a:lnTo>
                  <a:lnTo>
                    <a:pt x="740" y="136"/>
                  </a:lnTo>
                  <a:lnTo>
                    <a:pt x="768" y="150"/>
                  </a:lnTo>
                  <a:lnTo>
                    <a:pt x="795" y="166"/>
                  </a:lnTo>
                  <a:lnTo>
                    <a:pt x="820" y="181"/>
                  </a:lnTo>
                  <a:lnTo>
                    <a:pt x="843" y="196"/>
                  </a:lnTo>
                  <a:lnTo>
                    <a:pt x="865" y="213"/>
                  </a:lnTo>
                  <a:lnTo>
                    <a:pt x="884" y="229"/>
                  </a:lnTo>
                  <a:lnTo>
                    <a:pt x="902" y="246"/>
                  </a:lnTo>
                  <a:lnTo>
                    <a:pt x="917" y="264"/>
                  </a:lnTo>
                  <a:lnTo>
                    <a:pt x="930" y="282"/>
                  </a:lnTo>
                  <a:lnTo>
                    <a:pt x="942" y="301"/>
                  </a:lnTo>
                  <a:lnTo>
                    <a:pt x="951" y="319"/>
                  </a:lnTo>
                  <a:lnTo>
                    <a:pt x="957" y="338"/>
                  </a:lnTo>
                  <a:lnTo>
                    <a:pt x="961" y="357"/>
                  </a:lnTo>
                  <a:lnTo>
                    <a:pt x="963" y="37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grpSp>
      <p:sp>
        <p:nvSpPr>
          <p:cNvPr id="16388"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DF55D5C5-8EDB-4E1E-BA7D-AD838D767179}" type="slidenum">
              <a:rPr lang="fr-CA" smtClean="0">
                <a:solidFill>
                  <a:srgbClr val="000000">
                    <a:tint val="75000"/>
                  </a:srgbClr>
                </a:solidFill>
              </a:rPr>
              <a:pPr>
                <a:defRPr/>
              </a:pPr>
              <a:t>28</a:t>
            </a:fld>
            <a:endParaRPr lang="fr-CA">
              <a:solidFill>
                <a:srgbClr val="000000">
                  <a:tint val="75000"/>
                </a:srgbClr>
              </a:solidFill>
            </a:endParaRPr>
          </a:p>
        </p:txBody>
      </p:sp>
    </p:spTree>
    <p:extLst>
      <p:ext uri="{BB962C8B-B14F-4D97-AF65-F5344CB8AC3E}">
        <p14:creationId xmlns:p14="http://schemas.microsoft.com/office/powerpoint/2010/main" val="133710095"/>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Caractères optionnels</a:t>
            </a:r>
            <a:endParaRPr lang="fr-CA" dirty="0"/>
          </a:p>
        </p:txBody>
      </p:sp>
      <p:sp>
        <p:nvSpPr>
          <p:cNvPr id="22531" name="Content Placeholder 2"/>
          <p:cNvSpPr>
            <a:spLocks noGrp="1"/>
          </p:cNvSpPr>
          <p:nvPr>
            <p:ph idx="1"/>
          </p:nvPr>
        </p:nvSpPr>
        <p:spPr/>
        <p:txBody>
          <a:bodyPr/>
          <a:lstStyle/>
          <a:p>
            <a:r>
              <a:rPr lang="fr-CA" altLang="fr-FR" smtClean="0"/>
              <a:t>Le concept du caractère optionnel est plus ou moins similaire à l’étoile kleene</a:t>
            </a:r>
          </a:p>
          <a:p>
            <a:pPr marL="800100" lvl="1" indent="-342900"/>
            <a:r>
              <a:rPr lang="fr-CA" altLang="fr-FR" smtClean="0"/>
              <a:t>L’opérateur étoile matche </a:t>
            </a:r>
            <a:r>
              <a:rPr lang="fr-CA" altLang="fr-FR" b="1" smtClean="0"/>
              <a:t>0 ou plus </a:t>
            </a:r>
            <a:r>
              <a:rPr lang="fr-CA" altLang="fr-FR" smtClean="0"/>
              <a:t>cas de l’opérande</a:t>
            </a:r>
          </a:p>
          <a:p>
            <a:pPr marL="800100" lvl="1" indent="-342900"/>
            <a:r>
              <a:rPr lang="fr-CA" altLang="fr-FR" smtClean="0"/>
              <a:t>L’opérateur optionnel, </a:t>
            </a:r>
            <a:r>
              <a:rPr lang="fr-CA" altLang="fr-FR" smtClean="0">
                <a:solidFill>
                  <a:schemeClr val="tx2"/>
                </a:solidFill>
              </a:rPr>
              <a:t>représenté par ? (point d’interrogation), </a:t>
            </a:r>
            <a:r>
              <a:rPr lang="fr-CA" altLang="fr-FR" smtClean="0"/>
              <a:t>matche </a:t>
            </a:r>
            <a:r>
              <a:rPr lang="fr-CA" altLang="fr-FR" b="1" smtClean="0"/>
              <a:t>0 ou un </a:t>
            </a:r>
            <a:r>
              <a:rPr lang="fr-CA" altLang="fr-FR" smtClean="0"/>
              <a:t>cas de l’opérande</a:t>
            </a:r>
          </a:p>
          <a:p>
            <a:pPr marL="800100" lvl="1" indent="-342900"/>
            <a:endParaRPr lang="fr-CA" altLang="fr-FR" smtClean="0">
              <a:solidFill>
                <a:schemeClr val="tx2"/>
              </a:solidFill>
            </a:endParaRPr>
          </a:p>
          <a:p>
            <a:r>
              <a:rPr lang="fr-CA" altLang="fr-FR" smtClean="0"/>
              <a:t>Exemple: le motif </a:t>
            </a:r>
            <a:r>
              <a:rPr lang="fr-CA" altLang="fr-FR" smtClean="0">
                <a:solidFill>
                  <a:schemeClr val="tx2"/>
                </a:solidFill>
              </a:rPr>
              <a:t>ab?c</a:t>
            </a:r>
            <a:r>
              <a:rPr lang="fr-CA" altLang="fr-FR" smtClean="0"/>
              <a:t> matchera soit les chaînes </a:t>
            </a:r>
            <a:r>
              <a:rPr lang="fr-CA" altLang="fr-FR" smtClean="0">
                <a:solidFill>
                  <a:schemeClr val="tx2"/>
                </a:solidFill>
              </a:rPr>
              <a:t>"abc" </a:t>
            </a:r>
            <a:r>
              <a:rPr lang="fr-CA" altLang="fr-FR" smtClean="0"/>
              <a:t>ou </a:t>
            </a:r>
            <a:r>
              <a:rPr lang="fr-CA" altLang="fr-FR" smtClean="0">
                <a:solidFill>
                  <a:schemeClr val="tx2"/>
                </a:solidFill>
              </a:rPr>
              <a:t>"ac" </a:t>
            </a:r>
            <a:r>
              <a:rPr lang="fr-CA" altLang="fr-FR" smtClean="0"/>
              <a:t>parce que </a:t>
            </a:r>
            <a:r>
              <a:rPr lang="fr-CA" altLang="fr-FR" smtClean="0">
                <a:solidFill>
                  <a:schemeClr val="tx2"/>
                </a:solidFill>
              </a:rPr>
              <a:t>b</a:t>
            </a:r>
            <a:r>
              <a:rPr lang="fr-CA" altLang="fr-FR" smtClean="0"/>
              <a:t> est considéré optionnel.</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253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4EEB887-AEAC-4636-B2DA-9B0BA49E9C1B}" type="slidenum">
              <a:rPr lang="fr-CA" altLang="fr-FR" sz="1200" b="0" smtClean="0">
                <a:solidFill>
                  <a:srgbClr val="898989"/>
                </a:solidFill>
                <a:cs typeface="Arial" pitchFamily="34" charset="0"/>
              </a:rPr>
              <a:pPr>
                <a:spcBef>
                  <a:spcPct val="0"/>
                </a:spcBef>
                <a:spcAft>
                  <a:spcPct val="0"/>
                </a:spcAft>
                <a:buFontTx/>
                <a:buNone/>
              </a:pPr>
              <a:t>280</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960868188"/>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Espace blanc</a:t>
            </a:r>
            <a:endParaRPr lang="fr-CA" dirty="0"/>
          </a:p>
        </p:txBody>
      </p:sp>
      <p:sp>
        <p:nvSpPr>
          <p:cNvPr id="23555" name="Content Placeholder 2"/>
          <p:cNvSpPr>
            <a:spLocks noGrp="1"/>
          </p:cNvSpPr>
          <p:nvPr>
            <p:ph idx="1"/>
          </p:nvPr>
        </p:nvSpPr>
        <p:spPr/>
        <p:txBody>
          <a:bodyPr/>
          <a:lstStyle/>
          <a:p>
            <a:r>
              <a:rPr lang="fr-CA" altLang="fr-FR" smtClean="0"/>
              <a:t>Souvent, on veut facilement identifier les espaces blancs</a:t>
            </a:r>
          </a:p>
          <a:p>
            <a:pPr lvl="1"/>
            <a:r>
              <a:rPr lang="fr-CA" altLang="fr-FR" smtClean="0"/>
              <a:t>Soit pour les enlever ou pour identifier le début ou la fin de mots</a:t>
            </a:r>
          </a:p>
          <a:p>
            <a:r>
              <a:rPr lang="fr-CA" altLang="fr-FR" smtClean="0"/>
              <a:t>Les espaces blanc les plus utilisés avec les expressions régulières:</a:t>
            </a:r>
          </a:p>
          <a:p>
            <a:pPr lvl="1"/>
            <a:r>
              <a:rPr lang="fr-CA" altLang="fr-FR" smtClean="0"/>
              <a:t>Espace </a:t>
            </a:r>
            <a:r>
              <a:rPr lang="fr-CA" altLang="fr-FR" smtClean="0">
                <a:solidFill>
                  <a:schemeClr val="tx2"/>
                </a:solidFill>
              </a:rPr>
              <a:t>_</a:t>
            </a:r>
            <a:r>
              <a:rPr lang="fr-CA" altLang="fr-FR" smtClean="0"/>
              <a:t>, la caractère de tabulation </a:t>
            </a:r>
            <a:r>
              <a:rPr lang="fr-CA" altLang="fr-FR" smtClean="0">
                <a:solidFill>
                  <a:schemeClr val="tx2"/>
                </a:solidFill>
              </a:rPr>
              <a:t>\t</a:t>
            </a:r>
            <a:r>
              <a:rPr lang="fr-CA" altLang="fr-FR" smtClean="0"/>
              <a:t>, la nouvelle ligne</a:t>
            </a:r>
            <a:r>
              <a:rPr lang="fr-CA" altLang="fr-FR" smtClean="0">
                <a:solidFill>
                  <a:schemeClr val="tx2"/>
                </a:solidFill>
              </a:rPr>
              <a:t> \n</a:t>
            </a:r>
            <a:r>
              <a:rPr lang="fr-CA" altLang="fr-FR" smtClean="0"/>
              <a:t> et le retour chariot </a:t>
            </a:r>
            <a:r>
              <a:rPr lang="fr-CA" altLang="fr-FR" smtClean="0">
                <a:solidFill>
                  <a:schemeClr val="tx2"/>
                </a:solidFill>
              </a:rPr>
              <a:t>\r</a:t>
            </a:r>
          </a:p>
          <a:p>
            <a:pPr lvl="1"/>
            <a:endParaRPr lang="fr-CA" altLang="fr-FR" smtClean="0">
              <a:solidFill>
                <a:schemeClr val="tx2"/>
              </a:solidFill>
            </a:endParaRPr>
          </a:p>
          <a:p>
            <a:r>
              <a:rPr lang="fr-CA" altLang="fr-FR" smtClean="0"/>
              <a:t>Un caractère spécial d’espace blanc </a:t>
            </a:r>
            <a:r>
              <a:rPr lang="fr-CA" altLang="fr-FR" smtClean="0">
                <a:solidFill>
                  <a:schemeClr val="tx2"/>
                </a:solidFill>
              </a:rPr>
              <a:t>\s</a:t>
            </a:r>
            <a:r>
              <a:rPr lang="fr-CA" altLang="fr-FR" smtClean="0"/>
              <a:t> matchera n’importe quel espace blanc spécifiez ci-haut </a:t>
            </a:r>
          </a:p>
          <a:p>
            <a:endParaRPr lang="fr-CA" altLang="fr-FR" smtClean="0">
              <a:solidFill>
                <a:schemeClr val="tx2"/>
              </a:solidFill>
            </a:endParaRPr>
          </a:p>
          <a:p>
            <a:r>
              <a:rPr lang="fr-CA" altLang="fr-FR" smtClean="0"/>
              <a:t>Similairement, vous pouvez matcher n’importe quel caractère d’espace non-blanc en utilisant la notation </a:t>
            </a:r>
            <a:r>
              <a:rPr lang="fr-CA" altLang="fr-FR" smtClean="0">
                <a:solidFill>
                  <a:schemeClr val="tx2"/>
                </a:solidFill>
              </a:rPr>
              <a:t>\S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355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47A8180-ADBA-4F8F-99F4-2E9242770306}" type="slidenum">
              <a:rPr lang="fr-CA" altLang="fr-FR" sz="1200" b="0" smtClean="0">
                <a:solidFill>
                  <a:srgbClr val="898989"/>
                </a:solidFill>
                <a:cs typeface="Arial" pitchFamily="34" charset="0"/>
              </a:rPr>
              <a:pPr>
                <a:spcBef>
                  <a:spcPct val="0"/>
                </a:spcBef>
                <a:spcAft>
                  <a:spcPct val="0"/>
                </a:spcAft>
                <a:buFontTx/>
                <a:buNone/>
              </a:pPr>
              <a:t>281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741635801"/>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Quelques exercices</a:t>
            </a:r>
            <a:endParaRPr lang="fr-CA" dirty="0"/>
          </a:p>
        </p:txBody>
      </p:sp>
      <p:sp>
        <p:nvSpPr>
          <p:cNvPr id="3" name="Content Placeholder 2"/>
          <p:cNvSpPr>
            <a:spLocks noGrp="1"/>
          </p:cNvSpPr>
          <p:nvPr>
            <p:ph idx="1"/>
          </p:nvPr>
        </p:nvSpPr>
        <p:spPr/>
        <p:txBody>
          <a:bodyPr/>
          <a:lstStyle/>
          <a:p>
            <a:r>
              <a:rPr lang="fr-CA" altLang="fr-FR" smtClean="0"/>
              <a:t>Étant donné la phrase:</a:t>
            </a:r>
          </a:p>
          <a:p>
            <a:pPr lvl="1"/>
            <a:r>
              <a:rPr lang="fr-CA" altLang="fr-FR" smtClean="0"/>
              <a:t>Error, computer will now shut down…</a:t>
            </a:r>
          </a:p>
          <a:p>
            <a:pPr lvl="1"/>
            <a:endParaRPr lang="fr-CA" altLang="fr-FR" smtClean="0"/>
          </a:p>
          <a:p>
            <a:r>
              <a:rPr lang="fr-CA" altLang="fr-FR" smtClean="0"/>
              <a:t>Développez une expression régulière qui matchera tous les mots dans la phrase</a:t>
            </a:r>
          </a:p>
          <a:p>
            <a:endParaRPr lang="fr-CA" altLang="fr-FR" smtClean="0"/>
          </a:p>
          <a:p>
            <a:r>
              <a:rPr lang="fr-CA" altLang="fr-FR" smtClean="0"/>
              <a:t>Réponse:</a:t>
            </a:r>
          </a:p>
          <a:p>
            <a:r>
              <a:rPr lang="fr-CA" altLang="fr-FR" smtClean="0">
                <a:solidFill>
                  <a:schemeClr val="tx2"/>
                </a:solidFill>
              </a:rPr>
              <a:t>\w*</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458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65B1EFA-84A0-4D39-9F4E-972252A2DC8A}" type="slidenum">
              <a:rPr lang="fr-CA" altLang="fr-FR" sz="1200" b="0" smtClean="0">
                <a:solidFill>
                  <a:srgbClr val="898989"/>
                </a:solidFill>
                <a:cs typeface="Arial" pitchFamily="34" charset="0"/>
              </a:rPr>
              <a:pPr>
                <a:spcBef>
                  <a:spcPct val="0"/>
                </a:spcBef>
                <a:spcAft>
                  <a:spcPct val="0"/>
                </a:spcAft>
                <a:buFontTx/>
                <a:buNone/>
              </a:pPr>
              <a:t>282</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1122343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Quelques Exercices</a:t>
            </a:r>
            <a:endParaRPr lang="fr-CA" dirty="0"/>
          </a:p>
        </p:txBody>
      </p:sp>
      <p:sp>
        <p:nvSpPr>
          <p:cNvPr id="3" name="Content Placeholder 2"/>
          <p:cNvSpPr>
            <a:spLocks noGrp="1"/>
          </p:cNvSpPr>
          <p:nvPr>
            <p:ph idx="1"/>
          </p:nvPr>
        </p:nvSpPr>
        <p:spPr/>
        <p:txBody>
          <a:bodyPr/>
          <a:lstStyle/>
          <a:p>
            <a:r>
              <a:rPr lang="fr-CA" altLang="fr-FR" smtClean="0"/>
              <a:t>Étant donné la phrase:</a:t>
            </a:r>
          </a:p>
          <a:p>
            <a:pPr lvl="1"/>
            <a:r>
              <a:rPr lang="fr-CA" altLang="fr-FR" smtClean="0"/>
              <a:t>Error, computer will now shut down…</a:t>
            </a:r>
          </a:p>
          <a:p>
            <a:pPr lvl="1"/>
            <a:endParaRPr lang="fr-CA" altLang="fr-FR" smtClean="0"/>
          </a:p>
          <a:p>
            <a:r>
              <a:rPr lang="fr-CA" altLang="fr-FR" smtClean="0"/>
              <a:t>Développez une expression régulière qui matchera tous les caractères non-alphanumériques </a:t>
            </a:r>
          </a:p>
          <a:p>
            <a:endParaRPr lang="fr-CA" altLang="fr-FR" smtClean="0"/>
          </a:p>
          <a:p>
            <a:r>
              <a:rPr lang="fr-CA" altLang="fr-FR" smtClean="0"/>
              <a:t>Réponse:</a:t>
            </a:r>
          </a:p>
          <a:p>
            <a:r>
              <a:rPr lang="fr-CA" altLang="fr-FR" smtClean="0">
                <a:solidFill>
                  <a:schemeClr val="tx2"/>
                </a:solidFill>
              </a:rPr>
              <a:t>\W*</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56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FE990B5-1381-407D-8899-5EF16CDC82E8}" type="slidenum">
              <a:rPr lang="fr-CA" altLang="fr-FR" sz="1200" b="0" smtClean="0">
                <a:solidFill>
                  <a:srgbClr val="898989"/>
                </a:solidFill>
                <a:cs typeface="Arial" pitchFamily="34" charset="0"/>
              </a:rPr>
              <a:pPr>
                <a:spcBef>
                  <a:spcPct val="0"/>
                </a:spcBef>
                <a:spcAft>
                  <a:spcPct val="0"/>
                </a:spcAft>
                <a:buFontTx/>
                <a:buNone/>
              </a:pPr>
              <a:t>283</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4948392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Quelques exercices</a:t>
            </a:r>
            <a:endParaRPr lang="fr-CA" dirty="0"/>
          </a:p>
        </p:txBody>
      </p:sp>
      <p:sp>
        <p:nvSpPr>
          <p:cNvPr id="26627" name="Content Placeholder 2"/>
          <p:cNvSpPr>
            <a:spLocks noGrp="1"/>
          </p:cNvSpPr>
          <p:nvPr>
            <p:ph idx="1"/>
          </p:nvPr>
        </p:nvSpPr>
        <p:spPr/>
        <p:txBody>
          <a:bodyPr/>
          <a:lstStyle/>
          <a:p>
            <a:r>
              <a:rPr lang="fr-CA" altLang="fr-FR" smtClean="0"/>
              <a:t>Étant donné le fichier log:</a:t>
            </a:r>
          </a:p>
          <a:p>
            <a:pPr lvl="1"/>
            <a:r>
              <a:rPr lang="fr-CA" altLang="fr-FR" smtClean="0"/>
              <a:t>[Sunday Feb. 2 2014] Program starting up</a:t>
            </a:r>
          </a:p>
          <a:p>
            <a:pPr lvl="1"/>
            <a:r>
              <a:rPr lang="fr-CA" altLang="fr-FR" smtClean="0"/>
              <a:t>[Monday Feb. 3 2014] Entered initialization phase</a:t>
            </a:r>
          </a:p>
          <a:p>
            <a:pPr lvl="1"/>
            <a:r>
              <a:rPr lang="fr-CA" altLang="fr-FR" smtClean="0"/>
              <a:t>[Tuesday Feb. 4 2014] Error 5: cannot open XML file</a:t>
            </a:r>
          </a:p>
          <a:p>
            <a:pPr lvl="1"/>
            <a:r>
              <a:rPr lang="fr-CA" altLang="fr-FR" smtClean="0"/>
              <a:t>[Thursday Feb. 6 2014] Warning 5: response time is too slow</a:t>
            </a:r>
          </a:p>
          <a:p>
            <a:pPr lvl="1"/>
            <a:r>
              <a:rPr lang="fr-CA" altLang="fr-FR" smtClean="0"/>
              <a:t>[Friday Feb. 7 2014] Error 9: major error occurred, system will shut down</a:t>
            </a:r>
          </a:p>
          <a:p>
            <a:r>
              <a:rPr lang="fr-CA" altLang="fr-FR" smtClean="0"/>
              <a:t>Matcher n’importe quel message d’erreur ou d’alerte qui termine par le terme “shut down”</a:t>
            </a:r>
          </a:p>
          <a:p>
            <a:r>
              <a:rPr lang="fr-CA" altLang="fr-FR" smtClean="0"/>
              <a:t>Réponse:</a:t>
            </a:r>
          </a:p>
          <a:p>
            <a:r>
              <a:rPr lang="fr-CA" altLang="fr-FR" smtClean="0">
                <a:solidFill>
                  <a:schemeClr val="tx2"/>
                </a:solidFill>
              </a:rPr>
              <a:t>(Error|Warning).*(shut down)</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662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A7A8C57-25FB-437B-9C75-4487AB26A9B8}" type="slidenum">
              <a:rPr lang="fr-CA" altLang="fr-FR" sz="1200" b="0" smtClean="0">
                <a:solidFill>
                  <a:srgbClr val="898989"/>
                </a:solidFill>
                <a:cs typeface="Arial" pitchFamily="34" charset="0"/>
              </a:rPr>
              <a:pPr>
                <a:spcBef>
                  <a:spcPct val="0"/>
                </a:spcBef>
                <a:spcAft>
                  <a:spcPct val="0"/>
                </a:spcAft>
                <a:buFontTx/>
                <a:buNone/>
              </a:pPr>
              <a:t>284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0875369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6627">
                                            <p:txEl>
                                              <p:pRg st="8" end="8"/>
                                            </p:txEl>
                                          </p:spTgt>
                                        </p:tgtEl>
                                        <p:attrNameLst>
                                          <p:attrName>style.visibility</p:attrName>
                                        </p:attrNameLst>
                                      </p:cBhvr>
                                      <p:to>
                                        <p:strVal val="visible"/>
                                      </p:to>
                                    </p:set>
                                    <p:animEffect transition="in" filter="fade">
                                      <p:cBhvr>
                                        <p:cTn id="7" dur="500"/>
                                        <p:tgtEl>
                                          <p:spTgt spid="26627">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Quelques exercices</a:t>
            </a:r>
            <a:endParaRPr lang="fr-CA" dirty="0"/>
          </a:p>
        </p:txBody>
      </p:sp>
      <p:sp>
        <p:nvSpPr>
          <p:cNvPr id="3" name="Content Placeholder 2"/>
          <p:cNvSpPr>
            <a:spLocks noGrp="1"/>
          </p:cNvSpPr>
          <p:nvPr>
            <p:ph idx="1"/>
          </p:nvPr>
        </p:nvSpPr>
        <p:spPr/>
        <p:txBody>
          <a:bodyPr/>
          <a:lstStyle/>
          <a:p>
            <a:r>
              <a:rPr lang="fr-CA" altLang="fr-FR" smtClean="0"/>
              <a:t>Étant donné le fichier log:</a:t>
            </a:r>
          </a:p>
          <a:p>
            <a:pPr lvl="1"/>
            <a:r>
              <a:rPr lang="fr-CA" altLang="fr-FR" smtClean="0"/>
              <a:t>[Sunday Feb. 2 2014] Program starting up</a:t>
            </a:r>
          </a:p>
          <a:p>
            <a:pPr lvl="1"/>
            <a:r>
              <a:rPr lang="fr-CA" altLang="fr-FR" smtClean="0"/>
              <a:t>[Monday Feb. 3 2014] Entered initialization phase</a:t>
            </a:r>
          </a:p>
          <a:p>
            <a:pPr lvl="1"/>
            <a:r>
              <a:rPr lang="fr-CA" altLang="fr-FR" smtClean="0"/>
              <a:t>[Tuesday Feb. 4 2014] Error 5: cannot open XML file</a:t>
            </a:r>
          </a:p>
          <a:p>
            <a:pPr lvl="1"/>
            <a:r>
              <a:rPr lang="fr-CA" altLang="fr-FR" smtClean="0"/>
              <a:t>[Thursday Feb. 6 2014] Warning 5: response time is too slow</a:t>
            </a:r>
          </a:p>
          <a:p>
            <a:pPr lvl="1"/>
            <a:r>
              <a:rPr lang="fr-CA" altLang="fr-FR" smtClean="0"/>
              <a:t>[Friday Feb. 7 2014] Error 9: major error occurred, system will shut down</a:t>
            </a:r>
          </a:p>
          <a:p>
            <a:r>
              <a:rPr lang="fr-CA" altLang="fr-FR" smtClean="0"/>
              <a:t>Matcher n’importe quel erreur ou alerte entre le 1 et 6 février</a:t>
            </a:r>
          </a:p>
          <a:p>
            <a:r>
              <a:rPr lang="fr-CA" altLang="fr-FR" smtClean="0"/>
              <a:t>Réponse:</a:t>
            </a:r>
          </a:p>
          <a:p>
            <a:r>
              <a:rPr lang="fr-CA" altLang="fr-FR" smtClean="0">
                <a:solidFill>
                  <a:schemeClr val="tx2"/>
                </a:solidFill>
              </a:rPr>
              <a:t>\[\w* Feb\. [1-6] 2014\] (Error|Warning)</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765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B711067-F3C8-4810-8D83-F387B0FC4CA4}" type="slidenum">
              <a:rPr lang="fr-CA" altLang="fr-FR" sz="1200" b="0" smtClean="0">
                <a:solidFill>
                  <a:srgbClr val="898989"/>
                </a:solidFill>
                <a:cs typeface="Arial" pitchFamily="34" charset="0"/>
              </a:rPr>
              <a:pPr>
                <a:spcBef>
                  <a:spcPct val="0"/>
                </a:spcBef>
                <a:spcAft>
                  <a:spcPct val="0"/>
                </a:spcAft>
                <a:buFontTx/>
                <a:buNone/>
              </a:pPr>
              <a:t>285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994046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8" end="8"/>
                                            </p:txEl>
                                          </p:spTgt>
                                        </p:tgtEl>
                                        <p:attrNameLst>
                                          <p:attrName>style.visibility</p:attrName>
                                        </p:attrNameLst>
                                      </p:cBhvr>
                                      <p:to>
                                        <p:strVal val="visible"/>
                                      </p:to>
                                    </p:set>
                                    <p:animEffect transition="in" filter="fade">
                                      <p:cBhvr>
                                        <p:cTn id="7" dur="500"/>
                                        <p:tgtEl>
                                          <p:spTgt spid="3">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10</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Introduction à l’analyse syntaxique</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Hussein Al Osman - Winter 2014</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A3C80AC-29C1-4F49-877E-8644B6A3206E}" type="slidenum">
              <a:rPr lang="fr-CA" altLang="fr-FR" sz="1200" b="0" smtClean="0">
                <a:solidFill>
                  <a:srgbClr val="898989"/>
                </a:solidFill>
                <a:cs typeface="Arial" pitchFamily="34" charset="0"/>
              </a:rPr>
              <a:pPr>
                <a:spcBef>
                  <a:spcPct val="0"/>
                </a:spcBef>
                <a:spcAft>
                  <a:spcPct val="0"/>
                </a:spcAft>
                <a:buFontTx/>
                <a:buNone/>
              </a:pPr>
              <a:t>286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316832324"/>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457200" y="152400"/>
            <a:ext cx="6934200" cy="1371600"/>
          </a:xfrm>
        </p:spPr>
        <p:txBody>
          <a:bodyPr/>
          <a:lstStyle/>
          <a:p>
            <a:pPr>
              <a:defRPr/>
            </a:pPr>
            <a:r>
              <a:rPr lang="fr-CA" altLang="fr-FR" dirty="0" smtClean="0"/>
              <a:t>sujets</a:t>
            </a:r>
            <a:endParaRPr lang="fr-CA" altLang="fr-FR" dirty="0"/>
          </a:p>
        </p:txBody>
      </p:sp>
      <p:sp>
        <p:nvSpPr>
          <p:cNvPr id="14339" name="Rectangle 3"/>
          <p:cNvSpPr>
            <a:spLocks noGrp="1" noChangeArrowheads="1"/>
          </p:cNvSpPr>
          <p:nvPr>
            <p:ph idx="1"/>
          </p:nvPr>
        </p:nvSpPr>
        <p:spPr/>
        <p:txBody>
          <a:bodyPr/>
          <a:lstStyle/>
          <a:p>
            <a:r>
              <a:rPr lang="fr-CA" altLang="fr-FR" smtClean="0"/>
              <a:t>Grammaires non-contextuelles</a:t>
            </a:r>
          </a:p>
          <a:p>
            <a:r>
              <a:rPr lang="fr-CA" altLang="fr-FR" smtClean="0"/>
              <a:t>Dérivations</a:t>
            </a:r>
          </a:p>
          <a:p>
            <a:r>
              <a:rPr lang="fr-CA" altLang="fr-FR" smtClean="0"/>
              <a:t>Arbres Syntaxiques</a:t>
            </a:r>
          </a:p>
          <a:p>
            <a:r>
              <a:rPr lang="fr-CA" altLang="fr-FR" smtClean="0"/>
              <a:t>Ambiguïté</a:t>
            </a:r>
          </a:p>
          <a:p>
            <a:r>
              <a:rPr lang="fr-CA" altLang="fr-FR" smtClean="0"/>
              <a:t>Analyse syntaxique descendante</a:t>
            </a:r>
          </a:p>
          <a:p>
            <a:r>
              <a:rPr lang="fr-CA" altLang="fr-FR" smtClean="0"/>
              <a:t>Récursivité gauche</a:t>
            </a:r>
          </a:p>
          <a:p>
            <a:endParaRPr lang="fr-CA" altLang="fr-FR" smtClean="0"/>
          </a:p>
        </p:txBody>
      </p:sp>
      <p:sp>
        <p:nvSpPr>
          <p:cNvPr id="5" name="Footer Placeholder 4"/>
          <p:cNvSpPr>
            <a:spLocks noGrp="1"/>
          </p:cNvSpPr>
          <p:nvPr>
            <p:ph type="ftr" sz="quarter" idx="10"/>
          </p:nvPr>
        </p:nvSpPr>
        <p:spPr/>
        <p:txBody>
          <a:bodyPr/>
          <a:lstStyle/>
          <a:p>
            <a:pPr>
              <a:defRPr/>
            </a:pPr>
            <a:r>
              <a:rPr lang="en-US" altLang="fr-FR"/>
              <a:t>SEG2106 - Hussein Al Osman - Winter 2014</a:t>
            </a:r>
          </a:p>
        </p:txBody>
      </p:sp>
      <p:sp>
        <p:nvSpPr>
          <p:cNvPr id="1434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040367B-890E-4732-A583-F1523C424365}" type="slidenum">
              <a:rPr lang="en-US" altLang="fr-FR" sz="1200" b="0" smtClean="0">
                <a:solidFill>
                  <a:srgbClr val="898989"/>
                </a:solidFill>
                <a:cs typeface="Arial" pitchFamily="34" charset="0"/>
              </a:rPr>
              <a:pPr>
                <a:spcBef>
                  <a:spcPct val="0"/>
                </a:spcBef>
                <a:spcAft>
                  <a:spcPct val="0"/>
                </a:spcAft>
                <a:buFontTx/>
                <a:buNone/>
              </a:pPr>
              <a:t>287</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1441914850"/>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152400"/>
            <a:ext cx="6934200" cy="1371600"/>
          </a:xfrm>
        </p:spPr>
        <p:txBody>
          <a:bodyPr/>
          <a:lstStyle/>
          <a:p>
            <a:pPr>
              <a:defRPr/>
            </a:pPr>
            <a:r>
              <a:rPr lang="fr-CA" altLang="fr-FR" dirty="0" smtClean="0"/>
              <a:t>Le rôle de l’analyseur syntaxique</a:t>
            </a:r>
            <a:endParaRPr lang="fr-CA" altLang="fr-FR" dirty="0"/>
          </a:p>
        </p:txBody>
      </p:sp>
      <p:sp>
        <p:nvSpPr>
          <p:cNvPr id="5" name="Footer Placeholder 3"/>
          <p:cNvSpPr>
            <a:spLocks noGrp="1"/>
          </p:cNvSpPr>
          <p:nvPr>
            <p:ph type="ftr" sz="quarter" idx="10"/>
          </p:nvPr>
        </p:nvSpPr>
        <p:spPr/>
        <p:txBody>
          <a:bodyPr/>
          <a:lstStyle/>
          <a:p>
            <a:pPr>
              <a:defRPr/>
            </a:pPr>
            <a:r>
              <a:rPr lang="en-US" altLang="fr-FR"/>
              <a:t>SEG2106 - Hussein Al Osman - Winter 2014</a:t>
            </a:r>
          </a:p>
        </p:txBody>
      </p:sp>
      <p:sp>
        <p:nvSpPr>
          <p:cNvPr id="1536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3E6514B-4664-4EC7-AF76-C4E8E1602F71}" type="slidenum">
              <a:rPr lang="en-US" altLang="fr-FR" sz="1200" b="0" smtClean="0">
                <a:solidFill>
                  <a:srgbClr val="898989"/>
                </a:solidFill>
                <a:cs typeface="Arial" pitchFamily="34" charset="0"/>
              </a:rPr>
              <a:pPr>
                <a:spcBef>
                  <a:spcPct val="0"/>
                </a:spcBef>
                <a:spcAft>
                  <a:spcPct val="0"/>
                </a:spcAft>
                <a:buFontTx/>
                <a:buNone/>
              </a:pPr>
              <a:t>288</a:t>
            </a:fld>
            <a:endParaRPr lang="en-US" altLang="fr-FR" sz="1200" b="0" smtClean="0">
              <a:solidFill>
                <a:srgbClr val="898989"/>
              </a:solidFill>
              <a:cs typeface="Arial" pitchFamily="34" charset="0"/>
            </a:endParaRPr>
          </a:p>
        </p:txBody>
      </p:sp>
      <p:pic>
        <p:nvPicPr>
          <p:cNvPr id="15365"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2432050"/>
            <a:ext cx="8559800" cy="2149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79333423"/>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fr-CA" altLang="fr-FR" dirty="0" smtClean="0"/>
              <a:t>Grammaires non-contextuelles</a:t>
            </a:r>
            <a:endParaRPr lang="fr-CA" altLang="fr-FR" dirty="0"/>
          </a:p>
        </p:txBody>
      </p:sp>
      <p:sp>
        <p:nvSpPr>
          <p:cNvPr id="16387" name="Rectangle 3"/>
          <p:cNvSpPr>
            <a:spLocks noGrp="1" noChangeArrowheads="1"/>
          </p:cNvSpPr>
          <p:nvPr>
            <p:ph idx="1"/>
          </p:nvPr>
        </p:nvSpPr>
        <p:spPr/>
        <p:txBody>
          <a:bodyPr/>
          <a:lstStyle/>
          <a:p>
            <a:r>
              <a:rPr lang="fr-CA" altLang="fr-FR" smtClean="0"/>
              <a:t>Une grammaire non-contextuelles (GNC) se consiste de: </a:t>
            </a:r>
          </a:p>
          <a:p>
            <a:pPr marL="800100" lvl="1" indent="-342900"/>
            <a:r>
              <a:rPr lang="fr-CA" altLang="fr-FR" smtClean="0"/>
              <a:t>Terminaux</a:t>
            </a:r>
          </a:p>
          <a:p>
            <a:pPr marL="800100" lvl="1" indent="-342900"/>
            <a:r>
              <a:rPr lang="fr-CA" altLang="fr-FR" smtClean="0"/>
              <a:t>Non-terminaux</a:t>
            </a:r>
          </a:p>
          <a:p>
            <a:pPr marL="800100" lvl="1" indent="-342900"/>
            <a:r>
              <a:rPr lang="fr-CA" altLang="fr-FR" smtClean="0"/>
              <a:t>Symbole de début</a:t>
            </a:r>
          </a:p>
          <a:p>
            <a:pPr marL="800100" lvl="1" indent="-342900"/>
            <a:r>
              <a:rPr lang="fr-CA" altLang="fr-FR" smtClean="0"/>
              <a:t>Productions</a:t>
            </a:r>
          </a:p>
          <a:p>
            <a:pPr marL="800100" lvl="1" indent="-342900"/>
            <a:endParaRPr lang="fr-CA" altLang="fr-FR" smtClean="0"/>
          </a:p>
          <a:p>
            <a:r>
              <a:rPr lang="fr-CA" altLang="fr-FR" smtClean="0"/>
              <a:t>Un langage qui peut être généré par une grammaire non-contextuelle est appelé un </a:t>
            </a:r>
            <a:r>
              <a:rPr lang="fr-CA" altLang="fr-FR" smtClean="0">
                <a:solidFill>
                  <a:schemeClr val="tx2"/>
                </a:solidFill>
              </a:rPr>
              <a:t>langage non-contextuel</a:t>
            </a:r>
            <a:endParaRPr lang="fr-CA" altLang="fr-FR" sz="1800" smtClean="0">
              <a:solidFill>
                <a:schemeClr val="tx2"/>
              </a:solidFill>
            </a:endParaRPr>
          </a:p>
          <a:p>
            <a:endParaRPr lang="fr-CA" altLang="fr-FR" smtClean="0"/>
          </a:p>
        </p:txBody>
      </p:sp>
      <p:sp>
        <p:nvSpPr>
          <p:cNvPr id="5" name="Footer Placeholder 4"/>
          <p:cNvSpPr>
            <a:spLocks noGrp="1"/>
          </p:cNvSpPr>
          <p:nvPr>
            <p:ph type="ftr" sz="quarter" idx="10"/>
          </p:nvPr>
        </p:nvSpPr>
        <p:spPr/>
        <p:txBody>
          <a:bodyPr/>
          <a:lstStyle/>
          <a:p>
            <a:pPr>
              <a:defRPr/>
            </a:pPr>
            <a:r>
              <a:rPr lang="en-US" altLang="fr-FR"/>
              <a:t>SEG2106 - Hussein Al Osman - Winter 2014</a:t>
            </a:r>
          </a:p>
        </p:txBody>
      </p:sp>
      <p:sp>
        <p:nvSpPr>
          <p:cNvPr id="1638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9E606CD-691F-48C4-90EA-236E324CC052}" type="slidenum">
              <a:rPr lang="en-US" altLang="fr-FR" sz="1200" b="0" smtClean="0">
                <a:solidFill>
                  <a:srgbClr val="898989"/>
                </a:solidFill>
                <a:cs typeface="Arial" pitchFamily="34" charset="0"/>
              </a:rPr>
              <a:pPr>
                <a:spcBef>
                  <a:spcPct val="0"/>
                </a:spcBef>
                <a:spcAft>
                  <a:spcPct val="0"/>
                </a:spcAft>
                <a:buFontTx/>
                <a:buNone/>
              </a:pPr>
              <a:t>289</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1072370916"/>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fr-FR" dirty="0"/>
              <a:t>points forts </a:t>
            </a:r>
            <a:r>
              <a:rPr lang="fr-FR" dirty="0" smtClean="0"/>
              <a:t>du cascade</a:t>
            </a:r>
            <a:endParaRPr lang="fr-FR" dirty="0"/>
          </a:p>
        </p:txBody>
      </p:sp>
      <p:sp>
        <p:nvSpPr>
          <p:cNvPr id="17411" name="Content Placeholder 2"/>
          <p:cNvSpPr>
            <a:spLocks noGrp="1"/>
          </p:cNvSpPr>
          <p:nvPr>
            <p:ph idx="1"/>
          </p:nvPr>
        </p:nvSpPr>
        <p:spPr/>
        <p:txBody>
          <a:bodyPr/>
          <a:lstStyle/>
          <a:p>
            <a:pPr eaLnBrk="1" hangingPunct="1"/>
            <a:r>
              <a:rPr lang="fr-FR" altLang="fr-FR" sz="1800" smtClean="0"/>
              <a:t>Facile à comprendre, facile à utiliser</a:t>
            </a:r>
          </a:p>
          <a:p>
            <a:pPr eaLnBrk="1" hangingPunct="1"/>
            <a:endParaRPr lang="fr-FR" altLang="fr-FR" sz="1800" smtClean="0"/>
          </a:p>
          <a:p>
            <a:pPr eaLnBrk="1" hangingPunct="1"/>
            <a:r>
              <a:rPr lang="fr-FR" altLang="fr-FR" sz="1800" smtClean="0"/>
              <a:t>Fournit la structure pour les personnels inexpérimenté</a:t>
            </a:r>
          </a:p>
          <a:p>
            <a:pPr eaLnBrk="1" hangingPunct="1"/>
            <a:endParaRPr lang="fr-FR" altLang="fr-FR" sz="1800" smtClean="0"/>
          </a:p>
          <a:p>
            <a:pPr eaLnBrk="1" hangingPunct="1"/>
            <a:r>
              <a:rPr lang="fr-FR" altLang="fr-FR" sz="1800" smtClean="0"/>
              <a:t>Les étapes sont bien comprises</a:t>
            </a:r>
          </a:p>
          <a:p>
            <a:pPr eaLnBrk="1" hangingPunct="1"/>
            <a:endParaRPr lang="fr-FR" altLang="fr-FR" sz="1800" smtClean="0"/>
          </a:p>
          <a:p>
            <a:pPr eaLnBrk="1" hangingPunct="1"/>
            <a:r>
              <a:rPr lang="fr-FR" altLang="fr-FR" sz="1800" smtClean="0"/>
              <a:t>Crée des exigences stables</a:t>
            </a:r>
          </a:p>
          <a:p>
            <a:pPr eaLnBrk="1" hangingPunct="1"/>
            <a:endParaRPr lang="fr-FR" altLang="fr-FR" sz="1800" smtClean="0"/>
          </a:p>
          <a:p>
            <a:pPr eaLnBrk="1" hangingPunct="1"/>
            <a:r>
              <a:rPr lang="fr-FR" altLang="fr-FR" sz="1800" smtClean="0"/>
              <a:t>Facilite la gestion to projet</a:t>
            </a:r>
          </a:p>
          <a:p>
            <a:pPr eaLnBrk="1" hangingPunct="1"/>
            <a:endParaRPr lang="fr-FR" altLang="fr-FR" sz="1800" smtClean="0"/>
          </a:p>
          <a:p>
            <a:pPr eaLnBrk="1" hangingPunct="1"/>
            <a:r>
              <a:rPr lang="fr-FR" altLang="fr-FR" sz="1800" smtClean="0"/>
              <a:t>Fonctionne bien lorsque la qualité est plus importante que le coût ou le calendrier </a:t>
            </a:r>
            <a:r>
              <a:rPr lang="fr-FR" altLang="fr-FR" sz="1800" i="1" smtClean="0"/>
              <a:t>(plus ou moins)</a:t>
            </a:r>
            <a:endParaRPr lang="fr-FR" altLang="fr-FR" sz="1600" i="1" smtClean="0"/>
          </a:p>
        </p:txBody>
      </p:sp>
      <p:sp>
        <p:nvSpPr>
          <p:cNvPr id="17412"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06866D7A-C971-4E8C-94E7-8EB3B7A24751}" type="slidenum">
              <a:rPr lang="fr-CA" smtClean="0">
                <a:solidFill>
                  <a:srgbClr val="000000">
                    <a:tint val="75000"/>
                  </a:srgbClr>
                </a:solidFill>
              </a:rPr>
              <a:pPr>
                <a:defRPr/>
              </a:pPr>
              <a:t>29</a:t>
            </a:fld>
            <a:endParaRPr lang="fr-CA">
              <a:solidFill>
                <a:srgbClr val="000000">
                  <a:tint val="75000"/>
                </a:srgbClr>
              </a:solidFill>
            </a:endParaRPr>
          </a:p>
        </p:txBody>
      </p:sp>
    </p:spTree>
    <p:extLst>
      <p:ext uri="{BB962C8B-B14F-4D97-AF65-F5344CB8AC3E}">
        <p14:creationId xmlns:p14="http://schemas.microsoft.com/office/powerpoint/2010/main" val="2455320031"/>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fr-CA" altLang="fr-FR" dirty="0" smtClean="0"/>
              <a:t>Grammaires non-contextuelles</a:t>
            </a:r>
            <a:endParaRPr lang="fr-CA" altLang="fr-FR" dirty="0"/>
          </a:p>
        </p:txBody>
      </p:sp>
      <p:sp>
        <p:nvSpPr>
          <p:cNvPr id="17411" name="Rectangle 3"/>
          <p:cNvSpPr>
            <a:spLocks noGrp="1" noChangeArrowheads="1"/>
          </p:cNvSpPr>
          <p:nvPr>
            <p:ph idx="1"/>
          </p:nvPr>
        </p:nvSpPr>
        <p:spPr/>
        <p:txBody>
          <a:bodyPr/>
          <a:lstStyle/>
          <a:p>
            <a:r>
              <a:rPr lang="fr-CA" altLang="fr-FR" smtClean="0">
                <a:solidFill>
                  <a:schemeClr val="tx2"/>
                </a:solidFill>
              </a:rPr>
              <a:t>Terminaux: </a:t>
            </a:r>
            <a:r>
              <a:rPr lang="fr-CA" altLang="fr-FR" smtClean="0"/>
              <a:t>sont les symboles de base d’où les chaînes sont formées</a:t>
            </a:r>
          </a:p>
          <a:p>
            <a:pPr lvl="1"/>
            <a:r>
              <a:rPr lang="fr-CA" altLang="fr-FR" smtClean="0"/>
              <a:t>Ceux-ci sont les tokens qui ont été produits par l’Analyseur Lexical</a:t>
            </a:r>
          </a:p>
          <a:p>
            <a:r>
              <a:rPr lang="fr-CA" altLang="fr-FR" smtClean="0">
                <a:solidFill>
                  <a:schemeClr val="tx2"/>
                </a:solidFill>
              </a:rPr>
              <a:t>Non-terminaux: </a:t>
            </a:r>
            <a:r>
              <a:rPr lang="fr-CA" altLang="fr-FR" smtClean="0"/>
              <a:t>sont des variables syntactiques qui dénote une série des chaînes de symbole de grammaire</a:t>
            </a:r>
          </a:p>
          <a:p>
            <a:pPr lvl="1"/>
            <a:r>
              <a:rPr lang="fr-CA" altLang="fr-FR" smtClean="0"/>
              <a:t>Un de ces non-terminaux est distingué comme étant le </a:t>
            </a:r>
            <a:r>
              <a:rPr lang="fr-CA" altLang="fr-FR" b="1" smtClean="0">
                <a:solidFill>
                  <a:schemeClr val="tx2"/>
                </a:solidFill>
              </a:rPr>
              <a:t>symbole de départ</a:t>
            </a:r>
            <a:endParaRPr lang="fr-CA" altLang="fr-FR" b="1" smtClean="0"/>
          </a:p>
          <a:p>
            <a:endParaRPr lang="fr-CA" altLang="fr-FR" smtClean="0"/>
          </a:p>
          <a:p>
            <a:r>
              <a:rPr lang="fr-CA" altLang="fr-FR" smtClean="0"/>
              <a:t>Les </a:t>
            </a:r>
            <a:r>
              <a:rPr lang="fr-CA" altLang="fr-FR" smtClean="0">
                <a:solidFill>
                  <a:schemeClr val="tx2"/>
                </a:solidFill>
              </a:rPr>
              <a:t>productions </a:t>
            </a:r>
            <a:r>
              <a:rPr lang="fr-CA" altLang="fr-FR" smtClean="0"/>
              <a:t>d’une grammaire spécifient la manière dont le terminal et non-terminal peuvent être combinés afin de former des chaînes</a:t>
            </a:r>
          </a:p>
        </p:txBody>
      </p:sp>
      <p:sp>
        <p:nvSpPr>
          <p:cNvPr id="5" name="Footer Placeholder 4"/>
          <p:cNvSpPr>
            <a:spLocks noGrp="1"/>
          </p:cNvSpPr>
          <p:nvPr>
            <p:ph type="ftr" sz="quarter" idx="10"/>
          </p:nvPr>
        </p:nvSpPr>
        <p:spPr/>
        <p:txBody>
          <a:bodyPr/>
          <a:lstStyle/>
          <a:p>
            <a:pPr>
              <a:defRPr/>
            </a:pPr>
            <a:r>
              <a:rPr lang="en-US" altLang="fr-FR"/>
              <a:t>SEG2106 - Hussein Al Osman - Winter 2014</a:t>
            </a:r>
          </a:p>
        </p:txBody>
      </p:sp>
      <p:sp>
        <p:nvSpPr>
          <p:cNvPr id="1741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9CFE8D9-9FC3-43DC-A378-AC7FB6BB1DFD}" type="slidenum">
              <a:rPr lang="en-US" altLang="fr-FR" sz="1200" b="0" smtClean="0">
                <a:solidFill>
                  <a:srgbClr val="898989"/>
                </a:solidFill>
                <a:cs typeface="Arial" pitchFamily="34" charset="0"/>
              </a:rPr>
              <a:pPr>
                <a:spcBef>
                  <a:spcPct val="0"/>
                </a:spcBef>
                <a:spcAft>
                  <a:spcPct val="0"/>
                </a:spcAft>
                <a:buFontTx/>
                <a:buNone/>
              </a:pPr>
              <a:t>290</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978656171"/>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57200" y="152400"/>
            <a:ext cx="6934200" cy="1371600"/>
          </a:xfrm>
        </p:spPr>
        <p:txBody>
          <a:bodyPr/>
          <a:lstStyle/>
          <a:p>
            <a:pPr>
              <a:defRPr/>
            </a:pPr>
            <a:r>
              <a:rPr lang="fr-CA" altLang="fr-FR" dirty="0" smtClean="0"/>
              <a:t>Exemple de Grammaire</a:t>
            </a:r>
            <a:endParaRPr lang="fr-CA" altLang="fr-FR" dirty="0"/>
          </a:p>
        </p:txBody>
      </p:sp>
      <p:sp>
        <p:nvSpPr>
          <p:cNvPr id="5" name="Footer Placeholder 3"/>
          <p:cNvSpPr>
            <a:spLocks noGrp="1"/>
          </p:cNvSpPr>
          <p:nvPr>
            <p:ph type="ftr" sz="quarter" idx="10"/>
          </p:nvPr>
        </p:nvSpPr>
        <p:spPr/>
        <p:txBody>
          <a:bodyPr/>
          <a:lstStyle/>
          <a:p>
            <a:pPr>
              <a:defRPr/>
            </a:pPr>
            <a:r>
              <a:rPr lang="en-US" altLang="fr-FR"/>
              <a:t>SEG2106 - Hussein Al Osman - Winter 2014</a:t>
            </a:r>
          </a:p>
        </p:txBody>
      </p:sp>
      <p:sp>
        <p:nvSpPr>
          <p:cNvPr id="1843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145C25B-79CC-4E6C-986A-C7AFDB7D35F8}" type="slidenum">
              <a:rPr lang="en-US" altLang="fr-FR" sz="1200" b="0" smtClean="0">
                <a:solidFill>
                  <a:srgbClr val="898989"/>
                </a:solidFill>
                <a:cs typeface="Arial" pitchFamily="34" charset="0"/>
              </a:rPr>
              <a:pPr>
                <a:spcBef>
                  <a:spcPct val="0"/>
                </a:spcBef>
                <a:spcAft>
                  <a:spcPct val="0"/>
                </a:spcAft>
                <a:buFontTx/>
                <a:buNone/>
              </a:pPr>
              <a:t>291</a:t>
            </a:fld>
            <a:endParaRPr lang="en-US" altLang="fr-FR" sz="1200" b="0" smtClean="0">
              <a:solidFill>
                <a:srgbClr val="898989"/>
              </a:solidFill>
              <a:cs typeface="Arial" pitchFamily="34" charset="0"/>
            </a:endParaRPr>
          </a:p>
        </p:txBody>
      </p:sp>
      <p:sp>
        <p:nvSpPr>
          <p:cNvPr id="18437" name="TextBox 2"/>
          <p:cNvSpPr txBox="1">
            <a:spLocks noChangeArrowheads="1"/>
          </p:cNvSpPr>
          <p:nvPr/>
        </p:nvSpPr>
        <p:spPr bwMode="auto">
          <a:xfrm>
            <a:off x="587375" y="1773238"/>
            <a:ext cx="6721475" cy="4370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CA" altLang="fr-FR" sz="1800"/>
              <a:t>La grammaire avec les productions suivantes définit des expressions arithmétiques simples</a:t>
            </a:r>
          </a:p>
          <a:p>
            <a:pPr lvl="1" eaLnBrk="1" hangingPunct="1">
              <a:spcBef>
                <a:spcPct val="0"/>
              </a:spcBef>
              <a:buClrTx/>
              <a:buFontTx/>
              <a:buNone/>
            </a:pPr>
            <a:r>
              <a:rPr lang="fr-CA" altLang="fr-FR" sz="1800" b="1">
                <a:solidFill>
                  <a:schemeClr val="tx2"/>
                </a:solidFill>
                <a:latin typeface="Courier New" pitchFamily="49" charset="0"/>
                <a:cs typeface="Courier New" pitchFamily="49" charset="0"/>
              </a:rPr>
              <a:t>〈expr〉 </a:t>
            </a:r>
            <a:r>
              <a:rPr lang="fr-CA" altLang="fr-FR" sz="1800" b="1">
                <a:solidFill>
                  <a:schemeClr val="tx2"/>
                </a:solidFill>
                <a:latin typeface="Courier New" pitchFamily="49" charset="0"/>
                <a:cs typeface="Courier New" pitchFamily="49" charset="0"/>
                <a:sym typeface="Wingdings" pitchFamily="2" charset="2"/>
              </a:rPr>
              <a:t>::= 〈expr〉 〈op〉 〈expr〉</a:t>
            </a:r>
          </a:p>
          <a:p>
            <a:pPr lvl="1" eaLnBrk="1" hangingPunct="1">
              <a:spcBef>
                <a:spcPct val="0"/>
              </a:spcBef>
              <a:buClrTx/>
              <a:buFontTx/>
              <a:buNone/>
            </a:pPr>
            <a:r>
              <a:rPr lang="fr-CA" altLang="fr-FR" sz="1800" b="1">
                <a:solidFill>
                  <a:schemeClr val="tx2"/>
                </a:solidFill>
                <a:latin typeface="Courier New" pitchFamily="49" charset="0"/>
                <a:cs typeface="Courier New" pitchFamily="49" charset="0"/>
                <a:sym typeface="Wingdings" pitchFamily="2" charset="2"/>
              </a:rPr>
              <a:t>〈expr〉 ::= id </a:t>
            </a:r>
          </a:p>
          <a:p>
            <a:pPr lvl="1" eaLnBrk="1" hangingPunct="1">
              <a:spcBef>
                <a:spcPct val="0"/>
              </a:spcBef>
              <a:buClrTx/>
              <a:buFontTx/>
              <a:buNone/>
            </a:pPr>
            <a:r>
              <a:rPr lang="fr-CA" altLang="fr-FR" sz="1800" b="1">
                <a:solidFill>
                  <a:schemeClr val="tx2"/>
                </a:solidFill>
                <a:latin typeface="Courier New" pitchFamily="49" charset="0"/>
                <a:cs typeface="Courier New" pitchFamily="49" charset="0"/>
              </a:rPr>
              <a:t>〈expr〉 </a:t>
            </a:r>
            <a:r>
              <a:rPr lang="fr-CA" altLang="fr-FR" sz="1800" b="1">
                <a:solidFill>
                  <a:schemeClr val="tx2"/>
                </a:solidFill>
                <a:latin typeface="Courier New" pitchFamily="49" charset="0"/>
                <a:cs typeface="Courier New" pitchFamily="49" charset="0"/>
                <a:sym typeface="Wingdings" pitchFamily="2" charset="2"/>
              </a:rPr>
              <a:t>::= num</a:t>
            </a:r>
          </a:p>
          <a:p>
            <a:pPr lvl="1" eaLnBrk="1" hangingPunct="1">
              <a:spcBef>
                <a:spcPct val="0"/>
              </a:spcBef>
              <a:buClrTx/>
              <a:buFontTx/>
              <a:buNone/>
            </a:pPr>
            <a:r>
              <a:rPr lang="fr-CA" altLang="fr-FR" sz="1800" b="1">
                <a:solidFill>
                  <a:schemeClr val="tx2"/>
                </a:solidFill>
                <a:latin typeface="Courier New" pitchFamily="49" charset="0"/>
                <a:cs typeface="Courier New" pitchFamily="49" charset="0"/>
                <a:sym typeface="Wingdings" pitchFamily="2" charset="2"/>
              </a:rPr>
              <a:t>  〈op〉 ::= +</a:t>
            </a:r>
          </a:p>
          <a:p>
            <a:pPr lvl="1" eaLnBrk="1" hangingPunct="1">
              <a:spcBef>
                <a:spcPct val="0"/>
              </a:spcBef>
              <a:buClrTx/>
              <a:buFontTx/>
              <a:buNone/>
            </a:pPr>
            <a:r>
              <a:rPr lang="fr-CA" altLang="fr-FR" sz="1800" b="1">
                <a:solidFill>
                  <a:schemeClr val="tx2"/>
                </a:solidFill>
                <a:latin typeface="Courier New" pitchFamily="49" charset="0"/>
                <a:cs typeface="Courier New" pitchFamily="49" charset="0"/>
                <a:sym typeface="Wingdings" pitchFamily="2" charset="2"/>
              </a:rPr>
              <a:t>  〈op〉 ::= -</a:t>
            </a:r>
            <a:endParaRPr lang="fr-CA" altLang="fr-FR" sz="1800" b="1">
              <a:solidFill>
                <a:schemeClr val="tx2"/>
              </a:solidFill>
              <a:latin typeface="Courier New" pitchFamily="49" charset="0"/>
              <a:cs typeface="Courier New" pitchFamily="49" charset="0"/>
            </a:endParaRPr>
          </a:p>
          <a:p>
            <a:pPr lvl="1" eaLnBrk="1" hangingPunct="1">
              <a:spcBef>
                <a:spcPct val="0"/>
              </a:spcBef>
              <a:buClrTx/>
              <a:buFontTx/>
              <a:buNone/>
            </a:pPr>
            <a:r>
              <a:rPr lang="fr-CA" altLang="fr-FR" sz="1800" b="1">
                <a:solidFill>
                  <a:schemeClr val="tx2"/>
                </a:solidFill>
                <a:latin typeface="Courier New" pitchFamily="49" charset="0"/>
                <a:cs typeface="Courier New" pitchFamily="49" charset="0"/>
                <a:sym typeface="Wingdings" pitchFamily="2" charset="2"/>
              </a:rPr>
              <a:t>  〈op〉 ::= *</a:t>
            </a:r>
            <a:endParaRPr lang="fr-CA" altLang="fr-FR" sz="1800" b="1">
              <a:solidFill>
                <a:schemeClr val="tx2"/>
              </a:solidFill>
              <a:latin typeface="Courier New" pitchFamily="49" charset="0"/>
              <a:cs typeface="Courier New" pitchFamily="49" charset="0"/>
            </a:endParaRPr>
          </a:p>
          <a:p>
            <a:pPr lvl="1" eaLnBrk="1" hangingPunct="1">
              <a:spcBef>
                <a:spcPct val="0"/>
              </a:spcBef>
              <a:buClrTx/>
              <a:buFontTx/>
              <a:buNone/>
            </a:pPr>
            <a:r>
              <a:rPr lang="fr-CA" altLang="fr-FR" sz="1800" b="1">
                <a:solidFill>
                  <a:schemeClr val="tx2"/>
                </a:solidFill>
                <a:latin typeface="Courier New" pitchFamily="49" charset="0"/>
                <a:cs typeface="Courier New" pitchFamily="49" charset="0"/>
                <a:sym typeface="Wingdings" pitchFamily="2" charset="2"/>
              </a:rPr>
              <a:t>  〈op〉 ::= /</a:t>
            </a:r>
            <a:endParaRPr lang="fr-CA" altLang="fr-FR" sz="1800" b="1">
              <a:solidFill>
                <a:schemeClr val="tx2"/>
              </a:solidFill>
              <a:latin typeface="Courier New" pitchFamily="49" charset="0"/>
              <a:cs typeface="Courier New" pitchFamily="49" charset="0"/>
            </a:endParaRPr>
          </a:p>
          <a:p>
            <a:pPr eaLnBrk="1" hangingPunct="1">
              <a:spcBef>
                <a:spcPct val="0"/>
              </a:spcBef>
              <a:spcAft>
                <a:spcPct val="0"/>
              </a:spcAft>
              <a:buFontTx/>
              <a:buNone/>
            </a:pPr>
            <a:endParaRPr lang="fr-CA" altLang="fr-FR" sz="1800" b="0"/>
          </a:p>
          <a:p>
            <a:pPr eaLnBrk="1" hangingPunct="1">
              <a:spcBef>
                <a:spcPct val="0"/>
              </a:spcBef>
              <a:spcAft>
                <a:spcPct val="0"/>
              </a:spcAft>
              <a:buFontTx/>
              <a:buNone/>
            </a:pPr>
            <a:r>
              <a:rPr lang="fr-CA" altLang="fr-FR" sz="1600"/>
              <a:t>Dans cette grammaire, les symboles terminaux sont</a:t>
            </a:r>
          </a:p>
          <a:p>
            <a:pPr eaLnBrk="1" hangingPunct="1">
              <a:spcBef>
                <a:spcPct val="0"/>
              </a:spcBef>
              <a:spcAft>
                <a:spcPct val="0"/>
              </a:spcAft>
              <a:buFontTx/>
              <a:buNone/>
            </a:pPr>
            <a:r>
              <a:rPr lang="fr-CA" altLang="fr-FR" sz="1600" i="1"/>
              <a:t>num, id + - * / </a:t>
            </a:r>
          </a:p>
          <a:p>
            <a:pPr eaLnBrk="1" hangingPunct="1">
              <a:spcBef>
                <a:spcPct val="0"/>
              </a:spcBef>
              <a:spcAft>
                <a:spcPct val="0"/>
              </a:spcAft>
              <a:buFontTx/>
              <a:buNone/>
            </a:pPr>
            <a:endParaRPr lang="fr-CA" altLang="fr-FR" sz="1600"/>
          </a:p>
          <a:p>
            <a:pPr eaLnBrk="1" hangingPunct="1">
              <a:spcBef>
                <a:spcPct val="0"/>
              </a:spcBef>
              <a:spcAft>
                <a:spcPct val="0"/>
              </a:spcAft>
              <a:buFontTx/>
              <a:buNone/>
            </a:pPr>
            <a:r>
              <a:rPr lang="fr-CA" altLang="fr-FR" sz="1600"/>
              <a:t>Les symboles non-terminaux sont </a:t>
            </a:r>
            <a:r>
              <a:rPr lang="fr-CA" altLang="fr-FR" sz="1600" i="1"/>
              <a:t>〈expr〉 </a:t>
            </a:r>
            <a:r>
              <a:rPr lang="fr-CA" altLang="fr-FR" sz="1600"/>
              <a:t>et </a:t>
            </a:r>
            <a:r>
              <a:rPr lang="fr-CA" altLang="fr-FR" sz="1600" i="1"/>
              <a:t>〈op〉</a:t>
            </a:r>
            <a:r>
              <a:rPr lang="fr-CA" altLang="fr-FR" sz="1600"/>
              <a:t>, et</a:t>
            </a:r>
            <a:r>
              <a:rPr lang="fr-CA" altLang="fr-FR" sz="1600" i="1"/>
              <a:t>〈expr〉</a:t>
            </a:r>
            <a:r>
              <a:rPr lang="fr-CA" altLang="fr-FR" sz="1600"/>
              <a:t> est le symbole de départ</a:t>
            </a:r>
          </a:p>
          <a:p>
            <a:pPr eaLnBrk="1" hangingPunct="1">
              <a:spcBef>
                <a:spcPct val="0"/>
              </a:spcBef>
              <a:spcAft>
                <a:spcPct val="0"/>
              </a:spcAft>
              <a:buFontTx/>
              <a:buNone/>
            </a:pPr>
            <a:endParaRPr lang="fr-CA" altLang="fr-FR" sz="1800" b="0"/>
          </a:p>
        </p:txBody>
      </p:sp>
    </p:spTree>
    <p:extLst>
      <p:ext uri="{BB962C8B-B14F-4D97-AF65-F5344CB8AC3E}">
        <p14:creationId xmlns:p14="http://schemas.microsoft.com/office/powerpoint/2010/main" val="3401700533"/>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a:defRPr/>
            </a:pPr>
            <a:r>
              <a:rPr lang="fr-CA" altLang="fr-FR" dirty="0" smtClean="0"/>
              <a:t>Dérivations</a:t>
            </a:r>
            <a:endParaRPr lang="fr-CA" altLang="fr-FR" dirty="0"/>
          </a:p>
        </p:txBody>
      </p:sp>
      <p:sp>
        <p:nvSpPr>
          <p:cNvPr id="19459" name="Rectangle 3"/>
          <p:cNvSpPr>
            <a:spLocks noGrp="1" noChangeArrowheads="1"/>
          </p:cNvSpPr>
          <p:nvPr>
            <p:ph idx="1"/>
          </p:nvPr>
        </p:nvSpPr>
        <p:spPr/>
        <p:txBody>
          <a:bodyPr/>
          <a:lstStyle/>
          <a:p>
            <a:r>
              <a:rPr lang="fr-CA" altLang="fr-FR" smtClean="0">
                <a:solidFill>
                  <a:schemeClr val="tx2"/>
                </a:solidFill>
                <a:latin typeface="Courier New" pitchFamily="49" charset="0"/>
                <a:cs typeface="Courier New" pitchFamily="49" charset="0"/>
                <a:sym typeface="Symbol" pitchFamily="18" charset="2"/>
              </a:rPr>
              <a:t>〈expr〉  〈expr〉〈op 〉〈expr〉</a:t>
            </a:r>
          </a:p>
          <a:p>
            <a:r>
              <a:rPr lang="fr-CA" altLang="fr-FR" i="1" smtClean="0">
                <a:sym typeface="Symbol" pitchFamily="18" charset="2"/>
              </a:rPr>
              <a:t>est lue</a:t>
            </a:r>
            <a:r>
              <a:rPr lang="fr-CA" altLang="fr-FR" i="1" smtClean="0">
                <a:latin typeface="Courier New" pitchFamily="49" charset="0"/>
                <a:sym typeface="Symbol" pitchFamily="18" charset="2"/>
              </a:rPr>
              <a:t> “expr derives expr op expr”</a:t>
            </a:r>
          </a:p>
          <a:p>
            <a:endParaRPr lang="fr-CA" altLang="fr-FR" i="1" smtClean="0">
              <a:latin typeface="Courier New" pitchFamily="49" charset="0"/>
              <a:sym typeface="Symbol" pitchFamily="18" charset="2"/>
            </a:endParaRPr>
          </a:p>
          <a:p>
            <a:r>
              <a:rPr lang="fr-CA" altLang="fr-FR" smtClean="0">
                <a:solidFill>
                  <a:schemeClr val="tx2"/>
                </a:solidFill>
                <a:latin typeface="Courier New" pitchFamily="49" charset="0"/>
                <a:sym typeface="Symbol" pitchFamily="18" charset="2"/>
              </a:rPr>
              <a:t>〈expr〉 	 〈expr〉</a:t>
            </a:r>
            <a:r>
              <a:rPr lang="fr-CA" altLang="fr-FR" smtClean="0">
                <a:solidFill>
                  <a:schemeClr val="tx2"/>
                </a:solidFill>
                <a:latin typeface="Courier New" pitchFamily="49" charset="0"/>
                <a:cs typeface="Courier New" pitchFamily="49" charset="0"/>
                <a:sym typeface="Symbol" pitchFamily="18" charset="2"/>
              </a:rPr>
              <a:t>〈op 〉</a:t>
            </a:r>
            <a:r>
              <a:rPr lang="fr-CA" altLang="fr-FR" smtClean="0">
                <a:solidFill>
                  <a:schemeClr val="tx2"/>
                </a:solidFill>
                <a:latin typeface="Courier New" pitchFamily="49" charset="0"/>
                <a:sym typeface="Symbol" pitchFamily="18" charset="2"/>
              </a:rPr>
              <a:t>〈expr〉 </a:t>
            </a:r>
          </a:p>
          <a:p>
            <a:r>
              <a:rPr lang="fr-CA" altLang="fr-FR" smtClean="0">
                <a:solidFill>
                  <a:schemeClr val="tx2"/>
                </a:solidFill>
                <a:latin typeface="Courier New" pitchFamily="49" charset="0"/>
                <a:sym typeface="Symbol" pitchFamily="18" charset="2"/>
              </a:rPr>
              <a:t>		 id </a:t>
            </a:r>
            <a:r>
              <a:rPr lang="fr-CA" altLang="fr-FR" smtClean="0">
                <a:solidFill>
                  <a:schemeClr val="tx2"/>
                </a:solidFill>
                <a:latin typeface="Courier New" pitchFamily="49" charset="0"/>
                <a:cs typeface="Courier New" pitchFamily="49" charset="0"/>
                <a:sym typeface="Symbol" pitchFamily="18" charset="2"/>
              </a:rPr>
              <a:t>〈op 〉</a:t>
            </a:r>
            <a:r>
              <a:rPr lang="fr-CA" altLang="fr-FR" smtClean="0">
                <a:solidFill>
                  <a:schemeClr val="tx2"/>
                </a:solidFill>
                <a:latin typeface="Courier New" pitchFamily="49" charset="0"/>
                <a:sym typeface="Symbol" pitchFamily="18" charset="2"/>
              </a:rPr>
              <a:t>〈expr〉</a:t>
            </a:r>
          </a:p>
          <a:p>
            <a:r>
              <a:rPr lang="fr-CA" altLang="fr-FR" smtClean="0">
                <a:solidFill>
                  <a:schemeClr val="tx2"/>
                </a:solidFill>
                <a:latin typeface="Courier New" pitchFamily="49" charset="0"/>
                <a:sym typeface="Symbol" pitchFamily="18" charset="2"/>
              </a:rPr>
              <a:t>		 id *〈expr〉</a:t>
            </a:r>
          </a:p>
          <a:p>
            <a:r>
              <a:rPr lang="fr-CA" altLang="fr-FR" smtClean="0">
                <a:solidFill>
                  <a:schemeClr val="tx2"/>
                </a:solidFill>
                <a:latin typeface="Courier New" pitchFamily="49" charset="0"/>
                <a:sym typeface="Symbol" pitchFamily="18" charset="2"/>
              </a:rPr>
              <a:t>		 id*id </a:t>
            </a:r>
          </a:p>
          <a:p>
            <a:r>
              <a:rPr lang="fr-CA" altLang="fr-FR" smtClean="0">
                <a:sym typeface="Symbol" pitchFamily="18" charset="2"/>
              </a:rPr>
              <a:t>est appelée une </a:t>
            </a:r>
            <a:r>
              <a:rPr lang="fr-CA" altLang="fr-FR" smtClean="0">
                <a:solidFill>
                  <a:schemeClr val="tx2"/>
                </a:solidFill>
                <a:sym typeface="Symbol" pitchFamily="18" charset="2"/>
              </a:rPr>
              <a:t>dérivation</a:t>
            </a:r>
            <a:r>
              <a:rPr lang="fr-CA" altLang="fr-FR" smtClean="0">
                <a:sym typeface="Symbol" pitchFamily="18" charset="2"/>
              </a:rPr>
              <a:t> de id*id d’après </a:t>
            </a:r>
            <a:r>
              <a:rPr lang="fr-CA" altLang="fr-FR" i="1" smtClean="0">
                <a:latin typeface="Courier New" pitchFamily="49" charset="0"/>
                <a:sym typeface="Symbol" pitchFamily="18" charset="2"/>
              </a:rPr>
              <a:t>expr</a:t>
            </a:r>
            <a:r>
              <a:rPr lang="fr-CA" altLang="fr-FR" smtClean="0">
                <a:sym typeface="Symbol" pitchFamily="18" charset="2"/>
              </a:rPr>
              <a:t>.</a:t>
            </a:r>
          </a:p>
        </p:txBody>
      </p:sp>
      <p:sp>
        <p:nvSpPr>
          <p:cNvPr id="5" name="Footer Placeholder 4"/>
          <p:cNvSpPr>
            <a:spLocks noGrp="1"/>
          </p:cNvSpPr>
          <p:nvPr>
            <p:ph type="ftr" sz="quarter" idx="10"/>
          </p:nvPr>
        </p:nvSpPr>
        <p:spPr/>
        <p:txBody>
          <a:bodyPr/>
          <a:lstStyle/>
          <a:p>
            <a:pPr>
              <a:defRPr/>
            </a:pPr>
            <a:r>
              <a:rPr lang="en-US" altLang="fr-FR"/>
              <a:t>SEG2106 - Hussein Al Osman - Winter 2014</a:t>
            </a:r>
          </a:p>
        </p:txBody>
      </p:sp>
      <p:sp>
        <p:nvSpPr>
          <p:cNvPr id="1946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0AB5ECB-1D4E-40A8-B807-F2CC5607184B}" type="slidenum">
              <a:rPr lang="en-US" altLang="fr-FR" sz="1200" b="0" smtClean="0">
                <a:solidFill>
                  <a:srgbClr val="898989"/>
                </a:solidFill>
                <a:cs typeface="Arial" pitchFamily="34" charset="0"/>
              </a:rPr>
              <a:pPr>
                <a:spcBef>
                  <a:spcPct val="0"/>
                </a:spcBef>
                <a:spcAft>
                  <a:spcPct val="0"/>
                </a:spcAft>
                <a:buFontTx/>
                <a:buNone/>
              </a:pPr>
              <a:t>292</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1670592377"/>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a:defRPr/>
            </a:pPr>
            <a:r>
              <a:rPr lang="fr-CA" altLang="fr-FR" dirty="0" smtClean="0"/>
              <a:t>Dérivations</a:t>
            </a:r>
            <a:endParaRPr lang="fr-CA" altLang="fr-FR" dirty="0"/>
          </a:p>
        </p:txBody>
      </p:sp>
      <p:sp>
        <p:nvSpPr>
          <p:cNvPr id="20483" name="Rectangle 3"/>
          <p:cNvSpPr>
            <a:spLocks noGrp="1" noChangeArrowheads="1"/>
          </p:cNvSpPr>
          <p:nvPr>
            <p:ph idx="1"/>
          </p:nvPr>
        </p:nvSpPr>
        <p:spPr/>
        <p:txBody>
          <a:bodyPr/>
          <a:lstStyle/>
          <a:p>
            <a:r>
              <a:rPr lang="fr-CA" altLang="fr-FR" smtClean="0">
                <a:sym typeface="Symbol" pitchFamily="18" charset="2"/>
              </a:rPr>
              <a:t>Si </a:t>
            </a:r>
            <a:r>
              <a:rPr lang="fr-CA" altLang="fr-FR" b="0" i="1" smtClean="0">
                <a:solidFill>
                  <a:schemeClr val="tx2"/>
                </a:solidFill>
                <a:sym typeface="Symbol" pitchFamily="18" charset="2"/>
              </a:rPr>
              <a:t>A::= </a:t>
            </a:r>
            <a:r>
              <a:rPr lang="fr-CA" altLang="fr-FR" smtClean="0">
                <a:sym typeface="Symbol" pitchFamily="18" charset="2"/>
              </a:rPr>
              <a:t>est une production et </a:t>
            </a:r>
            <a:r>
              <a:rPr lang="fr-CA" altLang="fr-FR" b="0" smtClean="0">
                <a:solidFill>
                  <a:schemeClr val="tx2"/>
                </a:solidFill>
                <a:sym typeface="Symbol" pitchFamily="18" charset="2"/>
              </a:rPr>
              <a:t></a:t>
            </a:r>
            <a:r>
              <a:rPr lang="fr-CA" altLang="fr-FR" smtClean="0">
                <a:sym typeface="Symbol" pitchFamily="18" charset="2"/>
              </a:rPr>
              <a:t> et </a:t>
            </a:r>
            <a:r>
              <a:rPr lang="fr-CA" altLang="fr-FR" b="0" smtClean="0">
                <a:solidFill>
                  <a:schemeClr val="tx2"/>
                </a:solidFill>
                <a:sym typeface="Symbol" pitchFamily="18" charset="2"/>
              </a:rPr>
              <a:t></a:t>
            </a:r>
            <a:r>
              <a:rPr lang="fr-CA" altLang="fr-FR" smtClean="0">
                <a:sym typeface="Symbol" pitchFamily="18" charset="2"/>
              </a:rPr>
              <a:t> sont des chaînes arbitraires de symboles de grammaire, on peut dire que:</a:t>
            </a:r>
          </a:p>
          <a:p>
            <a:r>
              <a:rPr lang="fr-CA" altLang="fr-FR" b="0" i="1" smtClean="0">
                <a:solidFill>
                  <a:schemeClr val="tx2"/>
                </a:solidFill>
                <a:latin typeface="Courier New" pitchFamily="49" charset="0"/>
                <a:cs typeface="Courier New" pitchFamily="49" charset="0"/>
                <a:sym typeface="Symbol" pitchFamily="18" charset="2"/>
              </a:rPr>
              <a:t>A  </a:t>
            </a:r>
          </a:p>
          <a:p>
            <a:endParaRPr lang="fr-CA" altLang="fr-FR" smtClean="0">
              <a:sym typeface="Symbol" pitchFamily="18" charset="2"/>
            </a:endParaRPr>
          </a:p>
          <a:p>
            <a:r>
              <a:rPr lang="fr-CA" altLang="fr-FR" smtClean="0">
                <a:sym typeface="Symbol" pitchFamily="18" charset="2"/>
              </a:rPr>
              <a:t>Si </a:t>
            </a:r>
            <a:r>
              <a:rPr lang="fr-CA" altLang="fr-FR" b="0" i="1" smtClean="0">
                <a:solidFill>
                  <a:schemeClr val="tx2"/>
                </a:solidFill>
                <a:latin typeface="Courier New" pitchFamily="49" charset="0"/>
                <a:cs typeface="Courier New" pitchFamily="49" charset="0"/>
                <a:sym typeface="Symbol" pitchFamily="18" charset="2"/>
              </a:rPr>
              <a:t></a:t>
            </a:r>
            <a:r>
              <a:rPr lang="fr-CA" altLang="fr-FR" b="0" i="1" baseline="-25000" smtClean="0">
                <a:solidFill>
                  <a:schemeClr val="tx2"/>
                </a:solidFill>
                <a:latin typeface="Courier New" pitchFamily="49" charset="0"/>
                <a:cs typeface="Courier New" pitchFamily="49" charset="0"/>
                <a:sym typeface="Symbol" pitchFamily="18" charset="2"/>
              </a:rPr>
              <a:t>1</a:t>
            </a:r>
            <a:r>
              <a:rPr lang="fr-CA" altLang="fr-FR" b="0" i="1" smtClean="0">
                <a:solidFill>
                  <a:schemeClr val="tx2"/>
                </a:solidFill>
                <a:latin typeface="Courier New" pitchFamily="49" charset="0"/>
                <a:cs typeface="Courier New" pitchFamily="49" charset="0"/>
                <a:sym typeface="Symbol" pitchFamily="18" charset="2"/>
              </a:rPr>
              <a:t></a:t>
            </a:r>
            <a:r>
              <a:rPr lang="fr-CA" altLang="fr-FR" b="0" i="1" baseline="-25000" smtClean="0">
                <a:solidFill>
                  <a:schemeClr val="tx2"/>
                </a:solidFill>
                <a:latin typeface="Courier New" pitchFamily="49" charset="0"/>
                <a:cs typeface="Courier New" pitchFamily="49" charset="0"/>
                <a:sym typeface="Symbol" pitchFamily="18" charset="2"/>
              </a:rPr>
              <a:t>2</a:t>
            </a:r>
            <a:r>
              <a:rPr lang="fr-CA" altLang="fr-FR" b="0" i="1" smtClean="0">
                <a:solidFill>
                  <a:schemeClr val="tx2"/>
                </a:solidFill>
                <a:latin typeface="Courier New" pitchFamily="49" charset="0"/>
                <a:cs typeface="Courier New" pitchFamily="49" charset="0"/>
                <a:sym typeface="Symbol" pitchFamily="18" charset="2"/>
              </a:rPr>
              <a:t>... </a:t>
            </a:r>
            <a:r>
              <a:rPr lang="fr-CA" altLang="fr-FR" b="0" i="1" baseline="-25000" smtClean="0">
                <a:solidFill>
                  <a:schemeClr val="tx2"/>
                </a:solidFill>
                <a:latin typeface="Courier New" pitchFamily="49" charset="0"/>
                <a:cs typeface="Courier New" pitchFamily="49" charset="0"/>
                <a:sym typeface="Symbol" pitchFamily="18" charset="2"/>
              </a:rPr>
              <a:t>n</a:t>
            </a:r>
            <a:r>
              <a:rPr lang="fr-CA" altLang="fr-FR" smtClean="0">
                <a:sym typeface="Symbol" pitchFamily="18" charset="2"/>
              </a:rPr>
              <a:t>, on dit que </a:t>
            </a:r>
            <a:r>
              <a:rPr lang="fr-CA" altLang="fr-FR" baseline="-25000" smtClean="0">
                <a:sym typeface="Symbol" pitchFamily="18" charset="2"/>
              </a:rPr>
              <a:t>1</a:t>
            </a:r>
            <a:r>
              <a:rPr lang="fr-CA" altLang="fr-FR" smtClean="0">
                <a:sym typeface="Symbol" pitchFamily="18" charset="2"/>
              </a:rPr>
              <a:t> </a:t>
            </a:r>
            <a:r>
              <a:rPr lang="fr-CA" altLang="fr-FR" i="1" smtClean="0">
                <a:solidFill>
                  <a:schemeClr val="tx2"/>
                </a:solidFill>
                <a:sym typeface="Symbol" pitchFamily="18" charset="2"/>
              </a:rPr>
              <a:t>dérive</a:t>
            </a:r>
            <a:r>
              <a:rPr lang="fr-CA" altLang="fr-FR" smtClean="0">
                <a:solidFill>
                  <a:schemeClr val="tx2"/>
                </a:solidFill>
                <a:sym typeface="Symbol" pitchFamily="18" charset="2"/>
              </a:rPr>
              <a:t> </a:t>
            </a:r>
            <a:r>
              <a:rPr lang="fr-CA" altLang="fr-FR" smtClean="0">
                <a:sym typeface="Symbol" pitchFamily="18" charset="2"/>
              </a:rPr>
              <a:t></a:t>
            </a:r>
            <a:r>
              <a:rPr lang="fr-CA" altLang="fr-FR" baseline="-25000" smtClean="0">
                <a:sym typeface="Symbol" pitchFamily="18" charset="2"/>
              </a:rPr>
              <a:t>n</a:t>
            </a:r>
            <a:r>
              <a:rPr lang="fr-CA" altLang="fr-FR" smtClean="0">
                <a:sym typeface="Symbol" pitchFamily="18" charset="2"/>
              </a:rPr>
              <a:t>.</a:t>
            </a:r>
          </a:p>
        </p:txBody>
      </p:sp>
      <p:sp>
        <p:nvSpPr>
          <p:cNvPr id="5" name="Footer Placeholder 4"/>
          <p:cNvSpPr>
            <a:spLocks noGrp="1"/>
          </p:cNvSpPr>
          <p:nvPr>
            <p:ph type="ftr" sz="quarter" idx="10"/>
          </p:nvPr>
        </p:nvSpPr>
        <p:spPr/>
        <p:txBody>
          <a:bodyPr/>
          <a:lstStyle/>
          <a:p>
            <a:pPr>
              <a:defRPr/>
            </a:pPr>
            <a:r>
              <a:rPr lang="en-US" altLang="fr-FR"/>
              <a:t>SEG2106 - Hussein Al Osman - Winter 2014</a:t>
            </a:r>
          </a:p>
        </p:txBody>
      </p:sp>
      <p:sp>
        <p:nvSpPr>
          <p:cNvPr id="2048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5860802-37D6-4664-BD6A-DC7AFD255B07}" type="slidenum">
              <a:rPr lang="en-US" altLang="fr-FR" sz="1200" b="0" smtClean="0">
                <a:solidFill>
                  <a:srgbClr val="898989"/>
                </a:solidFill>
                <a:cs typeface="Arial" pitchFamily="34" charset="0"/>
              </a:rPr>
              <a:pPr>
                <a:spcBef>
                  <a:spcPct val="0"/>
                </a:spcBef>
                <a:spcAft>
                  <a:spcPct val="0"/>
                </a:spcAft>
                <a:buFontTx/>
                <a:buNone/>
              </a:pPr>
              <a:t>293</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942000853"/>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457200" y="152400"/>
            <a:ext cx="6934200" cy="1371600"/>
          </a:xfrm>
        </p:spPr>
        <p:txBody>
          <a:bodyPr/>
          <a:lstStyle/>
          <a:p>
            <a:pPr>
              <a:defRPr/>
            </a:pPr>
            <a:r>
              <a:rPr lang="fr-CA" altLang="fr-FR" dirty="0" smtClean="0"/>
              <a:t>Dérivations</a:t>
            </a:r>
            <a:endParaRPr lang="fr-CA" altLang="fr-FR" dirty="0"/>
          </a:p>
        </p:txBody>
      </p:sp>
      <p:sp>
        <p:nvSpPr>
          <p:cNvPr id="32771" name="Rectangle 3"/>
          <p:cNvSpPr>
            <a:spLocks noGrp="1" noChangeArrowheads="1"/>
          </p:cNvSpPr>
          <p:nvPr>
            <p:ph idx="1"/>
          </p:nvPr>
        </p:nvSpPr>
        <p:spPr/>
        <p:txBody>
          <a:bodyPr/>
          <a:lstStyle/>
          <a:p>
            <a:pPr>
              <a:buFont typeface="Arial" charset="0"/>
              <a:buNone/>
              <a:defRPr/>
            </a:pPr>
            <a:r>
              <a:rPr lang="fr-CA" altLang="fr-FR" dirty="0" smtClean="0">
                <a:solidFill>
                  <a:schemeClr val="tx2"/>
                </a:solidFill>
                <a:sym typeface="Symbol" pitchFamily="18" charset="2"/>
              </a:rPr>
              <a:t></a:t>
            </a:r>
            <a:r>
              <a:rPr lang="fr-CA" altLang="fr-FR" dirty="0">
                <a:sym typeface="Symbol" pitchFamily="18" charset="2"/>
              </a:rPr>
              <a:t> v</a:t>
            </a:r>
            <a:r>
              <a:rPr lang="fr-CA" altLang="fr-FR" dirty="0" smtClean="0">
                <a:sym typeface="Symbol" pitchFamily="18" charset="2"/>
              </a:rPr>
              <a:t>eut dire “dérive en une seule étape.”</a:t>
            </a:r>
          </a:p>
          <a:p>
            <a:pPr>
              <a:buFont typeface="Arial" charset="0"/>
              <a:buNone/>
              <a:defRPr/>
            </a:pPr>
            <a:r>
              <a:rPr lang="fr-CA" altLang="fr-FR" dirty="0" smtClean="0">
                <a:solidFill>
                  <a:schemeClr val="tx2"/>
                </a:solidFill>
                <a:sym typeface="Symbol" pitchFamily="18" charset="2"/>
              </a:rPr>
              <a:t></a:t>
            </a:r>
            <a:r>
              <a:rPr lang="fr-CA" altLang="fr-FR" dirty="0" smtClean="0">
                <a:sym typeface="Symbol" pitchFamily="18" charset="2"/>
              </a:rPr>
              <a:t> veut dire “dérive en zéro ou plusieurs étapes.”</a:t>
            </a:r>
          </a:p>
          <a:p>
            <a:pPr lvl="1">
              <a:buFont typeface="Arial" charset="0"/>
              <a:buChar char="•"/>
              <a:defRPr/>
            </a:pPr>
            <a:r>
              <a:rPr lang="fr-CA" altLang="fr-FR" i="1" dirty="0" smtClean="0">
                <a:solidFill>
                  <a:schemeClr val="tx2"/>
                </a:solidFill>
                <a:latin typeface="Courier New" panose="02070309020205020404" pitchFamily="49" charset="0"/>
                <a:cs typeface="Courier New" panose="02070309020205020404" pitchFamily="49" charset="0"/>
                <a:sym typeface="Symbol" pitchFamily="18" charset="2"/>
              </a:rPr>
              <a:t>si  et  donc  </a:t>
            </a:r>
          </a:p>
          <a:p>
            <a:pPr lvl="1">
              <a:buFont typeface="Arial" charset="0"/>
              <a:buChar char="•"/>
              <a:defRPr/>
            </a:pPr>
            <a:endParaRPr lang="fr-CA" altLang="fr-FR" dirty="0" smtClean="0">
              <a:latin typeface="Courier New" pitchFamily="49" charset="0"/>
              <a:sym typeface="Symbol" pitchFamily="18" charset="2"/>
            </a:endParaRPr>
          </a:p>
          <a:p>
            <a:pPr>
              <a:buFont typeface="Arial" charset="0"/>
              <a:buNone/>
              <a:defRPr/>
            </a:pPr>
            <a:r>
              <a:rPr lang="fr-CA" altLang="fr-FR" dirty="0" smtClean="0">
                <a:solidFill>
                  <a:schemeClr val="tx2"/>
                </a:solidFill>
                <a:sym typeface="Symbol" pitchFamily="18" charset="2"/>
              </a:rPr>
              <a:t> </a:t>
            </a:r>
            <a:r>
              <a:rPr lang="fr-CA" altLang="fr-FR" dirty="0" smtClean="0">
                <a:sym typeface="Symbol" pitchFamily="18" charset="2"/>
              </a:rPr>
              <a:t>veut dire “dérive en une ou plusieurs étapes.”</a:t>
            </a:r>
          </a:p>
          <a:p>
            <a:pPr marL="342900" indent="-342900">
              <a:buFont typeface="Symbol" pitchFamily="18" charset="2"/>
              <a:buChar char="Þ"/>
              <a:defRPr/>
            </a:pPr>
            <a:endParaRPr lang="fr-CA" altLang="fr-FR" dirty="0" smtClean="0">
              <a:sym typeface="Symbol" pitchFamily="18" charset="2"/>
            </a:endParaRPr>
          </a:p>
          <a:p>
            <a:pPr>
              <a:buFont typeface="Arial" charset="0"/>
              <a:buNone/>
              <a:defRPr/>
            </a:pPr>
            <a:r>
              <a:rPr lang="fr-CA" altLang="fr-FR" dirty="0" smtClean="0">
                <a:sym typeface="Symbol" pitchFamily="18" charset="2"/>
              </a:rPr>
              <a:t>Si </a:t>
            </a:r>
            <a:r>
              <a:rPr lang="fr-CA" altLang="fr-FR" b="0" dirty="0" smtClean="0">
                <a:solidFill>
                  <a:schemeClr val="tx2"/>
                </a:solidFill>
                <a:latin typeface="Courier New" panose="02070309020205020404" pitchFamily="49" charset="0"/>
                <a:cs typeface="Courier New" panose="02070309020205020404" pitchFamily="49" charset="0"/>
                <a:sym typeface="Symbol" pitchFamily="18" charset="2"/>
              </a:rPr>
              <a:t>S  ,</a:t>
            </a:r>
            <a:r>
              <a:rPr lang="fr-CA" altLang="fr-FR" dirty="0" smtClean="0">
                <a:sym typeface="Symbol" pitchFamily="18" charset="2"/>
              </a:rPr>
              <a:t> où  peut contenir des non-terminaux, alors on dit que  est en forme propositionnelle</a:t>
            </a:r>
          </a:p>
          <a:p>
            <a:pPr lvl="1">
              <a:buFont typeface="Arial" charset="0"/>
              <a:buChar char="•"/>
              <a:defRPr/>
            </a:pPr>
            <a:r>
              <a:rPr lang="fr-CA" altLang="fr-FR" dirty="0" smtClean="0">
                <a:sym typeface="Symbol" pitchFamily="18" charset="2"/>
              </a:rPr>
              <a:t>Si </a:t>
            </a:r>
            <a:r>
              <a:rPr lang="fr-CA" altLang="fr-FR" dirty="0" smtClean="0">
                <a:solidFill>
                  <a:schemeClr val="tx2"/>
                </a:solidFill>
                <a:latin typeface="Courier New" panose="02070309020205020404" pitchFamily="49" charset="0"/>
                <a:cs typeface="Courier New" panose="02070309020205020404" pitchFamily="49" charset="0"/>
                <a:sym typeface="Symbol" pitchFamily="18" charset="2"/>
              </a:rPr>
              <a:t> </a:t>
            </a:r>
            <a:r>
              <a:rPr lang="fr-CA" altLang="fr-FR" dirty="0">
                <a:sym typeface="Symbol" pitchFamily="18" charset="2"/>
              </a:rPr>
              <a:t>ne contient pas des non-terminaux, on dit que </a:t>
            </a:r>
            <a:r>
              <a:rPr lang="fr-CA" altLang="fr-FR" dirty="0">
                <a:solidFill>
                  <a:schemeClr val="tx2"/>
                </a:solidFill>
                <a:latin typeface="Courier New" panose="02070309020205020404" pitchFamily="49" charset="0"/>
                <a:cs typeface="Courier New" panose="02070309020205020404" pitchFamily="49" charset="0"/>
                <a:sym typeface="Symbol" pitchFamily="18" charset="2"/>
              </a:rPr>
              <a:t></a:t>
            </a:r>
            <a:r>
              <a:rPr lang="fr-CA" altLang="fr-FR" dirty="0">
                <a:sym typeface="Symbol" pitchFamily="18" charset="2"/>
              </a:rPr>
              <a:t> est une phrase</a:t>
            </a:r>
          </a:p>
        </p:txBody>
      </p:sp>
      <p:sp>
        <p:nvSpPr>
          <p:cNvPr id="11" name="Footer Placeholder 4"/>
          <p:cNvSpPr>
            <a:spLocks noGrp="1"/>
          </p:cNvSpPr>
          <p:nvPr>
            <p:ph type="ftr" sz="quarter" idx="10"/>
          </p:nvPr>
        </p:nvSpPr>
        <p:spPr/>
        <p:txBody>
          <a:bodyPr/>
          <a:lstStyle/>
          <a:p>
            <a:pPr>
              <a:defRPr/>
            </a:pPr>
            <a:r>
              <a:rPr lang="en-US" altLang="fr-FR"/>
              <a:t>SEG2106 - Hussein Al Osman - Winter 2014</a:t>
            </a:r>
          </a:p>
        </p:txBody>
      </p:sp>
      <p:sp>
        <p:nvSpPr>
          <p:cNvPr id="2150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F500F7F-39DB-409D-A016-2FB7C561B941}" type="slidenum">
              <a:rPr lang="en-US" altLang="fr-FR" sz="1200" b="0" smtClean="0">
                <a:solidFill>
                  <a:srgbClr val="898989"/>
                </a:solidFill>
                <a:cs typeface="Arial" pitchFamily="34" charset="0"/>
              </a:rPr>
              <a:pPr>
                <a:spcBef>
                  <a:spcPct val="0"/>
                </a:spcBef>
                <a:spcAft>
                  <a:spcPct val="0"/>
                </a:spcAft>
                <a:buFontTx/>
                <a:buNone/>
              </a:pPr>
              <a:t>294</a:t>
            </a:fld>
            <a:endParaRPr lang="en-US" altLang="fr-FR" sz="1200" b="0" smtClean="0">
              <a:solidFill>
                <a:srgbClr val="898989"/>
              </a:solidFill>
              <a:cs typeface="Arial" pitchFamily="34" charset="0"/>
            </a:endParaRPr>
          </a:p>
        </p:txBody>
      </p:sp>
      <p:sp>
        <p:nvSpPr>
          <p:cNvPr id="21510" name="Text Box 4"/>
          <p:cNvSpPr txBox="1">
            <a:spLocks noChangeArrowheads="1"/>
          </p:cNvSpPr>
          <p:nvPr/>
        </p:nvSpPr>
        <p:spPr bwMode="auto">
          <a:xfrm>
            <a:off x="490538" y="2179638"/>
            <a:ext cx="274637" cy="3698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chemeClr val="tx2"/>
                </a:solidFill>
              </a:rPr>
              <a:t>*</a:t>
            </a:r>
          </a:p>
        </p:txBody>
      </p:sp>
      <p:sp>
        <p:nvSpPr>
          <p:cNvPr id="21511" name="Text Box 5"/>
          <p:cNvSpPr txBox="1">
            <a:spLocks noChangeArrowheads="1"/>
          </p:cNvSpPr>
          <p:nvPr/>
        </p:nvSpPr>
        <p:spPr bwMode="auto">
          <a:xfrm>
            <a:off x="1643063" y="2565400"/>
            <a:ext cx="3365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chemeClr val="tx2"/>
                </a:solidFill>
              </a:rPr>
              <a:t>*</a:t>
            </a:r>
          </a:p>
        </p:txBody>
      </p:sp>
      <p:sp>
        <p:nvSpPr>
          <p:cNvPr id="21512" name="Text Box 7"/>
          <p:cNvSpPr txBox="1">
            <a:spLocks noChangeArrowheads="1"/>
          </p:cNvSpPr>
          <p:nvPr/>
        </p:nvSpPr>
        <p:spPr bwMode="auto">
          <a:xfrm>
            <a:off x="1139825" y="4149725"/>
            <a:ext cx="336550" cy="368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chemeClr val="tx2"/>
                </a:solidFill>
              </a:rPr>
              <a:t>*</a:t>
            </a:r>
          </a:p>
        </p:txBody>
      </p:sp>
      <p:sp>
        <p:nvSpPr>
          <p:cNvPr id="21513" name="Text Box 8"/>
          <p:cNvSpPr txBox="1">
            <a:spLocks noChangeArrowheads="1"/>
          </p:cNvSpPr>
          <p:nvPr/>
        </p:nvSpPr>
        <p:spPr bwMode="auto">
          <a:xfrm>
            <a:off x="490538" y="3284538"/>
            <a:ext cx="304800"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solidFill>
                  <a:schemeClr val="tx2"/>
                </a:solidFill>
              </a:rPr>
              <a:t>+</a:t>
            </a:r>
            <a:endParaRPr lang="en-US" altLang="fr-FR" sz="1800" b="0">
              <a:solidFill>
                <a:schemeClr val="tx2"/>
              </a:solidFill>
            </a:endParaRPr>
          </a:p>
        </p:txBody>
      </p:sp>
      <p:sp>
        <p:nvSpPr>
          <p:cNvPr id="21514" name="Text Box 9"/>
          <p:cNvSpPr txBox="1">
            <a:spLocks noChangeArrowheads="1"/>
          </p:cNvSpPr>
          <p:nvPr/>
        </p:nvSpPr>
        <p:spPr bwMode="auto">
          <a:xfrm>
            <a:off x="4211638" y="2587625"/>
            <a:ext cx="265112" cy="3397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600" b="0">
                <a:solidFill>
                  <a:schemeClr val="tx2"/>
                </a:solidFill>
              </a:rPr>
              <a:t>*</a:t>
            </a:r>
            <a:endParaRPr lang="en-US" altLang="fr-FR" sz="1800" b="0">
              <a:solidFill>
                <a:schemeClr val="tx2"/>
              </a:solidFill>
            </a:endParaRPr>
          </a:p>
        </p:txBody>
      </p:sp>
    </p:spTree>
    <p:extLst>
      <p:ext uri="{BB962C8B-B14F-4D97-AF65-F5344CB8AC3E}">
        <p14:creationId xmlns:p14="http://schemas.microsoft.com/office/powerpoint/2010/main" val="4076064832"/>
      </p:ext>
    </p:extLst>
  </p:cSld>
  <p:clrMapOvr>
    <a:masterClrMapping/>
  </p:clrMapOvr>
  <p:timing>
    <p:tnLst>
      <p:par>
        <p:cT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1026"/>
          <p:cNvSpPr>
            <a:spLocks noGrp="1" noChangeArrowheads="1"/>
          </p:cNvSpPr>
          <p:nvPr>
            <p:ph type="title"/>
          </p:nvPr>
        </p:nvSpPr>
        <p:spPr>
          <a:xfrm>
            <a:off x="457200" y="152400"/>
            <a:ext cx="6934200" cy="1371600"/>
          </a:xfrm>
        </p:spPr>
        <p:txBody>
          <a:bodyPr/>
          <a:lstStyle/>
          <a:p>
            <a:pPr>
              <a:defRPr/>
            </a:pPr>
            <a:r>
              <a:rPr lang="fr-CA" altLang="fr-FR" dirty="0" smtClean="0"/>
              <a:t>Dérivations</a:t>
            </a:r>
            <a:endParaRPr lang="fr-CA" altLang="fr-FR" dirty="0"/>
          </a:p>
        </p:txBody>
      </p:sp>
      <p:sp>
        <p:nvSpPr>
          <p:cNvPr id="22531" name="Rectangle 1027"/>
          <p:cNvSpPr>
            <a:spLocks noGrp="1" noChangeArrowheads="1"/>
          </p:cNvSpPr>
          <p:nvPr>
            <p:ph idx="1"/>
          </p:nvPr>
        </p:nvSpPr>
        <p:spPr/>
        <p:txBody>
          <a:bodyPr/>
          <a:lstStyle/>
          <a:p>
            <a:r>
              <a:rPr lang="fr-CA" altLang="fr-FR" sz="1600" smtClean="0">
                <a:solidFill>
                  <a:schemeClr val="tx2"/>
                </a:solidFill>
              </a:rPr>
              <a:t>G:</a:t>
            </a:r>
            <a:r>
              <a:rPr lang="fr-CA" altLang="fr-FR" sz="1600" smtClean="0"/>
              <a:t> grammaire</a:t>
            </a:r>
          </a:p>
          <a:p>
            <a:r>
              <a:rPr lang="fr-CA" altLang="fr-FR" sz="1600" smtClean="0">
                <a:solidFill>
                  <a:schemeClr val="tx2"/>
                </a:solidFill>
              </a:rPr>
              <a:t>S: </a:t>
            </a:r>
            <a:r>
              <a:rPr lang="fr-CA" altLang="fr-FR" sz="1600" smtClean="0"/>
              <a:t>symbole de départ</a:t>
            </a:r>
          </a:p>
          <a:p>
            <a:r>
              <a:rPr lang="fr-CA" altLang="fr-FR" sz="1600" smtClean="0">
                <a:solidFill>
                  <a:schemeClr val="tx2"/>
                </a:solidFill>
              </a:rPr>
              <a:t>L(G): </a:t>
            </a:r>
            <a:r>
              <a:rPr lang="fr-CA" altLang="fr-FR" sz="1600" smtClean="0"/>
              <a:t>le langage généré par G</a:t>
            </a:r>
          </a:p>
          <a:p>
            <a:endParaRPr lang="fr-CA" altLang="fr-FR" sz="1600" smtClean="0"/>
          </a:p>
          <a:p>
            <a:r>
              <a:rPr lang="fr-CA" altLang="fr-FR" sz="1600" smtClean="0"/>
              <a:t>Les chaînes dans </a:t>
            </a:r>
            <a:r>
              <a:rPr lang="fr-CA" altLang="fr-FR" sz="1600" smtClean="0">
                <a:solidFill>
                  <a:schemeClr val="tx2"/>
                </a:solidFill>
              </a:rPr>
              <a:t>L(G) </a:t>
            </a:r>
            <a:r>
              <a:rPr lang="fr-CA" altLang="fr-FR" sz="1600" smtClean="0"/>
              <a:t>peuvent contenir uniquement des symboles terminaux de </a:t>
            </a:r>
            <a:r>
              <a:rPr lang="fr-CA" altLang="fr-FR" sz="1600" smtClean="0">
                <a:solidFill>
                  <a:schemeClr val="tx2"/>
                </a:solidFill>
              </a:rPr>
              <a:t>G</a:t>
            </a:r>
          </a:p>
          <a:p>
            <a:r>
              <a:rPr lang="fr-CA" altLang="fr-FR" sz="1600" smtClean="0"/>
              <a:t>Une chaîne de terminaux </a:t>
            </a:r>
            <a:r>
              <a:rPr lang="fr-CA" altLang="fr-FR" sz="1600" i="1" smtClean="0">
                <a:solidFill>
                  <a:schemeClr val="tx2"/>
                </a:solidFill>
              </a:rPr>
              <a:t>w</a:t>
            </a:r>
            <a:r>
              <a:rPr lang="fr-CA" altLang="fr-FR" sz="1600" smtClean="0"/>
              <a:t> est dite étant dans </a:t>
            </a:r>
            <a:r>
              <a:rPr lang="fr-CA" altLang="fr-FR" sz="1600" smtClean="0">
                <a:solidFill>
                  <a:srgbClr val="FF0000"/>
                </a:solidFill>
              </a:rPr>
              <a:t>L(G) </a:t>
            </a:r>
            <a:r>
              <a:rPr lang="fr-CA" altLang="fr-FR" sz="1600" smtClean="0"/>
              <a:t>si et seulement si </a:t>
            </a:r>
            <a:r>
              <a:rPr lang="fr-CA" altLang="fr-FR" sz="1600" b="0" i="1" smtClean="0">
                <a:solidFill>
                  <a:schemeClr val="tx2"/>
                </a:solidFill>
                <a:latin typeface="Courier New" pitchFamily="49" charset="0"/>
                <a:cs typeface="Courier New" pitchFamily="49" charset="0"/>
              </a:rPr>
              <a:t>S</a:t>
            </a:r>
            <a:r>
              <a:rPr lang="fr-CA" altLang="fr-FR" sz="1600" b="0" i="1" smtClean="0">
                <a:solidFill>
                  <a:schemeClr val="tx2"/>
                </a:solidFill>
                <a:latin typeface="Courier New" pitchFamily="49" charset="0"/>
                <a:cs typeface="Courier New" pitchFamily="49" charset="0"/>
                <a:sym typeface="Symbol" pitchFamily="18" charset="2"/>
              </a:rPr>
              <a:t>w</a:t>
            </a:r>
          </a:p>
          <a:p>
            <a:r>
              <a:rPr lang="fr-CA" altLang="fr-FR" sz="1600" smtClean="0">
                <a:sym typeface="Symbol" pitchFamily="18" charset="2"/>
              </a:rPr>
              <a:t>La chaîne </a:t>
            </a:r>
            <a:r>
              <a:rPr lang="fr-CA" altLang="fr-FR" sz="1600" i="1" smtClean="0">
                <a:solidFill>
                  <a:schemeClr val="tx2"/>
                </a:solidFill>
                <a:sym typeface="Symbol" pitchFamily="18" charset="2"/>
              </a:rPr>
              <a:t>w</a:t>
            </a:r>
            <a:r>
              <a:rPr lang="fr-CA" altLang="fr-FR" sz="1600" smtClean="0">
                <a:sym typeface="Symbol" pitchFamily="18" charset="2"/>
              </a:rPr>
              <a:t> est appelée une phrase de </a:t>
            </a:r>
            <a:r>
              <a:rPr lang="fr-CA" altLang="fr-FR" sz="1600" smtClean="0">
                <a:solidFill>
                  <a:srgbClr val="FF0000"/>
                </a:solidFill>
                <a:sym typeface="Symbol" pitchFamily="18" charset="2"/>
              </a:rPr>
              <a:t>G</a:t>
            </a:r>
          </a:p>
          <a:p>
            <a:endParaRPr lang="fr-CA" altLang="fr-FR" sz="1600" smtClean="0">
              <a:sym typeface="Symbol" pitchFamily="18" charset="2"/>
            </a:endParaRPr>
          </a:p>
          <a:p>
            <a:r>
              <a:rPr lang="fr-CA" altLang="fr-FR" sz="1600" smtClean="0">
                <a:sym typeface="Symbol" pitchFamily="18" charset="2"/>
              </a:rPr>
              <a:t>Un langage qui peut être généré par une grammaire est connu comme étant un langage non-contextuel</a:t>
            </a:r>
          </a:p>
          <a:p>
            <a:pPr lvl="1"/>
            <a:r>
              <a:rPr lang="fr-CA" altLang="fr-FR" sz="1600" smtClean="0">
                <a:sym typeface="Symbol" pitchFamily="18" charset="2"/>
              </a:rPr>
              <a:t>Si deux grammaires génèrent le même langage, les grammaires sont connues comme étant équivalentes</a:t>
            </a:r>
            <a:endParaRPr lang="fr-CA" altLang="fr-FR" sz="1600" smtClean="0"/>
          </a:p>
        </p:txBody>
      </p:sp>
      <p:sp>
        <p:nvSpPr>
          <p:cNvPr id="7" name="Footer Placeholder 4"/>
          <p:cNvSpPr>
            <a:spLocks noGrp="1"/>
          </p:cNvSpPr>
          <p:nvPr>
            <p:ph type="ftr" sz="quarter" idx="10"/>
          </p:nvPr>
        </p:nvSpPr>
        <p:spPr/>
        <p:txBody>
          <a:bodyPr/>
          <a:lstStyle/>
          <a:p>
            <a:pPr>
              <a:defRPr/>
            </a:pPr>
            <a:r>
              <a:rPr lang="en-US" altLang="fr-FR"/>
              <a:t>SEG2106 - Hussein Al Osman - Winter 2014</a:t>
            </a:r>
          </a:p>
        </p:txBody>
      </p:sp>
      <p:sp>
        <p:nvSpPr>
          <p:cNvPr id="2253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58C2DBD-BF91-43DD-A1D2-48037D7DE2DA}" type="slidenum">
              <a:rPr lang="en-US" altLang="fr-FR" sz="1200" b="0" smtClean="0">
                <a:solidFill>
                  <a:srgbClr val="898989"/>
                </a:solidFill>
                <a:cs typeface="Arial" pitchFamily="34" charset="0"/>
              </a:rPr>
              <a:pPr>
                <a:spcBef>
                  <a:spcPct val="0"/>
                </a:spcBef>
                <a:spcAft>
                  <a:spcPct val="0"/>
                </a:spcAft>
                <a:buFontTx/>
                <a:buNone/>
              </a:pPr>
              <a:t>295</a:t>
            </a:fld>
            <a:endParaRPr lang="en-US" altLang="fr-FR" sz="1200" b="0" smtClean="0">
              <a:solidFill>
                <a:srgbClr val="898989"/>
              </a:solidFill>
              <a:cs typeface="Arial" pitchFamily="34" charset="0"/>
            </a:endParaRPr>
          </a:p>
        </p:txBody>
      </p:sp>
      <p:sp>
        <p:nvSpPr>
          <p:cNvPr id="22534" name="Text Box 1029"/>
          <p:cNvSpPr txBox="1">
            <a:spLocks noChangeArrowheads="1"/>
          </p:cNvSpPr>
          <p:nvPr/>
        </p:nvSpPr>
        <p:spPr bwMode="auto">
          <a:xfrm>
            <a:off x="7346950" y="3644900"/>
            <a:ext cx="320675"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i="1">
                <a:solidFill>
                  <a:schemeClr val="tx2"/>
                </a:solidFill>
              </a:rPr>
              <a:t>+</a:t>
            </a:r>
          </a:p>
        </p:txBody>
      </p:sp>
    </p:spTree>
    <p:extLst>
      <p:ext uri="{BB962C8B-B14F-4D97-AF65-F5344CB8AC3E}">
        <p14:creationId xmlns:p14="http://schemas.microsoft.com/office/powerpoint/2010/main" val="2304740471"/>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1026"/>
          <p:cNvSpPr>
            <a:spLocks noGrp="1" noChangeArrowheads="1"/>
          </p:cNvSpPr>
          <p:nvPr>
            <p:ph type="title"/>
          </p:nvPr>
        </p:nvSpPr>
        <p:spPr>
          <a:xfrm>
            <a:off x="457200" y="152400"/>
            <a:ext cx="6934200" cy="1371600"/>
          </a:xfrm>
        </p:spPr>
        <p:txBody>
          <a:bodyPr/>
          <a:lstStyle/>
          <a:p>
            <a:pPr>
              <a:defRPr/>
            </a:pPr>
            <a:r>
              <a:rPr lang="fr-CA" altLang="fr-FR" dirty="0" smtClean="0"/>
              <a:t>Dérivations</a:t>
            </a:r>
            <a:endParaRPr lang="fr-CA" altLang="fr-FR" dirty="0"/>
          </a:p>
        </p:txBody>
      </p:sp>
      <p:sp>
        <p:nvSpPr>
          <p:cNvPr id="23555" name="Rectangle 1027"/>
          <p:cNvSpPr>
            <a:spLocks noGrp="1" noChangeArrowheads="1"/>
          </p:cNvSpPr>
          <p:nvPr>
            <p:ph idx="1"/>
          </p:nvPr>
        </p:nvSpPr>
        <p:spPr/>
        <p:txBody>
          <a:bodyPr/>
          <a:lstStyle/>
          <a:p>
            <a:pPr>
              <a:buFontTx/>
              <a:buNone/>
            </a:pPr>
            <a:r>
              <a:rPr lang="fr-CA" altLang="fr-FR" smtClean="0"/>
              <a:t>Nous avons déjà vu les règles de production suivantes:</a:t>
            </a:r>
          </a:p>
          <a:p>
            <a:pPr>
              <a:buFontTx/>
              <a:buNone/>
            </a:pPr>
            <a:r>
              <a:rPr lang="fr-CA" altLang="fr-FR" sz="1800" smtClean="0">
                <a:solidFill>
                  <a:schemeClr val="tx2"/>
                </a:solidFill>
                <a:latin typeface="Courier New" pitchFamily="49" charset="0"/>
                <a:cs typeface="Courier New" pitchFamily="49" charset="0"/>
              </a:rPr>
              <a:t>〈expr〉 </a:t>
            </a:r>
            <a:r>
              <a:rPr lang="fr-CA" altLang="fr-FR" sz="1800" smtClean="0">
                <a:solidFill>
                  <a:schemeClr val="tx2"/>
                </a:solidFill>
                <a:latin typeface="Courier New" pitchFamily="49" charset="0"/>
                <a:cs typeface="Courier New" pitchFamily="49" charset="0"/>
                <a:sym typeface="Wingdings" pitchFamily="2" charset="2"/>
              </a:rPr>
              <a:t>::= 〈expr〉〈op〉〈expr〉| id | num</a:t>
            </a:r>
            <a:endParaRPr lang="fr-CA" altLang="fr-FR" sz="1800" smtClean="0">
              <a:solidFill>
                <a:schemeClr val="tx2"/>
              </a:solidFill>
              <a:latin typeface="Courier New" pitchFamily="49" charset="0"/>
              <a:cs typeface="Courier New" pitchFamily="49" charset="0"/>
            </a:endParaRPr>
          </a:p>
          <a:p>
            <a:r>
              <a:rPr lang="fr-CA" altLang="fr-FR" sz="1800" smtClean="0">
                <a:solidFill>
                  <a:schemeClr val="tx2"/>
                </a:solidFill>
                <a:latin typeface="Courier New" pitchFamily="49" charset="0"/>
                <a:cs typeface="Courier New" pitchFamily="49" charset="0"/>
              </a:rPr>
              <a:t>〈op〉 </a:t>
            </a:r>
            <a:r>
              <a:rPr lang="fr-CA" altLang="fr-FR" sz="1800" smtClean="0">
                <a:solidFill>
                  <a:schemeClr val="tx2"/>
                </a:solidFill>
                <a:latin typeface="Courier New" pitchFamily="49" charset="0"/>
                <a:cs typeface="Courier New" pitchFamily="49" charset="0"/>
                <a:sym typeface="Wingdings" pitchFamily="2" charset="2"/>
              </a:rPr>
              <a:t>::= + | - | * | /</a:t>
            </a:r>
          </a:p>
          <a:p>
            <a:endParaRPr lang="fr-CA" altLang="fr-FR" b="0" smtClean="0">
              <a:solidFill>
                <a:schemeClr val="tx2"/>
              </a:solidFill>
              <a:latin typeface="Courier New" pitchFamily="49" charset="0"/>
              <a:cs typeface="Courier New" pitchFamily="49" charset="0"/>
              <a:sym typeface="Wingdings" pitchFamily="2" charset="2"/>
            </a:endParaRPr>
          </a:p>
          <a:p>
            <a:r>
              <a:rPr lang="fr-CA" altLang="fr-FR" smtClean="0">
                <a:sym typeface="Symbol" pitchFamily="18" charset="2"/>
              </a:rPr>
              <a:t>La chaîne </a:t>
            </a:r>
            <a:r>
              <a:rPr lang="fr-CA" altLang="fr-FR" smtClean="0">
                <a:latin typeface="Courier New" pitchFamily="49" charset="0"/>
                <a:sym typeface="Symbol" pitchFamily="18" charset="2"/>
              </a:rPr>
              <a:t>id+id</a:t>
            </a:r>
            <a:r>
              <a:rPr lang="fr-CA" altLang="fr-FR" smtClean="0">
                <a:sym typeface="Symbol" pitchFamily="18" charset="2"/>
              </a:rPr>
              <a:t> est une phrase de grammaire ci-haut parce que </a:t>
            </a:r>
          </a:p>
          <a:p>
            <a:r>
              <a:rPr lang="fr-CA" altLang="fr-FR" sz="1600" smtClean="0">
                <a:solidFill>
                  <a:schemeClr val="tx2"/>
                </a:solidFill>
                <a:latin typeface="Courier New" pitchFamily="49" charset="0"/>
                <a:sym typeface="Symbol" pitchFamily="18" charset="2"/>
              </a:rPr>
              <a:t>〈expr〉 	 〈expr〉op〈expr〉 </a:t>
            </a:r>
          </a:p>
          <a:p>
            <a:r>
              <a:rPr lang="fr-CA" altLang="fr-FR" sz="1600" smtClean="0">
                <a:solidFill>
                  <a:schemeClr val="tx2"/>
                </a:solidFill>
                <a:latin typeface="Courier New" pitchFamily="49" charset="0"/>
                <a:sym typeface="Symbol" pitchFamily="18" charset="2"/>
              </a:rPr>
              <a:t>		 id op〈expr〉 </a:t>
            </a:r>
          </a:p>
          <a:p>
            <a:r>
              <a:rPr lang="fr-CA" altLang="fr-FR" sz="1600" smtClean="0">
                <a:solidFill>
                  <a:schemeClr val="tx2"/>
                </a:solidFill>
                <a:latin typeface="Courier New" pitchFamily="49" charset="0"/>
                <a:sym typeface="Symbol" pitchFamily="18" charset="2"/>
              </a:rPr>
              <a:t>		 id +〈expr〉</a:t>
            </a:r>
          </a:p>
          <a:p>
            <a:r>
              <a:rPr lang="fr-CA" altLang="fr-FR" sz="1600" smtClean="0">
                <a:solidFill>
                  <a:schemeClr val="tx2"/>
                </a:solidFill>
                <a:latin typeface="Courier New" pitchFamily="49" charset="0"/>
                <a:sym typeface="Symbol" pitchFamily="18" charset="2"/>
              </a:rPr>
              <a:t>		 id + id </a:t>
            </a:r>
          </a:p>
          <a:p>
            <a:pPr>
              <a:buFontTx/>
              <a:buNone/>
            </a:pPr>
            <a:r>
              <a:rPr lang="fr-CA" altLang="fr-FR" smtClean="0">
                <a:sym typeface="Symbol" pitchFamily="18" charset="2"/>
              </a:rPr>
              <a:t>On écrit</a:t>
            </a:r>
            <a:r>
              <a:rPr lang="fr-CA" altLang="fr-FR" smtClean="0">
                <a:latin typeface="Courier New" pitchFamily="49" charset="0"/>
                <a:sym typeface="Symbol" pitchFamily="18" charset="2"/>
              </a:rPr>
              <a:t> </a:t>
            </a:r>
            <a:r>
              <a:rPr lang="fr-CA" altLang="fr-FR" smtClean="0">
                <a:solidFill>
                  <a:schemeClr val="tx2"/>
                </a:solidFill>
                <a:latin typeface="Courier New" pitchFamily="49" charset="0"/>
                <a:cs typeface="Courier New" pitchFamily="49" charset="0"/>
                <a:sym typeface="Symbol" pitchFamily="18" charset="2"/>
              </a:rPr>
              <a:t>〈expr〉  id+id</a:t>
            </a:r>
          </a:p>
          <a:p>
            <a:endParaRPr lang="fr-CA" altLang="fr-FR" b="0" smtClean="0">
              <a:solidFill>
                <a:schemeClr val="tx2"/>
              </a:solidFill>
              <a:latin typeface="Courier New" pitchFamily="49" charset="0"/>
              <a:cs typeface="Courier New" pitchFamily="49" charset="0"/>
            </a:endParaRPr>
          </a:p>
        </p:txBody>
      </p:sp>
      <p:sp>
        <p:nvSpPr>
          <p:cNvPr id="6" name="Footer Placeholder 4"/>
          <p:cNvSpPr>
            <a:spLocks noGrp="1"/>
          </p:cNvSpPr>
          <p:nvPr>
            <p:ph type="ftr" sz="quarter" idx="10"/>
          </p:nvPr>
        </p:nvSpPr>
        <p:spPr/>
        <p:txBody>
          <a:bodyPr/>
          <a:lstStyle/>
          <a:p>
            <a:pPr>
              <a:defRPr/>
            </a:pPr>
            <a:r>
              <a:rPr lang="en-US" altLang="fr-FR"/>
              <a:t>SEG2106 - Hussein Al Osman - Winter 2014</a:t>
            </a:r>
          </a:p>
        </p:txBody>
      </p:sp>
      <p:sp>
        <p:nvSpPr>
          <p:cNvPr id="2355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0726FE3-3728-4C71-B028-A9118957790C}" type="slidenum">
              <a:rPr lang="en-US" altLang="fr-FR" sz="1200" b="0" smtClean="0">
                <a:solidFill>
                  <a:srgbClr val="898989"/>
                </a:solidFill>
                <a:cs typeface="Arial" pitchFamily="34" charset="0"/>
              </a:rPr>
              <a:pPr>
                <a:spcBef>
                  <a:spcPct val="0"/>
                </a:spcBef>
                <a:spcAft>
                  <a:spcPct val="0"/>
                </a:spcAft>
                <a:buFontTx/>
                <a:buNone/>
              </a:pPr>
              <a:t>296</a:t>
            </a:fld>
            <a:endParaRPr lang="en-US" altLang="fr-FR" sz="1200" b="0" smtClean="0">
              <a:solidFill>
                <a:srgbClr val="898989"/>
              </a:solidFill>
              <a:cs typeface="Arial" pitchFamily="34" charset="0"/>
            </a:endParaRPr>
          </a:p>
        </p:txBody>
      </p:sp>
      <p:sp>
        <p:nvSpPr>
          <p:cNvPr id="23558" name="Text Box 1028"/>
          <p:cNvSpPr txBox="1">
            <a:spLocks noChangeArrowheads="1"/>
          </p:cNvSpPr>
          <p:nvPr/>
        </p:nvSpPr>
        <p:spPr bwMode="auto">
          <a:xfrm>
            <a:off x="2898775" y="5589588"/>
            <a:ext cx="284163" cy="400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chemeClr val="tx2"/>
                </a:solidFill>
              </a:rPr>
              <a:t>*</a:t>
            </a:r>
            <a:endParaRPr lang="en-US" altLang="fr-FR" sz="2400" b="0">
              <a:solidFill>
                <a:schemeClr val="tx2"/>
              </a:solidFill>
            </a:endParaRPr>
          </a:p>
        </p:txBody>
      </p:sp>
    </p:spTree>
    <p:extLst>
      <p:ext uri="{BB962C8B-B14F-4D97-AF65-F5344CB8AC3E}">
        <p14:creationId xmlns:p14="http://schemas.microsoft.com/office/powerpoint/2010/main" val="1552352700"/>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1026"/>
          <p:cNvSpPr>
            <a:spLocks noGrp="1" noChangeArrowheads="1"/>
          </p:cNvSpPr>
          <p:nvPr>
            <p:ph type="title"/>
          </p:nvPr>
        </p:nvSpPr>
        <p:spPr>
          <a:xfrm>
            <a:off x="457200" y="152400"/>
            <a:ext cx="6934200" cy="1371600"/>
          </a:xfrm>
        </p:spPr>
        <p:txBody>
          <a:bodyPr/>
          <a:lstStyle/>
          <a:p>
            <a:pPr>
              <a:defRPr/>
            </a:pPr>
            <a:r>
              <a:rPr lang="fr-CA" altLang="fr-FR" dirty="0" smtClean="0"/>
              <a:t>Arbre syntaxique</a:t>
            </a:r>
            <a:endParaRPr lang="fr-CA" altLang="fr-FR" dirty="0"/>
          </a:p>
        </p:txBody>
      </p:sp>
      <p:sp>
        <p:nvSpPr>
          <p:cNvPr id="6" name="Footer Placeholder 3"/>
          <p:cNvSpPr>
            <a:spLocks noGrp="1"/>
          </p:cNvSpPr>
          <p:nvPr>
            <p:ph type="ftr" sz="quarter" idx="10"/>
          </p:nvPr>
        </p:nvSpPr>
        <p:spPr/>
        <p:txBody>
          <a:bodyPr/>
          <a:lstStyle/>
          <a:p>
            <a:pPr>
              <a:defRPr/>
            </a:pPr>
            <a:r>
              <a:rPr lang="en-US" altLang="fr-FR"/>
              <a:t>SEG2106 - Hussein Al Osman - Winter 2014</a:t>
            </a:r>
          </a:p>
        </p:txBody>
      </p:sp>
      <p:sp>
        <p:nvSpPr>
          <p:cNvPr id="2458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D388429-40E8-44D7-A539-9341A5D8BECD}" type="slidenum">
              <a:rPr lang="en-US" altLang="fr-FR" sz="1200" b="0" smtClean="0">
                <a:solidFill>
                  <a:srgbClr val="898989"/>
                </a:solidFill>
                <a:cs typeface="Arial" pitchFamily="34" charset="0"/>
              </a:rPr>
              <a:pPr>
                <a:spcBef>
                  <a:spcPct val="0"/>
                </a:spcBef>
                <a:spcAft>
                  <a:spcPct val="0"/>
                </a:spcAft>
                <a:buFontTx/>
                <a:buNone/>
              </a:pPr>
              <a:t>297</a:t>
            </a:fld>
            <a:endParaRPr lang="en-US" altLang="fr-FR" sz="1200" b="0" smtClean="0">
              <a:solidFill>
                <a:srgbClr val="898989"/>
              </a:solidFill>
              <a:cs typeface="Arial" pitchFamily="34" charset="0"/>
            </a:endParaRPr>
          </a:p>
        </p:txBody>
      </p:sp>
      <p:sp>
        <p:nvSpPr>
          <p:cNvPr id="3" name="TextBox 2"/>
          <p:cNvSpPr txBox="1">
            <a:spLocks noChangeArrowheads="1"/>
          </p:cNvSpPr>
          <p:nvPr/>
        </p:nvSpPr>
        <p:spPr bwMode="auto">
          <a:xfrm>
            <a:off x="4427538" y="1916113"/>
            <a:ext cx="7207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expr</a:t>
            </a:r>
            <a:endParaRPr lang="fr-CA" altLang="fr-FR" sz="1800" b="0"/>
          </a:p>
        </p:txBody>
      </p:sp>
      <p:grpSp>
        <p:nvGrpSpPr>
          <p:cNvPr id="45" name="Group 44"/>
          <p:cNvGrpSpPr>
            <a:grpSpLocks/>
          </p:cNvGrpSpPr>
          <p:nvPr/>
        </p:nvGrpSpPr>
        <p:grpSpPr bwMode="auto">
          <a:xfrm>
            <a:off x="3419475" y="2286000"/>
            <a:ext cx="2881313" cy="647700"/>
            <a:chOff x="3419872" y="2286164"/>
            <a:chExt cx="2880320" cy="648072"/>
          </a:xfrm>
        </p:grpSpPr>
        <p:sp>
          <p:nvSpPr>
            <p:cNvPr id="24593" name="TextBox 9"/>
            <p:cNvSpPr txBox="1">
              <a:spLocks noChangeArrowheads="1"/>
            </p:cNvSpPr>
            <p:nvPr/>
          </p:nvSpPr>
          <p:spPr bwMode="auto">
            <a:xfrm>
              <a:off x="5580112" y="2564904"/>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expr</a:t>
              </a:r>
              <a:endParaRPr lang="fr-CA" altLang="fr-FR" sz="1800" b="0"/>
            </a:p>
          </p:txBody>
        </p:sp>
        <p:sp>
          <p:nvSpPr>
            <p:cNvPr id="24594" name="TextBox 10"/>
            <p:cNvSpPr txBox="1">
              <a:spLocks noChangeArrowheads="1"/>
            </p:cNvSpPr>
            <p:nvPr/>
          </p:nvSpPr>
          <p:spPr bwMode="auto">
            <a:xfrm>
              <a:off x="3419872" y="2564904"/>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expr</a:t>
              </a:r>
              <a:endParaRPr lang="fr-CA" altLang="fr-FR" sz="1800" b="0"/>
            </a:p>
          </p:txBody>
        </p:sp>
        <p:cxnSp>
          <p:nvCxnSpPr>
            <p:cNvPr id="12" name="Straight Connector 11"/>
            <p:cNvCxnSpPr>
              <a:stCxn id="3" idx="2"/>
              <a:endCxn id="24594" idx="0"/>
            </p:cNvCxnSpPr>
            <p:nvPr/>
          </p:nvCxnSpPr>
          <p:spPr>
            <a:xfrm flipH="1">
              <a:off x="3780111" y="2286164"/>
              <a:ext cx="1007715" cy="277973"/>
            </a:xfrm>
            <a:prstGeom prst="line">
              <a:avLst/>
            </a:prstGeom>
          </p:spPr>
          <p:style>
            <a:lnRef idx="1">
              <a:schemeClr val="accent1"/>
            </a:lnRef>
            <a:fillRef idx="0">
              <a:schemeClr val="accent1"/>
            </a:fillRef>
            <a:effectRef idx="0">
              <a:schemeClr val="accent1"/>
            </a:effectRef>
            <a:fontRef idx="minor">
              <a:schemeClr val="tx1"/>
            </a:fontRef>
          </p:style>
        </p:cxnSp>
        <p:cxnSp>
          <p:nvCxnSpPr>
            <p:cNvPr id="14" name="Straight Connector 13"/>
            <p:cNvCxnSpPr>
              <a:stCxn id="3" idx="2"/>
              <a:endCxn id="24593" idx="0"/>
            </p:cNvCxnSpPr>
            <p:nvPr/>
          </p:nvCxnSpPr>
          <p:spPr>
            <a:xfrm>
              <a:off x="4787825" y="2286164"/>
              <a:ext cx="1152128" cy="277973"/>
            </a:xfrm>
            <a:prstGeom prst="line">
              <a:avLst/>
            </a:prstGeom>
          </p:spPr>
          <p:style>
            <a:lnRef idx="1">
              <a:schemeClr val="accent1"/>
            </a:lnRef>
            <a:fillRef idx="0">
              <a:schemeClr val="accent1"/>
            </a:fillRef>
            <a:effectRef idx="0">
              <a:schemeClr val="accent1"/>
            </a:effectRef>
            <a:fontRef idx="minor">
              <a:schemeClr val="tx1"/>
            </a:fontRef>
          </p:style>
        </p:cxnSp>
        <p:sp>
          <p:nvSpPr>
            <p:cNvPr id="24597" name="TextBox 27"/>
            <p:cNvSpPr txBox="1">
              <a:spLocks noChangeArrowheads="1"/>
            </p:cNvSpPr>
            <p:nvPr/>
          </p:nvSpPr>
          <p:spPr bwMode="auto">
            <a:xfrm>
              <a:off x="4427984" y="2564904"/>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op</a:t>
              </a:r>
              <a:endParaRPr lang="fr-CA" altLang="fr-FR" sz="1800" b="0"/>
            </a:p>
          </p:txBody>
        </p:sp>
        <p:cxnSp>
          <p:nvCxnSpPr>
            <p:cNvPr id="25600" name="Straight Connector 25599"/>
            <p:cNvCxnSpPr>
              <a:stCxn id="3" idx="2"/>
            </p:cNvCxnSpPr>
            <p:nvPr/>
          </p:nvCxnSpPr>
          <p:spPr>
            <a:xfrm>
              <a:off x="4787825" y="2286164"/>
              <a:ext cx="0" cy="27797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6" name="Group 45"/>
          <p:cNvGrpSpPr>
            <a:grpSpLocks/>
          </p:cNvGrpSpPr>
          <p:nvPr/>
        </p:nvGrpSpPr>
        <p:grpSpPr bwMode="auto">
          <a:xfrm>
            <a:off x="3419475" y="2933700"/>
            <a:ext cx="720725" cy="865188"/>
            <a:chOff x="3419872" y="2934236"/>
            <a:chExt cx="720080" cy="864096"/>
          </a:xfrm>
        </p:grpSpPr>
        <p:sp>
          <p:nvSpPr>
            <p:cNvPr id="24591" name="TextBox 38"/>
            <p:cNvSpPr txBox="1">
              <a:spLocks noChangeArrowheads="1"/>
            </p:cNvSpPr>
            <p:nvPr/>
          </p:nvSpPr>
          <p:spPr bwMode="auto">
            <a:xfrm>
              <a:off x="3419872" y="3429000"/>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id</a:t>
              </a:r>
              <a:endParaRPr lang="fr-CA" altLang="fr-FR" sz="1800" b="0"/>
            </a:p>
          </p:txBody>
        </p:sp>
        <p:cxnSp>
          <p:nvCxnSpPr>
            <p:cNvPr id="25608" name="Straight Connector 25607"/>
            <p:cNvCxnSpPr>
              <a:stCxn id="24594" idx="2"/>
              <a:endCxn id="24591" idx="0"/>
            </p:cNvCxnSpPr>
            <p:nvPr/>
          </p:nvCxnSpPr>
          <p:spPr>
            <a:xfrm>
              <a:off x="3779912" y="2934236"/>
              <a:ext cx="0" cy="494675"/>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7" name="Group 46"/>
          <p:cNvGrpSpPr>
            <a:grpSpLocks/>
          </p:cNvGrpSpPr>
          <p:nvPr/>
        </p:nvGrpSpPr>
        <p:grpSpPr bwMode="auto">
          <a:xfrm>
            <a:off x="4427538" y="2933700"/>
            <a:ext cx="720725" cy="865188"/>
            <a:chOff x="4427984" y="2934236"/>
            <a:chExt cx="720080" cy="864096"/>
          </a:xfrm>
        </p:grpSpPr>
        <p:sp>
          <p:nvSpPr>
            <p:cNvPr id="24589" name="TextBox 41"/>
            <p:cNvSpPr txBox="1">
              <a:spLocks noChangeArrowheads="1"/>
            </p:cNvSpPr>
            <p:nvPr/>
          </p:nvSpPr>
          <p:spPr bwMode="auto">
            <a:xfrm>
              <a:off x="4427984" y="3429000"/>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t>
              </a:r>
              <a:endParaRPr lang="fr-CA" altLang="fr-FR" sz="1800" b="0"/>
            </a:p>
          </p:txBody>
        </p:sp>
        <p:cxnSp>
          <p:nvCxnSpPr>
            <p:cNvPr id="25610" name="Straight Connector 25609"/>
            <p:cNvCxnSpPr>
              <a:endCxn id="24589" idx="0"/>
            </p:cNvCxnSpPr>
            <p:nvPr/>
          </p:nvCxnSpPr>
          <p:spPr>
            <a:xfrm>
              <a:off x="4788024" y="2934236"/>
              <a:ext cx="0" cy="494675"/>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48" name="Group 47"/>
          <p:cNvGrpSpPr>
            <a:grpSpLocks/>
          </p:cNvGrpSpPr>
          <p:nvPr/>
        </p:nvGrpSpPr>
        <p:grpSpPr bwMode="auto">
          <a:xfrm>
            <a:off x="5580063" y="2933700"/>
            <a:ext cx="720725" cy="865188"/>
            <a:chOff x="5580112" y="2934236"/>
            <a:chExt cx="720080" cy="864096"/>
          </a:xfrm>
        </p:grpSpPr>
        <p:sp>
          <p:nvSpPr>
            <p:cNvPr id="24587" name="TextBox 42"/>
            <p:cNvSpPr txBox="1">
              <a:spLocks noChangeArrowheads="1"/>
            </p:cNvSpPr>
            <p:nvPr/>
          </p:nvSpPr>
          <p:spPr bwMode="auto">
            <a:xfrm>
              <a:off x="5580112" y="3429000"/>
              <a:ext cx="72008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id</a:t>
              </a:r>
              <a:endParaRPr lang="fr-CA" altLang="fr-FR" sz="1800" b="0"/>
            </a:p>
          </p:txBody>
        </p:sp>
        <p:cxnSp>
          <p:nvCxnSpPr>
            <p:cNvPr id="25612" name="Straight Connector 25611"/>
            <p:cNvCxnSpPr>
              <a:stCxn id="24593" idx="2"/>
              <a:endCxn id="24587" idx="0"/>
            </p:cNvCxnSpPr>
            <p:nvPr/>
          </p:nvCxnSpPr>
          <p:spPr>
            <a:xfrm>
              <a:off x="5940152" y="2934236"/>
              <a:ext cx="0" cy="494675"/>
            </a:xfrm>
            <a:prstGeom prst="line">
              <a:avLst/>
            </a:prstGeom>
          </p:spPr>
          <p:style>
            <a:lnRef idx="1">
              <a:schemeClr val="accent1"/>
            </a:lnRef>
            <a:fillRef idx="0">
              <a:schemeClr val="accent1"/>
            </a:fillRef>
            <a:effectRef idx="0">
              <a:schemeClr val="accent1"/>
            </a:effectRef>
            <a:fontRef idx="minor">
              <a:schemeClr val="tx1"/>
            </a:fontRef>
          </p:style>
        </p:cxnSp>
      </p:grpSp>
      <p:sp>
        <p:nvSpPr>
          <p:cNvPr id="25621" name="TextBox 25620"/>
          <p:cNvSpPr txBox="1">
            <a:spLocks noChangeArrowheads="1"/>
          </p:cNvSpPr>
          <p:nvPr/>
        </p:nvSpPr>
        <p:spPr bwMode="auto">
          <a:xfrm>
            <a:off x="250825" y="3357563"/>
            <a:ext cx="29527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Ceci est appelé:</a:t>
            </a:r>
          </a:p>
          <a:p>
            <a:pPr eaLnBrk="1" hangingPunct="1">
              <a:spcBef>
                <a:spcPct val="0"/>
              </a:spcBef>
              <a:spcAft>
                <a:spcPct val="0"/>
              </a:spcAft>
              <a:buFontTx/>
              <a:buNone/>
            </a:pPr>
            <a:r>
              <a:rPr lang="en-CA" altLang="fr-FR" sz="1800">
                <a:solidFill>
                  <a:schemeClr val="tx2"/>
                </a:solidFill>
              </a:rPr>
              <a:t>Dérivation à gauche</a:t>
            </a:r>
            <a:endParaRPr lang="fr-CA" altLang="fr-FR" sz="1800">
              <a:solidFill>
                <a:schemeClr val="tx2"/>
              </a:solidFill>
            </a:endParaRPr>
          </a:p>
        </p:txBody>
      </p:sp>
    </p:spTree>
    <p:extLst>
      <p:ext uri="{BB962C8B-B14F-4D97-AF65-F5344CB8AC3E}">
        <p14:creationId xmlns:p14="http://schemas.microsoft.com/office/powerpoint/2010/main" val="32797019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5"/>
                                        </p:tgtEl>
                                        <p:attrNameLst>
                                          <p:attrName>style.visibility</p:attrName>
                                        </p:attrNameLst>
                                      </p:cBhvr>
                                      <p:to>
                                        <p:strVal val="visible"/>
                                      </p:to>
                                    </p:set>
                                    <p:animEffect transition="in" filter="fade">
                                      <p:cBhvr>
                                        <p:cTn id="12" dur="500"/>
                                        <p:tgtEl>
                                          <p:spTgt spid="4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46"/>
                                        </p:tgtEl>
                                        <p:attrNameLst>
                                          <p:attrName>style.visibility</p:attrName>
                                        </p:attrNameLst>
                                      </p:cBhvr>
                                      <p:to>
                                        <p:strVal val="visible"/>
                                      </p:to>
                                    </p:set>
                                    <p:animEffect transition="in" filter="fade">
                                      <p:cBhvr>
                                        <p:cTn id="17" dur="500"/>
                                        <p:tgtEl>
                                          <p:spTgt spid="4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47"/>
                                        </p:tgtEl>
                                        <p:attrNameLst>
                                          <p:attrName>style.visibility</p:attrName>
                                        </p:attrNameLst>
                                      </p:cBhvr>
                                      <p:to>
                                        <p:strVal val="visible"/>
                                      </p:to>
                                    </p:set>
                                    <p:animEffect transition="in" filter="fade">
                                      <p:cBhvr>
                                        <p:cTn id="22" dur="500"/>
                                        <p:tgtEl>
                                          <p:spTgt spid="4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fade">
                                      <p:cBhvr>
                                        <p:cTn id="27" dur="500"/>
                                        <p:tgtEl>
                                          <p:spTgt spid="4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621"/>
                                        </p:tgtEl>
                                        <p:attrNameLst>
                                          <p:attrName>style.visibility</p:attrName>
                                        </p:attrNameLst>
                                      </p:cBhvr>
                                      <p:to>
                                        <p:strVal val="visible"/>
                                      </p:to>
                                    </p:set>
                                    <p:animEffect transition="in" filter="fade">
                                      <p:cBhvr>
                                        <p:cTn id="32" dur="500"/>
                                        <p:tgtEl>
                                          <p:spTgt spid="256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5621" grpId="0"/>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1026"/>
          <p:cNvSpPr>
            <a:spLocks noGrp="1" noChangeArrowheads="1"/>
          </p:cNvSpPr>
          <p:nvPr>
            <p:ph type="title"/>
          </p:nvPr>
        </p:nvSpPr>
        <p:spPr>
          <a:xfrm>
            <a:off x="457200" y="152400"/>
            <a:ext cx="6934200" cy="1371600"/>
          </a:xfrm>
        </p:spPr>
        <p:txBody>
          <a:bodyPr/>
          <a:lstStyle/>
          <a:p>
            <a:pPr>
              <a:defRPr/>
            </a:pPr>
            <a:r>
              <a:rPr lang="fr-CA" altLang="fr-FR" dirty="0" smtClean="0"/>
              <a:t>Deux arbres syntaxiques</a:t>
            </a:r>
            <a:endParaRPr lang="fr-CA" altLang="fr-FR" dirty="0"/>
          </a:p>
        </p:txBody>
      </p:sp>
      <p:sp>
        <p:nvSpPr>
          <p:cNvPr id="3" name="Content Placeholder 2"/>
          <p:cNvSpPr>
            <a:spLocks noGrp="1"/>
          </p:cNvSpPr>
          <p:nvPr>
            <p:ph idx="1"/>
          </p:nvPr>
        </p:nvSpPr>
        <p:spPr>
          <a:xfrm>
            <a:off x="457200" y="1752600"/>
            <a:ext cx="7620000" cy="1892300"/>
          </a:xfrm>
        </p:spPr>
        <p:txBody>
          <a:bodyPr/>
          <a:lstStyle/>
          <a:p>
            <a:r>
              <a:rPr lang="fr-CA" altLang="fr-FR" smtClean="0"/>
              <a:t>Considérons encore une fois l’expression arithmétique de grammaire.</a:t>
            </a:r>
          </a:p>
          <a:p>
            <a:r>
              <a:rPr lang="fr-CA" altLang="fr-FR" smtClean="0"/>
              <a:t>Pour la ligne de code:</a:t>
            </a:r>
          </a:p>
          <a:p>
            <a:r>
              <a:rPr lang="fr-CA" altLang="fr-FR" smtClean="0">
                <a:solidFill>
                  <a:schemeClr val="tx2"/>
                </a:solidFill>
              </a:rPr>
              <a:t>x+2*y</a:t>
            </a:r>
          </a:p>
          <a:p>
            <a:r>
              <a:rPr lang="fr-CA" altLang="fr-FR" smtClean="0"/>
              <a:t>(nous ne considérons pas le point-virgule pour le moment)</a:t>
            </a:r>
          </a:p>
        </p:txBody>
      </p:sp>
      <p:sp>
        <p:nvSpPr>
          <p:cNvPr id="5" name="Footer Placeholder 3"/>
          <p:cNvSpPr>
            <a:spLocks noGrp="1"/>
          </p:cNvSpPr>
          <p:nvPr>
            <p:ph type="ftr" sz="quarter" idx="10"/>
          </p:nvPr>
        </p:nvSpPr>
        <p:spPr/>
        <p:txBody>
          <a:bodyPr/>
          <a:lstStyle/>
          <a:p>
            <a:pPr>
              <a:defRPr/>
            </a:pPr>
            <a:r>
              <a:rPr lang="en-US" altLang="fr-FR"/>
              <a:t>SEG2106 - Hussein Al Osman - Winter 2014</a:t>
            </a:r>
          </a:p>
        </p:txBody>
      </p:sp>
      <p:sp>
        <p:nvSpPr>
          <p:cNvPr id="256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0AF3208-4127-443E-9B49-35FE28693FDF}" type="slidenum">
              <a:rPr lang="en-US" altLang="fr-FR" sz="1200" b="0" smtClean="0">
                <a:solidFill>
                  <a:srgbClr val="898989"/>
                </a:solidFill>
                <a:cs typeface="Arial" pitchFamily="34" charset="0"/>
              </a:rPr>
              <a:pPr>
                <a:spcBef>
                  <a:spcPct val="0"/>
                </a:spcBef>
                <a:spcAft>
                  <a:spcPct val="0"/>
                </a:spcAft>
                <a:buFontTx/>
                <a:buNone/>
              </a:pPr>
              <a:t>298</a:t>
            </a:fld>
            <a:endParaRPr lang="en-US" altLang="fr-FR" sz="1200" b="0" smtClean="0">
              <a:solidFill>
                <a:srgbClr val="898989"/>
              </a:solidFill>
              <a:cs typeface="Arial" pitchFamily="34" charset="0"/>
            </a:endParaRPr>
          </a:p>
        </p:txBody>
      </p:sp>
      <p:sp>
        <p:nvSpPr>
          <p:cNvPr id="25606" name="TextBox 8"/>
          <p:cNvSpPr txBox="1">
            <a:spLocks noChangeArrowheads="1"/>
          </p:cNvSpPr>
          <p:nvPr/>
        </p:nvSpPr>
        <p:spPr bwMode="auto">
          <a:xfrm>
            <a:off x="395288" y="5373688"/>
            <a:ext cx="8424862"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Grammaire:</a:t>
            </a:r>
          </a:p>
          <a:p>
            <a:pPr eaLnBrk="1" hangingPunct="1">
              <a:spcBef>
                <a:spcPct val="0"/>
              </a:spcBef>
              <a:spcAft>
                <a:spcPct val="0"/>
              </a:spcAft>
              <a:buFontTx/>
              <a:buNone/>
            </a:pPr>
            <a:r>
              <a:rPr lang="en-US" altLang="fr-FR">
                <a:solidFill>
                  <a:schemeClr val="tx2"/>
                </a:solidFill>
                <a:latin typeface="Courier New" pitchFamily="49" charset="0"/>
                <a:cs typeface="Courier New" pitchFamily="49" charset="0"/>
              </a:rPr>
              <a:t>〈expr〉</a:t>
            </a:r>
            <a:r>
              <a:rPr lang="en-US" altLang="fr-FR">
                <a:solidFill>
                  <a:schemeClr val="tx2"/>
                </a:solidFill>
                <a:latin typeface="Courier New" pitchFamily="49" charset="0"/>
                <a:cs typeface="Courier New" pitchFamily="49" charset="0"/>
                <a:sym typeface="Wingdings" pitchFamily="2" charset="2"/>
              </a:rPr>
              <a:t>::=〈expr〉〈op〉〈expr〉| id | num</a:t>
            </a:r>
            <a:endParaRPr lang="en-US" altLang="fr-FR">
              <a:solidFill>
                <a:schemeClr val="tx2"/>
              </a:solidFill>
              <a:latin typeface="Courier New" pitchFamily="49" charset="0"/>
              <a:cs typeface="Courier New" pitchFamily="49" charset="0"/>
            </a:endParaRPr>
          </a:p>
          <a:p>
            <a:pPr eaLnBrk="1" hangingPunct="1">
              <a:spcBef>
                <a:spcPct val="0"/>
              </a:spcBef>
              <a:spcAft>
                <a:spcPct val="0"/>
              </a:spcAft>
              <a:buFontTx/>
              <a:buNone/>
            </a:pPr>
            <a:r>
              <a:rPr lang="en-US" altLang="fr-FR">
                <a:solidFill>
                  <a:schemeClr val="tx2"/>
                </a:solidFill>
                <a:latin typeface="Courier New" pitchFamily="49" charset="0"/>
                <a:cs typeface="Courier New" pitchFamily="49" charset="0"/>
              </a:rPr>
              <a:t>〈op〉</a:t>
            </a:r>
            <a:r>
              <a:rPr lang="en-US" altLang="fr-FR">
                <a:solidFill>
                  <a:schemeClr val="tx2"/>
                </a:solidFill>
                <a:latin typeface="Courier New" pitchFamily="49" charset="0"/>
                <a:cs typeface="Courier New" pitchFamily="49" charset="0"/>
                <a:sym typeface="Wingdings" pitchFamily="2" charset="2"/>
              </a:rPr>
              <a:t>::= + | - | * | /</a:t>
            </a:r>
          </a:p>
        </p:txBody>
      </p:sp>
      <p:sp>
        <p:nvSpPr>
          <p:cNvPr id="2" name="Rectangle 1"/>
          <p:cNvSpPr/>
          <p:nvPr/>
        </p:nvSpPr>
        <p:spPr>
          <a:xfrm>
            <a:off x="2195513" y="3860800"/>
            <a:ext cx="1193800" cy="72072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r>
              <a:rPr lang="fr-FR" sz="1600" dirty="0"/>
              <a:t>Analyseur Lexical</a:t>
            </a:r>
          </a:p>
        </p:txBody>
      </p:sp>
      <p:sp>
        <p:nvSpPr>
          <p:cNvPr id="8" name="TextBox 7"/>
          <p:cNvSpPr txBox="1">
            <a:spLocks noChangeArrowheads="1"/>
          </p:cNvSpPr>
          <p:nvPr/>
        </p:nvSpPr>
        <p:spPr bwMode="auto">
          <a:xfrm>
            <a:off x="1116013" y="4037013"/>
            <a:ext cx="792162"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r" eaLnBrk="1" hangingPunct="1">
              <a:spcBef>
                <a:spcPct val="0"/>
              </a:spcBef>
              <a:spcAft>
                <a:spcPct val="0"/>
              </a:spcAft>
              <a:buFontTx/>
              <a:buNone/>
            </a:pPr>
            <a:r>
              <a:rPr lang="en-CA" altLang="fr-FR" sz="1800" b="0">
                <a:solidFill>
                  <a:schemeClr val="tx2"/>
                </a:solidFill>
              </a:rPr>
              <a:t>x+z*y</a:t>
            </a:r>
          </a:p>
        </p:txBody>
      </p:sp>
      <p:cxnSp>
        <p:nvCxnSpPr>
          <p:cNvPr id="12" name="Straight Arrow Connector 11"/>
          <p:cNvCxnSpPr>
            <a:stCxn id="8" idx="3"/>
            <a:endCxn id="2" idx="1"/>
          </p:cNvCxnSpPr>
          <p:nvPr/>
        </p:nvCxnSpPr>
        <p:spPr>
          <a:xfrm>
            <a:off x="1908175" y="4221163"/>
            <a:ext cx="287338" cy="0"/>
          </a:xfrm>
          <a:prstGeom prst="straightConnector1">
            <a:avLst/>
          </a:prstGeom>
          <a:ln w="28575">
            <a:tailEnd type="arrow"/>
          </a:ln>
        </p:spPr>
        <p:style>
          <a:lnRef idx="1">
            <a:schemeClr val="accent5"/>
          </a:lnRef>
          <a:fillRef idx="0">
            <a:schemeClr val="accent5"/>
          </a:fillRef>
          <a:effectRef idx="0">
            <a:schemeClr val="accent5"/>
          </a:effectRef>
          <a:fontRef idx="minor">
            <a:schemeClr val="tx1"/>
          </a:fontRef>
        </p:style>
      </p:cxnSp>
      <p:sp>
        <p:nvSpPr>
          <p:cNvPr id="16" name="Rectangle 15"/>
          <p:cNvSpPr/>
          <p:nvPr/>
        </p:nvSpPr>
        <p:spPr>
          <a:xfrm>
            <a:off x="5035550" y="3860800"/>
            <a:ext cx="1192213" cy="72072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r>
              <a:rPr lang="fr-FR" sz="1600" dirty="0"/>
              <a:t>Analyseur Syntaxique</a:t>
            </a:r>
          </a:p>
        </p:txBody>
      </p:sp>
      <p:cxnSp>
        <p:nvCxnSpPr>
          <p:cNvPr id="17" name="Straight Arrow Connector 16"/>
          <p:cNvCxnSpPr>
            <a:stCxn id="2" idx="3"/>
            <a:endCxn id="18" idx="1"/>
          </p:cNvCxnSpPr>
          <p:nvPr/>
        </p:nvCxnSpPr>
        <p:spPr>
          <a:xfrm>
            <a:off x="3389313" y="4221163"/>
            <a:ext cx="319087" cy="0"/>
          </a:xfrm>
          <a:prstGeom prst="straightConnector1">
            <a:avLst/>
          </a:prstGeom>
          <a:ln w="28575">
            <a:tailEnd type="arrow"/>
          </a:ln>
        </p:spPr>
        <p:style>
          <a:lnRef idx="1">
            <a:schemeClr val="accent5"/>
          </a:lnRef>
          <a:fillRef idx="0">
            <a:schemeClr val="accent5"/>
          </a:fillRef>
          <a:effectRef idx="0">
            <a:schemeClr val="accent5"/>
          </a:effectRef>
          <a:fontRef idx="minor">
            <a:schemeClr val="tx1"/>
          </a:fontRef>
        </p:style>
      </p:cxnSp>
      <p:sp>
        <p:nvSpPr>
          <p:cNvPr id="18" name="TextBox 17"/>
          <p:cNvSpPr txBox="1">
            <a:spLocks noChangeArrowheads="1"/>
          </p:cNvSpPr>
          <p:nvPr/>
        </p:nvSpPr>
        <p:spPr bwMode="auto">
          <a:xfrm>
            <a:off x="3708400" y="4037013"/>
            <a:ext cx="1008063"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solidFill>
                  <a:schemeClr val="tx2"/>
                </a:solidFill>
              </a:rPr>
              <a:t>id+id*id</a:t>
            </a:r>
            <a:endParaRPr lang="fr-CA" altLang="fr-FR" sz="1800" b="0">
              <a:solidFill>
                <a:schemeClr val="tx2"/>
              </a:solidFill>
            </a:endParaRPr>
          </a:p>
        </p:txBody>
      </p:sp>
      <p:cxnSp>
        <p:nvCxnSpPr>
          <p:cNvPr id="23" name="Straight Arrow Connector 22"/>
          <p:cNvCxnSpPr>
            <a:stCxn id="18" idx="3"/>
            <a:endCxn id="16" idx="1"/>
          </p:cNvCxnSpPr>
          <p:nvPr/>
        </p:nvCxnSpPr>
        <p:spPr>
          <a:xfrm>
            <a:off x="4716463" y="4221163"/>
            <a:ext cx="319087" cy="0"/>
          </a:xfrm>
          <a:prstGeom prst="straightConnector1">
            <a:avLst/>
          </a:prstGeom>
          <a:ln w="28575">
            <a:tailEnd type="arrow"/>
          </a:ln>
        </p:spPr>
        <p:style>
          <a:lnRef idx="1">
            <a:schemeClr val="accent5"/>
          </a:lnRef>
          <a:fillRef idx="0">
            <a:schemeClr val="accent5"/>
          </a:fillRef>
          <a:effectRef idx="0">
            <a:schemeClr val="accent5"/>
          </a:effectRef>
          <a:fontRef idx="minor">
            <a:schemeClr val="tx1"/>
          </a:fontRef>
        </p:style>
      </p:cxnSp>
      <p:cxnSp>
        <p:nvCxnSpPr>
          <p:cNvPr id="27" name="Straight Arrow Connector 26"/>
          <p:cNvCxnSpPr>
            <a:stCxn id="16" idx="3"/>
            <a:endCxn id="30" idx="1"/>
          </p:cNvCxnSpPr>
          <p:nvPr/>
        </p:nvCxnSpPr>
        <p:spPr>
          <a:xfrm>
            <a:off x="6227763" y="4221163"/>
            <a:ext cx="504825" cy="0"/>
          </a:xfrm>
          <a:prstGeom prst="straightConnector1">
            <a:avLst/>
          </a:prstGeom>
          <a:ln w="28575">
            <a:tailEnd type="arrow"/>
          </a:ln>
        </p:spPr>
        <p:style>
          <a:lnRef idx="1">
            <a:schemeClr val="accent5"/>
          </a:lnRef>
          <a:fillRef idx="0">
            <a:schemeClr val="accent5"/>
          </a:fillRef>
          <a:effectRef idx="0">
            <a:schemeClr val="accent5"/>
          </a:effectRef>
          <a:fontRef idx="minor">
            <a:schemeClr val="tx1"/>
          </a:fontRef>
        </p:style>
      </p:cxnSp>
      <p:sp>
        <p:nvSpPr>
          <p:cNvPr id="30" name="TextBox 29"/>
          <p:cNvSpPr txBox="1">
            <a:spLocks noChangeArrowheads="1"/>
          </p:cNvSpPr>
          <p:nvPr/>
        </p:nvSpPr>
        <p:spPr bwMode="auto">
          <a:xfrm>
            <a:off x="6732588" y="3897313"/>
            <a:ext cx="194310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solidFill>
                  <a:schemeClr val="tx2"/>
                </a:solidFill>
              </a:rPr>
              <a:t>Arbre syntaxique</a:t>
            </a:r>
          </a:p>
          <a:p>
            <a:pPr eaLnBrk="1" hangingPunct="1">
              <a:spcBef>
                <a:spcPct val="0"/>
              </a:spcBef>
              <a:spcAft>
                <a:spcPct val="0"/>
              </a:spcAft>
              <a:buFontTx/>
              <a:buNone/>
            </a:pPr>
            <a:r>
              <a:rPr lang="en-CA" altLang="fr-FR" sz="1800" b="0">
                <a:solidFill>
                  <a:schemeClr val="tx2"/>
                </a:solidFill>
              </a:rPr>
              <a:t>(parse tree)</a:t>
            </a:r>
            <a:endParaRPr lang="fr-CA" altLang="fr-FR" sz="1800" b="0">
              <a:solidFill>
                <a:schemeClr val="tx2"/>
              </a:solidFill>
            </a:endParaRPr>
          </a:p>
        </p:txBody>
      </p:sp>
    </p:spTree>
    <p:extLst>
      <p:ext uri="{BB962C8B-B14F-4D97-AF65-F5344CB8AC3E}">
        <p14:creationId xmlns:p14="http://schemas.microsoft.com/office/powerpoint/2010/main" val="4385024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3" end="3"/>
                                            </p:txEl>
                                          </p:spTgt>
                                        </p:tgtEl>
                                        <p:attrNameLst>
                                          <p:attrName>style.visibility</p:attrName>
                                        </p:attrNameLst>
                                      </p:cBhvr>
                                      <p:to>
                                        <p:strVal val="visible"/>
                                      </p:to>
                                    </p:set>
                                    <p:animEffect transition="in" filter="fade">
                                      <p:cBhvr>
                                        <p:cTn id="12" dur="500"/>
                                        <p:tgtEl>
                                          <p:spTgt spid="3">
                                            <p:txEl>
                                              <p:pRg st="3" end="3"/>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500"/>
                                        <p:tgtEl>
                                          <p:spTgt spid="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
                                        </p:tgtEl>
                                        <p:attrNameLst>
                                          <p:attrName>style.visibility</p:attrName>
                                        </p:attrNameLst>
                                      </p:cBhvr>
                                      <p:to>
                                        <p:strVal val="visible"/>
                                      </p:to>
                                    </p:set>
                                    <p:animEffect transition="in" filter="fade">
                                      <p:cBhvr>
                                        <p:cTn id="25" dur="500"/>
                                        <p:tgtEl>
                                          <p:spTgt spid="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fade">
                                      <p:cBhvr>
                                        <p:cTn id="38" dur="500"/>
                                        <p:tgtEl>
                                          <p:spTgt spid="23"/>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500"/>
                                        <p:tgtEl>
                                          <p:spTgt spid="16"/>
                                        </p:tgtEl>
                                      </p:cBhvr>
                                    </p:animEffect>
                                  </p:childTnLst>
                                </p:cTn>
                              </p:par>
                            </p:childTnLst>
                          </p:cTn>
                        </p:par>
                      </p:childTnLst>
                    </p:cTn>
                  </p:par>
                  <p:par>
                    <p:cTn id="42" fill="hold" nodeType="clickPar">
                      <p:stCondLst>
                        <p:cond delay="indefinite"/>
                      </p:stCondLst>
                      <p:childTnLst>
                        <p:par>
                          <p:cTn id="43" fill="hold" nodeType="withGroup">
                            <p:stCondLst>
                              <p:cond delay="0"/>
                            </p:stCondLst>
                            <p:childTnLst>
                              <p:par>
                                <p:cTn id="44" presetID="10" presetClass="entr" presetSubtype="0" fill="hold" nodeType="clickEffect">
                                  <p:stCondLst>
                                    <p:cond delay="0"/>
                                  </p:stCondLst>
                                  <p:childTnLst>
                                    <p:set>
                                      <p:cBhvr>
                                        <p:cTn id="45" dur="1" fill="hold">
                                          <p:stCondLst>
                                            <p:cond delay="0"/>
                                          </p:stCondLst>
                                        </p:cTn>
                                        <p:tgtEl>
                                          <p:spTgt spid="27"/>
                                        </p:tgtEl>
                                        <p:attrNameLst>
                                          <p:attrName>style.visibility</p:attrName>
                                        </p:attrNameLst>
                                      </p:cBhvr>
                                      <p:to>
                                        <p:strVal val="visible"/>
                                      </p:to>
                                    </p:set>
                                    <p:animEffect transition="in" filter="fade">
                                      <p:cBhvr>
                                        <p:cTn id="46" dur="500"/>
                                        <p:tgtEl>
                                          <p:spTgt spid="2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30"/>
                                        </p:tgtEl>
                                        <p:attrNameLst>
                                          <p:attrName>style.visibility</p:attrName>
                                        </p:attrNameLst>
                                      </p:cBhvr>
                                      <p:to>
                                        <p:strVal val="visible"/>
                                      </p:to>
                                    </p:set>
                                    <p:animEffect transition="in" filter="fade">
                                      <p:cBhvr>
                                        <p:cTn id="4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p:bldP spid="16" grpId="0" animBg="1"/>
      <p:bldP spid="18" grpId="0"/>
      <p:bldP spid="30"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1026"/>
          <p:cNvSpPr>
            <a:spLocks noGrp="1" noChangeArrowheads="1"/>
          </p:cNvSpPr>
          <p:nvPr>
            <p:ph type="title"/>
          </p:nvPr>
        </p:nvSpPr>
        <p:spPr>
          <a:xfrm>
            <a:off x="457200" y="152400"/>
            <a:ext cx="6934200" cy="1371600"/>
          </a:xfrm>
        </p:spPr>
        <p:txBody>
          <a:bodyPr/>
          <a:lstStyle/>
          <a:p>
            <a:pPr>
              <a:defRPr/>
            </a:pPr>
            <a:r>
              <a:rPr lang="fr-CA" altLang="fr-FR" dirty="0" smtClean="0"/>
              <a:t>Deux arbres syntaxiques</a:t>
            </a:r>
            <a:endParaRPr lang="fr-CA" altLang="fr-FR" dirty="0"/>
          </a:p>
        </p:txBody>
      </p:sp>
      <p:sp>
        <p:nvSpPr>
          <p:cNvPr id="26627" name="Content Placeholder 2"/>
          <p:cNvSpPr>
            <a:spLocks noGrp="1"/>
          </p:cNvSpPr>
          <p:nvPr>
            <p:ph idx="1"/>
          </p:nvPr>
        </p:nvSpPr>
        <p:spPr>
          <a:xfrm>
            <a:off x="457200" y="1752600"/>
            <a:ext cx="7620000" cy="1316038"/>
          </a:xfrm>
        </p:spPr>
        <p:txBody>
          <a:bodyPr/>
          <a:lstStyle/>
          <a:p>
            <a:r>
              <a:rPr lang="fr-CA" altLang="fr-FR" smtClean="0"/>
              <a:t>Considérons encore une fois l’expression arithmétique de grammaire.</a:t>
            </a:r>
          </a:p>
          <a:p>
            <a:r>
              <a:rPr lang="fr-CA" altLang="fr-FR" smtClean="0"/>
              <a:t>La phrase id + id * id possède deux dérivations </a:t>
            </a:r>
            <a:r>
              <a:rPr lang="fr-CA" altLang="fr-FR" smtClean="0">
                <a:solidFill>
                  <a:schemeClr val="tx2"/>
                </a:solidFill>
              </a:rPr>
              <a:t>à gauche</a:t>
            </a:r>
            <a:r>
              <a:rPr lang="fr-CA" altLang="fr-FR" smtClean="0"/>
              <a:t> distinctes:</a:t>
            </a:r>
          </a:p>
        </p:txBody>
      </p:sp>
      <p:sp>
        <p:nvSpPr>
          <p:cNvPr id="5" name="Footer Placeholder 3"/>
          <p:cNvSpPr>
            <a:spLocks noGrp="1"/>
          </p:cNvSpPr>
          <p:nvPr>
            <p:ph type="ftr" sz="quarter" idx="10"/>
          </p:nvPr>
        </p:nvSpPr>
        <p:spPr/>
        <p:txBody>
          <a:bodyPr/>
          <a:lstStyle/>
          <a:p>
            <a:pPr>
              <a:defRPr/>
            </a:pPr>
            <a:r>
              <a:rPr lang="en-US" altLang="fr-FR"/>
              <a:t>SEG2106 - Hussein Al Osman - Winter 2014</a:t>
            </a:r>
          </a:p>
        </p:txBody>
      </p:sp>
      <p:sp>
        <p:nvSpPr>
          <p:cNvPr id="2662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A6F55B5-5C9F-4D7A-AA5A-DC8A9BB2E9AB}" type="slidenum">
              <a:rPr lang="en-US" altLang="fr-FR" sz="1200" b="0" smtClean="0">
                <a:solidFill>
                  <a:srgbClr val="898989"/>
                </a:solidFill>
                <a:cs typeface="Arial" pitchFamily="34" charset="0"/>
              </a:rPr>
              <a:pPr>
                <a:spcBef>
                  <a:spcPct val="0"/>
                </a:spcBef>
                <a:spcAft>
                  <a:spcPct val="0"/>
                </a:spcAft>
                <a:buFontTx/>
                <a:buNone/>
              </a:pPr>
              <a:t>299</a:t>
            </a:fld>
            <a:endParaRPr lang="en-US" altLang="fr-FR" sz="1200" b="0" smtClean="0">
              <a:solidFill>
                <a:srgbClr val="898989"/>
              </a:solidFill>
              <a:cs typeface="Arial" pitchFamily="34" charset="0"/>
            </a:endParaRPr>
          </a:p>
        </p:txBody>
      </p:sp>
      <p:sp>
        <p:nvSpPr>
          <p:cNvPr id="7" name="TextBox 6"/>
          <p:cNvSpPr txBox="1">
            <a:spLocks noChangeArrowheads="1"/>
          </p:cNvSpPr>
          <p:nvPr/>
        </p:nvSpPr>
        <p:spPr bwMode="auto">
          <a:xfrm>
            <a:off x="34925" y="3141663"/>
            <a:ext cx="3960813" cy="1600200"/>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solidFill>
                  <a:schemeClr val="tx2"/>
                </a:solidFill>
                <a:latin typeface="Courier New" pitchFamily="49" charset="0"/>
                <a:cs typeface="Courier New" pitchFamily="49" charset="0"/>
              </a:rPr>
              <a:t>〈expr〉	</a:t>
            </a:r>
            <a:r>
              <a:rPr lang="en-US" altLang="fr-FR" sz="1400">
                <a:solidFill>
                  <a:schemeClr val="tx2"/>
                </a:solidFill>
                <a:latin typeface="Courier New" pitchFamily="49" charset="0"/>
                <a:cs typeface="Courier New" pitchFamily="49" charset="0"/>
                <a:sym typeface="Symbol" pitchFamily="18" charset="2"/>
              </a:rPr>
              <a:t> 〈expr〉〈op〉〈expr〉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〈op〉〈expr〉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+〈expr〉〈op〉〈expr〉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 id〈op〉〈expr〉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 id *〈expr〉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 id * id</a:t>
            </a:r>
          </a:p>
        </p:txBody>
      </p:sp>
      <p:sp>
        <p:nvSpPr>
          <p:cNvPr id="10" name="TextBox 9"/>
          <p:cNvSpPr txBox="1">
            <a:spLocks noChangeArrowheads="1"/>
          </p:cNvSpPr>
          <p:nvPr/>
        </p:nvSpPr>
        <p:spPr bwMode="auto">
          <a:xfrm>
            <a:off x="4140200" y="3141663"/>
            <a:ext cx="4824413" cy="1600200"/>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solidFill>
                  <a:schemeClr val="tx2"/>
                </a:solidFill>
                <a:latin typeface="Courier New" pitchFamily="49" charset="0"/>
                <a:cs typeface="Courier New" pitchFamily="49" charset="0"/>
              </a:rPr>
              <a:t>〈expr〉	</a:t>
            </a:r>
            <a:r>
              <a:rPr lang="en-US" altLang="fr-FR" sz="1400">
                <a:solidFill>
                  <a:schemeClr val="tx2"/>
                </a:solidFill>
                <a:latin typeface="Courier New" pitchFamily="49" charset="0"/>
                <a:cs typeface="Courier New" pitchFamily="49" charset="0"/>
                <a:sym typeface="Symbol" pitchFamily="18" charset="2"/>
              </a:rPr>
              <a:t>〈expr〉〈op〉〈expr〉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〈expr〉〈op〉〈expr〉〈op〉〈expr〉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id〈op〉〈expr〉〈op〉〈expr〉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+〈expr〉〈op〉〈expr〉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 id〈op〉〈expr〉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 id *〈expr〉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 id * id</a:t>
            </a:r>
          </a:p>
        </p:txBody>
      </p:sp>
      <p:sp>
        <p:nvSpPr>
          <p:cNvPr id="26632" name="TextBox 12"/>
          <p:cNvSpPr txBox="1">
            <a:spLocks noChangeArrowheads="1"/>
          </p:cNvSpPr>
          <p:nvPr/>
        </p:nvSpPr>
        <p:spPr bwMode="auto">
          <a:xfrm>
            <a:off x="395288" y="5373688"/>
            <a:ext cx="8424862"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Grammaire:</a:t>
            </a:r>
          </a:p>
          <a:p>
            <a:pPr eaLnBrk="1" hangingPunct="1">
              <a:spcBef>
                <a:spcPct val="0"/>
              </a:spcBef>
              <a:spcAft>
                <a:spcPct val="0"/>
              </a:spcAft>
              <a:buFontTx/>
              <a:buNone/>
            </a:pPr>
            <a:r>
              <a:rPr lang="en-US" altLang="fr-FR">
                <a:solidFill>
                  <a:schemeClr val="tx2"/>
                </a:solidFill>
                <a:latin typeface="Courier New" pitchFamily="49" charset="0"/>
                <a:cs typeface="Courier New" pitchFamily="49" charset="0"/>
              </a:rPr>
              <a:t>〈expr〉</a:t>
            </a:r>
            <a:r>
              <a:rPr lang="en-US" altLang="fr-FR">
                <a:solidFill>
                  <a:schemeClr val="tx2"/>
                </a:solidFill>
                <a:latin typeface="Courier New" pitchFamily="49" charset="0"/>
                <a:cs typeface="Courier New" pitchFamily="49" charset="0"/>
                <a:sym typeface="Wingdings" pitchFamily="2" charset="2"/>
              </a:rPr>
              <a:t>::=〈expr〉〈op〉〈expr〉| id | num</a:t>
            </a:r>
            <a:endParaRPr lang="en-US" altLang="fr-FR">
              <a:solidFill>
                <a:schemeClr val="tx2"/>
              </a:solidFill>
              <a:latin typeface="Courier New" pitchFamily="49" charset="0"/>
              <a:cs typeface="Courier New" pitchFamily="49" charset="0"/>
            </a:endParaRPr>
          </a:p>
          <a:p>
            <a:pPr eaLnBrk="1" hangingPunct="1">
              <a:spcBef>
                <a:spcPct val="0"/>
              </a:spcBef>
              <a:spcAft>
                <a:spcPct val="0"/>
              </a:spcAft>
              <a:buFontTx/>
              <a:buNone/>
            </a:pPr>
            <a:r>
              <a:rPr lang="en-US" altLang="fr-FR">
                <a:solidFill>
                  <a:schemeClr val="tx2"/>
                </a:solidFill>
                <a:latin typeface="Courier New" pitchFamily="49" charset="0"/>
                <a:cs typeface="Courier New" pitchFamily="49" charset="0"/>
              </a:rPr>
              <a:t>〈op〉</a:t>
            </a:r>
            <a:r>
              <a:rPr lang="en-US" altLang="fr-FR">
                <a:solidFill>
                  <a:schemeClr val="tx2"/>
                </a:solidFill>
                <a:latin typeface="Courier New" pitchFamily="49" charset="0"/>
                <a:cs typeface="Courier New" pitchFamily="49" charset="0"/>
                <a:sym typeface="Wingdings" pitchFamily="2" charset="2"/>
              </a:rPr>
              <a:t>::= + | - | * | /</a:t>
            </a:r>
          </a:p>
        </p:txBody>
      </p:sp>
    </p:spTree>
    <p:extLst>
      <p:ext uri="{BB962C8B-B14F-4D97-AF65-F5344CB8AC3E}">
        <p14:creationId xmlns:p14="http://schemas.microsoft.com/office/powerpoint/2010/main" val="3282237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fade">
                                      <p:cBhvr>
                                        <p:cTn id="7" dur="500"/>
                                        <p:tgtEl>
                                          <p:spTgt spid="7">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fade">
                                      <p:cBhvr>
                                        <p:cTn id="12" dur="500"/>
                                        <p:tgtEl>
                                          <p:spTgt spid="7">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7">
                                            <p:txEl>
                                              <p:pRg st="2" end="2"/>
                                            </p:txEl>
                                          </p:spTgt>
                                        </p:tgtEl>
                                        <p:attrNameLst>
                                          <p:attrName>style.visibility</p:attrName>
                                        </p:attrNameLst>
                                      </p:cBhvr>
                                      <p:to>
                                        <p:strVal val="visible"/>
                                      </p:to>
                                    </p:set>
                                    <p:animEffect transition="in" filter="fade">
                                      <p:cBhvr>
                                        <p:cTn id="17" dur="500"/>
                                        <p:tgtEl>
                                          <p:spTgt spid="7">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7">
                                            <p:txEl>
                                              <p:pRg st="3" end="3"/>
                                            </p:txEl>
                                          </p:spTgt>
                                        </p:tgtEl>
                                        <p:attrNameLst>
                                          <p:attrName>style.visibility</p:attrName>
                                        </p:attrNameLst>
                                      </p:cBhvr>
                                      <p:to>
                                        <p:strVal val="visible"/>
                                      </p:to>
                                    </p:set>
                                    <p:animEffect transition="in" filter="fade">
                                      <p:cBhvr>
                                        <p:cTn id="22" dur="500"/>
                                        <p:tgtEl>
                                          <p:spTgt spid="7">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7">
                                            <p:txEl>
                                              <p:pRg st="4" end="4"/>
                                            </p:txEl>
                                          </p:spTgt>
                                        </p:tgtEl>
                                        <p:attrNameLst>
                                          <p:attrName>style.visibility</p:attrName>
                                        </p:attrNameLst>
                                      </p:cBhvr>
                                      <p:to>
                                        <p:strVal val="visible"/>
                                      </p:to>
                                    </p:set>
                                    <p:animEffect transition="in" filter="fade">
                                      <p:cBhvr>
                                        <p:cTn id="27" dur="500"/>
                                        <p:tgtEl>
                                          <p:spTgt spid="7">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7">
                                            <p:txEl>
                                              <p:pRg st="5" end="5"/>
                                            </p:txEl>
                                          </p:spTgt>
                                        </p:tgtEl>
                                        <p:attrNameLst>
                                          <p:attrName>style.visibility</p:attrName>
                                        </p:attrNameLst>
                                      </p:cBhvr>
                                      <p:to>
                                        <p:strVal val="visible"/>
                                      </p:to>
                                    </p:set>
                                    <p:animEffect transition="in" filter="fade">
                                      <p:cBhvr>
                                        <p:cTn id="32" dur="500"/>
                                        <p:tgtEl>
                                          <p:spTgt spid="7">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7">
                                            <p:txEl>
                                              <p:pRg st="6" end="6"/>
                                            </p:txEl>
                                          </p:spTgt>
                                        </p:tgtEl>
                                        <p:attrNameLst>
                                          <p:attrName>style.visibility</p:attrName>
                                        </p:attrNameLst>
                                      </p:cBhvr>
                                      <p:to>
                                        <p:strVal val="visible"/>
                                      </p:to>
                                    </p:set>
                                    <p:animEffect transition="in" filter="fade">
                                      <p:cBhvr>
                                        <p:cTn id="37" dur="500"/>
                                        <p:tgtEl>
                                          <p:spTgt spid="7">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0">
                                            <p:txEl>
                                              <p:pRg st="0" end="0"/>
                                            </p:txEl>
                                          </p:spTgt>
                                        </p:tgtEl>
                                        <p:attrNameLst>
                                          <p:attrName>style.visibility</p:attrName>
                                        </p:attrNameLst>
                                      </p:cBhvr>
                                      <p:to>
                                        <p:strVal val="visible"/>
                                      </p:to>
                                    </p:set>
                                    <p:animEffect transition="in" filter="fade">
                                      <p:cBhvr>
                                        <p:cTn id="42" dur="500"/>
                                        <p:tgtEl>
                                          <p:spTgt spid="10">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0">
                                            <p:txEl>
                                              <p:pRg st="1" end="1"/>
                                            </p:txEl>
                                          </p:spTgt>
                                        </p:tgtEl>
                                        <p:attrNameLst>
                                          <p:attrName>style.visibility</p:attrName>
                                        </p:attrNameLst>
                                      </p:cBhvr>
                                      <p:to>
                                        <p:strVal val="visible"/>
                                      </p:to>
                                    </p:set>
                                    <p:animEffect transition="in" filter="fade">
                                      <p:cBhvr>
                                        <p:cTn id="47" dur="500"/>
                                        <p:tgtEl>
                                          <p:spTgt spid="10">
                                            <p:txEl>
                                              <p:pRg st="1" end="1"/>
                                            </p:txEl>
                                          </p:spTgt>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0">
                                            <p:txEl>
                                              <p:pRg st="2" end="2"/>
                                            </p:txEl>
                                          </p:spTgt>
                                        </p:tgtEl>
                                        <p:attrNameLst>
                                          <p:attrName>style.visibility</p:attrName>
                                        </p:attrNameLst>
                                      </p:cBhvr>
                                      <p:to>
                                        <p:strVal val="visible"/>
                                      </p:to>
                                    </p:set>
                                    <p:animEffect transition="in" filter="fade">
                                      <p:cBhvr>
                                        <p:cTn id="52" dur="500"/>
                                        <p:tgtEl>
                                          <p:spTgt spid="10">
                                            <p:txEl>
                                              <p:pRg st="2" end="2"/>
                                            </p:txEl>
                                          </p:spTgt>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0">
                                            <p:txEl>
                                              <p:pRg st="3" end="3"/>
                                            </p:txEl>
                                          </p:spTgt>
                                        </p:tgtEl>
                                        <p:attrNameLst>
                                          <p:attrName>style.visibility</p:attrName>
                                        </p:attrNameLst>
                                      </p:cBhvr>
                                      <p:to>
                                        <p:strVal val="visible"/>
                                      </p:to>
                                    </p:set>
                                    <p:animEffect transition="in" filter="fade">
                                      <p:cBhvr>
                                        <p:cTn id="57" dur="500"/>
                                        <p:tgtEl>
                                          <p:spTgt spid="10">
                                            <p:txEl>
                                              <p:pRg st="3" end="3"/>
                                            </p:txEl>
                                          </p:spTgt>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10">
                                            <p:txEl>
                                              <p:pRg st="4" end="4"/>
                                            </p:txEl>
                                          </p:spTgt>
                                        </p:tgtEl>
                                        <p:attrNameLst>
                                          <p:attrName>style.visibility</p:attrName>
                                        </p:attrNameLst>
                                      </p:cBhvr>
                                      <p:to>
                                        <p:strVal val="visible"/>
                                      </p:to>
                                    </p:set>
                                    <p:animEffect transition="in" filter="fade">
                                      <p:cBhvr>
                                        <p:cTn id="62" dur="500"/>
                                        <p:tgtEl>
                                          <p:spTgt spid="10">
                                            <p:txEl>
                                              <p:pRg st="4" end="4"/>
                                            </p:txEl>
                                          </p:spTgt>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0">
                                            <p:txEl>
                                              <p:pRg st="5" end="5"/>
                                            </p:txEl>
                                          </p:spTgt>
                                        </p:tgtEl>
                                        <p:attrNameLst>
                                          <p:attrName>style.visibility</p:attrName>
                                        </p:attrNameLst>
                                      </p:cBhvr>
                                      <p:to>
                                        <p:strVal val="visible"/>
                                      </p:to>
                                    </p:set>
                                    <p:animEffect transition="in" filter="fade">
                                      <p:cBhvr>
                                        <p:cTn id="67" dur="500"/>
                                        <p:tgtEl>
                                          <p:spTgt spid="10">
                                            <p:txEl>
                                              <p:pRg st="5" end="5"/>
                                            </p:txEl>
                                          </p:spTgt>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0">
                                            <p:txEl>
                                              <p:pRg st="6" end="6"/>
                                            </p:txEl>
                                          </p:spTgt>
                                        </p:tgtEl>
                                        <p:attrNameLst>
                                          <p:attrName>style.visibility</p:attrName>
                                        </p:attrNameLst>
                                      </p:cBhvr>
                                      <p:to>
                                        <p:strVal val="visible"/>
                                      </p:to>
                                    </p:set>
                                    <p:animEffect transition="in" filter="fade">
                                      <p:cBhvr>
                                        <p:cTn id="72" dur="500"/>
                                        <p:tgtEl>
                                          <p:spTgt spid="10">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1026"/>
          <p:cNvSpPr>
            <a:spLocks noGrp="1" noChangeArrowheads="1"/>
          </p:cNvSpPr>
          <p:nvPr>
            <p:ph type="ctrTitle"/>
          </p:nvPr>
        </p:nvSpPr>
        <p:spPr>
          <a:xfrm>
            <a:off x="685800" y="1143000"/>
            <a:ext cx="7772400" cy="1143000"/>
          </a:xfrm>
        </p:spPr>
        <p:txBody>
          <a:bodyPr/>
          <a:lstStyle/>
          <a:p>
            <a:pPr eaLnBrk="1" fontAlgn="auto" hangingPunct="1">
              <a:spcAft>
                <a:spcPts val="0"/>
              </a:spcAft>
              <a:defRPr/>
            </a:pPr>
            <a:r>
              <a:rPr lang="fr-FR" altLang="fr-FR" sz="8000" dirty="0" smtClean="0"/>
              <a:t>Section 0 </a:t>
            </a:r>
          </a:p>
        </p:txBody>
      </p:sp>
      <p:sp>
        <p:nvSpPr>
          <p:cNvPr id="2054" name="Rectangle 1027"/>
          <p:cNvSpPr>
            <a:spLocks noGrp="1" noChangeArrowheads="1"/>
          </p:cNvSpPr>
          <p:nvPr>
            <p:ph type="subTitle" idx="1"/>
          </p:nvPr>
        </p:nvSpPr>
        <p:spPr>
          <a:xfrm>
            <a:off x="1447800" y="2209800"/>
            <a:ext cx="6400800" cy="3429000"/>
          </a:xfrm>
        </p:spPr>
        <p:txBody>
          <a:bodyPr rtlCol="0">
            <a:normAutofit/>
          </a:bodyPr>
          <a:lstStyle/>
          <a:p>
            <a:pPr eaLnBrk="1" fontAlgn="auto" hangingPunct="1">
              <a:defRPr/>
            </a:pPr>
            <a:endParaRPr lang="fr-FR" altLang="fr-FR" sz="4000" dirty="0" smtClean="0"/>
          </a:p>
          <a:p>
            <a:pPr eaLnBrk="1" fontAlgn="auto" hangingPunct="1">
              <a:defRPr/>
            </a:pPr>
            <a:r>
              <a:rPr lang="fr-FR" altLang="fr-FR" sz="4000" dirty="0" smtClean="0"/>
              <a:t>Syllabus</a:t>
            </a:r>
            <a:endParaRPr lang="fr-FR" altLang="fr-FR" dirty="0" smtClean="0"/>
          </a:p>
        </p:txBody>
      </p:sp>
      <p:sp>
        <p:nvSpPr>
          <p:cNvPr id="5" name="Slide Number Placeholder 4"/>
          <p:cNvSpPr>
            <a:spLocks noGrp="1"/>
          </p:cNvSpPr>
          <p:nvPr>
            <p:ph type="sldNum" sz="quarter" idx="10"/>
          </p:nvPr>
        </p:nvSpPr>
        <p:spPr/>
        <p:txBody>
          <a:bodyPr/>
          <a:lstStyle/>
          <a:p>
            <a:pPr>
              <a:defRPr/>
            </a:pPr>
            <a:fld id="{6D3EA83C-5E9C-4896-8F5C-6B10945321A9}" type="slidenum">
              <a:rPr lang="fr-CA">
                <a:solidFill>
                  <a:srgbClr val="000000">
                    <a:tint val="75000"/>
                  </a:srgbClr>
                </a:solidFill>
              </a:rPr>
              <a:pPr>
                <a:defRPr/>
              </a:pPr>
              <a:t>3</a:t>
            </a:fld>
            <a:endParaRPr lang="fr-CA">
              <a:solidFill>
                <a:srgbClr val="000000">
                  <a:tint val="75000"/>
                </a:srgbClr>
              </a:solidFill>
            </a:endParaRPr>
          </a:p>
        </p:txBody>
      </p:sp>
      <p:sp>
        <p:nvSpPr>
          <p:cNvPr id="4101" name="Footer Placeholder 6"/>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250483536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fr-FR" dirty="0"/>
              <a:t>Faiblesses </a:t>
            </a:r>
            <a:r>
              <a:rPr lang="fr-FR" dirty="0" smtClean="0"/>
              <a:t>du Cascade</a:t>
            </a:r>
            <a:endParaRPr lang="fr-FR" dirty="0"/>
          </a:p>
        </p:txBody>
      </p:sp>
      <p:sp>
        <p:nvSpPr>
          <p:cNvPr id="18435" name="Content Placeholder 2"/>
          <p:cNvSpPr>
            <a:spLocks noGrp="1"/>
          </p:cNvSpPr>
          <p:nvPr>
            <p:ph idx="1"/>
          </p:nvPr>
        </p:nvSpPr>
        <p:spPr/>
        <p:txBody>
          <a:bodyPr/>
          <a:lstStyle/>
          <a:p>
            <a:pPr eaLnBrk="1" hangingPunct="1"/>
            <a:r>
              <a:rPr lang="fr-FR" altLang="fr-FR" smtClean="0"/>
              <a:t>Toutes les exigences doivent être connus d'avance</a:t>
            </a:r>
          </a:p>
          <a:p>
            <a:pPr eaLnBrk="1" hangingPunct="1"/>
            <a:r>
              <a:rPr lang="fr-FR" altLang="fr-FR" smtClean="0"/>
              <a:t>Livrables de chaque phase sont considérés statique- affect négativement la flexibilité</a:t>
            </a:r>
          </a:p>
          <a:p>
            <a:pPr eaLnBrk="1" hangingPunct="1"/>
            <a:r>
              <a:rPr lang="fr-FR" altLang="fr-FR" smtClean="0"/>
              <a:t>Peut donner une fausse impression de progrès</a:t>
            </a:r>
          </a:p>
          <a:p>
            <a:pPr eaLnBrk="1" hangingPunct="1"/>
            <a:r>
              <a:rPr lang="fr-FR" altLang="fr-FR" smtClean="0"/>
              <a:t>Ne reflète pas la vrais nature de développent de logiciel: résolution des problèmes d’une façon itératif</a:t>
            </a:r>
          </a:p>
          <a:p>
            <a:pPr eaLnBrk="1" hangingPunct="1"/>
            <a:r>
              <a:rPr lang="fr-FR" altLang="fr-FR" smtClean="0">
                <a:solidFill>
                  <a:schemeClr val="tx2"/>
                </a:solidFill>
              </a:rPr>
              <a:t>L'intégration est un big bang à la fin</a:t>
            </a:r>
          </a:p>
          <a:p>
            <a:pPr eaLnBrk="1" hangingPunct="1"/>
            <a:r>
              <a:rPr lang="fr-FR" altLang="fr-FR" smtClean="0">
                <a:solidFill>
                  <a:schemeClr val="tx2"/>
                </a:solidFill>
              </a:rPr>
              <a:t>Peu de chances pour que le client voie et verifie le système (avant qu'il soit trop tard)</a:t>
            </a:r>
            <a:endParaRPr lang="fr-FR" altLang="fr-FR" smtClean="0"/>
          </a:p>
        </p:txBody>
      </p:sp>
      <p:sp>
        <p:nvSpPr>
          <p:cNvPr id="18436"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7682CB3F-70E4-4C8C-B6C2-C7218D5B95EA}" type="slidenum">
              <a:rPr lang="fr-CA" smtClean="0">
                <a:solidFill>
                  <a:srgbClr val="000000">
                    <a:tint val="75000"/>
                  </a:srgbClr>
                </a:solidFill>
              </a:rPr>
              <a:pPr>
                <a:defRPr/>
              </a:pPr>
              <a:t>30</a:t>
            </a:fld>
            <a:endParaRPr lang="fr-CA">
              <a:solidFill>
                <a:srgbClr val="000000">
                  <a:tint val="75000"/>
                </a:srgbClr>
              </a:solidFill>
            </a:endParaRPr>
          </a:p>
        </p:txBody>
      </p:sp>
    </p:spTree>
    <p:extLst>
      <p:ext uri="{BB962C8B-B14F-4D97-AF65-F5344CB8AC3E}">
        <p14:creationId xmlns:p14="http://schemas.microsoft.com/office/powerpoint/2010/main" val="4203070751"/>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1026"/>
          <p:cNvSpPr>
            <a:spLocks noGrp="1" noChangeArrowheads="1"/>
          </p:cNvSpPr>
          <p:nvPr>
            <p:ph type="title"/>
          </p:nvPr>
        </p:nvSpPr>
        <p:spPr>
          <a:xfrm>
            <a:off x="457200" y="152400"/>
            <a:ext cx="6934200" cy="1371600"/>
          </a:xfrm>
        </p:spPr>
        <p:txBody>
          <a:bodyPr/>
          <a:lstStyle/>
          <a:p>
            <a:pPr>
              <a:defRPr/>
            </a:pPr>
            <a:r>
              <a:rPr lang="fr-CA" altLang="fr-FR" dirty="0" smtClean="0"/>
              <a:t>Deux arbres syntaxiques</a:t>
            </a:r>
            <a:endParaRPr lang="fr-CA" altLang="fr-FR" dirty="0"/>
          </a:p>
        </p:txBody>
      </p:sp>
      <p:sp>
        <p:nvSpPr>
          <p:cNvPr id="5" name="Footer Placeholder 3"/>
          <p:cNvSpPr>
            <a:spLocks noGrp="1"/>
          </p:cNvSpPr>
          <p:nvPr>
            <p:ph type="ftr" sz="quarter" idx="10"/>
          </p:nvPr>
        </p:nvSpPr>
        <p:spPr/>
        <p:txBody>
          <a:bodyPr/>
          <a:lstStyle/>
          <a:p>
            <a:pPr>
              <a:defRPr/>
            </a:pPr>
            <a:r>
              <a:rPr lang="en-US" altLang="fr-FR"/>
              <a:t>SEG2106 - Hussein Al Osman - Winter 2014</a:t>
            </a:r>
          </a:p>
        </p:txBody>
      </p:sp>
      <p:sp>
        <p:nvSpPr>
          <p:cNvPr id="2765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DD82632-31B8-4F41-8340-4C740CC985CD}" type="slidenum">
              <a:rPr lang="en-US" altLang="fr-FR" sz="1200" b="0" smtClean="0">
                <a:solidFill>
                  <a:srgbClr val="898989"/>
                </a:solidFill>
                <a:cs typeface="Arial" pitchFamily="34" charset="0"/>
              </a:rPr>
              <a:pPr>
                <a:spcBef>
                  <a:spcPct val="0"/>
                </a:spcBef>
                <a:spcAft>
                  <a:spcPct val="0"/>
                </a:spcAft>
                <a:buFontTx/>
                <a:buNone/>
              </a:pPr>
              <a:t>300</a:t>
            </a:fld>
            <a:endParaRPr lang="en-US" altLang="fr-FR" sz="1200" b="0" smtClean="0">
              <a:solidFill>
                <a:srgbClr val="898989"/>
              </a:solidFill>
              <a:cs typeface="Arial" pitchFamily="34" charset="0"/>
            </a:endParaRPr>
          </a:p>
        </p:txBody>
      </p:sp>
      <p:grpSp>
        <p:nvGrpSpPr>
          <p:cNvPr id="27664" name="Group 27663"/>
          <p:cNvGrpSpPr>
            <a:grpSpLocks/>
          </p:cNvGrpSpPr>
          <p:nvPr/>
        </p:nvGrpSpPr>
        <p:grpSpPr bwMode="auto">
          <a:xfrm>
            <a:off x="1841500" y="3021013"/>
            <a:ext cx="1866900" cy="865187"/>
            <a:chOff x="1842176" y="3020751"/>
            <a:chExt cx="1865728" cy="866067"/>
          </a:xfrm>
        </p:grpSpPr>
        <p:sp>
          <p:nvSpPr>
            <p:cNvPr id="27711" name="TextBox 20"/>
            <p:cNvSpPr txBox="1">
              <a:spLocks noChangeArrowheads="1"/>
            </p:cNvSpPr>
            <p:nvPr/>
          </p:nvSpPr>
          <p:spPr bwMode="auto">
            <a:xfrm>
              <a:off x="1842176" y="3609819"/>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sp>
          <p:nvSpPr>
            <p:cNvPr id="27712" name="TextBox 21"/>
            <p:cNvSpPr txBox="1">
              <a:spLocks noChangeArrowheads="1"/>
            </p:cNvSpPr>
            <p:nvPr/>
          </p:nvSpPr>
          <p:spPr bwMode="auto">
            <a:xfrm>
              <a:off x="2520452" y="360368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op</a:t>
              </a:r>
              <a:endParaRPr lang="fr-CA" altLang="fr-FR" sz="1200" b="0"/>
            </a:p>
          </p:txBody>
        </p:sp>
        <p:sp>
          <p:nvSpPr>
            <p:cNvPr id="27713" name="TextBox 22"/>
            <p:cNvSpPr txBox="1">
              <a:spLocks noChangeArrowheads="1"/>
            </p:cNvSpPr>
            <p:nvPr/>
          </p:nvSpPr>
          <p:spPr bwMode="auto">
            <a:xfrm>
              <a:off x="3191620" y="3609819"/>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cxnSp>
          <p:nvCxnSpPr>
            <p:cNvPr id="24" name="Straight Connector 23"/>
            <p:cNvCxnSpPr>
              <a:stCxn id="27696" idx="2"/>
              <a:endCxn id="27711" idx="0"/>
            </p:cNvCxnSpPr>
            <p:nvPr/>
          </p:nvCxnSpPr>
          <p:spPr>
            <a:xfrm flipH="1">
              <a:off x="2100777" y="3020751"/>
              <a:ext cx="677436" cy="589561"/>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Straight Connector 24"/>
            <p:cNvCxnSpPr>
              <a:stCxn id="27696" idx="2"/>
              <a:endCxn id="27712" idx="0"/>
            </p:cNvCxnSpPr>
            <p:nvPr/>
          </p:nvCxnSpPr>
          <p:spPr>
            <a:xfrm>
              <a:off x="2778213" y="3020751"/>
              <a:ext cx="0" cy="583205"/>
            </a:xfrm>
            <a:prstGeom prst="line">
              <a:avLst/>
            </a:prstGeom>
          </p:spPr>
          <p:style>
            <a:lnRef idx="1">
              <a:schemeClr val="accent1"/>
            </a:lnRef>
            <a:fillRef idx="0">
              <a:schemeClr val="accent1"/>
            </a:fillRef>
            <a:effectRef idx="0">
              <a:schemeClr val="accent1"/>
            </a:effectRef>
            <a:fontRef idx="minor">
              <a:schemeClr val="tx1"/>
            </a:fontRef>
          </p:style>
        </p:cxnSp>
        <p:cxnSp>
          <p:nvCxnSpPr>
            <p:cNvPr id="26" name="Straight Connector 25"/>
            <p:cNvCxnSpPr>
              <a:stCxn id="27696" idx="2"/>
              <a:endCxn id="27713" idx="0"/>
            </p:cNvCxnSpPr>
            <p:nvPr/>
          </p:nvCxnSpPr>
          <p:spPr>
            <a:xfrm>
              <a:off x="2778213" y="3020751"/>
              <a:ext cx="671091" cy="58956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3" name="Group 27662"/>
          <p:cNvGrpSpPr>
            <a:grpSpLocks/>
          </p:cNvGrpSpPr>
          <p:nvPr/>
        </p:nvGrpSpPr>
        <p:grpSpPr bwMode="auto">
          <a:xfrm>
            <a:off x="1524000" y="2986088"/>
            <a:ext cx="515938" cy="658812"/>
            <a:chOff x="1523679" y="2985919"/>
            <a:chExt cx="516284" cy="659105"/>
          </a:xfrm>
        </p:grpSpPr>
        <p:sp>
          <p:nvSpPr>
            <p:cNvPr id="27709" name="TextBox 27"/>
            <p:cNvSpPr txBox="1">
              <a:spLocks noChangeArrowheads="1"/>
            </p:cNvSpPr>
            <p:nvPr/>
          </p:nvSpPr>
          <p:spPr bwMode="auto">
            <a:xfrm>
              <a:off x="1523679" y="3368025"/>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a:t>
              </a:r>
              <a:endParaRPr lang="fr-CA" altLang="fr-FR" sz="1200" b="0"/>
            </a:p>
          </p:txBody>
        </p:sp>
        <p:cxnSp>
          <p:nvCxnSpPr>
            <p:cNvPr id="31" name="Straight Connector 30"/>
            <p:cNvCxnSpPr>
              <a:stCxn id="27698" idx="2"/>
              <a:endCxn id="27709" idx="0"/>
            </p:cNvCxnSpPr>
            <p:nvPr/>
          </p:nvCxnSpPr>
          <p:spPr>
            <a:xfrm>
              <a:off x="1782616" y="2985919"/>
              <a:ext cx="0" cy="382757"/>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5" name="Group 27664"/>
          <p:cNvGrpSpPr>
            <a:grpSpLocks/>
          </p:cNvGrpSpPr>
          <p:nvPr/>
        </p:nvGrpSpPr>
        <p:grpSpPr bwMode="auto">
          <a:xfrm>
            <a:off x="1841500" y="3886200"/>
            <a:ext cx="517525" cy="596900"/>
            <a:chOff x="1842176" y="3886818"/>
            <a:chExt cx="516284" cy="595577"/>
          </a:xfrm>
        </p:grpSpPr>
        <p:sp>
          <p:nvSpPr>
            <p:cNvPr id="27707" name="TextBox 34"/>
            <p:cNvSpPr txBox="1">
              <a:spLocks noChangeArrowheads="1"/>
            </p:cNvSpPr>
            <p:nvPr/>
          </p:nvSpPr>
          <p:spPr bwMode="auto">
            <a:xfrm>
              <a:off x="1842176" y="4205396"/>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id</a:t>
              </a:r>
              <a:endParaRPr lang="fr-CA" altLang="fr-FR" sz="1200" b="0"/>
            </a:p>
          </p:txBody>
        </p:sp>
        <p:cxnSp>
          <p:nvCxnSpPr>
            <p:cNvPr id="36" name="Straight Connector 35"/>
            <p:cNvCxnSpPr>
              <a:stCxn id="27711" idx="2"/>
              <a:endCxn id="27707" idx="0"/>
            </p:cNvCxnSpPr>
            <p:nvPr/>
          </p:nvCxnSpPr>
          <p:spPr>
            <a:xfrm>
              <a:off x="2100318" y="3886818"/>
              <a:ext cx="0" cy="31838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6" name="Group 27665"/>
          <p:cNvGrpSpPr>
            <a:grpSpLocks/>
          </p:cNvGrpSpPr>
          <p:nvPr/>
        </p:nvGrpSpPr>
        <p:grpSpPr bwMode="auto">
          <a:xfrm>
            <a:off x="2520950" y="3881438"/>
            <a:ext cx="515938" cy="627062"/>
            <a:chOff x="2520452" y="3880682"/>
            <a:chExt cx="516284" cy="628438"/>
          </a:xfrm>
        </p:grpSpPr>
        <p:sp>
          <p:nvSpPr>
            <p:cNvPr id="27705" name="TextBox 37"/>
            <p:cNvSpPr txBox="1">
              <a:spLocks noChangeArrowheads="1"/>
            </p:cNvSpPr>
            <p:nvPr/>
          </p:nvSpPr>
          <p:spPr bwMode="auto">
            <a:xfrm>
              <a:off x="2520452" y="4232120"/>
              <a:ext cx="516284" cy="2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a:t>
              </a:r>
              <a:endParaRPr lang="fr-CA" altLang="fr-FR" sz="1200" b="0"/>
            </a:p>
          </p:txBody>
        </p:sp>
        <p:cxnSp>
          <p:nvCxnSpPr>
            <p:cNvPr id="39" name="Straight Connector 38"/>
            <p:cNvCxnSpPr>
              <a:stCxn id="27712" idx="2"/>
              <a:endCxn id="27705" idx="0"/>
            </p:cNvCxnSpPr>
            <p:nvPr/>
          </p:nvCxnSpPr>
          <p:spPr>
            <a:xfrm>
              <a:off x="2779389" y="3880682"/>
              <a:ext cx="0" cy="351607"/>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7" name="Group 27666"/>
          <p:cNvGrpSpPr>
            <a:grpSpLocks/>
          </p:cNvGrpSpPr>
          <p:nvPr/>
        </p:nvGrpSpPr>
        <p:grpSpPr bwMode="auto">
          <a:xfrm>
            <a:off x="3190875" y="3886200"/>
            <a:ext cx="517525" cy="596900"/>
            <a:chOff x="3191620" y="3886818"/>
            <a:chExt cx="516284" cy="595576"/>
          </a:xfrm>
        </p:grpSpPr>
        <p:sp>
          <p:nvSpPr>
            <p:cNvPr id="27703" name="TextBox 40"/>
            <p:cNvSpPr txBox="1">
              <a:spLocks noChangeArrowheads="1"/>
            </p:cNvSpPr>
            <p:nvPr/>
          </p:nvSpPr>
          <p:spPr bwMode="auto">
            <a:xfrm>
              <a:off x="3191620" y="4205395"/>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id</a:t>
              </a:r>
              <a:endParaRPr lang="fr-CA" altLang="fr-FR" sz="1200" b="0"/>
            </a:p>
          </p:txBody>
        </p:sp>
        <p:cxnSp>
          <p:nvCxnSpPr>
            <p:cNvPr id="42" name="Straight Connector 41"/>
            <p:cNvCxnSpPr>
              <a:stCxn id="27713" idx="2"/>
              <a:endCxn id="27703" idx="0"/>
            </p:cNvCxnSpPr>
            <p:nvPr/>
          </p:nvCxnSpPr>
          <p:spPr>
            <a:xfrm>
              <a:off x="3449762" y="3886818"/>
              <a:ext cx="0" cy="31838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5" name="Group 27674"/>
          <p:cNvGrpSpPr>
            <a:grpSpLocks/>
          </p:cNvGrpSpPr>
          <p:nvPr/>
        </p:nvGrpSpPr>
        <p:grpSpPr bwMode="auto">
          <a:xfrm>
            <a:off x="735013" y="1989138"/>
            <a:ext cx="2301875" cy="1031875"/>
            <a:chOff x="735197" y="1989173"/>
            <a:chExt cx="2301539" cy="1031578"/>
          </a:xfrm>
        </p:grpSpPr>
        <p:sp>
          <p:nvSpPr>
            <p:cNvPr id="27696" name="TextBox 15"/>
            <p:cNvSpPr txBox="1">
              <a:spLocks noChangeArrowheads="1"/>
            </p:cNvSpPr>
            <p:nvPr/>
          </p:nvSpPr>
          <p:spPr bwMode="auto">
            <a:xfrm>
              <a:off x="2520452" y="2743752"/>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sp>
          <p:nvSpPr>
            <p:cNvPr id="27697" name="TextBox 16"/>
            <p:cNvSpPr txBox="1">
              <a:spLocks noChangeArrowheads="1"/>
            </p:cNvSpPr>
            <p:nvPr/>
          </p:nvSpPr>
          <p:spPr bwMode="auto">
            <a:xfrm>
              <a:off x="735197" y="271995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sp>
          <p:nvSpPr>
            <p:cNvPr id="27698" name="TextBox 43"/>
            <p:cNvSpPr txBox="1">
              <a:spLocks noChangeArrowheads="1"/>
            </p:cNvSpPr>
            <p:nvPr/>
          </p:nvSpPr>
          <p:spPr bwMode="auto">
            <a:xfrm>
              <a:off x="1523679" y="2708920"/>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op</a:t>
              </a:r>
              <a:endParaRPr lang="fr-CA" altLang="fr-FR" sz="1200" b="0"/>
            </a:p>
          </p:txBody>
        </p:sp>
        <p:sp>
          <p:nvSpPr>
            <p:cNvPr id="27699" name="TextBox 13"/>
            <p:cNvSpPr txBox="1">
              <a:spLocks noChangeArrowheads="1"/>
            </p:cNvSpPr>
            <p:nvPr/>
          </p:nvSpPr>
          <p:spPr bwMode="auto">
            <a:xfrm>
              <a:off x="1523679" y="198917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cxnSp>
          <p:nvCxnSpPr>
            <p:cNvPr id="18" name="Straight Connector 17"/>
            <p:cNvCxnSpPr>
              <a:stCxn id="27699" idx="2"/>
              <a:endCxn id="27697" idx="0"/>
            </p:cNvCxnSpPr>
            <p:nvPr/>
          </p:nvCxnSpPr>
          <p:spPr>
            <a:xfrm flipH="1">
              <a:off x="993921" y="2266905"/>
              <a:ext cx="787285" cy="452308"/>
            </a:xfrm>
            <a:prstGeom prst="line">
              <a:avLst/>
            </a:prstGeom>
          </p:spPr>
          <p:style>
            <a:lnRef idx="1">
              <a:schemeClr val="accent1"/>
            </a:lnRef>
            <a:fillRef idx="0">
              <a:schemeClr val="accent1"/>
            </a:fillRef>
            <a:effectRef idx="0">
              <a:schemeClr val="accent1"/>
            </a:effectRef>
            <a:fontRef idx="minor">
              <a:schemeClr val="tx1"/>
            </a:fontRef>
          </p:style>
        </p:cxnSp>
        <p:cxnSp>
          <p:nvCxnSpPr>
            <p:cNvPr id="19" name="Straight Connector 18"/>
            <p:cNvCxnSpPr>
              <a:stCxn id="27699" idx="2"/>
              <a:endCxn id="27696" idx="0"/>
            </p:cNvCxnSpPr>
            <p:nvPr/>
          </p:nvCxnSpPr>
          <p:spPr>
            <a:xfrm>
              <a:off x="1781206" y="2266905"/>
              <a:ext cx="996804" cy="476113"/>
            </a:xfrm>
            <a:prstGeom prst="line">
              <a:avLst/>
            </a:prstGeom>
          </p:spPr>
          <p:style>
            <a:lnRef idx="1">
              <a:schemeClr val="accent1"/>
            </a:lnRef>
            <a:fillRef idx="0">
              <a:schemeClr val="accent1"/>
            </a:fillRef>
            <a:effectRef idx="0">
              <a:schemeClr val="accent1"/>
            </a:effectRef>
            <a:fontRef idx="minor">
              <a:schemeClr val="tx1"/>
            </a:fontRef>
          </p:style>
        </p:cxnSp>
        <p:cxnSp>
          <p:nvCxnSpPr>
            <p:cNvPr id="43" name="Straight Connector 42"/>
            <p:cNvCxnSpPr>
              <a:stCxn id="27699" idx="2"/>
              <a:endCxn id="27698" idx="0"/>
            </p:cNvCxnSpPr>
            <p:nvPr/>
          </p:nvCxnSpPr>
          <p:spPr>
            <a:xfrm>
              <a:off x="1781206" y="2266905"/>
              <a:ext cx="0" cy="44278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2" name="Group 27661"/>
          <p:cNvGrpSpPr>
            <a:grpSpLocks/>
          </p:cNvGrpSpPr>
          <p:nvPr/>
        </p:nvGrpSpPr>
        <p:grpSpPr bwMode="auto">
          <a:xfrm>
            <a:off x="735013" y="2997200"/>
            <a:ext cx="515937" cy="647700"/>
            <a:chOff x="735197" y="2996952"/>
            <a:chExt cx="516284" cy="648072"/>
          </a:xfrm>
        </p:grpSpPr>
        <p:sp>
          <p:nvSpPr>
            <p:cNvPr id="27694" name="TextBox 50"/>
            <p:cNvSpPr txBox="1">
              <a:spLocks noChangeArrowheads="1"/>
            </p:cNvSpPr>
            <p:nvPr/>
          </p:nvSpPr>
          <p:spPr bwMode="auto">
            <a:xfrm>
              <a:off x="735197" y="3368025"/>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id</a:t>
              </a:r>
              <a:endParaRPr lang="fr-CA" altLang="fr-FR" sz="1200" b="0"/>
            </a:p>
          </p:txBody>
        </p:sp>
        <p:cxnSp>
          <p:nvCxnSpPr>
            <p:cNvPr id="50" name="Straight Connector 49"/>
            <p:cNvCxnSpPr>
              <a:stCxn id="27697" idx="2"/>
              <a:endCxn id="27694" idx="0"/>
            </p:cNvCxnSpPr>
            <p:nvPr/>
          </p:nvCxnSpPr>
          <p:spPr>
            <a:xfrm>
              <a:off x="994133" y="2996952"/>
              <a:ext cx="0" cy="371688"/>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9" name="Group 27668"/>
          <p:cNvGrpSpPr>
            <a:grpSpLocks/>
          </p:cNvGrpSpPr>
          <p:nvPr/>
        </p:nvGrpSpPr>
        <p:grpSpPr bwMode="auto">
          <a:xfrm>
            <a:off x="4427538" y="2997200"/>
            <a:ext cx="1866900" cy="889000"/>
            <a:chOff x="4427984" y="2996952"/>
            <a:chExt cx="1865728" cy="889866"/>
          </a:xfrm>
        </p:grpSpPr>
        <p:sp>
          <p:nvSpPr>
            <p:cNvPr id="27688" name="TextBox 71"/>
            <p:cNvSpPr txBox="1">
              <a:spLocks noChangeArrowheads="1"/>
            </p:cNvSpPr>
            <p:nvPr/>
          </p:nvSpPr>
          <p:spPr bwMode="auto">
            <a:xfrm>
              <a:off x="4427984" y="3609819"/>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sp>
          <p:nvSpPr>
            <p:cNvPr id="27689" name="TextBox 72"/>
            <p:cNvSpPr txBox="1">
              <a:spLocks noChangeArrowheads="1"/>
            </p:cNvSpPr>
            <p:nvPr/>
          </p:nvSpPr>
          <p:spPr bwMode="auto">
            <a:xfrm>
              <a:off x="5106260" y="360368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op</a:t>
              </a:r>
              <a:endParaRPr lang="fr-CA" altLang="fr-FR" sz="1200" b="0"/>
            </a:p>
          </p:txBody>
        </p:sp>
        <p:sp>
          <p:nvSpPr>
            <p:cNvPr id="27690" name="TextBox 73"/>
            <p:cNvSpPr txBox="1">
              <a:spLocks noChangeArrowheads="1"/>
            </p:cNvSpPr>
            <p:nvPr/>
          </p:nvSpPr>
          <p:spPr bwMode="auto">
            <a:xfrm>
              <a:off x="5777428" y="3609819"/>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cxnSp>
          <p:nvCxnSpPr>
            <p:cNvPr id="75" name="Straight Connector 74"/>
            <p:cNvCxnSpPr>
              <a:stCxn id="27677" idx="2"/>
              <a:endCxn id="27688" idx="0"/>
            </p:cNvCxnSpPr>
            <p:nvPr/>
          </p:nvCxnSpPr>
          <p:spPr>
            <a:xfrm flipH="1">
              <a:off x="4686584" y="2996952"/>
              <a:ext cx="699648" cy="613372"/>
            </a:xfrm>
            <a:prstGeom prst="line">
              <a:avLst/>
            </a:prstGeom>
          </p:spPr>
          <p:style>
            <a:lnRef idx="1">
              <a:schemeClr val="accent1"/>
            </a:lnRef>
            <a:fillRef idx="0">
              <a:schemeClr val="accent1"/>
            </a:fillRef>
            <a:effectRef idx="0">
              <a:schemeClr val="accent1"/>
            </a:effectRef>
            <a:fontRef idx="minor">
              <a:schemeClr val="tx1"/>
            </a:fontRef>
          </p:style>
        </p:cxnSp>
        <p:cxnSp>
          <p:nvCxnSpPr>
            <p:cNvPr id="76" name="Straight Connector 75"/>
            <p:cNvCxnSpPr>
              <a:stCxn id="27677" idx="2"/>
              <a:endCxn id="27689" idx="0"/>
            </p:cNvCxnSpPr>
            <p:nvPr/>
          </p:nvCxnSpPr>
          <p:spPr>
            <a:xfrm flipH="1">
              <a:off x="5364021" y="2996952"/>
              <a:ext cx="22211" cy="607016"/>
            </a:xfrm>
            <a:prstGeom prst="line">
              <a:avLst/>
            </a:prstGeom>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27677" idx="2"/>
              <a:endCxn id="27690" idx="0"/>
            </p:cNvCxnSpPr>
            <p:nvPr/>
          </p:nvCxnSpPr>
          <p:spPr>
            <a:xfrm>
              <a:off x="5386232" y="2996952"/>
              <a:ext cx="648879" cy="61337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0" name="Group 27669"/>
          <p:cNvGrpSpPr>
            <a:grpSpLocks/>
          </p:cNvGrpSpPr>
          <p:nvPr/>
        </p:nvGrpSpPr>
        <p:grpSpPr bwMode="auto">
          <a:xfrm>
            <a:off x="4427538" y="3886200"/>
            <a:ext cx="515937" cy="596900"/>
            <a:chOff x="4427984" y="3886818"/>
            <a:chExt cx="516284" cy="595577"/>
          </a:xfrm>
        </p:grpSpPr>
        <p:sp>
          <p:nvSpPr>
            <p:cNvPr id="27686" name="TextBox 79"/>
            <p:cNvSpPr txBox="1">
              <a:spLocks noChangeArrowheads="1"/>
            </p:cNvSpPr>
            <p:nvPr/>
          </p:nvSpPr>
          <p:spPr bwMode="auto">
            <a:xfrm>
              <a:off x="4427984" y="4205396"/>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id</a:t>
              </a:r>
              <a:endParaRPr lang="fr-CA" altLang="fr-FR" sz="1200" b="0"/>
            </a:p>
          </p:txBody>
        </p:sp>
        <p:cxnSp>
          <p:nvCxnSpPr>
            <p:cNvPr id="81" name="Straight Connector 80"/>
            <p:cNvCxnSpPr>
              <a:stCxn id="27688" idx="2"/>
              <a:endCxn id="27686" idx="0"/>
            </p:cNvCxnSpPr>
            <p:nvPr/>
          </p:nvCxnSpPr>
          <p:spPr>
            <a:xfrm>
              <a:off x="4686920" y="3886818"/>
              <a:ext cx="0" cy="31838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1" name="Group 27670"/>
          <p:cNvGrpSpPr>
            <a:grpSpLocks/>
          </p:cNvGrpSpPr>
          <p:nvPr/>
        </p:nvGrpSpPr>
        <p:grpSpPr bwMode="auto">
          <a:xfrm>
            <a:off x="5106988" y="3881438"/>
            <a:ext cx="515937" cy="627062"/>
            <a:chOff x="5106260" y="3880682"/>
            <a:chExt cx="516284" cy="628438"/>
          </a:xfrm>
        </p:grpSpPr>
        <p:sp>
          <p:nvSpPr>
            <p:cNvPr id="27684" name="TextBox 81"/>
            <p:cNvSpPr txBox="1">
              <a:spLocks noChangeArrowheads="1"/>
            </p:cNvSpPr>
            <p:nvPr/>
          </p:nvSpPr>
          <p:spPr bwMode="auto">
            <a:xfrm>
              <a:off x="5106260" y="4232120"/>
              <a:ext cx="516284" cy="277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a:t>
              </a:r>
              <a:endParaRPr lang="fr-CA" altLang="fr-FR" sz="1200" b="0"/>
            </a:p>
          </p:txBody>
        </p:sp>
        <p:cxnSp>
          <p:nvCxnSpPr>
            <p:cNvPr id="83" name="Straight Connector 82"/>
            <p:cNvCxnSpPr>
              <a:stCxn id="27689" idx="2"/>
              <a:endCxn id="27684" idx="0"/>
            </p:cNvCxnSpPr>
            <p:nvPr/>
          </p:nvCxnSpPr>
          <p:spPr>
            <a:xfrm>
              <a:off x="5365196" y="3880682"/>
              <a:ext cx="0" cy="351607"/>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2" name="Group 27671"/>
          <p:cNvGrpSpPr>
            <a:grpSpLocks/>
          </p:cNvGrpSpPr>
          <p:nvPr/>
        </p:nvGrpSpPr>
        <p:grpSpPr bwMode="auto">
          <a:xfrm>
            <a:off x="5776913" y="3886200"/>
            <a:ext cx="517525" cy="596900"/>
            <a:chOff x="5777428" y="3886818"/>
            <a:chExt cx="516284" cy="595576"/>
          </a:xfrm>
        </p:grpSpPr>
        <p:sp>
          <p:nvSpPr>
            <p:cNvPr id="27682" name="TextBox 83"/>
            <p:cNvSpPr txBox="1">
              <a:spLocks noChangeArrowheads="1"/>
            </p:cNvSpPr>
            <p:nvPr/>
          </p:nvSpPr>
          <p:spPr bwMode="auto">
            <a:xfrm>
              <a:off x="5777428" y="4205395"/>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id</a:t>
              </a:r>
              <a:endParaRPr lang="fr-CA" altLang="fr-FR" sz="1200" b="0"/>
            </a:p>
          </p:txBody>
        </p:sp>
        <p:cxnSp>
          <p:nvCxnSpPr>
            <p:cNvPr id="85" name="Straight Connector 84"/>
            <p:cNvCxnSpPr>
              <a:stCxn id="27690" idx="2"/>
              <a:endCxn id="27682" idx="0"/>
            </p:cNvCxnSpPr>
            <p:nvPr/>
          </p:nvCxnSpPr>
          <p:spPr>
            <a:xfrm>
              <a:off x="6035570" y="3886818"/>
              <a:ext cx="0" cy="31838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68" name="Group 27667"/>
          <p:cNvGrpSpPr>
            <a:grpSpLocks/>
          </p:cNvGrpSpPr>
          <p:nvPr/>
        </p:nvGrpSpPr>
        <p:grpSpPr bwMode="auto">
          <a:xfrm>
            <a:off x="5127625" y="1989138"/>
            <a:ext cx="2900363" cy="1031875"/>
            <a:chOff x="5127685" y="1989173"/>
            <a:chExt cx="2900699" cy="1031578"/>
          </a:xfrm>
        </p:grpSpPr>
        <p:sp>
          <p:nvSpPr>
            <p:cNvPr id="2" name="TextBox 66"/>
            <p:cNvSpPr txBox="1">
              <a:spLocks noChangeArrowheads="1"/>
            </p:cNvSpPr>
            <p:nvPr/>
          </p:nvSpPr>
          <p:spPr bwMode="auto">
            <a:xfrm>
              <a:off x="6227295" y="198917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sp>
          <p:nvSpPr>
            <p:cNvPr id="3" name="TextBox 67"/>
            <p:cNvSpPr txBox="1">
              <a:spLocks noChangeArrowheads="1"/>
            </p:cNvSpPr>
            <p:nvPr/>
          </p:nvSpPr>
          <p:spPr bwMode="auto">
            <a:xfrm>
              <a:off x="7512100" y="2743752"/>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sp>
          <p:nvSpPr>
            <p:cNvPr id="27677" name="TextBox 68"/>
            <p:cNvSpPr txBox="1">
              <a:spLocks noChangeArrowheads="1"/>
            </p:cNvSpPr>
            <p:nvPr/>
          </p:nvSpPr>
          <p:spPr bwMode="auto">
            <a:xfrm>
              <a:off x="5127685" y="271995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cxnSp>
          <p:nvCxnSpPr>
            <p:cNvPr id="70" name="Straight Connector 69"/>
            <p:cNvCxnSpPr>
              <a:endCxn id="27677" idx="0"/>
            </p:cNvCxnSpPr>
            <p:nvPr/>
          </p:nvCxnSpPr>
          <p:spPr>
            <a:xfrm flipH="1">
              <a:off x="5386478" y="2266905"/>
              <a:ext cx="1098677" cy="452308"/>
            </a:xfrm>
            <a:prstGeom prst="line">
              <a:avLst/>
            </a:prstGeom>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a:off x="6485155" y="2266905"/>
              <a:ext cx="1284436" cy="476113"/>
            </a:xfrm>
            <a:prstGeom prst="line">
              <a:avLst/>
            </a:prstGeom>
          </p:spPr>
          <p:style>
            <a:lnRef idx="1">
              <a:schemeClr val="accent1"/>
            </a:lnRef>
            <a:fillRef idx="0">
              <a:schemeClr val="accent1"/>
            </a:fillRef>
            <a:effectRef idx="0">
              <a:schemeClr val="accent1"/>
            </a:effectRef>
            <a:fontRef idx="minor">
              <a:schemeClr val="tx1"/>
            </a:fontRef>
          </p:style>
        </p:cxnSp>
        <p:sp>
          <p:nvSpPr>
            <p:cNvPr id="27680" name="TextBox 85"/>
            <p:cNvSpPr txBox="1">
              <a:spLocks noChangeArrowheads="1"/>
            </p:cNvSpPr>
            <p:nvPr/>
          </p:nvSpPr>
          <p:spPr bwMode="auto">
            <a:xfrm>
              <a:off x="6227295" y="2708920"/>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op</a:t>
              </a:r>
              <a:endParaRPr lang="fr-CA" altLang="fr-FR" sz="1200" b="0"/>
            </a:p>
          </p:txBody>
        </p:sp>
        <p:cxnSp>
          <p:nvCxnSpPr>
            <p:cNvPr id="87" name="Straight Connector 86"/>
            <p:cNvCxnSpPr>
              <a:endCxn id="27680" idx="0"/>
            </p:cNvCxnSpPr>
            <p:nvPr/>
          </p:nvCxnSpPr>
          <p:spPr>
            <a:xfrm>
              <a:off x="6485155" y="2266905"/>
              <a:ext cx="0" cy="44278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3" name="Group 27672"/>
          <p:cNvGrpSpPr>
            <a:grpSpLocks/>
          </p:cNvGrpSpPr>
          <p:nvPr/>
        </p:nvGrpSpPr>
        <p:grpSpPr bwMode="auto">
          <a:xfrm>
            <a:off x="6227763" y="2986088"/>
            <a:ext cx="515937" cy="882650"/>
            <a:chOff x="6228184" y="2985919"/>
            <a:chExt cx="516284" cy="882820"/>
          </a:xfrm>
        </p:grpSpPr>
        <p:sp>
          <p:nvSpPr>
            <p:cNvPr id="4" name="TextBox 94"/>
            <p:cNvSpPr txBox="1">
              <a:spLocks noChangeArrowheads="1"/>
            </p:cNvSpPr>
            <p:nvPr/>
          </p:nvSpPr>
          <p:spPr bwMode="auto">
            <a:xfrm>
              <a:off x="6228184" y="3591740"/>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a:t>
              </a:r>
              <a:endParaRPr lang="fr-CA" altLang="fr-FR" sz="1200" b="0"/>
            </a:p>
          </p:txBody>
        </p:sp>
        <p:cxnSp>
          <p:nvCxnSpPr>
            <p:cNvPr id="96" name="Straight Connector 95"/>
            <p:cNvCxnSpPr>
              <a:stCxn id="27680" idx="2"/>
            </p:cNvCxnSpPr>
            <p:nvPr/>
          </p:nvCxnSpPr>
          <p:spPr>
            <a:xfrm>
              <a:off x="6485532" y="2985919"/>
              <a:ext cx="1588" cy="60654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27674" name="Group 27673"/>
          <p:cNvGrpSpPr>
            <a:grpSpLocks/>
          </p:cNvGrpSpPr>
          <p:nvPr/>
        </p:nvGrpSpPr>
        <p:grpSpPr bwMode="auto">
          <a:xfrm>
            <a:off x="7512050" y="3021013"/>
            <a:ext cx="515938" cy="806450"/>
            <a:chOff x="7512080" y="3020751"/>
            <a:chExt cx="516284" cy="807021"/>
          </a:xfrm>
        </p:grpSpPr>
        <p:sp>
          <p:nvSpPr>
            <p:cNvPr id="6" name="TextBox 98"/>
            <p:cNvSpPr txBox="1">
              <a:spLocks noChangeArrowheads="1"/>
            </p:cNvSpPr>
            <p:nvPr/>
          </p:nvSpPr>
          <p:spPr bwMode="auto">
            <a:xfrm>
              <a:off x="7512080" y="3550773"/>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id</a:t>
              </a:r>
              <a:endParaRPr lang="fr-CA" altLang="fr-FR" sz="1200" b="0"/>
            </a:p>
          </p:txBody>
        </p:sp>
        <p:cxnSp>
          <p:nvCxnSpPr>
            <p:cNvPr id="100" name="Straight Connector 99"/>
            <p:cNvCxnSpPr/>
            <p:nvPr/>
          </p:nvCxnSpPr>
          <p:spPr>
            <a:xfrm flipH="1">
              <a:off x="7771017" y="3020751"/>
              <a:ext cx="0" cy="530600"/>
            </a:xfrm>
            <a:prstGeom prst="line">
              <a:avLst/>
            </a:prstGeom>
          </p:spPr>
          <p:style>
            <a:lnRef idx="1">
              <a:schemeClr val="accent1"/>
            </a:lnRef>
            <a:fillRef idx="0">
              <a:schemeClr val="accent1"/>
            </a:fillRef>
            <a:effectRef idx="0">
              <a:schemeClr val="accent1"/>
            </a:effectRef>
            <a:fontRef idx="minor">
              <a:schemeClr val="tx1"/>
            </a:fontRef>
          </p:style>
        </p:cxnSp>
      </p:grpSp>
      <p:sp>
        <p:nvSpPr>
          <p:cNvPr id="27676" name="TextBox 27675"/>
          <p:cNvSpPr txBox="1">
            <a:spLocks noChangeArrowheads="1"/>
          </p:cNvSpPr>
          <p:nvPr/>
        </p:nvSpPr>
        <p:spPr bwMode="auto">
          <a:xfrm>
            <a:off x="395288" y="4724400"/>
            <a:ext cx="25209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Equivalent à:</a:t>
            </a:r>
          </a:p>
          <a:p>
            <a:pPr eaLnBrk="1" hangingPunct="1">
              <a:spcBef>
                <a:spcPct val="0"/>
              </a:spcBef>
              <a:spcAft>
                <a:spcPct val="0"/>
              </a:spcAft>
              <a:buFontTx/>
              <a:buNone/>
            </a:pPr>
            <a:r>
              <a:rPr lang="en-CA" altLang="fr-FR" sz="1800" b="0"/>
              <a:t>id+(id*id)</a:t>
            </a:r>
            <a:endParaRPr lang="fr-CA" altLang="fr-FR" sz="1800" b="0"/>
          </a:p>
        </p:txBody>
      </p:sp>
      <p:sp>
        <p:nvSpPr>
          <p:cNvPr id="120" name="TextBox 119"/>
          <p:cNvSpPr txBox="1">
            <a:spLocks noChangeArrowheads="1"/>
          </p:cNvSpPr>
          <p:nvPr/>
        </p:nvSpPr>
        <p:spPr bwMode="auto">
          <a:xfrm>
            <a:off x="5003800" y="4724400"/>
            <a:ext cx="25209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Equivalent à:</a:t>
            </a:r>
          </a:p>
          <a:p>
            <a:pPr eaLnBrk="1" hangingPunct="1">
              <a:spcBef>
                <a:spcPct val="0"/>
              </a:spcBef>
              <a:spcAft>
                <a:spcPct val="0"/>
              </a:spcAft>
              <a:buFontTx/>
              <a:buNone/>
            </a:pPr>
            <a:r>
              <a:rPr lang="en-CA" altLang="fr-FR" sz="1800" b="0"/>
              <a:t>(id+id)*id</a:t>
            </a:r>
            <a:endParaRPr lang="fr-CA" altLang="fr-FR" sz="1800" b="0"/>
          </a:p>
        </p:txBody>
      </p:sp>
      <p:pic>
        <p:nvPicPr>
          <p:cNvPr id="92165" name="Picture 5"/>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40450" y="5013325"/>
            <a:ext cx="352425" cy="3508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7" name="TextBox 125"/>
          <p:cNvSpPr txBox="1">
            <a:spLocks noChangeArrowheads="1"/>
          </p:cNvSpPr>
          <p:nvPr/>
        </p:nvSpPr>
        <p:spPr bwMode="auto">
          <a:xfrm>
            <a:off x="395288" y="5373688"/>
            <a:ext cx="8424862" cy="984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Grammaire:</a:t>
            </a:r>
          </a:p>
          <a:p>
            <a:pPr eaLnBrk="1" hangingPunct="1">
              <a:spcBef>
                <a:spcPct val="0"/>
              </a:spcBef>
              <a:spcAft>
                <a:spcPct val="0"/>
              </a:spcAft>
              <a:buFontTx/>
              <a:buNone/>
            </a:pPr>
            <a:r>
              <a:rPr lang="en-US" altLang="fr-FR">
                <a:solidFill>
                  <a:schemeClr val="tx2"/>
                </a:solidFill>
                <a:latin typeface="Courier New" pitchFamily="49" charset="0"/>
                <a:cs typeface="Courier New" pitchFamily="49" charset="0"/>
              </a:rPr>
              <a:t>〈expr〉</a:t>
            </a:r>
            <a:r>
              <a:rPr lang="en-US" altLang="fr-FR">
                <a:solidFill>
                  <a:schemeClr val="tx2"/>
                </a:solidFill>
                <a:latin typeface="Courier New" pitchFamily="49" charset="0"/>
                <a:cs typeface="Courier New" pitchFamily="49" charset="0"/>
                <a:sym typeface="Wingdings" pitchFamily="2" charset="2"/>
              </a:rPr>
              <a:t>::=〈expr〉〈op〉〈expr〉| id | num</a:t>
            </a:r>
            <a:endParaRPr lang="en-US" altLang="fr-FR">
              <a:solidFill>
                <a:schemeClr val="tx2"/>
              </a:solidFill>
              <a:latin typeface="Courier New" pitchFamily="49" charset="0"/>
              <a:cs typeface="Courier New" pitchFamily="49" charset="0"/>
            </a:endParaRPr>
          </a:p>
          <a:p>
            <a:pPr eaLnBrk="1" hangingPunct="1">
              <a:spcBef>
                <a:spcPct val="0"/>
              </a:spcBef>
              <a:spcAft>
                <a:spcPct val="0"/>
              </a:spcAft>
              <a:buFontTx/>
              <a:buNone/>
            </a:pPr>
            <a:r>
              <a:rPr lang="en-US" altLang="fr-FR">
                <a:solidFill>
                  <a:schemeClr val="tx2"/>
                </a:solidFill>
                <a:latin typeface="Courier New" pitchFamily="49" charset="0"/>
                <a:cs typeface="Courier New" pitchFamily="49" charset="0"/>
              </a:rPr>
              <a:t>〈op〉</a:t>
            </a:r>
            <a:r>
              <a:rPr lang="en-US" altLang="fr-FR">
                <a:solidFill>
                  <a:schemeClr val="tx2"/>
                </a:solidFill>
                <a:latin typeface="Courier New" pitchFamily="49" charset="0"/>
                <a:cs typeface="Courier New" pitchFamily="49" charset="0"/>
                <a:sym typeface="Wingdings" pitchFamily="2" charset="2"/>
              </a:rPr>
              <a:t>::= + | - | * | /</a:t>
            </a:r>
          </a:p>
        </p:txBody>
      </p:sp>
    </p:spTree>
    <p:extLst>
      <p:ext uri="{BB962C8B-B14F-4D97-AF65-F5344CB8AC3E}">
        <p14:creationId xmlns:p14="http://schemas.microsoft.com/office/powerpoint/2010/main" val="95038701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7675"/>
                                        </p:tgtEl>
                                        <p:attrNameLst>
                                          <p:attrName>style.visibility</p:attrName>
                                        </p:attrNameLst>
                                      </p:cBhvr>
                                      <p:to>
                                        <p:strVal val="visible"/>
                                      </p:to>
                                    </p:set>
                                    <p:animEffect transition="in" filter="fade">
                                      <p:cBhvr>
                                        <p:cTn id="7" dur="500"/>
                                        <p:tgtEl>
                                          <p:spTgt spid="2767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7662"/>
                                        </p:tgtEl>
                                        <p:attrNameLst>
                                          <p:attrName>style.visibility</p:attrName>
                                        </p:attrNameLst>
                                      </p:cBhvr>
                                      <p:to>
                                        <p:strVal val="visible"/>
                                      </p:to>
                                    </p:set>
                                    <p:animEffect transition="in" filter="fade">
                                      <p:cBhvr>
                                        <p:cTn id="12" dur="500"/>
                                        <p:tgtEl>
                                          <p:spTgt spid="2766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7663"/>
                                        </p:tgtEl>
                                        <p:attrNameLst>
                                          <p:attrName>style.visibility</p:attrName>
                                        </p:attrNameLst>
                                      </p:cBhvr>
                                      <p:to>
                                        <p:strVal val="visible"/>
                                      </p:to>
                                    </p:set>
                                    <p:animEffect transition="in" filter="fade">
                                      <p:cBhvr>
                                        <p:cTn id="17" dur="500"/>
                                        <p:tgtEl>
                                          <p:spTgt spid="2766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7664"/>
                                        </p:tgtEl>
                                        <p:attrNameLst>
                                          <p:attrName>style.visibility</p:attrName>
                                        </p:attrNameLst>
                                      </p:cBhvr>
                                      <p:to>
                                        <p:strVal val="visible"/>
                                      </p:to>
                                    </p:set>
                                    <p:animEffect transition="in" filter="fade">
                                      <p:cBhvr>
                                        <p:cTn id="22" dur="500"/>
                                        <p:tgtEl>
                                          <p:spTgt spid="2766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7665"/>
                                        </p:tgtEl>
                                        <p:attrNameLst>
                                          <p:attrName>style.visibility</p:attrName>
                                        </p:attrNameLst>
                                      </p:cBhvr>
                                      <p:to>
                                        <p:strVal val="visible"/>
                                      </p:to>
                                    </p:set>
                                    <p:animEffect transition="in" filter="fade">
                                      <p:cBhvr>
                                        <p:cTn id="27" dur="500"/>
                                        <p:tgtEl>
                                          <p:spTgt spid="27665"/>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27666"/>
                                        </p:tgtEl>
                                        <p:attrNameLst>
                                          <p:attrName>style.visibility</p:attrName>
                                        </p:attrNameLst>
                                      </p:cBhvr>
                                      <p:to>
                                        <p:strVal val="visible"/>
                                      </p:to>
                                    </p:set>
                                    <p:animEffect transition="in" filter="fade">
                                      <p:cBhvr>
                                        <p:cTn id="32" dur="500"/>
                                        <p:tgtEl>
                                          <p:spTgt spid="27666"/>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27667"/>
                                        </p:tgtEl>
                                        <p:attrNameLst>
                                          <p:attrName>style.visibility</p:attrName>
                                        </p:attrNameLst>
                                      </p:cBhvr>
                                      <p:to>
                                        <p:strVal val="visible"/>
                                      </p:to>
                                    </p:set>
                                    <p:animEffect transition="in" filter="fade">
                                      <p:cBhvr>
                                        <p:cTn id="37" dur="500"/>
                                        <p:tgtEl>
                                          <p:spTgt spid="27667"/>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27668"/>
                                        </p:tgtEl>
                                        <p:attrNameLst>
                                          <p:attrName>style.visibility</p:attrName>
                                        </p:attrNameLst>
                                      </p:cBhvr>
                                      <p:to>
                                        <p:strVal val="visible"/>
                                      </p:to>
                                    </p:set>
                                    <p:animEffect transition="in" filter="fade">
                                      <p:cBhvr>
                                        <p:cTn id="42" dur="500"/>
                                        <p:tgtEl>
                                          <p:spTgt spid="27668"/>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27669"/>
                                        </p:tgtEl>
                                        <p:attrNameLst>
                                          <p:attrName>style.visibility</p:attrName>
                                        </p:attrNameLst>
                                      </p:cBhvr>
                                      <p:to>
                                        <p:strVal val="visible"/>
                                      </p:to>
                                    </p:set>
                                    <p:animEffect transition="in" filter="fade">
                                      <p:cBhvr>
                                        <p:cTn id="47" dur="500"/>
                                        <p:tgtEl>
                                          <p:spTgt spid="27669"/>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27670"/>
                                        </p:tgtEl>
                                        <p:attrNameLst>
                                          <p:attrName>style.visibility</p:attrName>
                                        </p:attrNameLst>
                                      </p:cBhvr>
                                      <p:to>
                                        <p:strVal val="visible"/>
                                      </p:to>
                                    </p:set>
                                    <p:animEffect transition="in" filter="fade">
                                      <p:cBhvr>
                                        <p:cTn id="52" dur="500"/>
                                        <p:tgtEl>
                                          <p:spTgt spid="27670"/>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27671"/>
                                        </p:tgtEl>
                                        <p:attrNameLst>
                                          <p:attrName>style.visibility</p:attrName>
                                        </p:attrNameLst>
                                      </p:cBhvr>
                                      <p:to>
                                        <p:strVal val="visible"/>
                                      </p:to>
                                    </p:set>
                                    <p:animEffect transition="in" filter="fade">
                                      <p:cBhvr>
                                        <p:cTn id="57" dur="500"/>
                                        <p:tgtEl>
                                          <p:spTgt spid="27671"/>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27672"/>
                                        </p:tgtEl>
                                        <p:attrNameLst>
                                          <p:attrName>style.visibility</p:attrName>
                                        </p:attrNameLst>
                                      </p:cBhvr>
                                      <p:to>
                                        <p:strVal val="visible"/>
                                      </p:to>
                                    </p:set>
                                    <p:animEffect transition="in" filter="fade">
                                      <p:cBhvr>
                                        <p:cTn id="62" dur="500"/>
                                        <p:tgtEl>
                                          <p:spTgt spid="27672"/>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27673"/>
                                        </p:tgtEl>
                                        <p:attrNameLst>
                                          <p:attrName>style.visibility</p:attrName>
                                        </p:attrNameLst>
                                      </p:cBhvr>
                                      <p:to>
                                        <p:strVal val="visible"/>
                                      </p:to>
                                    </p:set>
                                    <p:animEffect transition="in" filter="fade">
                                      <p:cBhvr>
                                        <p:cTn id="67" dur="500"/>
                                        <p:tgtEl>
                                          <p:spTgt spid="27673"/>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27674"/>
                                        </p:tgtEl>
                                        <p:attrNameLst>
                                          <p:attrName>style.visibility</p:attrName>
                                        </p:attrNameLst>
                                      </p:cBhvr>
                                      <p:to>
                                        <p:strVal val="visible"/>
                                      </p:to>
                                    </p:set>
                                    <p:animEffect transition="in" filter="fade">
                                      <p:cBhvr>
                                        <p:cTn id="72" dur="500"/>
                                        <p:tgtEl>
                                          <p:spTgt spid="27674"/>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grpId="0" nodeType="clickEffect">
                                  <p:stCondLst>
                                    <p:cond delay="0"/>
                                  </p:stCondLst>
                                  <p:childTnLst>
                                    <p:set>
                                      <p:cBhvr>
                                        <p:cTn id="76" dur="1" fill="hold">
                                          <p:stCondLst>
                                            <p:cond delay="0"/>
                                          </p:stCondLst>
                                        </p:cTn>
                                        <p:tgtEl>
                                          <p:spTgt spid="27676"/>
                                        </p:tgtEl>
                                        <p:attrNameLst>
                                          <p:attrName>style.visibility</p:attrName>
                                        </p:attrNameLst>
                                      </p:cBhvr>
                                      <p:to>
                                        <p:strVal val="visible"/>
                                      </p:to>
                                    </p:set>
                                    <p:animEffect transition="in" filter="fade">
                                      <p:cBhvr>
                                        <p:cTn id="77" dur="500"/>
                                        <p:tgtEl>
                                          <p:spTgt spid="27676"/>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grpId="0" nodeType="clickEffect">
                                  <p:stCondLst>
                                    <p:cond delay="0"/>
                                  </p:stCondLst>
                                  <p:childTnLst>
                                    <p:set>
                                      <p:cBhvr>
                                        <p:cTn id="81" dur="1" fill="hold">
                                          <p:stCondLst>
                                            <p:cond delay="0"/>
                                          </p:stCondLst>
                                        </p:cTn>
                                        <p:tgtEl>
                                          <p:spTgt spid="120"/>
                                        </p:tgtEl>
                                        <p:attrNameLst>
                                          <p:attrName>style.visibility</p:attrName>
                                        </p:attrNameLst>
                                      </p:cBhvr>
                                      <p:to>
                                        <p:strVal val="visible"/>
                                      </p:to>
                                    </p:set>
                                    <p:animEffect transition="in" filter="fade">
                                      <p:cBhvr>
                                        <p:cTn id="82" dur="500"/>
                                        <p:tgtEl>
                                          <p:spTgt spid="120"/>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92165"/>
                                        </p:tgtEl>
                                        <p:attrNameLst>
                                          <p:attrName>style.visibility</p:attrName>
                                        </p:attrNameLst>
                                      </p:cBhvr>
                                      <p:to>
                                        <p:strVal val="visible"/>
                                      </p:to>
                                    </p:set>
                                    <p:animEffect transition="in" filter="fade">
                                      <p:cBhvr>
                                        <p:cTn id="87" dur="500"/>
                                        <p:tgtEl>
                                          <p:spTgt spid="921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76" grpId="0"/>
      <p:bldP spid="120"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Précédence</a:t>
            </a:r>
            <a:endParaRPr lang="fr-CA" dirty="0"/>
          </a:p>
        </p:txBody>
      </p:sp>
      <p:sp>
        <p:nvSpPr>
          <p:cNvPr id="28675" name="Content Placeholder 2"/>
          <p:cNvSpPr>
            <a:spLocks noGrp="1"/>
          </p:cNvSpPr>
          <p:nvPr>
            <p:ph idx="1"/>
          </p:nvPr>
        </p:nvSpPr>
        <p:spPr/>
        <p:txBody>
          <a:bodyPr/>
          <a:lstStyle/>
          <a:p>
            <a:r>
              <a:rPr lang="fr-CA" altLang="fr-FR" smtClean="0"/>
              <a:t>L’exemple précédent surligne un problème dans la grammaire:</a:t>
            </a:r>
          </a:p>
          <a:p>
            <a:pPr lvl="1"/>
            <a:r>
              <a:rPr lang="fr-CA" altLang="fr-FR" smtClean="0"/>
              <a:t>Il n’impose pas la précédence</a:t>
            </a:r>
          </a:p>
          <a:p>
            <a:pPr lvl="1"/>
            <a:r>
              <a:rPr lang="fr-CA" altLang="fr-FR" smtClean="0"/>
              <a:t>Il n’implique pas l’ordre d’évaluation</a:t>
            </a:r>
          </a:p>
          <a:p>
            <a:r>
              <a:rPr lang="fr-CA" altLang="fr-FR" smtClean="0"/>
              <a:t>On peut améliorer les règles de production pour ajouter la précédence</a:t>
            </a:r>
          </a:p>
          <a:p>
            <a:endParaRPr lang="fr-CA" altLang="fr-FR" smtClean="0"/>
          </a:p>
        </p:txBody>
      </p:sp>
      <p:sp>
        <p:nvSpPr>
          <p:cNvPr id="4" name="Footer Placeholder 3"/>
          <p:cNvSpPr>
            <a:spLocks noGrp="1"/>
          </p:cNvSpPr>
          <p:nvPr>
            <p:ph type="ftr" sz="quarter" idx="10"/>
          </p:nvPr>
        </p:nvSpPr>
        <p:spPr/>
        <p:txBody>
          <a:bodyPr/>
          <a:lstStyle/>
          <a:p>
            <a:pPr>
              <a:defRPr/>
            </a:pPr>
            <a:r>
              <a:rPr lang="en-US" dirty="0"/>
              <a:t>SEG2106 - Hussein Al Osman - Winter 2014</a:t>
            </a:r>
          </a:p>
        </p:txBody>
      </p:sp>
      <p:sp>
        <p:nvSpPr>
          <p:cNvPr id="2867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FCAD7D6-BBD7-498E-83A3-DD5DF88AD1C0}" type="slidenum">
              <a:rPr lang="fr-CA" altLang="fr-FR" sz="1200" b="0" smtClean="0">
                <a:solidFill>
                  <a:srgbClr val="898989"/>
                </a:solidFill>
                <a:cs typeface="Arial" pitchFamily="34" charset="0"/>
              </a:rPr>
              <a:pPr>
                <a:spcBef>
                  <a:spcPct val="0"/>
                </a:spcBef>
                <a:spcAft>
                  <a:spcPct val="0"/>
                </a:spcAft>
                <a:buFontTx/>
                <a:buNone/>
              </a:pPr>
              <a:t>301</a:t>
            </a:fld>
            <a:endParaRPr lang="fr-CA" altLang="fr-FR" sz="1200" b="0" smtClean="0">
              <a:solidFill>
                <a:srgbClr val="898989"/>
              </a:solidFill>
              <a:cs typeface="Arial" pitchFamily="34" charset="0"/>
            </a:endParaRPr>
          </a:p>
        </p:txBody>
      </p:sp>
      <p:pic>
        <p:nvPicPr>
          <p:cNvPr id="2867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t="11124"/>
          <a:stretch>
            <a:fillRect/>
          </a:stretch>
        </p:blipFill>
        <p:spPr bwMode="auto">
          <a:xfrm>
            <a:off x="2498725" y="3789363"/>
            <a:ext cx="3217863" cy="24685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277975962"/>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Appliquer la mise à jour de précédence</a:t>
            </a:r>
            <a:endParaRPr lang="fr-CA" dirty="0"/>
          </a:p>
        </p:txBody>
      </p:sp>
      <p:sp>
        <p:nvSpPr>
          <p:cNvPr id="29699" name="Content Placeholder 2"/>
          <p:cNvSpPr>
            <a:spLocks noGrp="1"/>
          </p:cNvSpPr>
          <p:nvPr>
            <p:ph idx="1"/>
          </p:nvPr>
        </p:nvSpPr>
        <p:spPr>
          <a:xfrm>
            <a:off x="457200" y="1752600"/>
            <a:ext cx="7620000" cy="739775"/>
          </a:xfrm>
        </p:spPr>
        <p:txBody>
          <a:bodyPr/>
          <a:lstStyle/>
          <a:p>
            <a:r>
              <a:rPr lang="fr-CA" altLang="fr-FR" smtClean="0"/>
              <a:t>La phrase id + id * id possède seulement une seule dérivation </a:t>
            </a:r>
            <a:r>
              <a:rPr lang="fr-CA" altLang="fr-FR" smtClean="0">
                <a:solidFill>
                  <a:schemeClr val="tx2"/>
                </a:solidFill>
              </a:rPr>
              <a:t>à gauche</a:t>
            </a:r>
            <a:r>
              <a:rPr lang="fr-CA" altLang="fr-FR" smtClean="0"/>
              <a:t> maintenant:</a:t>
            </a:r>
          </a:p>
          <a:p>
            <a:endParaRPr lang="fr-CA" altLang="fr-FR" smtClean="0"/>
          </a:p>
        </p:txBody>
      </p:sp>
      <p:sp>
        <p:nvSpPr>
          <p:cNvPr id="4" name="Footer Placeholder 3"/>
          <p:cNvSpPr>
            <a:spLocks noGrp="1"/>
          </p:cNvSpPr>
          <p:nvPr>
            <p:ph type="ftr" sz="quarter" idx="10"/>
          </p:nvPr>
        </p:nvSpPr>
        <p:spPr/>
        <p:txBody>
          <a:bodyPr/>
          <a:lstStyle/>
          <a:p>
            <a:pPr>
              <a:defRPr/>
            </a:pPr>
            <a:r>
              <a:rPr lang="en-US"/>
              <a:t>SEG2106 - Hussein Al Osman - Winter 2014</a:t>
            </a:r>
            <a:endParaRPr lang="en-US" dirty="0"/>
          </a:p>
        </p:txBody>
      </p:sp>
      <p:sp>
        <p:nvSpPr>
          <p:cNvPr id="2970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AB58BC7-A0B1-4F34-ACAA-D0E6D8A680C8}" type="slidenum">
              <a:rPr lang="fr-CA" altLang="fr-FR" sz="1200" b="0" smtClean="0">
                <a:solidFill>
                  <a:srgbClr val="898989"/>
                </a:solidFill>
                <a:cs typeface="Arial" pitchFamily="34" charset="0"/>
              </a:rPr>
              <a:pPr>
                <a:spcBef>
                  <a:spcPct val="0"/>
                </a:spcBef>
                <a:spcAft>
                  <a:spcPct val="0"/>
                </a:spcAft>
                <a:buFontTx/>
                <a:buNone/>
              </a:pPr>
              <a:t>302</a:t>
            </a:fld>
            <a:endParaRPr lang="fr-CA" altLang="fr-FR" sz="1200" b="0" smtClean="0">
              <a:solidFill>
                <a:srgbClr val="898989"/>
              </a:solidFill>
              <a:cs typeface="Arial" pitchFamily="34" charset="0"/>
            </a:endParaRPr>
          </a:p>
        </p:txBody>
      </p:sp>
      <p:sp>
        <p:nvSpPr>
          <p:cNvPr id="30726" name="TextBox 5"/>
          <p:cNvSpPr txBox="1">
            <a:spLocks noChangeArrowheads="1"/>
          </p:cNvSpPr>
          <p:nvPr/>
        </p:nvSpPr>
        <p:spPr bwMode="auto">
          <a:xfrm>
            <a:off x="34925" y="2981325"/>
            <a:ext cx="4176713" cy="1816100"/>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solidFill>
                  <a:schemeClr val="tx2"/>
                </a:solidFill>
                <a:latin typeface="Courier New" pitchFamily="49" charset="0"/>
                <a:cs typeface="Courier New" pitchFamily="49" charset="0"/>
              </a:rPr>
              <a:t>〈expr〉	</a:t>
            </a:r>
            <a:r>
              <a:rPr lang="en-US" altLang="fr-FR" sz="1400">
                <a:solidFill>
                  <a:schemeClr val="tx2"/>
                </a:solidFill>
                <a:latin typeface="Courier New" pitchFamily="49" charset="0"/>
                <a:cs typeface="Courier New" pitchFamily="49" charset="0"/>
                <a:sym typeface="Symbol" pitchFamily="18" charset="2"/>
              </a:rPr>
              <a:t> 〈expr〉 +〈term〉</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〈term〉 +〈term〉</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〈factor〉+〈term〉</a:t>
            </a:r>
          </a:p>
          <a:p>
            <a:pPr eaLnBrk="1" hangingPunct="1">
              <a:spcBef>
                <a:spcPct val="0"/>
              </a:spcBef>
              <a:spcAft>
                <a:spcPct val="0"/>
              </a:spcAft>
            </a:pPr>
            <a:r>
              <a:rPr lang="en-US" altLang="fr-FR" sz="1400">
                <a:solidFill>
                  <a:schemeClr val="tx2"/>
                </a:solidFill>
                <a:latin typeface="Courier New" pitchFamily="49" charset="0"/>
                <a:cs typeface="Courier New" pitchFamily="49" charset="0"/>
                <a:sym typeface="Symbol" pitchFamily="18" charset="2"/>
              </a:rPr>
              <a:t>	 id +〈term〉</a:t>
            </a:r>
          </a:p>
          <a:p>
            <a:pPr eaLnBrk="1" hangingPunct="1">
              <a:spcBef>
                <a:spcPct val="0"/>
              </a:spcBef>
              <a:spcAft>
                <a:spcPct val="0"/>
              </a:spcAft>
            </a:pPr>
            <a:r>
              <a:rPr lang="en-US" altLang="fr-FR" sz="1400">
                <a:solidFill>
                  <a:schemeClr val="tx2"/>
                </a:solidFill>
                <a:latin typeface="Courier New" pitchFamily="49" charset="0"/>
                <a:cs typeface="Courier New" pitchFamily="49" charset="0"/>
                <a:sym typeface="Symbol" pitchFamily="18" charset="2"/>
              </a:rPr>
              <a:t>	 id +〈term〉*〈factor〉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+〈factor〉*〈factor〉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 id *〈factor〉</a:t>
            </a:r>
          </a:p>
          <a:p>
            <a:pPr eaLnBrk="1" hangingPunct="1">
              <a:spcBef>
                <a:spcPct val="0"/>
              </a:spcBef>
              <a:spcAft>
                <a:spcPct val="0"/>
              </a:spcAft>
              <a:buFontTx/>
              <a:buNone/>
            </a:pPr>
            <a:r>
              <a:rPr lang="en-US" altLang="fr-FR" sz="1400">
                <a:solidFill>
                  <a:schemeClr val="tx2"/>
                </a:solidFill>
                <a:latin typeface="Courier New" pitchFamily="49" charset="0"/>
                <a:cs typeface="Courier New" pitchFamily="49" charset="0"/>
                <a:sym typeface="Symbol" pitchFamily="18" charset="2"/>
              </a:rPr>
              <a:t>	 id + id * id</a:t>
            </a:r>
          </a:p>
        </p:txBody>
      </p:sp>
      <p:sp>
        <p:nvSpPr>
          <p:cNvPr id="29703" name="TextBox 6"/>
          <p:cNvSpPr txBox="1">
            <a:spLocks noChangeArrowheads="1"/>
          </p:cNvSpPr>
          <p:nvPr/>
        </p:nvSpPr>
        <p:spPr bwMode="auto">
          <a:xfrm>
            <a:off x="34925" y="5300663"/>
            <a:ext cx="8929688"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Grammaire:</a:t>
            </a:r>
          </a:p>
          <a:p>
            <a:pPr eaLnBrk="1" hangingPunct="1">
              <a:spcBef>
                <a:spcPct val="0"/>
              </a:spcBef>
              <a:spcAft>
                <a:spcPct val="0"/>
              </a:spcAft>
              <a:buFontTx/>
              <a:buNone/>
            </a:pPr>
            <a:r>
              <a:rPr lang="en-US" altLang="fr-FR" sz="1800">
                <a:solidFill>
                  <a:schemeClr val="tx2"/>
                </a:solidFill>
                <a:latin typeface="Courier New" pitchFamily="49" charset="0"/>
                <a:cs typeface="Courier New" pitchFamily="49" charset="0"/>
              </a:rPr>
              <a:t>〈expr〉   </a:t>
            </a:r>
            <a:r>
              <a:rPr lang="en-US" altLang="fr-FR" sz="1800">
                <a:solidFill>
                  <a:schemeClr val="tx2"/>
                </a:solidFill>
                <a:latin typeface="Courier New" pitchFamily="49" charset="0"/>
                <a:cs typeface="Courier New" pitchFamily="49" charset="0"/>
                <a:sym typeface="Wingdings" pitchFamily="2" charset="2"/>
              </a:rPr>
              <a:t>::=〈expr〉+ 〈term〉|〈expr〉- 〈term〉| 〈term〉</a:t>
            </a:r>
          </a:p>
          <a:p>
            <a:pPr eaLnBrk="1" hangingPunct="1">
              <a:spcBef>
                <a:spcPct val="0"/>
              </a:spcBef>
              <a:spcAft>
                <a:spcPct val="0"/>
              </a:spcAft>
              <a:buFontTx/>
              <a:buNone/>
            </a:pPr>
            <a:r>
              <a:rPr lang="en-US" altLang="fr-FR" sz="1800">
                <a:solidFill>
                  <a:schemeClr val="tx2"/>
                </a:solidFill>
                <a:latin typeface="Courier New" pitchFamily="49" charset="0"/>
                <a:cs typeface="Courier New" pitchFamily="49" charset="0"/>
              </a:rPr>
              <a:t>〈term〉   </a:t>
            </a:r>
            <a:r>
              <a:rPr lang="en-US" altLang="fr-FR" sz="1800">
                <a:solidFill>
                  <a:schemeClr val="tx2"/>
                </a:solidFill>
                <a:latin typeface="Courier New" pitchFamily="49" charset="0"/>
                <a:cs typeface="Courier New" pitchFamily="49" charset="0"/>
                <a:sym typeface="Wingdings" pitchFamily="2" charset="2"/>
              </a:rPr>
              <a:t>::=〈term〉*〈factor〉| 〈term〉/〈factor〉|〈factor〉</a:t>
            </a:r>
          </a:p>
          <a:p>
            <a:pPr eaLnBrk="1" hangingPunct="1">
              <a:spcBef>
                <a:spcPct val="0"/>
              </a:spcBef>
              <a:spcAft>
                <a:spcPct val="0"/>
              </a:spcAft>
              <a:buFontTx/>
              <a:buNone/>
            </a:pPr>
            <a:r>
              <a:rPr lang="en-US" altLang="fr-FR" sz="1800">
                <a:solidFill>
                  <a:schemeClr val="tx2"/>
                </a:solidFill>
                <a:latin typeface="Courier New" pitchFamily="49" charset="0"/>
                <a:cs typeface="Courier New" pitchFamily="49" charset="0"/>
                <a:sym typeface="Wingdings" pitchFamily="2" charset="2"/>
              </a:rPr>
              <a:t>〈factor〉 ::= num | id</a:t>
            </a:r>
          </a:p>
        </p:txBody>
      </p:sp>
      <p:grpSp>
        <p:nvGrpSpPr>
          <p:cNvPr id="108" name="Group 107"/>
          <p:cNvGrpSpPr>
            <a:grpSpLocks/>
          </p:cNvGrpSpPr>
          <p:nvPr/>
        </p:nvGrpSpPr>
        <p:grpSpPr bwMode="auto">
          <a:xfrm>
            <a:off x="4500563" y="3978275"/>
            <a:ext cx="655637" cy="596900"/>
            <a:chOff x="4499992" y="3978419"/>
            <a:chExt cx="656203" cy="597222"/>
          </a:xfrm>
        </p:grpSpPr>
        <p:sp>
          <p:nvSpPr>
            <p:cNvPr id="29735" name="TextBox 18"/>
            <p:cNvSpPr txBox="1">
              <a:spLocks noChangeArrowheads="1"/>
            </p:cNvSpPr>
            <p:nvPr/>
          </p:nvSpPr>
          <p:spPr bwMode="auto">
            <a:xfrm>
              <a:off x="4499992" y="4298642"/>
              <a:ext cx="65620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factor</a:t>
              </a:r>
              <a:endParaRPr lang="fr-CA" altLang="fr-FR" sz="1200" b="0"/>
            </a:p>
          </p:txBody>
        </p:sp>
        <p:cxnSp>
          <p:nvCxnSpPr>
            <p:cNvPr id="20" name="Straight Connector 19"/>
            <p:cNvCxnSpPr>
              <a:stCxn id="29733" idx="2"/>
              <a:endCxn id="29735" idx="0"/>
            </p:cNvCxnSpPr>
            <p:nvPr/>
          </p:nvCxnSpPr>
          <p:spPr>
            <a:xfrm flipH="1">
              <a:off x="4828888" y="3978419"/>
              <a:ext cx="1589" cy="320848"/>
            </a:xfrm>
            <a:prstGeom prst="line">
              <a:avLst/>
            </a:prstGeom>
          </p:spPr>
          <p:style>
            <a:lnRef idx="1">
              <a:schemeClr val="accent1"/>
            </a:lnRef>
            <a:fillRef idx="0">
              <a:schemeClr val="accent1"/>
            </a:fillRef>
            <a:effectRef idx="0">
              <a:schemeClr val="accent1"/>
            </a:effectRef>
            <a:fontRef idx="minor">
              <a:schemeClr val="tx1"/>
            </a:fontRef>
          </p:style>
        </p:cxnSp>
      </p:grpSp>
      <p:sp>
        <p:nvSpPr>
          <p:cNvPr id="31" name="TextBox 30"/>
          <p:cNvSpPr txBox="1">
            <a:spLocks noChangeArrowheads="1"/>
          </p:cNvSpPr>
          <p:nvPr/>
        </p:nvSpPr>
        <p:spPr bwMode="auto">
          <a:xfrm>
            <a:off x="5843588" y="2287588"/>
            <a:ext cx="5175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grpSp>
        <p:nvGrpSpPr>
          <p:cNvPr id="106" name="Group 105"/>
          <p:cNvGrpSpPr>
            <a:grpSpLocks/>
          </p:cNvGrpSpPr>
          <p:nvPr/>
        </p:nvGrpSpPr>
        <p:grpSpPr bwMode="auto">
          <a:xfrm>
            <a:off x="4503738" y="3201988"/>
            <a:ext cx="652462" cy="776287"/>
            <a:chOff x="4503812" y="3201943"/>
            <a:chExt cx="652383" cy="776476"/>
          </a:xfrm>
        </p:grpSpPr>
        <p:sp>
          <p:nvSpPr>
            <p:cNvPr id="29733" name="TextBox 35"/>
            <p:cNvSpPr txBox="1">
              <a:spLocks noChangeArrowheads="1"/>
            </p:cNvSpPr>
            <p:nvPr/>
          </p:nvSpPr>
          <p:spPr bwMode="auto">
            <a:xfrm>
              <a:off x="4503812" y="3701420"/>
              <a:ext cx="65238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term</a:t>
              </a:r>
              <a:endParaRPr lang="fr-CA" altLang="fr-FR" sz="1200" b="0"/>
            </a:p>
          </p:txBody>
        </p:sp>
        <p:cxnSp>
          <p:nvCxnSpPr>
            <p:cNvPr id="37" name="Straight Connector 36"/>
            <p:cNvCxnSpPr>
              <a:stCxn id="29728" idx="2"/>
              <a:endCxn id="29733" idx="0"/>
            </p:cNvCxnSpPr>
            <p:nvPr/>
          </p:nvCxnSpPr>
          <p:spPr>
            <a:xfrm flipH="1">
              <a:off x="4830797" y="3201943"/>
              <a:ext cx="3175" cy="500184"/>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5" name="Group 104"/>
          <p:cNvGrpSpPr>
            <a:grpSpLocks/>
          </p:cNvGrpSpPr>
          <p:nvPr/>
        </p:nvGrpSpPr>
        <p:grpSpPr bwMode="auto">
          <a:xfrm>
            <a:off x="4575175" y="2565400"/>
            <a:ext cx="3149600" cy="708025"/>
            <a:chOff x="4575682" y="2564904"/>
            <a:chExt cx="3149390" cy="709047"/>
          </a:xfrm>
        </p:grpSpPr>
        <p:sp>
          <p:nvSpPr>
            <p:cNvPr id="29727" name="TextBox 27"/>
            <p:cNvSpPr txBox="1">
              <a:spLocks noChangeArrowheads="1"/>
            </p:cNvSpPr>
            <p:nvPr/>
          </p:nvSpPr>
          <p:spPr bwMode="auto">
            <a:xfrm>
              <a:off x="7208788" y="2924944"/>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term</a:t>
              </a:r>
              <a:endParaRPr lang="fr-CA" altLang="fr-FR" sz="1200" b="0"/>
            </a:p>
          </p:txBody>
        </p:sp>
        <p:sp>
          <p:nvSpPr>
            <p:cNvPr id="29728" name="TextBox 28"/>
            <p:cNvSpPr txBox="1">
              <a:spLocks noChangeArrowheads="1"/>
            </p:cNvSpPr>
            <p:nvPr/>
          </p:nvSpPr>
          <p:spPr bwMode="auto">
            <a:xfrm>
              <a:off x="4575682" y="2924944"/>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expr</a:t>
              </a:r>
              <a:endParaRPr lang="fr-CA" altLang="fr-FR" sz="1200" b="0"/>
            </a:p>
          </p:txBody>
        </p:sp>
        <p:cxnSp>
          <p:nvCxnSpPr>
            <p:cNvPr id="32" name="Straight Connector 31"/>
            <p:cNvCxnSpPr>
              <a:stCxn id="31" idx="2"/>
              <a:endCxn id="29728" idx="0"/>
            </p:cNvCxnSpPr>
            <p:nvPr/>
          </p:nvCxnSpPr>
          <p:spPr>
            <a:xfrm flipH="1">
              <a:off x="4834428" y="2564904"/>
              <a:ext cx="1268327" cy="359293"/>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31" idx="2"/>
              <a:endCxn id="29727" idx="0"/>
            </p:cNvCxnSpPr>
            <p:nvPr/>
          </p:nvCxnSpPr>
          <p:spPr>
            <a:xfrm>
              <a:off x="6102755" y="2564904"/>
              <a:ext cx="1363572" cy="359293"/>
            </a:xfrm>
            <a:prstGeom prst="line">
              <a:avLst/>
            </a:prstGeom>
          </p:spPr>
          <p:style>
            <a:lnRef idx="1">
              <a:schemeClr val="accent1"/>
            </a:lnRef>
            <a:fillRef idx="0">
              <a:schemeClr val="accent1"/>
            </a:fillRef>
            <a:effectRef idx="0">
              <a:schemeClr val="accent1"/>
            </a:effectRef>
            <a:fontRef idx="minor">
              <a:schemeClr val="tx1"/>
            </a:fontRef>
          </p:style>
        </p:cxnSp>
        <p:sp>
          <p:nvSpPr>
            <p:cNvPr id="29731" name="TextBox 43"/>
            <p:cNvSpPr txBox="1">
              <a:spLocks noChangeArrowheads="1"/>
            </p:cNvSpPr>
            <p:nvPr/>
          </p:nvSpPr>
          <p:spPr bwMode="auto">
            <a:xfrm>
              <a:off x="5844159" y="2996952"/>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a:t>
              </a:r>
              <a:endParaRPr lang="fr-CA" altLang="fr-FR" sz="1200" b="0"/>
            </a:p>
          </p:txBody>
        </p:sp>
        <p:cxnSp>
          <p:nvCxnSpPr>
            <p:cNvPr id="45" name="Straight Connector 44"/>
            <p:cNvCxnSpPr>
              <a:stCxn id="31" idx="2"/>
              <a:endCxn id="29731" idx="0"/>
            </p:cNvCxnSpPr>
            <p:nvPr/>
          </p:nvCxnSpPr>
          <p:spPr>
            <a:xfrm>
              <a:off x="6102755" y="2564904"/>
              <a:ext cx="0" cy="432423"/>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3" name="Group 112"/>
          <p:cNvGrpSpPr>
            <a:grpSpLocks/>
          </p:cNvGrpSpPr>
          <p:nvPr/>
        </p:nvGrpSpPr>
        <p:grpSpPr bwMode="auto">
          <a:xfrm>
            <a:off x="8024813" y="3978275"/>
            <a:ext cx="650875" cy="592138"/>
            <a:chOff x="8024540" y="3978419"/>
            <a:chExt cx="651916" cy="591676"/>
          </a:xfrm>
        </p:grpSpPr>
        <p:sp>
          <p:nvSpPr>
            <p:cNvPr id="29725" name="TextBox 59"/>
            <p:cNvSpPr txBox="1">
              <a:spLocks noChangeArrowheads="1"/>
            </p:cNvSpPr>
            <p:nvPr/>
          </p:nvSpPr>
          <p:spPr bwMode="auto">
            <a:xfrm>
              <a:off x="8024540" y="4293096"/>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id</a:t>
              </a:r>
              <a:endParaRPr lang="fr-CA" altLang="fr-FR" sz="1200" b="0"/>
            </a:p>
          </p:txBody>
        </p:sp>
        <p:cxnSp>
          <p:nvCxnSpPr>
            <p:cNvPr id="61" name="Straight Connector 60"/>
            <p:cNvCxnSpPr>
              <a:stCxn id="29719" idx="2"/>
              <a:endCxn id="29725" idx="0"/>
            </p:cNvCxnSpPr>
            <p:nvPr/>
          </p:nvCxnSpPr>
          <p:spPr>
            <a:xfrm>
              <a:off x="8350497" y="3978419"/>
              <a:ext cx="0" cy="314080"/>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09" name="Group 108"/>
          <p:cNvGrpSpPr>
            <a:grpSpLocks/>
          </p:cNvGrpSpPr>
          <p:nvPr/>
        </p:nvGrpSpPr>
        <p:grpSpPr bwMode="auto">
          <a:xfrm>
            <a:off x="4508500" y="4575175"/>
            <a:ext cx="650875" cy="654050"/>
            <a:chOff x="4507866" y="4575641"/>
            <a:chExt cx="651916" cy="653559"/>
          </a:xfrm>
        </p:grpSpPr>
        <p:sp>
          <p:nvSpPr>
            <p:cNvPr id="29723" name="TextBox 62"/>
            <p:cNvSpPr txBox="1">
              <a:spLocks noChangeArrowheads="1"/>
            </p:cNvSpPr>
            <p:nvPr/>
          </p:nvSpPr>
          <p:spPr bwMode="auto">
            <a:xfrm>
              <a:off x="4507866" y="4952201"/>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id</a:t>
              </a:r>
              <a:endParaRPr lang="fr-CA" altLang="fr-FR" sz="1200" b="0"/>
            </a:p>
          </p:txBody>
        </p:sp>
        <p:cxnSp>
          <p:nvCxnSpPr>
            <p:cNvPr id="64" name="Straight Connector 63"/>
            <p:cNvCxnSpPr>
              <a:stCxn id="29735" idx="2"/>
              <a:endCxn id="29723" idx="0"/>
            </p:cNvCxnSpPr>
            <p:nvPr/>
          </p:nvCxnSpPr>
          <p:spPr>
            <a:xfrm>
              <a:off x="4827464" y="4575641"/>
              <a:ext cx="6360" cy="37595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0" name="Group 109"/>
          <p:cNvGrpSpPr>
            <a:grpSpLocks/>
          </p:cNvGrpSpPr>
          <p:nvPr/>
        </p:nvGrpSpPr>
        <p:grpSpPr bwMode="auto">
          <a:xfrm>
            <a:off x="6324600" y="3201988"/>
            <a:ext cx="2351088" cy="776287"/>
            <a:chOff x="6324974" y="3201943"/>
            <a:chExt cx="2351482" cy="776476"/>
          </a:xfrm>
        </p:grpSpPr>
        <p:sp>
          <p:nvSpPr>
            <p:cNvPr id="29717" name="TextBox 8"/>
            <p:cNvSpPr txBox="1">
              <a:spLocks noChangeArrowheads="1"/>
            </p:cNvSpPr>
            <p:nvPr/>
          </p:nvSpPr>
          <p:spPr bwMode="auto">
            <a:xfrm>
              <a:off x="6324974" y="3701420"/>
              <a:ext cx="51628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term</a:t>
              </a:r>
              <a:endParaRPr lang="fr-CA" altLang="fr-FR" sz="1200" b="0"/>
            </a:p>
          </p:txBody>
        </p:sp>
        <p:cxnSp>
          <p:nvCxnSpPr>
            <p:cNvPr id="12" name="Straight Connector 11"/>
            <p:cNvCxnSpPr>
              <a:stCxn id="29727" idx="2"/>
              <a:endCxn id="29717" idx="0"/>
            </p:cNvCxnSpPr>
            <p:nvPr/>
          </p:nvCxnSpPr>
          <p:spPr>
            <a:xfrm flipH="1">
              <a:off x="6583780" y="3201943"/>
              <a:ext cx="882798" cy="500184"/>
            </a:xfrm>
            <a:prstGeom prst="line">
              <a:avLst/>
            </a:prstGeom>
          </p:spPr>
          <p:style>
            <a:lnRef idx="1">
              <a:schemeClr val="accent1"/>
            </a:lnRef>
            <a:fillRef idx="0">
              <a:schemeClr val="accent1"/>
            </a:fillRef>
            <a:effectRef idx="0">
              <a:schemeClr val="accent1"/>
            </a:effectRef>
            <a:fontRef idx="minor">
              <a:schemeClr val="tx1"/>
            </a:fontRef>
          </p:style>
        </p:cxnSp>
        <p:sp>
          <p:nvSpPr>
            <p:cNvPr id="29719" name="TextBox 66"/>
            <p:cNvSpPr txBox="1">
              <a:spLocks noChangeArrowheads="1"/>
            </p:cNvSpPr>
            <p:nvPr/>
          </p:nvSpPr>
          <p:spPr bwMode="auto">
            <a:xfrm>
              <a:off x="8024540" y="3701420"/>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factor</a:t>
              </a:r>
              <a:endParaRPr lang="fr-CA" altLang="fr-FR" sz="1200" b="0"/>
            </a:p>
          </p:txBody>
        </p:sp>
        <p:cxnSp>
          <p:nvCxnSpPr>
            <p:cNvPr id="68" name="Straight Connector 67"/>
            <p:cNvCxnSpPr>
              <a:stCxn id="29727" idx="2"/>
              <a:endCxn id="29719" idx="0"/>
            </p:cNvCxnSpPr>
            <p:nvPr/>
          </p:nvCxnSpPr>
          <p:spPr>
            <a:xfrm>
              <a:off x="7466578" y="3201943"/>
              <a:ext cx="884385" cy="500184"/>
            </a:xfrm>
            <a:prstGeom prst="line">
              <a:avLst/>
            </a:prstGeom>
          </p:spPr>
          <p:style>
            <a:lnRef idx="1">
              <a:schemeClr val="accent1"/>
            </a:lnRef>
            <a:fillRef idx="0">
              <a:schemeClr val="accent1"/>
            </a:fillRef>
            <a:effectRef idx="0">
              <a:schemeClr val="accent1"/>
            </a:effectRef>
            <a:fontRef idx="minor">
              <a:schemeClr val="tx1"/>
            </a:fontRef>
          </p:style>
        </p:cxnSp>
        <p:sp>
          <p:nvSpPr>
            <p:cNvPr id="29721" name="TextBox 83"/>
            <p:cNvSpPr txBox="1">
              <a:spLocks noChangeArrowheads="1"/>
            </p:cNvSpPr>
            <p:nvPr/>
          </p:nvSpPr>
          <p:spPr bwMode="auto">
            <a:xfrm>
              <a:off x="7140972" y="3701420"/>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a:t>
              </a:r>
              <a:endParaRPr lang="fr-CA" altLang="fr-FR" sz="1200" b="0"/>
            </a:p>
          </p:txBody>
        </p:sp>
        <p:cxnSp>
          <p:nvCxnSpPr>
            <p:cNvPr id="85" name="Straight Connector 84"/>
            <p:cNvCxnSpPr>
              <a:stCxn id="29727" idx="2"/>
              <a:endCxn id="29721" idx="0"/>
            </p:cNvCxnSpPr>
            <p:nvPr/>
          </p:nvCxnSpPr>
          <p:spPr>
            <a:xfrm>
              <a:off x="7466578" y="3201943"/>
              <a:ext cx="0" cy="500184"/>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1" name="Group 110"/>
          <p:cNvGrpSpPr>
            <a:grpSpLocks/>
          </p:cNvGrpSpPr>
          <p:nvPr/>
        </p:nvGrpSpPr>
        <p:grpSpPr bwMode="auto">
          <a:xfrm>
            <a:off x="6257925" y="3978275"/>
            <a:ext cx="650875" cy="603250"/>
            <a:chOff x="6257158" y="3978419"/>
            <a:chExt cx="651916" cy="602709"/>
          </a:xfrm>
        </p:grpSpPr>
        <p:sp>
          <p:nvSpPr>
            <p:cNvPr id="29715" name="TextBox 93"/>
            <p:cNvSpPr txBox="1">
              <a:spLocks noChangeArrowheads="1"/>
            </p:cNvSpPr>
            <p:nvPr/>
          </p:nvSpPr>
          <p:spPr bwMode="auto">
            <a:xfrm>
              <a:off x="6257158" y="4304129"/>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factor</a:t>
              </a:r>
              <a:endParaRPr lang="fr-CA" altLang="fr-FR" sz="1200" b="0"/>
            </a:p>
          </p:txBody>
        </p:sp>
        <p:cxnSp>
          <p:nvCxnSpPr>
            <p:cNvPr id="95" name="Straight Connector 94"/>
            <p:cNvCxnSpPr>
              <a:stCxn id="29717" idx="2"/>
              <a:endCxn id="29715" idx="0"/>
            </p:cNvCxnSpPr>
            <p:nvPr/>
          </p:nvCxnSpPr>
          <p:spPr>
            <a:xfrm>
              <a:off x="6583117" y="3978419"/>
              <a:ext cx="0" cy="32514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12" name="Group 111"/>
          <p:cNvGrpSpPr>
            <a:grpSpLocks/>
          </p:cNvGrpSpPr>
          <p:nvPr/>
        </p:nvGrpSpPr>
        <p:grpSpPr bwMode="auto">
          <a:xfrm>
            <a:off x="6257925" y="4581525"/>
            <a:ext cx="650875" cy="647700"/>
            <a:chOff x="6257158" y="4581128"/>
            <a:chExt cx="651916" cy="648072"/>
          </a:xfrm>
        </p:grpSpPr>
        <p:sp>
          <p:nvSpPr>
            <p:cNvPr id="29713" name="TextBox 98"/>
            <p:cNvSpPr txBox="1">
              <a:spLocks noChangeArrowheads="1"/>
            </p:cNvSpPr>
            <p:nvPr/>
          </p:nvSpPr>
          <p:spPr bwMode="auto">
            <a:xfrm>
              <a:off x="6257158" y="4952201"/>
              <a:ext cx="65191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id</a:t>
              </a:r>
              <a:endParaRPr lang="fr-CA" altLang="fr-FR" sz="1200" b="0"/>
            </a:p>
          </p:txBody>
        </p:sp>
        <p:cxnSp>
          <p:nvCxnSpPr>
            <p:cNvPr id="100" name="Straight Connector 99"/>
            <p:cNvCxnSpPr>
              <a:stCxn id="29715" idx="2"/>
              <a:endCxn id="29713" idx="0"/>
            </p:cNvCxnSpPr>
            <p:nvPr/>
          </p:nvCxnSpPr>
          <p:spPr>
            <a:xfrm>
              <a:off x="6583117" y="4581128"/>
              <a:ext cx="0" cy="371688"/>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0471269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0726">
                                            <p:txEl>
                                              <p:pRg st="0" end="0"/>
                                            </p:txEl>
                                          </p:spTgt>
                                        </p:tgtEl>
                                        <p:attrNameLst>
                                          <p:attrName>style.visibility</p:attrName>
                                        </p:attrNameLst>
                                      </p:cBhvr>
                                      <p:to>
                                        <p:strVal val="visible"/>
                                      </p:to>
                                    </p:set>
                                    <p:animEffect transition="in" filter="fade">
                                      <p:cBhvr>
                                        <p:cTn id="7" dur="500"/>
                                        <p:tgtEl>
                                          <p:spTgt spid="3072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0726">
                                            <p:txEl>
                                              <p:pRg st="1" end="1"/>
                                            </p:txEl>
                                          </p:spTgt>
                                        </p:tgtEl>
                                        <p:attrNameLst>
                                          <p:attrName>style.visibility</p:attrName>
                                        </p:attrNameLst>
                                      </p:cBhvr>
                                      <p:to>
                                        <p:strVal val="visible"/>
                                      </p:to>
                                    </p:set>
                                    <p:animEffect transition="in" filter="fade">
                                      <p:cBhvr>
                                        <p:cTn id="12" dur="500"/>
                                        <p:tgtEl>
                                          <p:spTgt spid="3072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0726">
                                            <p:txEl>
                                              <p:pRg st="2" end="2"/>
                                            </p:txEl>
                                          </p:spTgt>
                                        </p:tgtEl>
                                        <p:attrNameLst>
                                          <p:attrName>style.visibility</p:attrName>
                                        </p:attrNameLst>
                                      </p:cBhvr>
                                      <p:to>
                                        <p:strVal val="visible"/>
                                      </p:to>
                                    </p:set>
                                    <p:animEffect transition="in" filter="fade">
                                      <p:cBhvr>
                                        <p:cTn id="17" dur="500"/>
                                        <p:tgtEl>
                                          <p:spTgt spid="30726">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30726">
                                            <p:txEl>
                                              <p:pRg st="3" end="3"/>
                                            </p:txEl>
                                          </p:spTgt>
                                        </p:tgtEl>
                                        <p:attrNameLst>
                                          <p:attrName>style.visibility</p:attrName>
                                        </p:attrNameLst>
                                      </p:cBhvr>
                                      <p:to>
                                        <p:strVal val="visible"/>
                                      </p:to>
                                    </p:set>
                                    <p:animEffect transition="in" filter="fade">
                                      <p:cBhvr>
                                        <p:cTn id="22" dur="500"/>
                                        <p:tgtEl>
                                          <p:spTgt spid="30726">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30726">
                                            <p:txEl>
                                              <p:pRg st="4" end="4"/>
                                            </p:txEl>
                                          </p:spTgt>
                                        </p:tgtEl>
                                        <p:attrNameLst>
                                          <p:attrName>style.visibility</p:attrName>
                                        </p:attrNameLst>
                                      </p:cBhvr>
                                      <p:to>
                                        <p:strVal val="visible"/>
                                      </p:to>
                                    </p:set>
                                    <p:animEffect transition="in" filter="fade">
                                      <p:cBhvr>
                                        <p:cTn id="27" dur="500"/>
                                        <p:tgtEl>
                                          <p:spTgt spid="30726">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30726">
                                            <p:txEl>
                                              <p:pRg st="5" end="5"/>
                                            </p:txEl>
                                          </p:spTgt>
                                        </p:tgtEl>
                                        <p:attrNameLst>
                                          <p:attrName>style.visibility</p:attrName>
                                        </p:attrNameLst>
                                      </p:cBhvr>
                                      <p:to>
                                        <p:strVal val="visible"/>
                                      </p:to>
                                    </p:set>
                                    <p:animEffect transition="in" filter="fade">
                                      <p:cBhvr>
                                        <p:cTn id="32" dur="500"/>
                                        <p:tgtEl>
                                          <p:spTgt spid="30726">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30726">
                                            <p:txEl>
                                              <p:pRg st="6" end="6"/>
                                            </p:txEl>
                                          </p:spTgt>
                                        </p:tgtEl>
                                        <p:attrNameLst>
                                          <p:attrName>style.visibility</p:attrName>
                                        </p:attrNameLst>
                                      </p:cBhvr>
                                      <p:to>
                                        <p:strVal val="visible"/>
                                      </p:to>
                                    </p:set>
                                    <p:animEffect transition="in" filter="fade">
                                      <p:cBhvr>
                                        <p:cTn id="37" dur="500"/>
                                        <p:tgtEl>
                                          <p:spTgt spid="30726">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30726">
                                            <p:txEl>
                                              <p:pRg st="7" end="7"/>
                                            </p:txEl>
                                          </p:spTgt>
                                        </p:tgtEl>
                                        <p:attrNameLst>
                                          <p:attrName>style.visibility</p:attrName>
                                        </p:attrNameLst>
                                      </p:cBhvr>
                                      <p:to>
                                        <p:strVal val="visible"/>
                                      </p:to>
                                    </p:set>
                                    <p:animEffect transition="in" filter="fade">
                                      <p:cBhvr>
                                        <p:cTn id="42" dur="500"/>
                                        <p:tgtEl>
                                          <p:spTgt spid="30726">
                                            <p:txEl>
                                              <p:pRg st="7" end="7"/>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31"/>
                                        </p:tgtEl>
                                        <p:attrNameLst>
                                          <p:attrName>style.visibility</p:attrName>
                                        </p:attrNameLst>
                                      </p:cBhvr>
                                      <p:to>
                                        <p:strVal val="visible"/>
                                      </p:to>
                                    </p:set>
                                    <p:animEffect transition="in" filter="fade">
                                      <p:cBhvr>
                                        <p:cTn id="47" dur="500"/>
                                        <p:tgtEl>
                                          <p:spTgt spid="31"/>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10" presetClass="entr" presetSubtype="0" fill="hold" nodeType="clickEffect">
                                  <p:stCondLst>
                                    <p:cond delay="0"/>
                                  </p:stCondLst>
                                  <p:childTnLst>
                                    <p:set>
                                      <p:cBhvr>
                                        <p:cTn id="51" dur="1" fill="hold">
                                          <p:stCondLst>
                                            <p:cond delay="0"/>
                                          </p:stCondLst>
                                        </p:cTn>
                                        <p:tgtEl>
                                          <p:spTgt spid="105"/>
                                        </p:tgtEl>
                                        <p:attrNameLst>
                                          <p:attrName>style.visibility</p:attrName>
                                        </p:attrNameLst>
                                      </p:cBhvr>
                                      <p:to>
                                        <p:strVal val="visible"/>
                                      </p:to>
                                    </p:set>
                                    <p:animEffect transition="in" filter="fade">
                                      <p:cBhvr>
                                        <p:cTn id="52" dur="500"/>
                                        <p:tgtEl>
                                          <p:spTgt spid="105"/>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10" presetClass="entr" presetSubtype="0" fill="hold" nodeType="clickEffect">
                                  <p:stCondLst>
                                    <p:cond delay="0"/>
                                  </p:stCondLst>
                                  <p:childTnLst>
                                    <p:set>
                                      <p:cBhvr>
                                        <p:cTn id="56" dur="1" fill="hold">
                                          <p:stCondLst>
                                            <p:cond delay="0"/>
                                          </p:stCondLst>
                                        </p:cTn>
                                        <p:tgtEl>
                                          <p:spTgt spid="106"/>
                                        </p:tgtEl>
                                        <p:attrNameLst>
                                          <p:attrName>style.visibility</p:attrName>
                                        </p:attrNameLst>
                                      </p:cBhvr>
                                      <p:to>
                                        <p:strVal val="visible"/>
                                      </p:to>
                                    </p:set>
                                    <p:animEffect transition="in" filter="fade">
                                      <p:cBhvr>
                                        <p:cTn id="57" dur="500"/>
                                        <p:tgtEl>
                                          <p:spTgt spid="106"/>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10" presetClass="entr" presetSubtype="0" fill="hold" nodeType="clickEffect">
                                  <p:stCondLst>
                                    <p:cond delay="0"/>
                                  </p:stCondLst>
                                  <p:childTnLst>
                                    <p:set>
                                      <p:cBhvr>
                                        <p:cTn id="61" dur="1" fill="hold">
                                          <p:stCondLst>
                                            <p:cond delay="0"/>
                                          </p:stCondLst>
                                        </p:cTn>
                                        <p:tgtEl>
                                          <p:spTgt spid="108"/>
                                        </p:tgtEl>
                                        <p:attrNameLst>
                                          <p:attrName>style.visibility</p:attrName>
                                        </p:attrNameLst>
                                      </p:cBhvr>
                                      <p:to>
                                        <p:strVal val="visible"/>
                                      </p:to>
                                    </p:set>
                                    <p:animEffect transition="in" filter="fade">
                                      <p:cBhvr>
                                        <p:cTn id="62" dur="500"/>
                                        <p:tgtEl>
                                          <p:spTgt spid="108"/>
                                        </p:tgtEl>
                                      </p:cBhvr>
                                    </p:animEffec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ntr" presetSubtype="0" fill="hold" nodeType="clickEffect">
                                  <p:stCondLst>
                                    <p:cond delay="0"/>
                                  </p:stCondLst>
                                  <p:childTnLst>
                                    <p:set>
                                      <p:cBhvr>
                                        <p:cTn id="66" dur="1" fill="hold">
                                          <p:stCondLst>
                                            <p:cond delay="0"/>
                                          </p:stCondLst>
                                        </p:cTn>
                                        <p:tgtEl>
                                          <p:spTgt spid="109"/>
                                        </p:tgtEl>
                                        <p:attrNameLst>
                                          <p:attrName>style.visibility</p:attrName>
                                        </p:attrNameLst>
                                      </p:cBhvr>
                                      <p:to>
                                        <p:strVal val="visible"/>
                                      </p:to>
                                    </p:set>
                                    <p:animEffect transition="in" filter="fade">
                                      <p:cBhvr>
                                        <p:cTn id="67" dur="500"/>
                                        <p:tgtEl>
                                          <p:spTgt spid="109"/>
                                        </p:tgtEl>
                                      </p:cBhvr>
                                    </p:animEffect>
                                  </p:childTnLst>
                                </p:cTn>
                              </p:par>
                            </p:childTnLst>
                          </p:cTn>
                        </p:par>
                      </p:childTnLst>
                    </p:cTn>
                  </p:par>
                  <p:par>
                    <p:cTn id="68" fill="hold" nodeType="clickPar">
                      <p:stCondLst>
                        <p:cond delay="indefinite"/>
                      </p:stCondLst>
                      <p:childTnLst>
                        <p:par>
                          <p:cTn id="69" fill="hold" nodeType="withGroup">
                            <p:stCondLst>
                              <p:cond delay="0"/>
                            </p:stCondLst>
                            <p:childTnLst>
                              <p:par>
                                <p:cTn id="70" presetID="10" presetClass="entr" presetSubtype="0" fill="hold" nodeType="clickEffect">
                                  <p:stCondLst>
                                    <p:cond delay="0"/>
                                  </p:stCondLst>
                                  <p:childTnLst>
                                    <p:set>
                                      <p:cBhvr>
                                        <p:cTn id="71" dur="1" fill="hold">
                                          <p:stCondLst>
                                            <p:cond delay="0"/>
                                          </p:stCondLst>
                                        </p:cTn>
                                        <p:tgtEl>
                                          <p:spTgt spid="110"/>
                                        </p:tgtEl>
                                        <p:attrNameLst>
                                          <p:attrName>style.visibility</p:attrName>
                                        </p:attrNameLst>
                                      </p:cBhvr>
                                      <p:to>
                                        <p:strVal val="visible"/>
                                      </p:to>
                                    </p:set>
                                    <p:animEffect transition="in" filter="fade">
                                      <p:cBhvr>
                                        <p:cTn id="72" dur="500"/>
                                        <p:tgtEl>
                                          <p:spTgt spid="110"/>
                                        </p:tgtEl>
                                      </p:cBhvr>
                                    </p:animEffect>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ntr" presetSubtype="0" fill="hold" nodeType="clickEffect">
                                  <p:stCondLst>
                                    <p:cond delay="0"/>
                                  </p:stCondLst>
                                  <p:childTnLst>
                                    <p:set>
                                      <p:cBhvr>
                                        <p:cTn id="76" dur="1" fill="hold">
                                          <p:stCondLst>
                                            <p:cond delay="0"/>
                                          </p:stCondLst>
                                        </p:cTn>
                                        <p:tgtEl>
                                          <p:spTgt spid="111"/>
                                        </p:tgtEl>
                                        <p:attrNameLst>
                                          <p:attrName>style.visibility</p:attrName>
                                        </p:attrNameLst>
                                      </p:cBhvr>
                                      <p:to>
                                        <p:strVal val="visible"/>
                                      </p:to>
                                    </p:set>
                                    <p:animEffect transition="in" filter="fade">
                                      <p:cBhvr>
                                        <p:cTn id="77" dur="500"/>
                                        <p:tgtEl>
                                          <p:spTgt spid="111"/>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10" presetClass="entr" presetSubtype="0" fill="hold" nodeType="clickEffect">
                                  <p:stCondLst>
                                    <p:cond delay="0"/>
                                  </p:stCondLst>
                                  <p:childTnLst>
                                    <p:set>
                                      <p:cBhvr>
                                        <p:cTn id="81" dur="1" fill="hold">
                                          <p:stCondLst>
                                            <p:cond delay="0"/>
                                          </p:stCondLst>
                                        </p:cTn>
                                        <p:tgtEl>
                                          <p:spTgt spid="112"/>
                                        </p:tgtEl>
                                        <p:attrNameLst>
                                          <p:attrName>style.visibility</p:attrName>
                                        </p:attrNameLst>
                                      </p:cBhvr>
                                      <p:to>
                                        <p:strVal val="visible"/>
                                      </p:to>
                                    </p:set>
                                    <p:animEffect transition="in" filter="fade">
                                      <p:cBhvr>
                                        <p:cTn id="82" dur="500"/>
                                        <p:tgtEl>
                                          <p:spTgt spid="112"/>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113"/>
                                        </p:tgtEl>
                                        <p:attrNameLst>
                                          <p:attrName>style.visibility</p:attrName>
                                        </p:attrNameLst>
                                      </p:cBhvr>
                                      <p:to>
                                        <p:strVal val="visible"/>
                                      </p:to>
                                    </p:set>
                                    <p:animEffect transition="in" filter="fade">
                                      <p:cBhvr>
                                        <p:cTn id="87" dur="500"/>
                                        <p:tgtEl>
                                          <p:spTgt spid="1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457200" y="152400"/>
            <a:ext cx="6934200" cy="1371600"/>
          </a:xfrm>
        </p:spPr>
        <p:txBody>
          <a:bodyPr/>
          <a:lstStyle/>
          <a:p>
            <a:pPr>
              <a:defRPr/>
            </a:pPr>
            <a:r>
              <a:rPr lang="fr-CA" altLang="fr-FR" dirty="0" smtClean="0"/>
              <a:t>Ambiguïté</a:t>
            </a:r>
            <a:endParaRPr lang="fr-CA" altLang="fr-FR" dirty="0"/>
          </a:p>
        </p:txBody>
      </p:sp>
      <p:sp>
        <p:nvSpPr>
          <p:cNvPr id="30723" name="Rectangle 3"/>
          <p:cNvSpPr>
            <a:spLocks noGrp="1" noChangeArrowheads="1"/>
          </p:cNvSpPr>
          <p:nvPr>
            <p:ph idx="1"/>
          </p:nvPr>
        </p:nvSpPr>
        <p:spPr/>
        <p:txBody>
          <a:bodyPr/>
          <a:lstStyle/>
          <a:p>
            <a:r>
              <a:rPr lang="fr-CA" altLang="fr-FR" smtClean="0"/>
              <a:t>Une grammaire qui produit plus qu’un arbre syntaxique pour une phrase est connue comme étant </a:t>
            </a:r>
            <a:r>
              <a:rPr lang="fr-CA" altLang="fr-FR" i="1" smtClean="0">
                <a:solidFill>
                  <a:schemeClr val="tx2"/>
                </a:solidFill>
              </a:rPr>
              <a:t>ambiguë</a:t>
            </a:r>
            <a:r>
              <a:rPr lang="fr-CA" altLang="fr-FR" smtClean="0"/>
              <a:t>.</a:t>
            </a:r>
          </a:p>
          <a:p>
            <a:r>
              <a:rPr lang="fr-CA" altLang="fr-FR" smtClean="0"/>
              <a:t>Exemple:</a:t>
            </a:r>
          </a:p>
          <a:p>
            <a:endParaRPr lang="fr-CA" altLang="fr-FR" smtClean="0"/>
          </a:p>
          <a:p>
            <a:endParaRPr lang="fr-CA" altLang="fr-FR" smtClean="0"/>
          </a:p>
          <a:p>
            <a:endParaRPr lang="fr-CA" altLang="fr-FR" smtClean="0"/>
          </a:p>
          <a:p>
            <a:r>
              <a:rPr lang="fr-CA" altLang="fr-FR" smtClean="0"/>
              <a:t>Considérez la déclaration suivante:</a:t>
            </a:r>
          </a:p>
          <a:p>
            <a:endParaRPr lang="fr-CA" altLang="fr-FR" smtClean="0"/>
          </a:p>
          <a:p>
            <a:r>
              <a:rPr lang="fr-CA" altLang="fr-FR" smtClean="0"/>
              <a:t>Elle possède deux dérivations</a:t>
            </a:r>
          </a:p>
          <a:p>
            <a:pPr lvl="1"/>
            <a:r>
              <a:rPr lang="fr-CA" altLang="fr-FR" smtClean="0"/>
              <a:t>C’est une ambiguïté non-contextuelle</a:t>
            </a:r>
          </a:p>
        </p:txBody>
      </p:sp>
      <p:sp>
        <p:nvSpPr>
          <p:cNvPr id="7" name="Footer Placeholder 4"/>
          <p:cNvSpPr>
            <a:spLocks noGrp="1"/>
          </p:cNvSpPr>
          <p:nvPr>
            <p:ph type="ftr" sz="quarter" idx="10"/>
          </p:nvPr>
        </p:nvSpPr>
        <p:spPr/>
        <p:txBody>
          <a:bodyPr/>
          <a:lstStyle/>
          <a:p>
            <a:pPr>
              <a:defRPr/>
            </a:pPr>
            <a:r>
              <a:rPr lang="en-US" altLang="fr-FR"/>
              <a:t>SEG2106 - Hussein Al Osman - Winter 2014</a:t>
            </a:r>
          </a:p>
        </p:txBody>
      </p:sp>
      <p:sp>
        <p:nvSpPr>
          <p:cNvPr id="3072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60ED722-E4CA-47C3-BCD6-DEE5AF5EE8F8}" type="slidenum">
              <a:rPr lang="en-US" altLang="fr-FR" sz="1200" b="0" smtClean="0">
                <a:solidFill>
                  <a:srgbClr val="898989"/>
                </a:solidFill>
                <a:cs typeface="Arial" pitchFamily="34" charset="0"/>
              </a:rPr>
              <a:pPr>
                <a:spcBef>
                  <a:spcPct val="0"/>
                </a:spcBef>
                <a:spcAft>
                  <a:spcPct val="0"/>
                </a:spcAft>
                <a:buFontTx/>
                <a:buNone/>
              </a:pPr>
              <a:t>303</a:t>
            </a:fld>
            <a:endParaRPr lang="en-US" altLang="fr-FR" sz="1200" b="0" smtClean="0">
              <a:solidFill>
                <a:srgbClr val="898989"/>
              </a:solidFill>
              <a:cs typeface="Arial" pitchFamily="34" charset="0"/>
            </a:endParaRPr>
          </a:p>
        </p:txBody>
      </p:sp>
      <p:pic>
        <p:nvPicPr>
          <p:cNvPr id="30726"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9625" y="3068638"/>
            <a:ext cx="5891213" cy="11525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727"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31913" y="4652963"/>
            <a:ext cx="4032250" cy="5238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315863513"/>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457200" y="152400"/>
            <a:ext cx="6934200" cy="1371600"/>
          </a:xfrm>
        </p:spPr>
        <p:txBody>
          <a:bodyPr/>
          <a:lstStyle/>
          <a:p>
            <a:pPr>
              <a:defRPr/>
            </a:pPr>
            <a:r>
              <a:rPr lang="fr-CA" altLang="fr-FR" dirty="0" smtClean="0"/>
              <a:t>Ambiguïté</a:t>
            </a:r>
            <a:endParaRPr lang="fr-CA" altLang="fr-FR" dirty="0"/>
          </a:p>
        </p:txBody>
      </p:sp>
      <p:sp>
        <p:nvSpPr>
          <p:cNvPr id="31747" name="Rectangle 3"/>
          <p:cNvSpPr>
            <a:spLocks noGrp="1" noChangeArrowheads="1"/>
          </p:cNvSpPr>
          <p:nvPr>
            <p:ph idx="1"/>
          </p:nvPr>
        </p:nvSpPr>
        <p:spPr/>
        <p:txBody>
          <a:bodyPr/>
          <a:lstStyle/>
          <a:p>
            <a:r>
              <a:rPr lang="fr-CA" altLang="fr-FR" smtClean="0"/>
              <a:t>Une grammaire qui produit plus qu’un arbre syntaxique pour une phrase est connue comme étant </a:t>
            </a:r>
            <a:r>
              <a:rPr lang="fr-CA" altLang="fr-FR" i="1" smtClean="0">
                <a:solidFill>
                  <a:schemeClr val="tx2"/>
                </a:solidFill>
              </a:rPr>
              <a:t>ambiguë</a:t>
            </a:r>
            <a:endParaRPr lang="fr-CA" altLang="fr-FR" smtClean="0"/>
          </a:p>
        </p:txBody>
      </p:sp>
      <p:sp>
        <p:nvSpPr>
          <p:cNvPr id="7" name="Footer Placeholder 4"/>
          <p:cNvSpPr>
            <a:spLocks noGrp="1"/>
          </p:cNvSpPr>
          <p:nvPr>
            <p:ph type="ftr" sz="quarter" idx="10"/>
          </p:nvPr>
        </p:nvSpPr>
        <p:spPr/>
        <p:txBody>
          <a:bodyPr/>
          <a:lstStyle/>
          <a:p>
            <a:pPr>
              <a:defRPr/>
            </a:pPr>
            <a:r>
              <a:rPr lang="en-US" altLang="fr-FR"/>
              <a:t>SEG2106 - Hussein Al Osman - Winter 2014</a:t>
            </a:r>
          </a:p>
        </p:txBody>
      </p:sp>
      <p:sp>
        <p:nvSpPr>
          <p:cNvPr id="3174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F32ACD0-3240-40B8-B7B6-4B08071E6E9A}" type="slidenum">
              <a:rPr lang="en-US" altLang="fr-FR" sz="1200" b="0" smtClean="0">
                <a:solidFill>
                  <a:srgbClr val="898989"/>
                </a:solidFill>
                <a:cs typeface="Arial" pitchFamily="34" charset="0"/>
              </a:rPr>
              <a:pPr>
                <a:spcBef>
                  <a:spcPct val="0"/>
                </a:spcBef>
                <a:spcAft>
                  <a:spcPct val="0"/>
                </a:spcAft>
                <a:buFontTx/>
                <a:buNone/>
              </a:pPr>
              <a:t>304</a:t>
            </a:fld>
            <a:endParaRPr lang="en-US" altLang="fr-FR" sz="1200" b="0" smtClean="0">
              <a:solidFill>
                <a:srgbClr val="898989"/>
              </a:solidFill>
              <a:cs typeface="Arial" pitchFamily="34" charset="0"/>
            </a:endParaRPr>
          </a:p>
        </p:txBody>
      </p:sp>
      <p:pic>
        <p:nvPicPr>
          <p:cNvPr id="106498"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r="1929" b="52158"/>
          <a:stretch>
            <a:fillRect/>
          </a:stretch>
        </p:blipFill>
        <p:spPr bwMode="auto">
          <a:xfrm>
            <a:off x="179388" y="2781300"/>
            <a:ext cx="4537075" cy="223202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pic>
        <p:nvPicPr>
          <p:cNvPr id="9"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47815" r="10201" b="1910"/>
          <a:stretch>
            <a:fillRect/>
          </a:stretch>
        </p:blipFill>
        <p:spPr bwMode="auto">
          <a:xfrm>
            <a:off x="4867275" y="2781300"/>
            <a:ext cx="3952875" cy="2232025"/>
          </a:xfrm>
          <a:prstGeom prst="rect">
            <a:avLst/>
          </a:prstGeom>
          <a:noFill/>
          <a:ln w="9525">
            <a:solidFill>
              <a:schemeClr val="tx1"/>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68496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6498"/>
                                        </p:tgtEl>
                                        <p:attrNameLst>
                                          <p:attrName>style.visibility</p:attrName>
                                        </p:attrNameLst>
                                      </p:cBhvr>
                                      <p:to>
                                        <p:strVal val="visible"/>
                                      </p:to>
                                    </p:set>
                                    <p:animEffect transition="in" filter="fade">
                                      <p:cBhvr>
                                        <p:cTn id="7" dur="500"/>
                                        <p:tgtEl>
                                          <p:spTgt spid="1064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a:xfrm>
            <a:off x="457200" y="152400"/>
            <a:ext cx="6934200" cy="1371600"/>
          </a:xfrm>
        </p:spPr>
        <p:txBody>
          <a:bodyPr/>
          <a:lstStyle/>
          <a:p>
            <a:pPr>
              <a:defRPr/>
            </a:pPr>
            <a:r>
              <a:rPr lang="fr-CA" altLang="fr-FR" dirty="0" smtClean="0"/>
              <a:t>Éliminer l’ambiguïté</a:t>
            </a:r>
            <a:endParaRPr lang="fr-CA" altLang="fr-FR" dirty="0"/>
          </a:p>
        </p:txBody>
      </p:sp>
      <p:sp>
        <p:nvSpPr>
          <p:cNvPr id="32771" name="Rectangle 3"/>
          <p:cNvSpPr>
            <a:spLocks noGrp="1" noChangeArrowheads="1"/>
          </p:cNvSpPr>
          <p:nvPr>
            <p:ph idx="1"/>
          </p:nvPr>
        </p:nvSpPr>
        <p:spPr/>
        <p:txBody>
          <a:bodyPr/>
          <a:lstStyle/>
          <a:p>
            <a:r>
              <a:rPr lang="fr-CA" altLang="fr-FR" smtClean="0"/>
              <a:t>Parfois, une grammaire ambiguë peut être réécrite afin d’éliminer l’ambiguïté.</a:t>
            </a:r>
          </a:p>
          <a:p>
            <a:pPr lvl="1"/>
            <a:r>
              <a:rPr lang="fr-CA" altLang="fr-FR" smtClean="0"/>
              <a:t>Ex. “matcher chaque « else » avec « then » le plus proche”</a:t>
            </a:r>
          </a:p>
          <a:p>
            <a:pPr lvl="1"/>
            <a:r>
              <a:rPr lang="fr-CA" altLang="fr-FR" smtClean="0"/>
              <a:t>Ceci est probablement l’intention du programmeur</a:t>
            </a:r>
          </a:p>
        </p:txBody>
      </p:sp>
      <p:sp>
        <p:nvSpPr>
          <p:cNvPr id="6" name="Footer Placeholder 4"/>
          <p:cNvSpPr>
            <a:spLocks noGrp="1"/>
          </p:cNvSpPr>
          <p:nvPr>
            <p:ph type="ftr" sz="quarter" idx="10"/>
          </p:nvPr>
        </p:nvSpPr>
        <p:spPr/>
        <p:txBody>
          <a:bodyPr/>
          <a:lstStyle/>
          <a:p>
            <a:pPr>
              <a:defRPr/>
            </a:pPr>
            <a:r>
              <a:rPr lang="en-US" altLang="fr-FR"/>
              <a:t>SEG2106 - Hussein Al Osman - Winter 2014</a:t>
            </a:r>
          </a:p>
        </p:txBody>
      </p:sp>
      <p:sp>
        <p:nvSpPr>
          <p:cNvPr id="3277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171D086-BFDA-45D1-A08A-094A2264F0A1}" type="slidenum">
              <a:rPr lang="en-US" altLang="fr-FR" sz="1200" b="0" smtClean="0">
                <a:solidFill>
                  <a:srgbClr val="898989"/>
                </a:solidFill>
                <a:cs typeface="Arial" pitchFamily="34" charset="0"/>
              </a:rPr>
              <a:pPr>
                <a:spcBef>
                  <a:spcPct val="0"/>
                </a:spcBef>
                <a:spcAft>
                  <a:spcPct val="0"/>
                </a:spcAft>
                <a:buFontTx/>
                <a:buNone/>
              </a:pPr>
              <a:t>305</a:t>
            </a:fld>
            <a:endParaRPr lang="en-US" altLang="fr-FR" sz="1200" b="0" smtClean="0">
              <a:solidFill>
                <a:srgbClr val="898989"/>
              </a:solidFill>
              <a:cs typeface="Arial" pitchFamily="34" charset="0"/>
            </a:endParaRPr>
          </a:p>
        </p:txBody>
      </p:sp>
      <p:pic>
        <p:nvPicPr>
          <p:cNvPr id="32774"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4213" y="3797300"/>
            <a:ext cx="7835900" cy="2152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2865374769"/>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Faire le plan dans un exemple java</a:t>
            </a:r>
            <a:endParaRPr lang="fr-CA" dirty="0"/>
          </a:p>
        </p:txBody>
      </p:sp>
      <p:sp>
        <p:nvSpPr>
          <p:cNvPr id="33795" name="Content Placeholder 2"/>
          <p:cNvSpPr>
            <a:spLocks noGrp="1"/>
          </p:cNvSpPr>
          <p:nvPr>
            <p:ph idx="1"/>
          </p:nvPr>
        </p:nvSpPr>
        <p:spPr/>
        <p:txBody>
          <a:bodyPr/>
          <a:lstStyle/>
          <a:p>
            <a:r>
              <a:rPr lang="fr-CA" altLang="fr-FR" smtClean="0"/>
              <a:t>Dans Java, les règles de grammaire sont un peu différentes de l’exemple précédent</a:t>
            </a:r>
          </a:p>
          <a:p>
            <a:r>
              <a:rPr lang="fr-CA" altLang="fr-FR" smtClean="0"/>
              <a:t>Ci-dessous est une version (très simplifiée) de ces règles</a:t>
            </a:r>
          </a:p>
          <a:p>
            <a:endParaRPr lang="fr-CA" altLang="fr-FR" smtClean="0"/>
          </a:p>
          <a:p>
            <a:r>
              <a:rPr lang="fr-CA" altLang="fr-FR" sz="1600" smtClean="0">
                <a:solidFill>
                  <a:schemeClr val="tx2"/>
                </a:solidFill>
                <a:latin typeface="Courier New" pitchFamily="49" charset="0"/>
                <a:cs typeface="Courier New" pitchFamily="49" charset="0"/>
              </a:rPr>
              <a:t>&lt;stmnt&gt;		::= &lt;matched&gt;</a:t>
            </a:r>
          </a:p>
          <a:p>
            <a:r>
              <a:rPr lang="fr-CA" altLang="fr-FR" sz="1600" smtClean="0">
                <a:solidFill>
                  <a:schemeClr val="tx2"/>
                </a:solidFill>
                <a:latin typeface="Courier New" pitchFamily="49" charset="0"/>
                <a:cs typeface="Courier New" pitchFamily="49" charset="0"/>
              </a:rPr>
              <a:t>		| &lt;unmatched&gt;</a:t>
            </a:r>
          </a:p>
          <a:p>
            <a:r>
              <a:rPr lang="fr-CA" altLang="fr-FR" sz="1600" smtClean="0">
                <a:solidFill>
                  <a:schemeClr val="tx2"/>
                </a:solidFill>
                <a:latin typeface="Courier New" pitchFamily="49" charset="0"/>
                <a:cs typeface="Courier New" pitchFamily="49" charset="0"/>
              </a:rPr>
              <a:t>&lt;matched&gt;	::= if ( &lt;expr&gt; ) &lt;matched&gt; else &lt;matched&gt;</a:t>
            </a:r>
          </a:p>
          <a:p>
            <a:r>
              <a:rPr lang="fr-CA" altLang="fr-FR" sz="1600" smtClean="0">
                <a:solidFill>
                  <a:schemeClr val="tx2"/>
                </a:solidFill>
                <a:latin typeface="Courier New" pitchFamily="49" charset="0"/>
                <a:cs typeface="Courier New" pitchFamily="49" charset="0"/>
              </a:rPr>
              <a:t>		| other stmnts</a:t>
            </a:r>
          </a:p>
          <a:p>
            <a:r>
              <a:rPr lang="fr-CA" altLang="fr-FR" sz="1600" smtClean="0">
                <a:solidFill>
                  <a:schemeClr val="tx2"/>
                </a:solidFill>
                <a:latin typeface="Courier New" pitchFamily="49" charset="0"/>
                <a:cs typeface="Courier New" pitchFamily="49" charset="0"/>
              </a:rPr>
              <a:t>&lt;unmatched&gt;	::= if ( &lt;expr&gt; ) &lt; stmnt &gt; </a:t>
            </a:r>
          </a:p>
          <a:p>
            <a:r>
              <a:rPr lang="fr-CA" altLang="fr-FR" sz="1600" smtClean="0">
                <a:solidFill>
                  <a:schemeClr val="tx2"/>
                </a:solidFill>
                <a:latin typeface="Courier New" pitchFamily="49" charset="0"/>
                <a:cs typeface="Courier New" pitchFamily="49" charset="0"/>
              </a:rPr>
              <a:t>		| if ( &lt;expr&gt; ) &lt;matched&gt; else &lt;unmatched&gt;</a:t>
            </a:r>
          </a:p>
          <a:p>
            <a:endParaRPr lang="fr-CA" altLang="fr-FR" sz="1800" smtClean="0"/>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379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BA8AD75-88F4-4720-B957-2E3D42BBB037}" type="slidenum">
              <a:rPr lang="fr-CA" altLang="fr-FR" sz="1200" b="0" smtClean="0">
                <a:solidFill>
                  <a:srgbClr val="898989"/>
                </a:solidFill>
                <a:cs typeface="Arial" pitchFamily="34" charset="0"/>
              </a:rPr>
              <a:pPr>
                <a:spcBef>
                  <a:spcPct val="0"/>
                </a:spcBef>
                <a:spcAft>
                  <a:spcPct val="0"/>
                </a:spcAft>
                <a:buFontTx/>
                <a:buNone/>
              </a:pPr>
              <a:t>306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8977698"/>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Faire le plan dans un exemple java</a:t>
            </a:r>
            <a:endParaRPr lang="fr-CA" dirty="0"/>
          </a:p>
        </p:txBody>
      </p:sp>
      <p:sp>
        <p:nvSpPr>
          <p:cNvPr id="34819" name="Content Placeholder 2"/>
          <p:cNvSpPr>
            <a:spLocks noGrp="1"/>
          </p:cNvSpPr>
          <p:nvPr>
            <p:ph idx="1"/>
          </p:nvPr>
        </p:nvSpPr>
        <p:spPr/>
        <p:txBody>
          <a:bodyPr/>
          <a:lstStyle/>
          <a:p>
            <a:r>
              <a:rPr lang="fr-CA" altLang="fr-FR" smtClean="0"/>
              <a:t>Pour la portion de code suivante</a:t>
            </a:r>
          </a:p>
          <a:p>
            <a:r>
              <a:rPr lang="fr-CA" altLang="fr-FR" sz="1600" smtClean="0">
                <a:solidFill>
                  <a:schemeClr val="tx2"/>
                </a:solidFill>
                <a:latin typeface="Courier New" pitchFamily="49" charset="0"/>
                <a:cs typeface="Courier New" pitchFamily="49" charset="0"/>
              </a:rPr>
              <a:t>if</a:t>
            </a:r>
            <a:r>
              <a:rPr lang="fr-CA" altLang="fr-FR" sz="1600" smtClean="0">
                <a:latin typeface="Courier New" pitchFamily="49" charset="0"/>
                <a:cs typeface="Courier New" pitchFamily="49" charset="0"/>
              </a:rPr>
              <a:t> (x==0)</a:t>
            </a:r>
          </a:p>
          <a:p>
            <a:r>
              <a:rPr lang="fr-CA" altLang="fr-FR" sz="1600" smtClean="0">
                <a:latin typeface="Courier New" pitchFamily="49" charset="0"/>
                <a:cs typeface="Courier New" pitchFamily="49" charset="0"/>
              </a:rPr>
              <a:t>   </a:t>
            </a:r>
            <a:r>
              <a:rPr lang="fr-CA" altLang="fr-FR" sz="1600" smtClean="0">
                <a:solidFill>
                  <a:schemeClr val="tx2"/>
                </a:solidFill>
                <a:latin typeface="Courier New" pitchFamily="49" charset="0"/>
                <a:cs typeface="Courier New" pitchFamily="49" charset="0"/>
              </a:rPr>
              <a:t>if</a:t>
            </a:r>
            <a:r>
              <a:rPr lang="fr-CA" altLang="fr-FR" sz="1600" smtClean="0">
                <a:latin typeface="Courier New" pitchFamily="49" charset="0"/>
                <a:cs typeface="Courier New" pitchFamily="49" charset="0"/>
              </a:rPr>
              <a:t> (y==0)</a:t>
            </a:r>
          </a:p>
          <a:p>
            <a:r>
              <a:rPr lang="fr-CA" altLang="fr-FR" sz="1600" smtClean="0">
                <a:latin typeface="Courier New" pitchFamily="49" charset="0"/>
                <a:cs typeface="Courier New" pitchFamily="49" charset="0"/>
              </a:rPr>
              <a:t>      z = 0;</a:t>
            </a:r>
          </a:p>
          <a:p>
            <a:r>
              <a:rPr lang="fr-CA" altLang="fr-FR" sz="1600" smtClean="0">
                <a:latin typeface="Courier New" pitchFamily="49" charset="0"/>
                <a:cs typeface="Courier New" pitchFamily="49" charset="0"/>
              </a:rPr>
              <a:t>   </a:t>
            </a:r>
            <a:r>
              <a:rPr lang="fr-CA" altLang="fr-FR" sz="1600" smtClean="0">
                <a:solidFill>
                  <a:schemeClr val="tx2"/>
                </a:solidFill>
                <a:latin typeface="Courier New" pitchFamily="49" charset="0"/>
                <a:cs typeface="Courier New" pitchFamily="49" charset="0"/>
              </a:rPr>
              <a:t>else</a:t>
            </a:r>
          </a:p>
          <a:p>
            <a:r>
              <a:rPr lang="fr-CA" altLang="fr-FR" sz="1600" smtClean="0">
                <a:latin typeface="Courier New" pitchFamily="49" charset="0"/>
                <a:cs typeface="Courier New" pitchFamily="49" charset="0"/>
              </a:rPr>
              <a:t>      z = 1;</a:t>
            </a:r>
          </a:p>
          <a:p>
            <a:r>
              <a:rPr lang="fr-CA" altLang="fr-FR" smtClean="0"/>
              <a:t>Après avoir exécuter l’analyseur lexical, nous obtenons la liste de tokens suivante:</a:t>
            </a:r>
          </a:p>
          <a:p>
            <a:r>
              <a:rPr lang="fr-CA" altLang="fr-FR" sz="1600" smtClean="0">
                <a:solidFill>
                  <a:schemeClr val="tx2"/>
                </a:solidFill>
                <a:latin typeface="Courier New" pitchFamily="49" charset="0"/>
                <a:cs typeface="Courier New" pitchFamily="49" charset="0"/>
              </a:rPr>
              <a:t>if ( id == num ) if (id == num) id = num ; else id = num ;</a:t>
            </a: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482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D7BCE3F-856C-4554-9A8B-EAA4EB368289}" type="slidenum">
              <a:rPr lang="fr-CA" altLang="fr-FR" sz="1200" b="0" smtClean="0">
                <a:solidFill>
                  <a:srgbClr val="898989"/>
                </a:solidFill>
                <a:cs typeface="Arial" pitchFamily="34" charset="0"/>
              </a:rPr>
              <a:pPr>
                <a:spcBef>
                  <a:spcPct val="0"/>
                </a:spcBef>
                <a:spcAft>
                  <a:spcPct val="0"/>
                </a:spcAft>
                <a:buFontTx/>
                <a:buNone/>
              </a:pPr>
              <a:t>307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693756142"/>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Faire le plan dans un exemple java</a:t>
            </a:r>
            <a:endParaRPr lang="fr-CA" dirty="0"/>
          </a:p>
        </p:txBody>
      </p:sp>
      <p:sp>
        <p:nvSpPr>
          <p:cNvPr id="35843" name="Content Placeholder 2"/>
          <p:cNvSpPr>
            <a:spLocks noGrp="1"/>
          </p:cNvSpPr>
          <p:nvPr>
            <p:ph idx="1"/>
          </p:nvPr>
        </p:nvSpPr>
        <p:spPr>
          <a:xfrm>
            <a:off x="457200" y="1752600"/>
            <a:ext cx="7620000" cy="1389063"/>
          </a:xfrm>
        </p:spPr>
        <p:txBody>
          <a:bodyPr/>
          <a:lstStyle/>
          <a:p>
            <a:r>
              <a:rPr lang="fr-CA" altLang="fr-FR" sz="1600" smtClean="0">
                <a:cs typeface="Courier New" pitchFamily="49" charset="0"/>
              </a:rPr>
              <a:t>Chaîne de tokens de donnée:</a:t>
            </a:r>
          </a:p>
          <a:p>
            <a:r>
              <a:rPr lang="fr-CA" altLang="fr-FR" sz="1600" smtClean="0">
                <a:solidFill>
                  <a:schemeClr val="tx2"/>
                </a:solidFill>
                <a:latin typeface="Courier New" pitchFamily="49" charset="0"/>
                <a:cs typeface="Courier New" pitchFamily="49" charset="0"/>
              </a:rPr>
              <a:t>if ( id == num ) if (id == num) id = num ; else id = num ;</a:t>
            </a:r>
          </a:p>
          <a:p>
            <a:r>
              <a:rPr lang="fr-CA" altLang="fr-FR" smtClean="0"/>
              <a:t>Construire l’arbre syntaxique:</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584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D639085-E163-41F5-A408-607763875ABD}" type="slidenum">
              <a:rPr lang="fr-CA" altLang="fr-FR" sz="1200" b="0" smtClean="0">
                <a:solidFill>
                  <a:srgbClr val="898989"/>
                </a:solidFill>
                <a:cs typeface="Arial" pitchFamily="34" charset="0"/>
              </a:rPr>
              <a:pPr>
                <a:spcBef>
                  <a:spcPct val="0"/>
                </a:spcBef>
                <a:spcAft>
                  <a:spcPct val="0"/>
                </a:spcAft>
                <a:buFontTx/>
                <a:buNone/>
              </a:pPr>
              <a:t>308</a:t>
            </a:fld>
            <a:endParaRPr lang="fr-CA" altLang="fr-FR" sz="1200" b="0" smtClean="0">
              <a:solidFill>
                <a:srgbClr val="898989"/>
              </a:solidFill>
              <a:cs typeface="Arial" pitchFamily="34" charset="0"/>
            </a:endParaRPr>
          </a:p>
        </p:txBody>
      </p:sp>
      <p:sp>
        <p:nvSpPr>
          <p:cNvPr id="7" name="TextBox 6"/>
          <p:cNvSpPr txBox="1">
            <a:spLocks noChangeArrowheads="1"/>
          </p:cNvSpPr>
          <p:nvPr/>
        </p:nvSpPr>
        <p:spPr bwMode="auto">
          <a:xfrm>
            <a:off x="2271713" y="2851150"/>
            <a:ext cx="11509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stmnt</a:t>
            </a:r>
            <a:endParaRPr lang="fr-CA" altLang="fr-FR" sz="1800" b="0"/>
          </a:p>
        </p:txBody>
      </p:sp>
      <p:grpSp>
        <p:nvGrpSpPr>
          <p:cNvPr id="141" name="Group 140"/>
          <p:cNvGrpSpPr>
            <a:grpSpLocks/>
          </p:cNvGrpSpPr>
          <p:nvPr/>
        </p:nvGrpSpPr>
        <p:grpSpPr bwMode="auto">
          <a:xfrm>
            <a:off x="1460500" y="5329238"/>
            <a:ext cx="7288213" cy="731837"/>
            <a:chOff x="1461138" y="5328941"/>
            <a:chExt cx="7287326" cy="731584"/>
          </a:xfrm>
        </p:grpSpPr>
        <p:sp>
          <p:nvSpPr>
            <p:cNvPr id="35877" name="TextBox 84"/>
            <p:cNvSpPr txBox="1">
              <a:spLocks noChangeArrowheads="1"/>
            </p:cNvSpPr>
            <p:nvPr/>
          </p:nvSpPr>
          <p:spPr bwMode="auto">
            <a:xfrm>
              <a:off x="297330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t>
              </a:r>
              <a:endParaRPr lang="fr-CA" altLang="fr-FR" sz="1800" b="0"/>
            </a:p>
          </p:txBody>
        </p:sp>
        <p:sp>
          <p:nvSpPr>
            <p:cNvPr id="35878" name="TextBox 85"/>
            <p:cNvSpPr txBox="1">
              <a:spLocks noChangeArrowheads="1"/>
            </p:cNvSpPr>
            <p:nvPr/>
          </p:nvSpPr>
          <p:spPr bwMode="auto">
            <a:xfrm>
              <a:off x="4557482"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t>
              </a:r>
              <a:endParaRPr lang="fr-CA" altLang="fr-FR" sz="1800" b="0"/>
            </a:p>
          </p:txBody>
        </p:sp>
        <p:sp>
          <p:nvSpPr>
            <p:cNvPr id="35879" name="TextBox 86"/>
            <p:cNvSpPr txBox="1">
              <a:spLocks noChangeArrowheads="1"/>
            </p:cNvSpPr>
            <p:nvPr/>
          </p:nvSpPr>
          <p:spPr bwMode="auto">
            <a:xfrm>
              <a:off x="405342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expr</a:t>
              </a:r>
              <a:endParaRPr lang="fr-CA" altLang="fr-FR" sz="1800" b="0"/>
            </a:p>
          </p:txBody>
        </p:sp>
        <p:cxnSp>
          <p:nvCxnSpPr>
            <p:cNvPr id="88" name="Straight Connector 87"/>
            <p:cNvCxnSpPr>
              <a:stCxn id="35855" idx="2"/>
            </p:cNvCxnSpPr>
            <p:nvPr/>
          </p:nvCxnSpPr>
          <p:spPr>
            <a:xfrm flipH="1">
              <a:off x="2216696" y="5328941"/>
              <a:ext cx="3096836"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35855" idx="2"/>
              <a:endCxn id="35877" idx="0"/>
            </p:cNvCxnSpPr>
            <p:nvPr/>
          </p:nvCxnSpPr>
          <p:spPr>
            <a:xfrm flipH="1">
              <a:off x="3729400" y="5328941"/>
              <a:ext cx="1584132"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35855" idx="2"/>
              <a:endCxn id="35879" idx="0"/>
            </p:cNvCxnSpPr>
            <p:nvPr/>
          </p:nvCxnSpPr>
          <p:spPr>
            <a:xfrm flipH="1">
              <a:off x="4808769" y="5328941"/>
              <a:ext cx="504764"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35855" idx="2"/>
              <a:endCxn id="35878" idx="0"/>
            </p:cNvCxnSpPr>
            <p:nvPr/>
          </p:nvCxnSpPr>
          <p:spPr>
            <a:xfrm>
              <a:off x="5313532" y="5328941"/>
              <a:ext cx="0"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84" name="TextBox 91"/>
            <p:cNvSpPr txBox="1">
              <a:spLocks noChangeArrowheads="1"/>
            </p:cNvSpPr>
            <p:nvPr/>
          </p:nvSpPr>
          <p:spPr bwMode="auto">
            <a:xfrm>
              <a:off x="513354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matched</a:t>
              </a:r>
              <a:endParaRPr lang="fr-CA" altLang="fr-FR" sz="1800" b="0"/>
            </a:p>
          </p:txBody>
        </p:sp>
        <p:cxnSp>
          <p:nvCxnSpPr>
            <p:cNvPr id="93" name="Straight Connector 92"/>
            <p:cNvCxnSpPr>
              <a:stCxn id="35855" idx="2"/>
              <a:endCxn id="35884" idx="0"/>
            </p:cNvCxnSpPr>
            <p:nvPr/>
          </p:nvCxnSpPr>
          <p:spPr>
            <a:xfrm>
              <a:off x="5313532" y="5328941"/>
              <a:ext cx="576192"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86" name="TextBox 93"/>
            <p:cNvSpPr txBox="1">
              <a:spLocks noChangeArrowheads="1"/>
            </p:cNvSpPr>
            <p:nvPr/>
          </p:nvSpPr>
          <p:spPr bwMode="auto">
            <a:xfrm>
              <a:off x="1461138"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if</a:t>
              </a:r>
              <a:endParaRPr lang="fr-CA" altLang="fr-FR" sz="1800" b="0"/>
            </a:p>
          </p:txBody>
        </p:sp>
        <p:cxnSp>
          <p:nvCxnSpPr>
            <p:cNvPr id="95" name="Straight Connector 94"/>
            <p:cNvCxnSpPr>
              <a:stCxn id="35855" idx="2"/>
              <a:endCxn id="35888" idx="0"/>
            </p:cNvCxnSpPr>
            <p:nvPr/>
          </p:nvCxnSpPr>
          <p:spPr>
            <a:xfrm>
              <a:off x="5313532" y="5328941"/>
              <a:ext cx="1512703"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88" name="TextBox 95"/>
            <p:cNvSpPr txBox="1">
              <a:spLocks noChangeArrowheads="1"/>
            </p:cNvSpPr>
            <p:nvPr/>
          </p:nvSpPr>
          <p:spPr bwMode="auto">
            <a:xfrm>
              <a:off x="6069650"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else</a:t>
              </a:r>
              <a:endParaRPr lang="fr-CA" altLang="fr-FR" sz="1800" b="0"/>
            </a:p>
          </p:txBody>
        </p:sp>
        <p:sp>
          <p:nvSpPr>
            <p:cNvPr id="35889" name="TextBox 96"/>
            <p:cNvSpPr txBox="1">
              <a:spLocks noChangeArrowheads="1"/>
            </p:cNvSpPr>
            <p:nvPr/>
          </p:nvSpPr>
          <p:spPr bwMode="auto">
            <a:xfrm>
              <a:off x="723629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matched</a:t>
              </a:r>
              <a:endParaRPr lang="fr-CA" altLang="fr-FR" sz="1800" b="0"/>
            </a:p>
          </p:txBody>
        </p:sp>
        <p:cxnSp>
          <p:nvCxnSpPr>
            <p:cNvPr id="98" name="Straight Connector 97"/>
            <p:cNvCxnSpPr>
              <a:stCxn id="35855" idx="2"/>
              <a:endCxn id="35889" idx="0"/>
            </p:cNvCxnSpPr>
            <p:nvPr/>
          </p:nvCxnSpPr>
          <p:spPr>
            <a:xfrm>
              <a:off x="5313532" y="5328941"/>
              <a:ext cx="2679374" cy="361825"/>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42" name="Group 141"/>
          <p:cNvGrpSpPr>
            <a:grpSpLocks/>
          </p:cNvGrpSpPr>
          <p:nvPr/>
        </p:nvGrpSpPr>
        <p:grpSpPr bwMode="auto">
          <a:xfrm>
            <a:off x="4611688" y="6061075"/>
            <a:ext cx="395287" cy="482600"/>
            <a:chOff x="4611488" y="6060525"/>
            <a:chExt cx="396044" cy="483260"/>
          </a:xfrm>
        </p:grpSpPr>
        <p:sp>
          <p:nvSpPr>
            <p:cNvPr id="99" name="Isosceles Triangle 98"/>
            <p:cNvSpPr/>
            <p:nvPr/>
          </p:nvSpPr>
          <p:spPr>
            <a:xfrm>
              <a:off x="4611488" y="6292617"/>
              <a:ext cx="396044" cy="251168"/>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100" name="Straight Connector 99"/>
            <p:cNvCxnSpPr>
              <a:stCxn id="35879" idx="2"/>
              <a:endCxn id="99" idx="0"/>
            </p:cNvCxnSpPr>
            <p:nvPr/>
          </p:nvCxnSpPr>
          <p:spPr>
            <a:xfrm>
              <a:off x="4810305" y="6060525"/>
              <a:ext cx="0" cy="23209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43" name="Group 142"/>
          <p:cNvGrpSpPr>
            <a:grpSpLocks/>
          </p:cNvGrpSpPr>
          <p:nvPr/>
        </p:nvGrpSpPr>
        <p:grpSpPr bwMode="auto">
          <a:xfrm>
            <a:off x="5691188" y="6061075"/>
            <a:ext cx="396875" cy="493713"/>
            <a:chOff x="5691608" y="6060525"/>
            <a:chExt cx="396044" cy="494041"/>
          </a:xfrm>
        </p:grpSpPr>
        <p:sp>
          <p:nvSpPr>
            <p:cNvPr id="101" name="Isosceles Triangle 100"/>
            <p:cNvSpPr/>
            <p:nvPr/>
          </p:nvSpPr>
          <p:spPr>
            <a:xfrm>
              <a:off x="5691608" y="6303574"/>
              <a:ext cx="396044" cy="25099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102" name="Straight Connector 101"/>
            <p:cNvCxnSpPr>
              <a:stCxn id="35884" idx="2"/>
              <a:endCxn id="101" idx="0"/>
            </p:cNvCxnSpPr>
            <p:nvPr/>
          </p:nvCxnSpPr>
          <p:spPr>
            <a:xfrm>
              <a:off x="5889630" y="6060525"/>
              <a:ext cx="0" cy="243049"/>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44" name="Group 143"/>
          <p:cNvGrpSpPr>
            <a:grpSpLocks/>
          </p:cNvGrpSpPr>
          <p:nvPr/>
        </p:nvGrpSpPr>
        <p:grpSpPr bwMode="auto">
          <a:xfrm>
            <a:off x="7802563" y="6061075"/>
            <a:ext cx="396875" cy="482600"/>
            <a:chOff x="7803032" y="6060525"/>
            <a:chExt cx="396044" cy="483259"/>
          </a:xfrm>
        </p:grpSpPr>
        <p:sp>
          <p:nvSpPr>
            <p:cNvPr id="103" name="Isosceles Triangle 102"/>
            <p:cNvSpPr/>
            <p:nvPr/>
          </p:nvSpPr>
          <p:spPr>
            <a:xfrm>
              <a:off x="7803032" y="6292616"/>
              <a:ext cx="396044" cy="251168"/>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104" name="Straight Connector 103"/>
            <p:cNvCxnSpPr>
              <a:stCxn id="35889" idx="2"/>
              <a:endCxn id="103" idx="0"/>
            </p:cNvCxnSpPr>
            <p:nvPr/>
          </p:nvCxnSpPr>
          <p:spPr>
            <a:xfrm>
              <a:off x="7993133" y="6060525"/>
              <a:ext cx="7920" cy="23209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38" name="Group 137"/>
          <p:cNvGrpSpPr>
            <a:grpSpLocks/>
          </p:cNvGrpSpPr>
          <p:nvPr/>
        </p:nvGrpSpPr>
        <p:grpSpPr bwMode="auto">
          <a:xfrm>
            <a:off x="-482600" y="3859213"/>
            <a:ext cx="6551613" cy="731837"/>
            <a:chOff x="-483078" y="3859559"/>
            <a:chExt cx="6552728" cy="731584"/>
          </a:xfrm>
        </p:grpSpPr>
        <p:sp>
          <p:nvSpPr>
            <p:cNvPr id="35861" name="TextBox 105"/>
            <p:cNvSpPr txBox="1">
              <a:spLocks noChangeArrowheads="1"/>
            </p:cNvSpPr>
            <p:nvPr/>
          </p:nvSpPr>
          <p:spPr bwMode="auto">
            <a:xfrm>
              <a:off x="885074"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t>
              </a:r>
              <a:endParaRPr lang="fr-CA" altLang="fr-FR" sz="1800" b="0"/>
            </a:p>
          </p:txBody>
        </p:sp>
        <p:sp>
          <p:nvSpPr>
            <p:cNvPr id="35862" name="TextBox 106"/>
            <p:cNvSpPr txBox="1">
              <a:spLocks noChangeArrowheads="1"/>
            </p:cNvSpPr>
            <p:nvPr/>
          </p:nvSpPr>
          <p:spPr bwMode="auto">
            <a:xfrm>
              <a:off x="3405354"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t>
              </a:r>
              <a:endParaRPr lang="fr-CA" altLang="fr-FR" sz="1800" b="0"/>
            </a:p>
          </p:txBody>
        </p:sp>
        <p:sp>
          <p:nvSpPr>
            <p:cNvPr id="35863" name="TextBox 107"/>
            <p:cNvSpPr txBox="1">
              <a:spLocks noChangeArrowheads="1"/>
            </p:cNvSpPr>
            <p:nvPr/>
          </p:nvSpPr>
          <p:spPr bwMode="auto">
            <a:xfrm>
              <a:off x="2090654"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expr</a:t>
              </a:r>
              <a:endParaRPr lang="fr-CA" altLang="fr-FR" sz="1800" b="0"/>
            </a:p>
          </p:txBody>
        </p:sp>
        <p:cxnSp>
          <p:nvCxnSpPr>
            <p:cNvPr id="109" name="Straight Connector 108"/>
            <p:cNvCxnSpPr>
              <a:stCxn id="35857" idx="2"/>
              <a:endCxn id="35870" idx="0"/>
            </p:cNvCxnSpPr>
            <p:nvPr/>
          </p:nvCxnSpPr>
          <p:spPr>
            <a:xfrm flipH="1">
              <a:off x="272701" y="3859559"/>
              <a:ext cx="2575363"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10" name="Straight Connector 109"/>
            <p:cNvCxnSpPr>
              <a:stCxn id="35857" idx="2"/>
              <a:endCxn id="35861" idx="0"/>
            </p:cNvCxnSpPr>
            <p:nvPr/>
          </p:nvCxnSpPr>
          <p:spPr>
            <a:xfrm flipH="1">
              <a:off x="1641358" y="3859559"/>
              <a:ext cx="1206705"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11" name="Straight Connector 110"/>
            <p:cNvCxnSpPr>
              <a:stCxn id="35857" idx="2"/>
              <a:endCxn id="35863" idx="0"/>
            </p:cNvCxnSpPr>
            <p:nvPr/>
          </p:nvCxnSpPr>
          <p:spPr>
            <a:xfrm flipH="1">
              <a:off x="2846477" y="3859559"/>
              <a:ext cx="1587" cy="36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112" name="Straight Connector 111"/>
            <p:cNvCxnSpPr>
              <a:stCxn id="35857" idx="2"/>
              <a:endCxn id="35862" idx="0"/>
            </p:cNvCxnSpPr>
            <p:nvPr/>
          </p:nvCxnSpPr>
          <p:spPr>
            <a:xfrm>
              <a:off x="2848064" y="3859559"/>
              <a:ext cx="1313086"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68" name="TextBox 112"/>
            <p:cNvSpPr txBox="1">
              <a:spLocks noChangeArrowheads="1"/>
            </p:cNvSpPr>
            <p:nvPr/>
          </p:nvSpPr>
          <p:spPr bwMode="auto">
            <a:xfrm>
              <a:off x="4557482"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stmnt</a:t>
              </a:r>
              <a:endParaRPr lang="fr-CA" altLang="fr-FR" sz="1800" b="0"/>
            </a:p>
          </p:txBody>
        </p:sp>
        <p:cxnSp>
          <p:nvCxnSpPr>
            <p:cNvPr id="114" name="Straight Connector 113"/>
            <p:cNvCxnSpPr>
              <a:stCxn id="35857" idx="2"/>
              <a:endCxn id="35868" idx="0"/>
            </p:cNvCxnSpPr>
            <p:nvPr/>
          </p:nvCxnSpPr>
          <p:spPr>
            <a:xfrm>
              <a:off x="2848064" y="3859559"/>
              <a:ext cx="2465808" cy="361825"/>
            </a:xfrm>
            <a:prstGeom prst="line">
              <a:avLst/>
            </a:prstGeom>
          </p:spPr>
          <p:style>
            <a:lnRef idx="1">
              <a:schemeClr val="accent1"/>
            </a:lnRef>
            <a:fillRef idx="0">
              <a:schemeClr val="accent1"/>
            </a:fillRef>
            <a:effectRef idx="0">
              <a:schemeClr val="accent1"/>
            </a:effectRef>
            <a:fontRef idx="minor">
              <a:schemeClr val="tx1"/>
            </a:fontRef>
          </p:style>
        </p:cxnSp>
        <p:sp>
          <p:nvSpPr>
            <p:cNvPr id="35870" name="TextBox 114"/>
            <p:cNvSpPr txBox="1">
              <a:spLocks noChangeArrowheads="1"/>
            </p:cNvSpPr>
            <p:nvPr/>
          </p:nvSpPr>
          <p:spPr bwMode="auto">
            <a:xfrm>
              <a:off x="-483078"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if</a:t>
              </a:r>
              <a:endParaRPr lang="fr-CA" altLang="fr-FR" sz="1800" b="0"/>
            </a:p>
          </p:txBody>
        </p:sp>
      </p:grpSp>
      <p:grpSp>
        <p:nvGrpSpPr>
          <p:cNvPr id="139" name="Group 138"/>
          <p:cNvGrpSpPr>
            <a:grpSpLocks/>
          </p:cNvGrpSpPr>
          <p:nvPr/>
        </p:nvGrpSpPr>
        <p:grpSpPr bwMode="auto">
          <a:xfrm>
            <a:off x="2647950" y="4591050"/>
            <a:ext cx="396875" cy="493713"/>
            <a:chOff x="2648716" y="4591143"/>
            <a:chExt cx="396044" cy="494041"/>
          </a:xfrm>
        </p:grpSpPr>
        <p:sp>
          <p:nvSpPr>
            <p:cNvPr id="120" name="Isosceles Triangle 119"/>
            <p:cNvSpPr/>
            <p:nvPr/>
          </p:nvSpPr>
          <p:spPr>
            <a:xfrm>
              <a:off x="2648716" y="4834192"/>
              <a:ext cx="396044" cy="25099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121" name="Straight Connector 120"/>
            <p:cNvCxnSpPr>
              <a:stCxn id="35863" idx="2"/>
              <a:endCxn id="120" idx="0"/>
            </p:cNvCxnSpPr>
            <p:nvPr/>
          </p:nvCxnSpPr>
          <p:spPr>
            <a:xfrm>
              <a:off x="2846738" y="4591143"/>
              <a:ext cx="0" cy="243049"/>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37" name="Group 136"/>
          <p:cNvGrpSpPr>
            <a:grpSpLocks/>
          </p:cNvGrpSpPr>
          <p:nvPr/>
        </p:nvGrpSpPr>
        <p:grpSpPr bwMode="auto">
          <a:xfrm>
            <a:off x="2090738" y="3221038"/>
            <a:ext cx="1512887" cy="638175"/>
            <a:chOff x="2091208" y="3220573"/>
            <a:chExt cx="1512168" cy="638986"/>
          </a:xfrm>
        </p:grpSpPr>
        <p:sp>
          <p:nvSpPr>
            <p:cNvPr id="35857" name="TextBox 104"/>
            <p:cNvSpPr txBox="1">
              <a:spLocks noChangeArrowheads="1"/>
            </p:cNvSpPr>
            <p:nvPr/>
          </p:nvSpPr>
          <p:spPr bwMode="auto">
            <a:xfrm>
              <a:off x="2091208" y="3490227"/>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umatched</a:t>
              </a:r>
              <a:endParaRPr lang="fr-CA" altLang="fr-FR" sz="1800" b="0"/>
            </a:p>
          </p:txBody>
        </p:sp>
        <p:cxnSp>
          <p:nvCxnSpPr>
            <p:cNvPr id="130" name="Straight Connector 129"/>
            <p:cNvCxnSpPr>
              <a:stCxn id="35857" idx="0"/>
              <a:endCxn id="7" idx="2"/>
            </p:cNvCxnSpPr>
            <p:nvPr/>
          </p:nvCxnSpPr>
          <p:spPr>
            <a:xfrm flipV="1">
              <a:off x="2848085" y="3220573"/>
              <a:ext cx="0" cy="270218"/>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140" name="Group 139"/>
          <p:cNvGrpSpPr>
            <a:grpSpLocks/>
          </p:cNvGrpSpPr>
          <p:nvPr/>
        </p:nvGrpSpPr>
        <p:grpSpPr bwMode="auto">
          <a:xfrm>
            <a:off x="4557713" y="4591050"/>
            <a:ext cx="1511300" cy="738188"/>
            <a:chOff x="4557482" y="4591143"/>
            <a:chExt cx="1512168" cy="737798"/>
          </a:xfrm>
        </p:grpSpPr>
        <p:sp>
          <p:nvSpPr>
            <p:cNvPr id="35855" name="TextBox 83"/>
            <p:cNvSpPr txBox="1">
              <a:spLocks noChangeArrowheads="1"/>
            </p:cNvSpPr>
            <p:nvPr/>
          </p:nvSpPr>
          <p:spPr bwMode="auto">
            <a:xfrm>
              <a:off x="4557482" y="4959609"/>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matched</a:t>
              </a:r>
              <a:endParaRPr lang="fr-CA" altLang="fr-FR" sz="1800" b="0"/>
            </a:p>
          </p:txBody>
        </p:sp>
        <p:cxnSp>
          <p:nvCxnSpPr>
            <p:cNvPr id="134" name="Straight Connector 133"/>
            <p:cNvCxnSpPr>
              <a:stCxn id="35868" idx="2"/>
              <a:endCxn id="35855" idx="0"/>
            </p:cNvCxnSpPr>
            <p:nvPr/>
          </p:nvCxnSpPr>
          <p:spPr>
            <a:xfrm>
              <a:off x="5313566" y="4591143"/>
              <a:ext cx="0" cy="368105"/>
            </a:xfrm>
            <a:prstGeom prst="line">
              <a:avLst/>
            </a:prstGeom>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501626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37"/>
                                        </p:tgtEl>
                                        <p:attrNameLst>
                                          <p:attrName>style.visibility</p:attrName>
                                        </p:attrNameLst>
                                      </p:cBhvr>
                                      <p:to>
                                        <p:strVal val="visible"/>
                                      </p:to>
                                    </p:set>
                                    <p:animEffect transition="in" filter="fade">
                                      <p:cBhvr>
                                        <p:cTn id="12" dur="500"/>
                                        <p:tgtEl>
                                          <p:spTgt spid="13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38"/>
                                        </p:tgtEl>
                                        <p:attrNameLst>
                                          <p:attrName>style.visibility</p:attrName>
                                        </p:attrNameLst>
                                      </p:cBhvr>
                                      <p:to>
                                        <p:strVal val="visible"/>
                                      </p:to>
                                    </p:set>
                                    <p:animEffect transition="in" filter="fade">
                                      <p:cBhvr>
                                        <p:cTn id="17" dur="500"/>
                                        <p:tgtEl>
                                          <p:spTgt spid="13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39"/>
                                        </p:tgtEl>
                                        <p:attrNameLst>
                                          <p:attrName>style.visibility</p:attrName>
                                        </p:attrNameLst>
                                      </p:cBhvr>
                                      <p:to>
                                        <p:strVal val="visible"/>
                                      </p:to>
                                    </p:set>
                                    <p:animEffect transition="in" filter="fade">
                                      <p:cBhvr>
                                        <p:cTn id="22" dur="500"/>
                                        <p:tgtEl>
                                          <p:spTgt spid="13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fade">
                                      <p:cBhvr>
                                        <p:cTn id="27" dur="500"/>
                                        <p:tgtEl>
                                          <p:spTgt spid="14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fade">
                                      <p:cBhvr>
                                        <p:cTn id="32" dur="500"/>
                                        <p:tgtEl>
                                          <p:spTgt spid="14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142"/>
                                        </p:tgtEl>
                                        <p:attrNameLst>
                                          <p:attrName>style.visibility</p:attrName>
                                        </p:attrNameLst>
                                      </p:cBhvr>
                                      <p:to>
                                        <p:strVal val="visible"/>
                                      </p:to>
                                    </p:set>
                                    <p:animEffect transition="in" filter="fade">
                                      <p:cBhvr>
                                        <p:cTn id="37" dur="500"/>
                                        <p:tgtEl>
                                          <p:spTgt spid="14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0" presetClass="entr" presetSubtype="0" fill="hold" nodeType="clickEffect">
                                  <p:stCondLst>
                                    <p:cond delay="0"/>
                                  </p:stCondLst>
                                  <p:childTnLst>
                                    <p:set>
                                      <p:cBhvr>
                                        <p:cTn id="41" dur="1" fill="hold">
                                          <p:stCondLst>
                                            <p:cond delay="0"/>
                                          </p:stCondLst>
                                        </p:cTn>
                                        <p:tgtEl>
                                          <p:spTgt spid="143"/>
                                        </p:tgtEl>
                                        <p:attrNameLst>
                                          <p:attrName>style.visibility</p:attrName>
                                        </p:attrNameLst>
                                      </p:cBhvr>
                                      <p:to>
                                        <p:strVal val="visible"/>
                                      </p:to>
                                    </p:set>
                                    <p:animEffect transition="in" filter="fade">
                                      <p:cBhvr>
                                        <p:cTn id="42" dur="500"/>
                                        <p:tgtEl>
                                          <p:spTgt spid="14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nodeType="clickEffect">
                                  <p:stCondLst>
                                    <p:cond delay="0"/>
                                  </p:stCondLst>
                                  <p:childTnLst>
                                    <p:set>
                                      <p:cBhvr>
                                        <p:cTn id="46" dur="1" fill="hold">
                                          <p:stCondLst>
                                            <p:cond delay="0"/>
                                          </p:stCondLst>
                                        </p:cTn>
                                        <p:tgtEl>
                                          <p:spTgt spid="144"/>
                                        </p:tgtEl>
                                        <p:attrNameLst>
                                          <p:attrName>style.visibility</p:attrName>
                                        </p:attrNameLst>
                                      </p:cBhvr>
                                      <p:to>
                                        <p:strVal val="visible"/>
                                      </p:to>
                                    </p:set>
                                    <p:animEffect transition="in" filter="fade">
                                      <p:cBhvr>
                                        <p:cTn id="47"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Faire le plan dans un exemple java (autre exemple)</a:t>
            </a:r>
            <a:endParaRPr lang="fr-CA" dirty="0"/>
          </a:p>
        </p:txBody>
      </p:sp>
      <p:sp>
        <p:nvSpPr>
          <p:cNvPr id="36867" name="Content Placeholder 2"/>
          <p:cNvSpPr>
            <a:spLocks noGrp="1"/>
          </p:cNvSpPr>
          <p:nvPr>
            <p:ph idx="1"/>
          </p:nvPr>
        </p:nvSpPr>
        <p:spPr>
          <a:xfrm>
            <a:off x="457200" y="1752600"/>
            <a:ext cx="7620000" cy="1389063"/>
          </a:xfrm>
        </p:spPr>
        <p:txBody>
          <a:bodyPr/>
          <a:lstStyle/>
          <a:p>
            <a:r>
              <a:rPr lang="fr-CA" altLang="fr-FR" sz="1600" smtClean="0">
                <a:cs typeface="Courier New" pitchFamily="49" charset="0"/>
              </a:rPr>
              <a:t>Chaîne de tokens de donnée:</a:t>
            </a:r>
          </a:p>
          <a:p>
            <a:r>
              <a:rPr lang="fr-CA" altLang="fr-FR" sz="1600" smtClean="0">
                <a:solidFill>
                  <a:schemeClr val="tx2"/>
                </a:solidFill>
                <a:latin typeface="Courier New" pitchFamily="49" charset="0"/>
                <a:cs typeface="Courier New" pitchFamily="49" charset="0"/>
              </a:rPr>
              <a:t>if ( id == num ) else id = num ;</a:t>
            </a:r>
          </a:p>
          <a:p>
            <a:r>
              <a:rPr lang="fr-CA" altLang="fr-FR" smtClean="0"/>
              <a:t>Construire l’arbre syntaxique:</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686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308BE02-06EE-4964-A6B8-84E9FB0BC4BB}" type="slidenum">
              <a:rPr lang="fr-CA" altLang="fr-FR" sz="1200" b="0" smtClean="0">
                <a:solidFill>
                  <a:srgbClr val="898989"/>
                </a:solidFill>
                <a:cs typeface="Arial" pitchFamily="34" charset="0"/>
              </a:rPr>
              <a:pPr>
                <a:spcBef>
                  <a:spcPct val="0"/>
                </a:spcBef>
                <a:spcAft>
                  <a:spcPct val="0"/>
                </a:spcAft>
                <a:buFontTx/>
                <a:buNone/>
              </a:pPr>
              <a:t>309</a:t>
            </a:fld>
            <a:endParaRPr lang="fr-CA" altLang="fr-FR" sz="1200" b="0" smtClean="0">
              <a:solidFill>
                <a:srgbClr val="898989"/>
              </a:solidFill>
              <a:cs typeface="Arial" pitchFamily="34" charset="0"/>
            </a:endParaRPr>
          </a:p>
        </p:txBody>
      </p:sp>
      <p:grpSp>
        <p:nvGrpSpPr>
          <p:cNvPr id="36870" name="Group 8"/>
          <p:cNvGrpSpPr>
            <a:grpSpLocks/>
          </p:cNvGrpSpPr>
          <p:nvPr/>
        </p:nvGrpSpPr>
        <p:grpSpPr bwMode="auto">
          <a:xfrm>
            <a:off x="539750" y="3240088"/>
            <a:ext cx="7286625" cy="2332037"/>
            <a:chOff x="1461138" y="4221811"/>
            <a:chExt cx="7287326" cy="2332755"/>
          </a:xfrm>
        </p:grpSpPr>
        <p:grpSp>
          <p:nvGrpSpPr>
            <p:cNvPr id="36871" name="Group 140"/>
            <p:cNvGrpSpPr>
              <a:grpSpLocks/>
            </p:cNvGrpSpPr>
            <p:nvPr/>
          </p:nvGrpSpPr>
          <p:grpSpPr bwMode="auto">
            <a:xfrm>
              <a:off x="1461138" y="5328941"/>
              <a:ext cx="7287326" cy="731584"/>
              <a:chOff x="1461138" y="5328941"/>
              <a:chExt cx="7287326" cy="731584"/>
            </a:xfrm>
          </p:grpSpPr>
          <p:sp>
            <p:nvSpPr>
              <p:cNvPr id="36885" name="TextBox 84"/>
              <p:cNvSpPr txBox="1">
                <a:spLocks noChangeArrowheads="1"/>
              </p:cNvSpPr>
              <p:nvPr/>
            </p:nvSpPr>
            <p:spPr bwMode="auto">
              <a:xfrm>
                <a:off x="297330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t>
                </a:r>
                <a:endParaRPr lang="fr-CA" altLang="fr-FR" sz="1800" b="0"/>
              </a:p>
            </p:txBody>
          </p:sp>
          <p:sp>
            <p:nvSpPr>
              <p:cNvPr id="36886" name="TextBox 85"/>
              <p:cNvSpPr txBox="1">
                <a:spLocks noChangeArrowheads="1"/>
              </p:cNvSpPr>
              <p:nvPr/>
            </p:nvSpPr>
            <p:spPr bwMode="auto">
              <a:xfrm>
                <a:off x="4557482"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t>
                </a:r>
                <a:endParaRPr lang="fr-CA" altLang="fr-FR" sz="1800" b="0"/>
              </a:p>
            </p:txBody>
          </p:sp>
          <p:sp>
            <p:nvSpPr>
              <p:cNvPr id="36887" name="TextBox 86"/>
              <p:cNvSpPr txBox="1">
                <a:spLocks noChangeArrowheads="1"/>
              </p:cNvSpPr>
              <p:nvPr/>
            </p:nvSpPr>
            <p:spPr bwMode="auto">
              <a:xfrm>
                <a:off x="405342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expr</a:t>
                </a:r>
                <a:endParaRPr lang="fr-CA" altLang="fr-FR" sz="1800" b="0"/>
              </a:p>
            </p:txBody>
          </p:sp>
          <p:cxnSp>
            <p:nvCxnSpPr>
              <p:cNvPr id="88" name="Straight Connector 87"/>
              <p:cNvCxnSpPr>
                <a:stCxn id="36877" idx="2"/>
              </p:cNvCxnSpPr>
              <p:nvPr/>
            </p:nvCxnSpPr>
            <p:spPr>
              <a:xfrm flipH="1">
                <a:off x="2216861" y="5328639"/>
                <a:ext cx="3095923" cy="362061"/>
              </a:xfrm>
              <a:prstGeom prst="line">
                <a:avLst/>
              </a:prstGeom>
            </p:spPr>
            <p:style>
              <a:lnRef idx="1">
                <a:schemeClr val="accent1"/>
              </a:lnRef>
              <a:fillRef idx="0">
                <a:schemeClr val="accent1"/>
              </a:fillRef>
              <a:effectRef idx="0">
                <a:schemeClr val="accent1"/>
              </a:effectRef>
              <a:fontRef idx="minor">
                <a:schemeClr val="tx1"/>
              </a:fontRef>
            </p:style>
          </p:cxnSp>
          <p:cxnSp>
            <p:nvCxnSpPr>
              <p:cNvPr id="89" name="Straight Connector 88"/>
              <p:cNvCxnSpPr>
                <a:stCxn id="36877" idx="2"/>
                <a:endCxn id="36885" idx="0"/>
              </p:cNvCxnSpPr>
              <p:nvPr/>
            </p:nvCxnSpPr>
            <p:spPr>
              <a:xfrm flipH="1">
                <a:off x="3729894" y="5328639"/>
                <a:ext cx="1582889" cy="362061"/>
              </a:xfrm>
              <a:prstGeom prst="line">
                <a:avLst/>
              </a:prstGeom>
            </p:spPr>
            <p:style>
              <a:lnRef idx="1">
                <a:schemeClr val="accent1"/>
              </a:lnRef>
              <a:fillRef idx="0">
                <a:schemeClr val="accent1"/>
              </a:fillRef>
              <a:effectRef idx="0">
                <a:schemeClr val="accent1"/>
              </a:effectRef>
              <a:fontRef idx="minor">
                <a:schemeClr val="tx1"/>
              </a:fontRef>
            </p:style>
          </p:cxnSp>
          <p:cxnSp>
            <p:nvCxnSpPr>
              <p:cNvPr id="90" name="Straight Connector 89"/>
              <p:cNvCxnSpPr>
                <a:stCxn id="36877" idx="2"/>
                <a:endCxn id="36887" idx="0"/>
              </p:cNvCxnSpPr>
              <p:nvPr/>
            </p:nvCxnSpPr>
            <p:spPr>
              <a:xfrm flipH="1">
                <a:off x="4809498" y="5328639"/>
                <a:ext cx="503285" cy="362061"/>
              </a:xfrm>
              <a:prstGeom prst="line">
                <a:avLst/>
              </a:prstGeom>
            </p:spPr>
            <p:style>
              <a:lnRef idx="1">
                <a:schemeClr val="accent1"/>
              </a:lnRef>
              <a:fillRef idx="0">
                <a:schemeClr val="accent1"/>
              </a:fillRef>
              <a:effectRef idx="0">
                <a:schemeClr val="accent1"/>
              </a:effectRef>
              <a:fontRef idx="minor">
                <a:schemeClr val="tx1"/>
              </a:fontRef>
            </p:style>
          </p:cxnSp>
          <p:cxnSp>
            <p:nvCxnSpPr>
              <p:cNvPr id="91" name="Straight Connector 90"/>
              <p:cNvCxnSpPr>
                <a:stCxn id="36877" idx="2"/>
                <a:endCxn id="36886" idx="0"/>
              </p:cNvCxnSpPr>
              <p:nvPr/>
            </p:nvCxnSpPr>
            <p:spPr>
              <a:xfrm>
                <a:off x="5312784" y="5328639"/>
                <a:ext cx="0" cy="362061"/>
              </a:xfrm>
              <a:prstGeom prst="line">
                <a:avLst/>
              </a:prstGeom>
            </p:spPr>
            <p:style>
              <a:lnRef idx="1">
                <a:schemeClr val="accent1"/>
              </a:lnRef>
              <a:fillRef idx="0">
                <a:schemeClr val="accent1"/>
              </a:fillRef>
              <a:effectRef idx="0">
                <a:schemeClr val="accent1"/>
              </a:effectRef>
              <a:fontRef idx="minor">
                <a:schemeClr val="tx1"/>
              </a:fontRef>
            </p:style>
          </p:cxnSp>
          <p:sp>
            <p:nvSpPr>
              <p:cNvPr id="36892" name="TextBox 91"/>
              <p:cNvSpPr txBox="1">
                <a:spLocks noChangeArrowheads="1"/>
              </p:cNvSpPr>
              <p:nvPr/>
            </p:nvSpPr>
            <p:spPr bwMode="auto">
              <a:xfrm>
                <a:off x="513354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matched</a:t>
                </a:r>
                <a:endParaRPr lang="fr-CA" altLang="fr-FR" sz="1800" b="0"/>
              </a:p>
            </p:txBody>
          </p:sp>
          <p:cxnSp>
            <p:nvCxnSpPr>
              <p:cNvPr id="93" name="Straight Connector 92"/>
              <p:cNvCxnSpPr>
                <a:stCxn id="36877" idx="2"/>
                <a:endCxn id="36892" idx="0"/>
              </p:cNvCxnSpPr>
              <p:nvPr/>
            </p:nvCxnSpPr>
            <p:spPr>
              <a:xfrm>
                <a:off x="5312784" y="5328639"/>
                <a:ext cx="576318" cy="362061"/>
              </a:xfrm>
              <a:prstGeom prst="line">
                <a:avLst/>
              </a:prstGeom>
            </p:spPr>
            <p:style>
              <a:lnRef idx="1">
                <a:schemeClr val="accent1"/>
              </a:lnRef>
              <a:fillRef idx="0">
                <a:schemeClr val="accent1"/>
              </a:fillRef>
              <a:effectRef idx="0">
                <a:schemeClr val="accent1"/>
              </a:effectRef>
              <a:fontRef idx="minor">
                <a:schemeClr val="tx1"/>
              </a:fontRef>
            </p:style>
          </p:cxnSp>
          <p:sp>
            <p:nvSpPr>
              <p:cNvPr id="36894" name="TextBox 93"/>
              <p:cNvSpPr txBox="1">
                <a:spLocks noChangeArrowheads="1"/>
              </p:cNvSpPr>
              <p:nvPr/>
            </p:nvSpPr>
            <p:spPr bwMode="auto">
              <a:xfrm>
                <a:off x="1461138"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if</a:t>
                </a:r>
                <a:endParaRPr lang="fr-CA" altLang="fr-FR" sz="1800" b="0"/>
              </a:p>
            </p:txBody>
          </p:sp>
          <p:cxnSp>
            <p:nvCxnSpPr>
              <p:cNvPr id="95" name="Straight Connector 94"/>
              <p:cNvCxnSpPr>
                <a:stCxn id="36877" idx="2"/>
                <a:endCxn id="36896" idx="0"/>
              </p:cNvCxnSpPr>
              <p:nvPr/>
            </p:nvCxnSpPr>
            <p:spPr>
              <a:xfrm>
                <a:off x="5312784" y="5328639"/>
                <a:ext cx="1513034" cy="362061"/>
              </a:xfrm>
              <a:prstGeom prst="line">
                <a:avLst/>
              </a:prstGeom>
            </p:spPr>
            <p:style>
              <a:lnRef idx="1">
                <a:schemeClr val="accent1"/>
              </a:lnRef>
              <a:fillRef idx="0">
                <a:schemeClr val="accent1"/>
              </a:fillRef>
              <a:effectRef idx="0">
                <a:schemeClr val="accent1"/>
              </a:effectRef>
              <a:fontRef idx="minor">
                <a:schemeClr val="tx1"/>
              </a:fontRef>
            </p:style>
          </p:cxnSp>
          <p:sp>
            <p:nvSpPr>
              <p:cNvPr id="36896" name="TextBox 95"/>
              <p:cNvSpPr txBox="1">
                <a:spLocks noChangeArrowheads="1"/>
              </p:cNvSpPr>
              <p:nvPr/>
            </p:nvSpPr>
            <p:spPr bwMode="auto">
              <a:xfrm>
                <a:off x="6069650"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else</a:t>
                </a:r>
                <a:endParaRPr lang="fr-CA" altLang="fr-FR" sz="1800" b="0"/>
              </a:p>
            </p:txBody>
          </p:sp>
          <p:sp>
            <p:nvSpPr>
              <p:cNvPr id="36897" name="TextBox 96"/>
              <p:cNvSpPr txBox="1">
                <a:spLocks noChangeArrowheads="1"/>
              </p:cNvSpPr>
              <p:nvPr/>
            </p:nvSpPr>
            <p:spPr bwMode="auto">
              <a:xfrm>
                <a:off x="7236296" y="5691193"/>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matched</a:t>
                </a:r>
                <a:endParaRPr lang="fr-CA" altLang="fr-FR" sz="1800" b="0"/>
              </a:p>
            </p:txBody>
          </p:sp>
          <p:cxnSp>
            <p:nvCxnSpPr>
              <p:cNvPr id="98" name="Straight Connector 97"/>
              <p:cNvCxnSpPr>
                <a:stCxn id="36877" idx="2"/>
                <a:endCxn id="36897" idx="0"/>
              </p:cNvCxnSpPr>
              <p:nvPr/>
            </p:nvCxnSpPr>
            <p:spPr>
              <a:xfrm>
                <a:off x="5312784" y="5328639"/>
                <a:ext cx="2679958" cy="362061"/>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6872" name="Group 141"/>
            <p:cNvGrpSpPr>
              <a:grpSpLocks/>
            </p:cNvGrpSpPr>
            <p:nvPr/>
          </p:nvGrpSpPr>
          <p:grpSpPr bwMode="auto">
            <a:xfrm>
              <a:off x="4611488" y="6060525"/>
              <a:ext cx="396044" cy="483260"/>
              <a:chOff x="4611488" y="6060525"/>
              <a:chExt cx="396044" cy="483260"/>
            </a:xfrm>
          </p:grpSpPr>
          <p:sp>
            <p:nvSpPr>
              <p:cNvPr id="99" name="Isosceles Triangle 98"/>
              <p:cNvSpPr/>
              <p:nvPr/>
            </p:nvSpPr>
            <p:spPr>
              <a:xfrm>
                <a:off x="4611041" y="6292549"/>
                <a:ext cx="396913" cy="25090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100" name="Straight Connector 99"/>
              <p:cNvCxnSpPr>
                <a:stCxn id="36887" idx="2"/>
                <a:endCxn id="99" idx="0"/>
              </p:cNvCxnSpPr>
              <p:nvPr/>
            </p:nvCxnSpPr>
            <p:spPr>
              <a:xfrm>
                <a:off x="4809498" y="6060702"/>
                <a:ext cx="0" cy="231846"/>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6873" name="Group 142"/>
            <p:cNvGrpSpPr>
              <a:grpSpLocks/>
            </p:cNvGrpSpPr>
            <p:nvPr/>
          </p:nvGrpSpPr>
          <p:grpSpPr bwMode="auto">
            <a:xfrm>
              <a:off x="5691608" y="6060525"/>
              <a:ext cx="396044" cy="494041"/>
              <a:chOff x="5691608" y="6060525"/>
              <a:chExt cx="396044" cy="494041"/>
            </a:xfrm>
          </p:grpSpPr>
          <p:sp>
            <p:nvSpPr>
              <p:cNvPr id="101" name="Isosceles Triangle 100"/>
              <p:cNvSpPr/>
              <p:nvPr/>
            </p:nvSpPr>
            <p:spPr>
              <a:xfrm>
                <a:off x="5692233" y="6303664"/>
                <a:ext cx="395325" cy="25090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102" name="Straight Connector 101"/>
              <p:cNvCxnSpPr>
                <a:stCxn id="36892" idx="2"/>
                <a:endCxn id="101" idx="0"/>
              </p:cNvCxnSpPr>
              <p:nvPr/>
            </p:nvCxnSpPr>
            <p:spPr>
              <a:xfrm>
                <a:off x="5890689" y="6060702"/>
                <a:ext cx="0" cy="24296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36874" name="Group 143"/>
            <p:cNvGrpSpPr>
              <a:grpSpLocks/>
            </p:cNvGrpSpPr>
            <p:nvPr/>
          </p:nvGrpSpPr>
          <p:grpSpPr bwMode="auto">
            <a:xfrm>
              <a:off x="7803032" y="6060525"/>
              <a:ext cx="396044" cy="483259"/>
              <a:chOff x="7803032" y="6060525"/>
              <a:chExt cx="396044" cy="483259"/>
            </a:xfrm>
          </p:grpSpPr>
          <p:sp>
            <p:nvSpPr>
              <p:cNvPr id="103" name="Isosceles Triangle 102"/>
              <p:cNvSpPr/>
              <p:nvPr/>
            </p:nvSpPr>
            <p:spPr>
              <a:xfrm>
                <a:off x="7803811" y="6292549"/>
                <a:ext cx="395325" cy="250902"/>
              </a:xfrm>
              <a:prstGeom prst="triangle">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104" name="Straight Connector 103"/>
              <p:cNvCxnSpPr>
                <a:stCxn id="36897" idx="2"/>
                <a:endCxn id="103" idx="0"/>
              </p:cNvCxnSpPr>
              <p:nvPr/>
            </p:nvCxnSpPr>
            <p:spPr>
              <a:xfrm>
                <a:off x="7992741" y="6060702"/>
                <a:ext cx="9526" cy="231846"/>
              </a:xfrm>
              <a:prstGeom prst="line">
                <a:avLst/>
              </a:prstGeom>
            </p:spPr>
            <p:style>
              <a:lnRef idx="1">
                <a:schemeClr val="accent1"/>
              </a:lnRef>
              <a:fillRef idx="0">
                <a:schemeClr val="accent1"/>
              </a:fillRef>
              <a:effectRef idx="0">
                <a:schemeClr val="accent1"/>
              </a:effectRef>
              <a:fontRef idx="minor">
                <a:schemeClr val="tx1"/>
              </a:fontRef>
            </p:style>
          </p:cxnSp>
        </p:grpSp>
        <p:sp>
          <p:nvSpPr>
            <p:cNvPr id="36875" name="TextBox 112"/>
            <p:cNvSpPr txBox="1">
              <a:spLocks noChangeArrowheads="1"/>
            </p:cNvSpPr>
            <p:nvPr/>
          </p:nvSpPr>
          <p:spPr bwMode="auto">
            <a:xfrm>
              <a:off x="4557482" y="4221811"/>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stmnt</a:t>
              </a:r>
              <a:endParaRPr lang="fr-CA" altLang="fr-FR" sz="1800" b="0"/>
            </a:p>
          </p:txBody>
        </p:sp>
        <p:grpSp>
          <p:nvGrpSpPr>
            <p:cNvPr id="36876" name="Group 139"/>
            <p:cNvGrpSpPr>
              <a:grpSpLocks/>
            </p:cNvGrpSpPr>
            <p:nvPr/>
          </p:nvGrpSpPr>
          <p:grpSpPr bwMode="auto">
            <a:xfrm>
              <a:off x="4557482" y="4591143"/>
              <a:ext cx="1512168" cy="737798"/>
              <a:chOff x="4557482" y="4591143"/>
              <a:chExt cx="1512168" cy="737798"/>
            </a:xfrm>
          </p:grpSpPr>
          <p:sp>
            <p:nvSpPr>
              <p:cNvPr id="36877" name="TextBox 83"/>
              <p:cNvSpPr txBox="1">
                <a:spLocks noChangeArrowheads="1"/>
              </p:cNvSpPr>
              <p:nvPr/>
            </p:nvSpPr>
            <p:spPr bwMode="auto">
              <a:xfrm>
                <a:off x="4557482" y="4959609"/>
                <a:ext cx="151216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matched</a:t>
                </a:r>
                <a:endParaRPr lang="fr-CA" altLang="fr-FR" sz="1800" b="0"/>
              </a:p>
            </p:txBody>
          </p:sp>
          <p:cxnSp>
            <p:nvCxnSpPr>
              <p:cNvPr id="134" name="Straight Connector 133"/>
              <p:cNvCxnSpPr>
                <a:stCxn id="36875" idx="2"/>
                <a:endCxn id="36877" idx="0"/>
              </p:cNvCxnSpPr>
              <p:nvPr/>
            </p:nvCxnSpPr>
            <p:spPr>
              <a:xfrm>
                <a:off x="5314372" y="4591812"/>
                <a:ext cx="0" cy="368413"/>
              </a:xfrm>
              <a:prstGeom prst="line">
                <a:avLst/>
              </a:prstGeom>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847709438"/>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fr-FR" dirty="0"/>
              <a:t>Quand utiliser cascade</a:t>
            </a:r>
          </a:p>
        </p:txBody>
      </p:sp>
      <p:sp>
        <p:nvSpPr>
          <p:cNvPr id="19459" name="Content Placeholder 2"/>
          <p:cNvSpPr>
            <a:spLocks noGrp="1"/>
          </p:cNvSpPr>
          <p:nvPr>
            <p:ph idx="1"/>
          </p:nvPr>
        </p:nvSpPr>
        <p:spPr/>
        <p:txBody>
          <a:bodyPr/>
          <a:lstStyle/>
          <a:p>
            <a:pPr eaLnBrk="1" hangingPunct="1"/>
            <a:r>
              <a:rPr lang="fr-FR" altLang="fr-FR" smtClean="0"/>
              <a:t>Presque jamais!!</a:t>
            </a:r>
          </a:p>
          <a:p>
            <a:pPr eaLnBrk="1" hangingPunct="1"/>
            <a:endParaRPr lang="fr-FR" altLang="fr-FR" smtClean="0"/>
          </a:p>
          <a:p>
            <a:pPr eaLnBrk="1" hangingPunct="1"/>
            <a:r>
              <a:rPr lang="fr-FR" altLang="fr-FR" smtClean="0"/>
              <a:t>Mais, rarement, lorsque:</a:t>
            </a:r>
          </a:p>
          <a:p>
            <a:pPr lvl="1" eaLnBrk="1" hangingPunct="1"/>
            <a:r>
              <a:rPr lang="fr-FR" altLang="fr-FR" smtClean="0"/>
              <a:t>Les exigences sont très bien connus</a:t>
            </a:r>
          </a:p>
          <a:p>
            <a:pPr lvl="1" eaLnBrk="1" hangingPunct="1"/>
            <a:r>
              <a:rPr lang="fr-FR" altLang="fr-FR" smtClean="0"/>
              <a:t>Définition du produit est stable</a:t>
            </a:r>
          </a:p>
          <a:p>
            <a:pPr lvl="1" eaLnBrk="1" hangingPunct="1"/>
            <a:r>
              <a:rPr lang="fr-FR" altLang="fr-FR" smtClean="0"/>
              <a:t>La technologie est </a:t>
            </a:r>
            <a:r>
              <a:rPr lang="fr-FR" altLang="fr-FR" b="1" i="1" smtClean="0"/>
              <a:t>très bien </a:t>
            </a:r>
            <a:r>
              <a:rPr lang="fr-FR" altLang="fr-FR" smtClean="0"/>
              <a:t>comprise</a:t>
            </a:r>
          </a:p>
          <a:p>
            <a:pPr lvl="1" eaLnBrk="1" hangingPunct="1"/>
            <a:r>
              <a:rPr lang="fr-FR" altLang="fr-FR" smtClean="0"/>
              <a:t>Nouvelle version d'un produit existant </a:t>
            </a:r>
            <a:r>
              <a:rPr lang="fr-FR" altLang="fr-FR" i="1" smtClean="0"/>
              <a:t>(peut-être!)</a:t>
            </a:r>
          </a:p>
          <a:p>
            <a:pPr lvl="1" eaLnBrk="1" hangingPunct="1"/>
            <a:r>
              <a:rPr lang="fr-FR" altLang="fr-FR" smtClean="0"/>
              <a:t>Portage d'un produit existant à une nouvelle plate-forme</a:t>
            </a:r>
          </a:p>
          <a:p>
            <a:pPr eaLnBrk="1" hangingPunct="1"/>
            <a:endParaRPr lang="fr-FR" altLang="fr-FR" smtClean="0"/>
          </a:p>
        </p:txBody>
      </p:sp>
      <p:sp>
        <p:nvSpPr>
          <p:cNvPr id="19460"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CDC46526-0F83-4811-9812-514AB306E87A}" type="slidenum">
              <a:rPr lang="fr-CA" smtClean="0">
                <a:solidFill>
                  <a:srgbClr val="000000">
                    <a:tint val="75000"/>
                  </a:srgbClr>
                </a:solidFill>
              </a:rPr>
              <a:pPr>
                <a:defRPr/>
              </a:pPr>
              <a:t>31</a:t>
            </a:fld>
            <a:endParaRPr lang="fr-CA">
              <a:solidFill>
                <a:srgbClr val="000000">
                  <a:tint val="75000"/>
                </a:srgbClr>
              </a:solidFill>
            </a:endParaRPr>
          </a:p>
        </p:txBody>
      </p:sp>
    </p:spTree>
    <p:extLst>
      <p:ext uri="{BB962C8B-B14F-4D97-AF65-F5344CB8AC3E}">
        <p14:creationId xmlns:p14="http://schemas.microsoft.com/office/powerpoint/2010/main" val="3171705130"/>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descendante</a:t>
            </a:r>
            <a:endParaRPr lang="fr-CA" dirty="0"/>
          </a:p>
        </p:txBody>
      </p:sp>
      <p:sp>
        <p:nvSpPr>
          <p:cNvPr id="37891" name="Content Placeholder 2"/>
          <p:cNvSpPr>
            <a:spLocks noGrp="1"/>
          </p:cNvSpPr>
          <p:nvPr>
            <p:ph idx="1"/>
          </p:nvPr>
        </p:nvSpPr>
        <p:spPr/>
        <p:txBody>
          <a:bodyPr/>
          <a:lstStyle/>
          <a:p>
            <a:r>
              <a:rPr lang="fr-CA" altLang="fr-FR" smtClean="0"/>
              <a:t>Une analyse syntaxique descendante commence avec la racine de l’arbre syntaxique, marquée avec le symbole de départ</a:t>
            </a:r>
          </a:p>
          <a:p>
            <a:r>
              <a:rPr lang="fr-CA" altLang="fr-FR" smtClean="0"/>
              <a:t>Pour construire un arbre syntaxique, on répète les étapes suivantes jusqu’à ce que les feuille de l’arbre syntaxique matche la chaîne de données</a:t>
            </a:r>
          </a:p>
          <a:p>
            <a:pPr marL="914400" lvl="1" indent="-457200">
              <a:buFont typeface="Arial Black" pitchFamily="34" charset="0"/>
              <a:buAutoNum type="arabicPeriod"/>
            </a:pPr>
            <a:r>
              <a:rPr lang="fr-CA" altLang="fr-FR" smtClean="0"/>
              <a:t>À un nœud marqué par </a:t>
            </a:r>
            <a:r>
              <a:rPr lang="fr-CA" altLang="fr-FR" i="1" smtClean="0"/>
              <a:t>A</a:t>
            </a:r>
            <a:r>
              <a:rPr lang="fr-CA" altLang="fr-FR" smtClean="0"/>
              <a:t>, sélectionnez une production A</a:t>
            </a:r>
            <a:r>
              <a:rPr lang="fr-CA" altLang="fr-FR" smtClean="0">
                <a:sym typeface="Wingdings" pitchFamily="2" charset="2"/>
              </a:rPr>
              <a:t>::=α et construisez l’enfant approprié pour chaque symbole de</a:t>
            </a:r>
            <a:r>
              <a:rPr lang="fr-CA" altLang="fr-FR" smtClean="0"/>
              <a:t> </a:t>
            </a:r>
            <a:r>
              <a:rPr lang="fr-CA" altLang="fr-FR" smtClean="0">
                <a:sym typeface="Wingdings" pitchFamily="2" charset="2"/>
              </a:rPr>
              <a:t>α</a:t>
            </a:r>
          </a:p>
          <a:p>
            <a:pPr marL="914400" lvl="1" indent="-457200">
              <a:buFont typeface="Arial Black" pitchFamily="34" charset="0"/>
              <a:buAutoNum type="arabicPeriod"/>
            </a:pPr>
            <a:r>
              <a:rPr lang="fr-CA" altLang="fr-FR" smtClean="0">
                <a:sym typeface="Wingdings" pitchFamily="2" charset="2"/>
              </a:rPr>
              <a:t>Lorsqu’un terminal ajouté à l’arbre syntaxique ne matche pas la chaîne de données, reculer</a:t>
            </a:r>
          </a:p>
          <a:p>
            <a:pPr marL="914400" lvl="1" indent="-457200">
              <a:buFont typeface="Arial Black" pitchFamily="34" charset="0"/>
              <a:buAutoNum type="arabicPeriod"/>
            </a:pPr>
            <a:r>
              <a:rPr lang="fr-CA" altLang="fr-FR" smtClean="0">
                <a:sym typeface="Wingdings" pitchFamily="2" charset="2"/>
              </a:rPr>
              <a:t>Trouvez le non-terminal suivant à être developper</a:t>
            </a:r>
            <a:endParaRPr lang="fr-CA" altLang="fr-FR" smtClean="0"/>
          </a:p>
        </p:txBody>
      </p:sp>
      <p:sp>
        <p:nvSpPr>
          <p:cNvPr id="4" name="Footer Placeholder 3"/>
          <p:cNvSpPr>
            <a:spLocks noGrp="1"/>
          </p:cNvSpPr>
          <p:nvPr>
            <p:ph type="ftr" sz="quarter" idx="10"/>
          </p:nvPr>
        </p:nvSpPr>
        <p:spPr/>
        <p:txBody>
          <a:bodyPr/>
          <a:lstStyle/>
          <a:p>
            <a:pPr>
              <a:defRPr/>
            </a:pPr>
            <a:r>
              <a:rPr lang="en-US"/>
              <a:t>SEG2106 - Hussein Al Osman - Winter 2014</a:t>
            </a:r>
            <a:endParaRPr lang="en-US" dirty="0"/>
          </a:p>
        </p:txBody>
      </p:sp>
      <p:sp>
        <p:nvSpPr>
          <p:cNvPr id="3789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8A3E2E0-D05F-4FAF-A0B9-162A76CFDC9E}" type="slidenum">
              <a:rPr lang="fr-CA" altLang="fr-FR" sz="1200" b="0" smtClean="0">
                <a:solidFill>
                  <a:srgbClr val="898989"/>
                </a:solidFill>
                <a:cs typeface="Arial" pitchFamily="34" charset="0"/>
              </a:rPr>
              <a:pPr>
                <a:spcBef>
                  <a:spcPct val="0"/>
                </a:spcBef>
                <a:spcAft>
                  <a:spcPct val="0"/>
                </a:spcAft>
                <a:buFontTx/>
                <a:buNone/>
              </a:pPr>
              <a:t>310</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720629710"/>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457200" y="152400"/>
            <a:ext cx="6934200" cy="1371600"/>
          </a:xfrm>
        </p:spPr>
        <p:txBody>
          <a:bodyPr/>
          <a:lstStyle/>
          <a:p>
            <a:pPr>
              <a:defRPr/>
            </a:pPr>
            <a:r>
              <a:rPr lang="fr-CA" dirty="0" smtClean="0"/>
              <a:t>Analyse syntaxique descendante</a:t>
            </a:r>
            <a:endParaRPr lang="fr-CA" altLang="fr-FR" dirty="0"/>
          </a:p>
        </p:txBody>
      </p:sp>
      <p:sp>
        <p:nvSpPr>
          <p:cNvPr id="38915" name="Rectangle 3"/>
          <p:cNvSpPr>
            <a:spLocks noGrp="1" noChangeArrowheads="1"/>
          </p:cNvSpPr>
          <p:nvPr>
            <p:ph idx="1"/>
          </p:nvPr>
        </p:nvSpPr>
        <p:spPr/>
        <p:txBody>
          <a:bodyPr/>
          <a:lstStyle/>
          <a:p>
            <a:r>
              <a:rPr lang="fr-CA" altLang="fr-FR" smtClean="0"/>
              <a:t>L’analyse syntaxique descendante peut être vue comme une tentative pour trouver une dérivation à gauche pour une chaîne de données</a:t>
            </a:r>
          </a:p>
          <a:p>
            <a:r>
              <a:rPr lang="fr-CA" altLang="fr-FR" smtClean="0"/>
              <a:t>Exemple:</a:t>
            </a:r>
          </a:p>
        </p:txBody>
      </p:sp>
      <p:sp>
        <p:nvSpPr>
          <p:cNvPr id="9" name="Footer Placeholder 4"/>
          <p:cNvSpPr>
            <a:spLocks noGrp="1"/>
          </p:cNvSpPr>
          <p:nvPr>
            <p:ph type="ftr" sz="quarter" idx="10"/>
          </p:nvPr>
        </p:nvSpPr>
        <p:spPr/>
        <p:txBody>
          <a:bodyPr/>
          <a:lstStyle/>
          <a:p>
            <a:pPr>
              <a:defRPr/>
            </a:pPr>
            <a:r>
              <a:rPr lang="en-US" altLang="fr-FR"/>
              <a:t>SEG2106 - Hussein Al Osman - Winter 2014</a:t>
            </a:r>
          </a:p>
        </p:txBody>
      </p:sp>
      <p:sp>
        <p:nvSpPr>
          <p:cNvPr id="3891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FDA2838-726D-4DE3-A1B9-C75E3094EF51}" type="slidenum">
              <a:rPr lang="en-US" altLang="fr-FR" sz="1200" b="0" smtClean="0">
                <a:solidFill>
                  <a:srgbClr val="898989"/>
                </a:solidFill>
                <a:cs typeface="Arial" pitchFamily="34" charset="0"/>
              </a:rPr>
              <a:pPr>
                <a:spcBef>
                  <a:spcPct val="0"/>
                </a:spcBef>
                <a:spcAft>
                  <a:spcPct val="0"/>
                </a:spcAft>
                <a:buFontTx/>
                <a:buNone/>
              </a:pPr>
              <a:t>311</a:t>
            </a:fld>
            <a:endParaRPr lang="en-US" altLang="fr-FR" sz="1200" b="0" smtClean="0">
              <a:solidFill>
                <a:srgbClr val="898989"/>
              </a:solidFill>
              <a:cs typeface="Arial" pitchFamily="34" charset="0"/>
            </a:endParaRPr>
          </a:p>
        </p:txBody>
      </p:sp>
      <p:pic>
        <p:nvPicPr>
          <p:cNvPr id="20484" name="Picture 4" descr="D:\temp\seg2101_fig\a0409.gif"/>
          <p:cNvPicPr>
            <a:picLocks noChangeAspect="1" noChangeArrowheads="1"/>
          </p:cNvPicPr>
          <p:nvPr/>
        </p:nvPicPr>
        <p:blipFill>
          <a:blip r:embed="rId2">
            <a:extLst>
              <a:ext uri="{28A0092B-C50C-407E-A947-70E740481C1C}">
                <a14:useLocalDpi xmlns:a14="http://schemas.microsoft.com/office/drawing/2010/main" val="0"/>
              </a:ext>
            </a:extLst>
          </a:blip>
          <a:srcRect r="72787" b="22641"/>
          <a:stretch>
            <a:fillRect/>
          </a:stretch>
        </p:blipFill>
        <p:spPr bwMode="auto">
          <a:xfrm>
            <a:off x="2411413" y="3644900"/>
            <a:ext cx="1878012" cy="1939925"/>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sp>
        <p:nvSpPr>
          <p:cNvPr id="38919" name="Text Box 6"/>
          <p:cNvSpPr txBox="1">
            <a:spLocks noChangeArrowheads="1"/>
          </p:cNvSpPr>
          <p:nvPr/>
        </p:nvSpPr>
        <p:spPr bwMode="auto">
          <a:xfrm>
            <a:off x="107950" y="4872038"/>
            <a:ext cx="2300288"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a:t>Chaîne de données</a:t>
            </a:r>
          </a:p>
          <a:p>
            <a:pPr eaLnBrk="1" hangingPunct="1">
              <a:spcBef>
                <a:spcPct val="0"/>
              </a:spcBef>
              <a:spcAft>
                <a:spcPct val="0"/>
              </a:spcAft>
              <a:buFontTx/>
              <a:buNone/>
            </a:pPr>
            <a:r>
              <a:rPr lang="en-US" altLang="fr-FR" sz="1800">
                <a:latin typeface="Courier New" pitchFamily="49" charset="0"/>
              </a:rPr>
              <a:t>cad</a:t>
            </a:r>
          </a:p>
        </p:txBody>
      </p:sp>
      <p:sp>
        <p:nvSpPr>
          <p:cNvPr id="38920" name="Text Box 7"/>
          <p:cNvSpPr txBox="1">
            <a:spLocks noChangeArrowheads="1"/>
          </p:cNvSpPr>
          <p:nvPr/>
        </p:nvSpPr>
        <p:spPr bwMode="auto">
          <a:xfrm>
            <a:off x="179388" y="3670300"/>
            <a:ext cx="1479550" cy="3698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a:t>Grammaire:</a:t>
            </a:r>
          </a:p>
        </p:txBody>
      </p:sp>
      <p:pic>
        <p:nvPicPr>
          <p:cNvPr id="11" name="Picture 4" descr="D:\temp\seg2101_fig\a0409.gif"/>
          <p:cNvPicPr>
            <a:picLocks noChangeAspect="1" noChangeArrowheads="1"/>
          </p:cNvPicPr>
          <p:nvPr/>
        </p:nvPicPr>
        <p:blipFill>
          <a:blip r:embed="rId2">
            <a:extLst>
              <a:ext uri="{28A0092B-C50C-407E-A947-70E740481C1C}">
                <a14:useLocalDpi xmlns:a14="http://schemas.microsoft.com/office/drawing/2010/main" val="0"/>
              </a:ext>
            </a:extLst>
          </a:blip>
          <a:srcRect l="71954" b="22641"/>
          <a:stretch>
            <a:fillRect/>
          </a:stretch>
        </p:blipFill>
        <p:spPr bwMode="auto">
          <a:xfrm>
            <a:off x="6732588" y="3644900"/>
            <a:ext cx="1935162" cy="1939925"/>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pic>
        <p:nvPicPr>
          <p:cNvPr id="12" name="Picture 4" descr="D:\temp\seg2101_fig\a0409.gif"/>
          <p:cNvPicPr>
            <a:picLocks noChangeAspect="1" noChangeArrowheads="1"/>
          </p:cNvPicPr>
          <p:nvPr/>
        </p:nvPicPr>
        <p:blipFill>
          <a:blip r:embed="rId2">
            <a:extLst>
              <a:ext uri="{28A0092B-C50C-407E-A947-70E740481C1C}">
                <a14:useLocalDpi xmlns:a14="http://schemas.microsoft.com/office/drawing/2010/main" val="0"/>
              </a:ext>
            </a:extLst>
          </a:blip>
          <a:srcRect l="34515" r="34290" b="22641"/>
          <a:stretch>
            <a:fillRect/>
          </a:stretch>
        </p:blipFill>
        <p:spPr bwMode="auto">
          <a:xfrm>
            <a:off x="4427538" y="3644900"/>
            <a:ext cx="2152650" cy="1939925"/>
          </a:xfrm>
          <a:prstGeom prst="rect">
            <a:avLst/>
          </a:prstGeom>
          <a:noFill/>
          <a:ln w="9525">
            <a:solidFill>
              <a:schemeClr val="accent1"/>
            </a:solidFill>
            <a:miter lim="800000"/>
            <a:headEnd/>
            <a:tailEnd/>
          </a:ln>
          <a:extLst>
            <a:ext uri="{909E8E84-426E-40DD-AFC4-6F175D3DCCD1}">
              <a14:hiddenFill xmlns:a14="http://schemas.microsoft.com/office/drawing/2010/main">
                <a:solidFill>
                  <a:srgbClr val="FFFFFF"/>
                </a:solidFill>
              </a14:hiddenFill>
            </a:ext>
          </a:extLst>
        </p:spPr>
      </p:pic>
      <p:sp>
        <p:nvSpPr>
          <p:cNvPr id="2" name="TextBox 1"/>
          <p:cNvSpPr txBox="1">
            <a:spLocks noChangeArrowheads="1"/>
          </p:cNvSpPr>
          <p:nvPr/>
        </p:nvSpPr>
        <p:spPr bwMode="auto">
          <a:xfrm>
            <a:off x="4284663" y="5688013"/>
            <a:ext cx="2519362"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i="1"/>
              <a:t>On a besoin de reculer!</a:t>
            </a:r>
          </a:p>
        </p:txBody>
      </p:sp>
      <p:sp>
        <p:nvSpPr>
          <p:cNvPr id="38924" name="Text Box 6"/>
          <p:cNvSpPr txBox="1">
            <a:spLocks noChangeArrowheads="1"/>
          </p:cNvSpPr>
          <p:nvPr/>
        </p:nvSpPr>
        <p:spPr bwMode="auto">
          <a:xfrm>
            <a:off x="179388" y="4040188"/>
            <a:ext cx="2114550" cy="646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a:latin typeface="Courier New" pitchFamily="49" charset="0"/>
                <a:cs typeface="Courier New" pitchFamily="49" charset="0"/>
              </a:rPr>
              <a:t>&lt;S&gt; ::= c&lt;A&gt;d</a:t>
            </a:r>
          </a:p>
          <a:p>
            <a:pPr eaLnBrk="1" hangingPunct="1">
              <a:spcBef>
                <a:spcPct val="0"/>
              </a:spcBef>
              <a:spcAft>
                <a:spcPct val="0"/>
              </a:spcAft>
              <a:buFontTx/>
              <a:buNone/>
            </a:pPr>
            <a:r>
              <a:rPr lang="en-US" altLang="fr-FR" sz="1800">
                <a:latin typeface="Courier New" pitchFamily="49" charset="0"/>
                <a:cs typeface="Courier New" pitchFamily="49" charset="0"/>
              </a:rPr>
              <a:t>&lt;A&gt; ::= ab | a</a:t>
            </a:r>
            <a:endParaRPr lang="en-US" altLang="fr-FR" sz="1800" b="0">
              <a:latin typeface="Courier New" pitchFamily="49" charset="0"/>
              <a:cs typeface="Courier New" pitchFamily="49" charset="0"/>
            </a:endParaRPr>
          </a:p>
        </p:txBody>
      </p:sp>
    </p:spTree>
    <p:extLst>
      <p:ext uri="{BB962C8B-B14F-4D97-AF65-F5344CB8AC3E}">
        <p14:creationId xmlns:p14="http://schemas.microsoft.com/office/powerpoint/2010/main" val="21597859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484"/>
                                        </p:tgtEl>
                                        <p:attrNameLst>
                                          <p:attrName>style.visibility</p:attrName>
                                        </p:attrNameLst>
                                      </p:cBhvr>
                                      <p:to>
                                        <p:strVal val="visible"/>
                                      </p:to>
                                    </p:set>
                                    <p:animEffect transition="in" filter="fade">
                                      <p:cBhvr>
                                        <p:cTn id="7" dur="500"/>
                                        <p:tgtEl>
                                          <p:spTgt spid="2048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500"/>
                                        <p:tgtEl>
                                          <p:spTgt spid="2"/>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Grammaire de l’expression</a:t>
            </a:r>
            <a:endParaRPr lang="fr-CA" dirty="0"/>
          </a:p>
        </p:txBody>
      </p:sp>
      <p:sp>
        <p:nvSpPr>
          <p:cNvPr id="39939" name="Content Placeholder 2"/>
          <p:cNvSpPr>
            <a:spLocks noGrp="1"/>
          </p:cNvSpPr>
          <p:nvPr>
            <p:ph idx="1"/>
          </p:nvPr>
        </p:nvSpPr>
        <p:spPr/>
        <p:txBody>
          <a:bodyPr/>
          <a:lstStyle/>
          <a:p>
            <a:r>
              <a:rPr lang="fr-CA" altLang="fr-FR" smtClean="0"/>
              <a:t>Rappelez-vous de notre grammaire pour les expressions simples:</a:t>
            </a:r>
          </a:p>
          <a:p>
            <a:endParaRPr lang="fr-CA" altLang="fr-FR" smtClean="0"/>
          </a:p>
          <a:p>
            <a:endParaRPr lang="fr-CA" altLang="fr-FR" smtClean="0"/>
          </a:p>
          <a:p>
            <a:endParaRPr lang="fr-CA" altLang="fr-FR" smtClean="0"/>
          </a:p>
          <a:p>
            <a:endParaRPr lang="fr-CA" altLang="fr-FR" smtClean="0"/>
          </a:p>
          <a:p>
            <a:endParaRPr lang="fr-CA" altLang="fr-FR" smtClean="0"/>
          </a:p>
          <a:p>
            <a:endParaRPr lang="fr-CA" altLang="fr-FR" smtClean="0"/>
          </a:p>
          <a:p>
            <a:r>
              <a:rPr lang="fr-CA" altLang="fr-FR" smtClean="0"/>
              <a:t>Considérez la chaîne de données: </a:t>
            </a:r>
          </a:p>
          <a:p>
            <a:r>
              <a:rPr lang="fr-CA" altLang="fr-FR" smtClean="0">
                <a:latin typeface="Courier New" pitchFamily="49" charset="0"/>
                <a:cs typeface="Courier New" pitchFamily="49" charset="0"/>
              </a:rPr>
              <a:t>id – num * id</a:t>
            </a:r>
          </a:p>
        </p:txBody>
      </p:sp>
      <p:sp>
        <p:nvSpPr>
          <p:cNvPr id="4" name="Footer Placeholder 3"/>
          <p:cNvSpPr>
            <a:spLocks noGrp="1"/>
          </p:cNvSpPr>
          <p:nvPr>
            <p:ph type="ftr" sz="quarter" idx="10"/>
          </p:nvPr>
        </p:nvSpPr>
        <p:spPr/>
        <p:txBody>
          <a:bodyPr/>
          <a:lstStyle/>
          <a:p>
            <a:pPr>
              <a:defRPr/>
            </a:pPr>
            <a:r>
              <a:rPr lang="en-US"/>
              <a:t>SEG2106 - Hussein Al Osman - Winter 2014</a:t>
            </a:r>
            <a:endParaRPr lang="en-US" dirty="0"/>
          </a:p>
        </p:txBody>
      </p:sp>
      <p:sp>
        <p:nvSpPr>
          <p:cNvPr id="399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30F4A66-5549-4715-AA08-1C1B8E94AD16}" type="slidenum">
              <a:rPr lang="fr-CA" altLang="fr-FR" sz="1200" b="0" smtClean="0">
                <a:solidFill>
                  <a:srgbClr val="898989"/>
                </a:solidFill>
                <a:cs typeface="Arial" pitchFamily="34" charset="0"/>
              </a:rPr>
              <a:pPr>
                <a:spcBef>
                  <a:spcPct val="0"/>
                </a:spcBef>
                <a:spcAft>
                  <a:spcPct val="0"/>
                </a:spcAft>
                <a:buFontTx/>
                <a:buNone/>
              </a:pPr>
              <a:t>312</a:t>
            </a:fld>
            <a:endParaRPr lang="fr-CA" altLang="fr-FR" sz="1200" b="0" smtClean="0">
              <a:solidFill>
                <a:srgbClr val="898989"/>
              </a:solidFill>
              <a:cs typeface="Arial" pitchFamily="34" charset="0"/>
            </a:endParaRPr>
          </a:p>
        </p:txBody>
      </p:sp>
      <p:pic>
        <p:nvPicPr>
          <p:cNvPr id="3994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65463" y="2276475"/>
            <a:ext cx="2952750" cy="21828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86915087"/>
      </p:ext>
    </p:extLst>
  </p:cSld>
  <p:clrMapOvr>
    <a:masterClrMapping/>
  </p:clrMapOvr>
  <p:timing>
    <p:tnLst>
      <p:par>
        <p:cTn id="1" dur="indefinite" restart="never" nodeType="tmRoot"/>
      </p:par>
    </p:tn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684213"/>
          </a:xfrm>
        </p:spPr>
        <p:txBody>
          <a:bodyPr/>
          <a:lstStyle/>
          <a:p>
            <a:pPr>
              <a:defRPr/>
            </a:pPr>
            <a:r>
              <a:rPr lang="en-CA" dirty="0" err="1" smtClean="0"/>
              <a:t>Exemple</a:t>
            </a:r>
            <a:endParaRPr lang="fr-CA" dirty="0"/>
          </a:p>
        </p:txBody>
      </p:sp>
      <p:sp>
        <p:nvSpPr>
          <p:cNvPr id="4096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14860F0-31E3-4BC2-BFAC-9206E05CA2BC}" type="slidenum">
              <a:rPr lang="fr-CA" altLang="fr-FR" sz="1200" b="0" smtClean="0">
                <a:solidFill>
                  <a:srgbClr val="898989"/>
                </a:solidFill>
                <a:cs typeface="Arial" pitchFamily="34" charset="0"/>
              </a:rPr>
              <a:pPr>
                <a:spcBef>
                  <a:spcPct val="0"/>
                </a:spcBef>
                <a:spcAft>
                  <a:spcPct val="0"/>
                </a:spcAft>
                <a:buFontTx/>
                <a:buNone/>
              </a:pPr>
              <a:t>313</a:t>
            </a:fld>
            <a:endParaRPr lang="fr-CA" altLang="fr-FR" sz="1200" b="0" smtClean="0">
              <a:solidFill>
                <a:srgbClr val="898989"/>
              </a:solidFill>
              <a:cs typeface="Arial" pitchFamily="34" charset="0"/>
            </a:endParaRPr>
          </a:p>
        </p:txBody>
      </p:sp>
      <p:pic>
        <p:nvPicPr>
          <p:cNvPr id="40964"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113088" y="836613"/>
            <a:ext cx="5780087" cy="59817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 name="Rectangle 2"/>
          <p:cNvSpPr/>
          <p:nvPr/>
        </p:nvSpPr>
        <p:spPr>
          <a:xfrm>
            <a:off x="3255963" y="1412875"/>
            <a:ext cx="5545137" cy="274638"/>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6" name="Rectangle 5"/>
          <p:cNvSpPr/>
          <p:nvPr/>
        </p:nvSpPr>
        <p:spPr>
          <a:xfrm>
            <a:off x="3255963" y="168751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7" name="Rectangle 6"/>
          <p:cNvSpPr/>
          <p:nvPr/>
        </p:nvSpPr>
        <p:spPr>
          <a:xfrm>
            <a:off x="3255963" y="190341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8" name="Rectangle 7"/>
          <p:cNvSpPr/>
          <p:nvPr/>
        </p:nvSpPr>
        <p:spPr>
          <a:xfrm>
            <a:off x="3255963" y="2130425"/>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9" name="Rectangle 8"/>
          <p:cNvSpPr/>
          <p:nvPr/>
        </p:nvSpPr>
        <p:spPr>
          <a:xfrm>
            <a:off x="3255963" y="2346325"/>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0" name="Rectangle 9"/>
          <p:cNvSpPr/>
          <p:nvPr/>
        </p:nvSpPr>
        <p:spPr>
          <a:xfrm>
            <a:off x="3255963" y="2562225"/>
            <a:ext cx="5545137" cy="282575"/>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1" name="Rectangle 10"/>
          <p:cNvSpPr/>
          <p:nvPr/>
        </p:nvSpPr>
        <p:spPr>
          <a:xfrm>
            <a:off x="3255963" y="2844800"/>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2" name="Rectangle 11"/>
          <p:cNvSpPr/>
          <p:nvPr/>
        </p:nvSpPr>
        <p:spPr>
          <a:xfrm>
            <a:off x="3251200" y="3048000"/>
            <a:ext cx="5545138"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3" name="Rectangle 12"/>
          <p:cNvSpPr/>
          <p:nvPr/>
        </p:nvSpPr>
        <p:spPr>
          <a:xfrm>
            <a:off x="3244850" y="3263900"/>
            <a:ext cx="5545138"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4" name="Rectangle 13"/>
          <p:cNvSpPr/>
          <p:nvPr/>
        </p:nvSpPr>
        <p:spPr>
          <a:xfrm>
            <a:off x="3232150" y="3479800"/>
            <a:ext cx="5545138"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5" name="Rectangle 14"/>
          <p:cNvSpPr/>
          <p:nvPr/>
        </p:nvSpPr>
        <p:spPr>
          <a:xfrm>
            <a:off x="3230563" y="3695700"/>
            <a:ext cx="5543550"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6" name="Rectangle 15"/>
          <p:cNvSpPr/>
          <p:nvPr/>
        </p:nvSpPr>
        <p:spPr>
          <a:xfrm>
            <a:off x="3255963" y="392271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7" name="Rectangle 16"/>
          <p:cNvSpPr/>
          <p:nvPr/>
        </p:nvSpPr>
        <p:spPr>
          <a:xfrm>
            <a:off x="3255963" y="4138613"/>
            <a:ext cx="5545137" cy="239712"/>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8" name="Rectangle 17"/>
          <p:cNvSpPr/>
          <p:nvPr/>
        </p:nvSpPr>
        <p:spPr>
          <a:xfrm>
            <a:off x="3249613" y="4378325"/>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9" name="Rectangle 18"/>
          <p:cNvSpPr/>
          <p:nvPr/>
        </p:nvSpPr>
        <p:spPr>
          <a:xfrm>
            <a:off x="3224213" y="4603750"/>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0" name="Rectangle 19"/>
          <p:cNvSpPr/>
          <p:nvPr/>
        </p:nvSpPr>
        <p:spPr>
          <a:xfrm>
            <a:off x="3224213" y="4819650"/>
            <a:ext cx="5545137" cy="265113"/>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1" name="Rectangle 20"/>
          <p:cNvSpPr/>
          <p:nvPr/>
        </p:nvSpPr>
        <p:spPr>
          <a:xfrm>
            <a:off x="3217863" y="508476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2" name="Rectangle 21"/>
          <p:cNvSpPr/>
          <p:nvPr/>
        </p:nvSpPr>
        <p:spPr>
          <a:xfrm>
            <a:off x="3211513" y="5300663"/>
            <a:ext cx="5543550"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3" name="Rectangle 22"/>
          <p:cNvSpPr/>
          <p:nvPr/>
        </p:nvSpPr>
        <p:spPr>
          <a:xfrm>
            <a:off x="3217863" y="5516563"/>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4" name="Rectangle 23"/>
          <p:cNvSpPr/>
          <p:nvPr/>
        </p:nvSpPr>
        <p:spPr>
          <a:xfrm>
            <a:off x="3211513" y="5732463"/>
            <a:ext cx="5543550" cy="217487"/>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5" name="Rectangle 24"/>
          <p:cNvSpPr/>
          <p:nvPr/>
        </p:nvSpPr>
        <p:spPr>
          <a:xfrm>
            <a:off x="3201988" y="5949950"/>
            <a:ext cx="5545137"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6" name="Rectangle 25"/>
          <p:cNvSpPr/>
          <p:nvPr/>
        </p:nvSpPr>
        <p:spPr>
          <a:xfrm>
            <a:off x="3198813" y="6165850"/>
            <a:ext cx="5543550" cy="215900"/>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7" name="Rectangle 26"/>
          <p:cNvSpPr/>
          <p:nvPr/>
        </p:nvSpPr>
        <p:spPr>
          <a:xfrm>
            <a:off x="3198813" y="6381750"/>
            <a:ext cx="5543550" cy="287338"/>
          </a:xfrm>
          <a:prstGeom prst="rect">
            <a:avLst/>
          </a:prstGeom>
          <a:solidFill>
            <a:schemeClr val="bg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pic>
        <p:nvPicPr>
          <p:cNvPr id="31" name="Picture 2"/>
          <p:cNvPicPr>
            <a:picLocks noChangeAspect="1" noChangeArrowheads="1"/>
          </p:cNvPicPr>
          <p:nvPr/>
        </p:nvPicPr>
        <p:blipFill>
          <a:blip r:embed="rId3"/>
          <a:srcRect/>
          <a:stretch>
            <a:fillRect/>
          </a:stretch>
        </p:blipFill>
        <p:spPr bwMode="auto">
          <a:xfrm>
            <a:off x="95250" y="2700338"/>
            <a:ext cx="2676525" cy="1978025"/>
          </a:xfrm>
          <a:prstGeom prst="rect">
            <a:avLst/>
          </a:prstGeom>
          <a:noFill/>
          <a:ln w="19050">
            <a:solidFill>
              <a:schemeClr val="accent5"/>
            </a:solidFill>
            <a:miter lim="800000"/>
            <a:headEnd/>
            <a:tailEnd/>
          </a:ln>
          <a:extLst>
            <a:ext uri="{909E8E84-426E-40DD-AFC4-6F175D3DCCD1}">
              <a14:hiddenFill xmlns:a14="http://schemas.microsoft.com/office/drawing/2010/main">
                <a:solidFill>
                  <a:schemeClr val="accent1"/>
                </a:solidFill>
              </a14:hiddenFill>
            </a:ext>
          </a:extLst>
        </p:spPr>
      </p:pic>
      <p:sp>
        <p:nvSpPr>
          <p:cNvPr id="40989" name="TextBox 28"/>
          <p:cNvSpPr txBox="1">
            <a:spLocks noChangeArrowheads="1"/>
          </p:cNvSpPr>
          <p:nvPr/>
        </p:nvSpPr>
        <p:spPr bwMode="auto">
          <a:xfrm>
            <a:off x="107950" y="2425700"/>
            <a:ext cx="172720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a:t>Reference Grammar</a:t>
            </a:r>
            <a:endParaRPr lang="fr-CA" altLang="fr-FR" sz="1200" b="0"/>
          </a:p>
        </p:txBody>
      </p:sp>
    </p:spTree>
    <p:extLst>
      <p:ext uri="{BB962C8B-B14F-4D97-AF65-F5344CB8AC3E}">
        <p14:creationId xmlns:p14="http://schemas.microsoft.com/office/powerpoint/2010/main" val="17600484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xit" presetSubtype="0" fill="hold" grpId="0" nodeType="clickEffect">
                                  <p:stCondLst>
                                    <p:cond delay="0"/>
                                  </p:stCondLst>
                                  <p:childTnLst>
                                    <p:animEffect transition="out" filter="fad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xit" presetSubtype="0" fill="hold" grpId="0" nodeType="clickEffect">
                                  <p:stCondLst>
                                    <p:cond delay="0"/>
                                  </p:stCondLst>
                                  <p:childTnLst>
                                    <p:animEffect transition="out" filter="fad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xit" presetSubtype="0" fill="hold" grpId="0" nodeType="clickEffect">
                                  <p:stCondLst>
                                    <p:cond delay="0"/>
                                  </p:stCondLst>
                                  <p:childTnLst>
                                    <p:animEffect transition="out" filter="fad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xit" presetSubtype="4" fill="hold" grpId="0" nodeType="clickEffect">
                                  <p:stCondLst>
                                    <p:cond delay="0"/>
                                  </p:stCondLst>
                                  <p:childTnLst>
                                    <p:anim calcmode="lin" valueType="num">
                                      <p:cBhvr additive="base">
                                        <p:cTn id="26" dur="500"/>
                                        <p:tgtEl>
                                          <p:spTgt spid="9"/>
                                        </p:tgtEl>
                                        <p:attrNameLst>
                                          <p:attrName>ppt_x</p:attrName>
                                        </p:attrNameLst>
                                      </p:cBhvr>
                                      <p:tavLst>
                                        <p:tav tm="0">
                                          <p:val>
                                            <p:strVal val="ppt_x"/>
                                          </p:val>
                                        </p:tav>
                                        <p:tav tm="100000">
                                          <p:val>
                                            <p:strVal val="ppt_x"/>
                                          </p:val>
                                        </p:tav>
                                      </p:tavLst>
                                    </p:anim>
                                    <p:anim calcmode="lin" valueType="num">
                                      <p:cBhvr additive="base">
                                        <p:cTn id="27" dur="500"/>
                                        <p:tgtEl>
                                          <p:spTgt spid="9"/>
                                        </p:tgtEl>
                                        <p:attrNameLst>
                                          <p:attrName>ppt_y</p:attrName>
                                        </p:attrNameLst>
                                      </p:cBhvr>
                                      <p:tavLst>
                                        <p:tav tm="0">
                                          <p:val>
                                            <p:strVal val="ppt_y"/>
                                          </p:val>
                                        </p:tav>
                                        <p:tav tm="100000">
                                          <p:val>
                                            <p:strVal val="1+ppt_h/2"/>
                                          </p:val>
                                        </p:tav>
                                      </p:tavLst>
                                    </p:anim>
                                    <p:set>
                                      <p:cBhvr>
                                        <p:cTn id="28" dur="1" fill="hold">
                                          <p:stCondLst>
                                            <p:cond delay="499"/>
                                          </p:stCondLst>
                                        </p:cTn>
                                        <p:tgtEl>
                                          <p:spTgt spid="9"/>
                                        </p:tgtEl>
                                        <p:attrNameLst>
                                          <p:attrName>style.visibility</p:attrName>
                                        </p:attrNameLst>
                                      </p:cBhvr>
                                      <p:to>
                                        <p:strVal val="hidden"/>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xit" presetSubtype="0" fill="hold" grpId="0" nodeType="clickEffect">
                                  <p:stCondLst>
                                    <p:cond delay="0"/>
                                  </p:stCondLst>
                                  <p:childTnLst>
                                    <p:animEffect transition="out" filter="fade">
                                      <p:cBhvr>
                                        <p:cTn id="32" dur="500"/>
                                        <p:tgtEl>
                                          <p:spTgt spid="10"/>
                                        </p:tgtEl>
                                      </p:cBhvr>
                                    </p:animEffect>
                                    <p:set>
                                      <p:cBhvr>
                                        <p:cTn id="33" dur="1" fill="hold">
                                          <p:stCondLst>
                                            <p:cond delay="499"/>
                                          </p:stCondLst>
                                        </p:cTn>
                                        <p:tgtEl>
                                          <p:spTgt spid="10"/>
                                        </p:tgtEl>
                                        <p:attrNameLst>
                                          <p:attrName>style.visibility</p:attrName>
                                        </p:attrNameLst>
                                      </p:cBhvr>
                                      <p:to>
                                        <p:strVal val="hidden"/>
                                      </p:to>
                                    </p:se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xit" presetSubtype="0" fill="hold" grpId="0" nodeType="clickEffect">
                                  <p:stCondLst>
                                    <p:cond delay="0"/>
                                  </p:stCondLst>
                                  <p:childTnLst>
                                    <p:animEffect transition="out" filter="fade">
                                      <p:cBhvr>
                                        <p:cTn id="37" dur="500"/>
                                        <p:tgtEl>
                                          <p:spTgt spid="11"/>
                                        </p:tgtEl>
                                      </p:cBhvr>
                                    </p:animEffect>
                                    <p:set>
                                      <p:cBhvr>
                                        <p:cTn id="38" dur="1" fill="hold">
                                          <p:stCondLst>
                                            <p:cond delay="499"/>
                                          </p:stCondLst>
                                        </p:cTn>
                                        <p:tgtEl>
                                          <p:spTgt spid="11"/>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0" presetClass="exit" presetSubtype="0" fill="hold" grpId="0" nodeType="clickEffect">
                                  <p:stCondLst>
                                    <p:cond delay="0"/>
                                  </p:stCondLst>
                                  <p:childTnLst>
                                    <p:animEffect transition="out" filter="fade">
                                      <p:cBhvr>
                                        <p:cTn id="42" dur="500"/>
                                        <p:tgtEl>
                                          <p:spTgt spid="12"/>
                                        </p:tgtEl>
                                      </p:cBhvr>
                                    </p:animEffect>
                                    <p:set>
                                      <p:cBhvr>
                                        <p:cTn id="43" dur="1" fill="hold">
                                          <p:stCondLst>
                                            <p:cond delay="499"/>
                                          </p:stCondLst>
                                        </p:cTn>
                                        <p:tgtEl>
                                          <p:spTgt spid="12"/>
                                        </p:tgtEl>
                                        <p:attrNameLst>
                                          <p:attrName>style.visibility</p:attrName>
                                        </p:attrNameLst>
                                      </p:cBhvr>
                                      <p:to>
                                        <p:strVal val="hidden"/>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0" presetClass="exit" presetSubtype="0" fill="hold" grpId="0" nodeType="clickEffect">
                                  <p:stCondLst>
                                    <p:cond delay="0"/>
                                  </p:stCondLst>
                                  <p:childTnLst>
                                    <p:animEffect transition="out" filter="fade">
                                      <p:cBhvr>
                                        <p:cTn id="47" dur="500"/>
                                        <p:tgtEl>
                                          <p:spTgt spid="13"/>
                                        </p:tgtEl>
                                      </p:cBhvr>
                                    </p:animEffect>
                                    <p:set>
                                      <p:cBhvr>
                                        <p:cTn id="48" dur="1" fill="hold">
                                          <p:stCondLst>
                                            <p:cond delay="499"/>
                                          </p:stCondLst>
                                        </p:cTn>
                                        <p:tgtEl>
                                          <p:spTgt spid="13"/>
                                        </p:tgtEl>
                                        <p:attrNameLst>
                                          <p:attrName>style.visibility</p:attrName>
                                        </p:attrNameLst>
                                      </p:cBhvr>
                                      <p:to>
                                        <p:strVal val="hidden"/>
                                      </p:to>
                                    </p:set>
                                  </p:childTnLst>
                                </p:cTn>
                              </p:par>
                            </p:childTnLst>
                          </p:cTn>
                        </p:par>
                      </p:childTnLst>
                    </p:cTn>
                  </p:par>
                  <p:par>
                    <p:cTn id="49" fill="hold" nodeType="clickPar">
                      <p:stCondLst>
                        <p:cond delay="indefinite"/>
                      </p:stCondLst>
                      <p:childTnLst>
                        <p:par>
                          <p:cTn id="50" fill="hold" nodeType="withGroup">
                            <p:stCondLst>
                              <p:cond delay="0"/>
                            </p:stCondLst>
                            <p:childTnLst>
                              <p:par>
                                <p:cTn id="51" presetID="10" presetClass="exit" presetSubtype="0" fill="hold" grpId="0" nodeType="clickEffect">
                                  <p:stCondLst>
                                    <p:cond delay="0"/>
                                  </p:stCondLst>
                                  <p:childTnLst>
                                    <p:animEffect transition="out" filter="fade">
                                      <p:cBhvr>
                                        <p:cTn id="52" dur="500"/>
                                        <p:tgtEl>
                                          <p:spTgt spid="14"/>
                                        </p:tgtEl>
                                      </p:cBhvr>
                                    </p:animEffect>
                                    <p:set>
                                      <p:cBhvr>
                                        <p:cTn id="53" dur="1" fill="hold">
                                          <p:stCondLst>
                                            <p:cond delay="499"/>
                                          </p:stCondLst>
                                        </p:cTn>
                                        <p:tgtEl>
                                          <p:spTgt spid="14"/>
                                        </p:tgtEl>
                                        <p:attrNameLst>
                                          <p:attrName>style.visibility</p:attrName>
                                        </p:attrNameLst>
                                      </p:cBhvr>
                                      <p:to>
                                        <p:strVal val="hidden"/>
                                      </p:to>
                                    </p:set>
                                  </p:childTnLst>
                                </p:cTn>
                              </p:par>
                            </p:childTnLst>
                          </p:cTn>
                        </p:par>
                      </p:childTnLst>
                    </p:cTn>
                  </p:par>
                  <p:par>
                    <p:cTn id="54" fill="hold" nodeType="clickPar">
                      <p:stCondLst>
                        <p:cond delay="indefinite"/>
                      </p:stCondLst>
                      <p:childTnLst>
                        <p:par>
                          <p:cTn id="55" fill="hold" nodeType="withGroup">
                            <p:stCondLst>
                              <p:cond delay="0"/>
                            </p:stCondLst>
                            <p:childTnLst>
                              <p:par>
                                <p:cTn id="56" presetID="10" presetClass="exit" presetSubtype="0" fill="hold" grpId="0" nodeType="clickEffect">
                                  <p:stCondLst>
                                    <p:cond delay="0"/>
                                  </p:stCondLst>
                                  <p:childTnLst>
                                    <p:animEffect transition="out" filter="fade">
                                      <p:cBhvr>
                                        <p:cTn id="57" dur="500"/>
                                        <p:tgtEl>
                                          <p:spTgt spid="15"/>
                                        </p:tgtEl>
                                      </p:cBhvr>
                                    </p:animEffect>
                                    <p:set>
                                      <p:cBhvr>
                                        <p:cTn id="58" dur="1" fill="hold">
                                          <p:stCondLst>
                                            <p:cond delay="499"/>
                                          </p:stCondLst>
                                        </p:cTn>
                                        <p:tgtEl>
                                          <p:spTgt spid="15"/>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xit" presetSubtype="0" fill="hold" grpId="0" nodeType="clickEffect">
                                  <p:stCondLst>
                                    <p:cond delay="0"/>
                                  </p:stCondLst>
                                  <p:childTnLst>
                                    <p:animEffect transition="out" filter="fade">
                                      <p:cBhvr>
                                        <p:cTn id="62" dur="500"/>
                                        <p:tgtEl>
                                          <p:spTgt spid="16"/>
                                        </p:tgtEl>
                                      </p:cBhvr>
                                    </p:animEffect>
                                    <p:set>
                                      <p:cBhvr>
                                        <p:cTn id="63" dur="1" fill="hold">
                                          <p:stCondLst>
                                            <p:cond delay="499"/>
                                          </p:stCondLst>
                                        </p:cTn>
                                        <p:tgtEl>
                                          <p:spTgt spid="16"/>
                                        </p:tgtEl>
                                        <p:attrNameLst>
                                          <p:attrName>style.visibility</p:attrName>
                                        </p:attrNameLst>
                                      </p:cBhvr>
                                      <p:to>
                                        <p:strVal val="hidden"/>
                                      </p:to>
                                    </p:se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xit" presetSubtype="0" fill="hold" grpId="0" nodeType="clickEffect">
                                  <p:stCondLst>
                                    <p:cond delay="0"/>
                                  </p:stCondLst>
                                  <p:childTnLst>
                                    <p:animEffect transition="out" filter="fade">
                                      <p:cBhvr>
                                        <p:cTn id="67" dur="500"/>
                                        <p:tgtEl>
                                          <p:spTgt spid="17"/>
                                        </p:tgtEl>
                                      </p:cBhvr>
                                    </p:animEffect>
                                    <p:set>
                                      <p:cBhvr>
                                        <p:cTn id="68" dur="1" fill="hold">
                                          <p:stCondLst>
                                            <p:cond delay="499"/>
                                          </p:stCondLst>
                                        </p:cTn>
                                        <p:tgtEl>
                                          <p:spTgt spid="17"/>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xit" presetSubtype="0" fill="hold" grpId="0" nodeType="clickEffect">
                                  <p:stCondLst>
                                    <p:cond delay="0"/>
                                  </p:stCondLst>
                                  <p:childTnLst>
                                    <p:animEffect transition="out" filter="fad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childTnLst>
                    </p:cTn>
                  </p:par>
                  <p:par>
                    <p:cTn id="74" fill="hold" nodeType="clickPar">
                      <p:stCondLst>
                        <p:cond delay="indefinite"/>
                      </p:stCondLst>
                      <p:childTnLst>
                        <p:par>
                          <p:cTn id="75" fill="hold" nodeType="withGroup">
                            <p:stCondLst>
                              <p:cond delay="0"/>
                            </p:stCondLst>
                            <p:childTnLst>
                              <p:par>
                                <p:cTn id="76" presetID="10" presetClass="exit" presetSubtype="0" fill="hold" grpId="0" nodeType="clickEffect">
                                  <p:stCondLst>
                                    <p:cond delay="0"/>
                                  </p:stCondLst>
                                  <p:childTnLst>
                                    <p:animEffect transition="out" filter="fade">
                                      <p:cBhvr>
                                        <p:cTn id="77" dur="500"/>
                                        <p:tgtEl>
                                          <p:spTgt spid="19"/>
                                        </p:tgtEl>
                                      </p:cBhvr>
                                    </p:animEffect>
                                    <p:set>
                                      <p:cBhvr>
                                        <p:cTn id="78" dur="1" fill="hold">
                                          <p:stCondLst>
                                            <p:cond delay="499"/>
                                          </p:stCondLst>
                                        </p:cTn>
                                        <p:tgtEl>
                                          <p:spTgt spid="19"/>
                                        </p:tgtEl>
                                        <p:attrNameLst>
                                          <p:attrName>style.visibility</p:attrName>
                                        </p:attrNameLst>
                                      </p:cBhvr>
                                      <p:to>
                                        <p:strVal val="hidden"/>
                                      </p:to>
                                    </p:se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xit" presetSubtype="0" fill="hold" grpId="0" nodeType="clickEffect">
                                  <p:stCondLst>
                                    <p:cond delay="0"/>
                                  </p:stCondLst>
                                  <p:childTnLst>
                                    <p:animEffect transition="out" filter="fade">
                                      <p:cBhvr>
                                        <p:cTn id="82" dur="500"/>
                                        <p:tgtEl>
                                          <p:spTgt spid="20"/>
                                        </p:tgtEl>
                                      </p:cBhvr>
                                    </p:animEffect>
                                    <p:set>
                                      <p:cBhvr>
                                        <p:cTn id="83" dur="1" fill="hold">
                                          <p:stCondLst>
                                            <p:cond delay="499"/>
                                          </p:stCondLst>
                                        </p:cTn>
                                        <p:tgtEl>
                                          <p:spTgt spid="20"/>
                                        </p:tgtEl>
                                        <p:attrNameLst>
                                          <p:attrName>style.visibility</p:attrName>
                                        </p:attrNameLst>
                                      </p:cBhvr>
                                      <p:to>
                                        <p:strVal val="hidden"/>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10" presetClass="exit" presetSubtype="0" fill="hold" grpId="0" nodeType="clickEffect">
                                  <p:stCondLst>
                                    <p:cond delay="0"/>
                                  </p:stCondLst>
                                  <p:childTnLst>
                                    <p:animEffect transition="out" filter="fade">
                                      <p:cBhvr>
                                        <p:cTn id="87" dur="500"/>
                                        <p:tgtEl>
                                          <p:spTgt spid="21"/>
                                        </p:tgtEl>
                                      </p:cBhvr>
                                    </p:animEffect>
                                    <p:set>
                                      <p:cBhvr>
                                        <p:cTn id="88" dur="1" fill="hold">
                                          <p:stCondLst>
                                            <p:cond delay="499"/>
                                          </p:stCondLst>
                                        </p:cTn>
                                        <p:tgtEl>
                                          <p:spTgt spid="21"/>
                                        </p:tgtEl>
                                        <p:attrNameLst>
                                          <p:attrName>style.visibility</p:attrName>
                                        </p:attrNameLst>
                                      </p:cBhvr>
                                      <p:to>
                                        <p:strVal val="hidden"/>
                                      </p:to>
                                    </p:set>
                                  </p:childTnLst>
                                </p:cTn>
                              </p:par>
                            </p:childTnLst>
                          </p:cTn>
                        </p:par>
                      </p:childTnLst>
                    </p:cTn>
                  </p:par>
                  <p:par>
                    <p:cTn id="89" fill="hold" nodeType="clickPar">
                      <p:stCondLst>
                        <p:cond delay="indefinite"/>
                      </p:stCondLst>
                      <p:childTnLst>
                        <p:par>
                          <p:cTn id="90" fill="hold" nodeType="withGroup">
                            <p:stCondLst>
                              <p:cond delay="0"/>
                            </p:stCondLst>
                            <p:childTnLst>
                              <p:par>
                                <p:cTn id="91" presetID="10" presetClass="exit" presetSubtype="0" fill="hold" grpId="0" nodeType="clickEffect">
                                  <p:stCondLst>
                                    <p:cond delay="0"/>
                                  </p:stCondLst>
                                  <p:childTnLst>
                                    <p:animEffect transition="out" filter="fade">
                                      <p:cBhvr>
                                        <p:cTn id="92" dur="500"/>
                                        <p:tgtEl>
                                          <p:spTgt spid="22"/>
                                        </p:tgtEl>
                                      </p:cBhvr>
                                    </p:animEffect>
                                    <p:set>
                                      <p:cBhvr>
                                        <p:cTn id="93" dur="1" fill="hold">
                                          <p:stCondLst>
                                            <p:cond delay="499"/>
                                          </p:stCondLst>
                                        </p:cTn>
                                        <p:tgtEl>
                                          <p:spTgt spid="22"/>
                                        </p:tgtEl>
                                        <p:attrNameLst>
                                          <p:attrName>style.visibility</p:attrName>
                                        </p:attrNameLst>
                                      </p:cBhvr>
                                      <p:to>
                                        <p:strVal val="hidden"/>
                                      </p:to>
                                    </p:set>
                                  </p:childTnLst>
                                </p:cTn>
                              </p:par>
                            </p:childTnLst>
                          </p:cTn>
                        </p:par>
                      </p:childTnLst>
                    </p:cTn>
                  </p:par>
                  <p:par>
                    <p:cTn id="94" fill="hold" nodeType="clickPar">
                      <p:stCondLst>
                        <p:cond delay="indefinite"/>
                      </p:stCondLst>
                      <p:childTnLst>
                        <p:par>
                          <p:cTn id="95" fill="hold" nodeType="withGroup">
                            <p:stCondLst>
                              <p:cond delay="0"/>
                            </p:stCondLst>
                            <p:childTnLst>
                              <p:par>
                                <p:cTn id="96" presetID="10" presetClass="exit" presetSubtype="0" fill="hold" grpId="0" nodeType="clickEffect">
                                  <p:stCondLst>
                                    <p:cond delay="0"/>
                                  </p:stCondLst>
                                  <p:childTnLst>
                                    <p:animEffect transition="out" filter="fade">
                                      <p:cBhvr>
                                        <p:cTn id="97" dur="500"/>
                                        <p:tgtEl>
                                          <p:spTgt spid="23"/>
                                        </p:tgtEl>
                                      </p:cBhvr>
                                    </p:animEffect>
                                    <p:set>
                                      <p:cBhvr>
                                        <p:cTn id="98" dur="1" fill="hold">
                                          <p:stCondLst>
                                            <p:cond delay="499"/>
                                          </p:stCondLst>
                                        </p:cTn>
                                        <p:tgtEl>
                                          <p:spTgt spid="23"/>
                                        </p:tgtEl>
                                        <p:attrNameLst>
                                          <p:attrName>style.visibility</p:attrName>
                                        </p:attrNameLst>
                                      </p:cBhvr>
                                      <p:to>
                                        <p:strVal val="hidden"/>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10" presetClass="exit" presetSubtype="0" fill="hold" grpId="0" nodeType="clickEffect">
                                  <p:stCondLst>
                                    <p:cond delay="0"/>
                                  </p:stCondLst>
                                  <p:childTnLst>
                                    <p:animEffect transition="out" filter="fade">
                                      <p:cBhvr>
                                        <p:cTn id="102" dur="500"/>
                                        <p:tgtEl>
                                          <p:spTgt spid="24"/>
                                        </p:tgtEl>
                                      </p:cBhvr>
                                    </p:animEffect>
                                    <p:set>
                                      <p:cBhvr>
                                        <p:cTn id="103" dur="1" fill="hold">
                                          <p:stCondLst>
                                            <p:cond delay="499"/>
                                          </p:stCondLst>
                                        </p:cTn>
                                        <p:tgtEl>
                                          <p:spTgt spid="24"/>
                                        </p:tgtEl>
                                        <p:attrNameLst>
                                          <p:attrName>style.visibility</p:attrName>
                                        </p:attrNameLst>
                                      </p:cBhvr>
                                      <p:to>
                                        <p:strVal val="hidden"/>
                                      </p:to>
                                    </p:set>
                                  </p:childTnLst>
                                </p:cTn>
                              </p:par>
                            </p:childTnLst>
                          </p:cTn>
                        </p:par>
                      </p:childTnLst>
                    </p:cTn>
                  </p:par>
                  <p:par>
                    <p:cTn id="104" fill="hold" nodeType="clickPar">
                      <p:stCondLst>
                        <p:cond delay="indefinite"/>
                      </p:stCondLst>
                      <p:childTnLst>
                        <p:par>
                          <p:cTn id="105" fill="hold" nodeType="withGroup">
                            <p:stCondLst>
                              <p:cond delay="0"/>
                            </p:stCondLst>
                            <p:childTnLst>
                              <p:par>
                                <p:cTn id="106" presetID="10" presetClass="exit" presetSubtype="0" fill="hold" grpId="0" nodeType="clickEffect">
                                  <p:stCondLst>
                                    <p:cond delay="0"/>
                                  </p:stCondLst>
                                  <p:childTnLst>
                                    <p:animEffect transition="out" filter="fade">
                                      <p:cBhvr>
                                        <p:cTn id="107" dur="500"/>
                                        <p:tgtEl>
                                          <p:spTgt spid="25"/>
                                        </p:tgtEl>
                                      </p:cBhvr>
                                    </p:animEffect>
                                    <p:set>
                                      <p:cBhvr>
                                        <p:cTn id="108" dur="1" fill="hold">
                                          <p:stCondLst>
                                            <p:cond delay="499"/>
                                          </p:stCondLst>
                                        </p:cTn>
                                        <p:tgtEl>
                                          <p:spTgt spid="25"/>
                                        </p:tgtEl>
                                        <p:attrNameLst>
                                          <p:attrName>style.visibility</p:attrName>
                                        </p:attrNameLst>
                                      </p:cBhvr>
                                      <p:to>
                                        <p:strVal val="hidden"/>
                                      </p:to>
                                    </p:set>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0" presetClass="exit" presetSubtype="0" fill="hold" grpId="0" nodeType="clickEffect">
                                  <p:stCondLst>
                                    <p:cond delay="0"/>
                                  </p:stCondLst>
                                  <p:childTnLst>
                                    <p:animEffect transition="out" filter="fade">
                                      <p:cBhvr>
                                        <p:cTn id="112" dur="500"/>
                                        <p:tgtEl>
                                          <p:spTgt spid="26"/>
                                        </p:tgtEl>
                                      </p:cBhvr>
                                    </p:animEffect>
                                    <p:set>
                                      <p:cBhvr>
                                        <p:cTn id="113" dur="1" fill="hold">
                                          <p:stCondLst>
                                            <p:cond delay="499"/>
                                          </p:stCondLst>
                                        </p:cTn>
                                        <p:tgtEl>
                                          <p:spTgt spid="26"/>
                                        </p:tgtEl>
                                        <p:attrNameLst>
                                          <p:attrName>style.visibility</p:attrName>
                                        </p:attrNameLst>
                                      </p:cBhvr>
                                      <p:to>
                                        <p:strVal val="hidden"/>
                                      </p:to>
                                    </p:set>
                                  </p:childTnLst>
                                </p:cTn>
                              </p:par>
                            </p:childTnLst>
                          </p:cTn>
                        </p:par>
                      </p:childTnLst>
                    </p:cTn>
                  </p:par>
                  <p:par>
                    <p:cTn id="114" fill="hold" nodeType="clickPar">
                      <p:stCondLst>
                        <p:cond delay="indefinite"/>
                      </p:stCondLst>
                      <p:childTnLst>
                        <p:par>
                          <p:cTn id="115" fill="hold" nodeType="withGroup">
                            <p:stCondLst>
                              <p:cond delay="0"/>
                            </p:stCondLst>
                            <p:childTnLst>
                              <p:par>
                                <p:cTn id="116" presetID="10" presetClass="exit" presetSubtype="0" fill="hold" grpId="0" nodeType="clickEffect">
                                  <p:stCondLst>
                                    <p:cond delay="0"/>
                                  </p:stCondLst>
                                  <p:childTnLst>
                                    <p:animEffect transition="out" filter="fade">
                                      <p:cBhvr>
                                        <p:cTn id="117" dur="500"/>
                                        <p:tgtEl>
                                          <p:spTgt spid="27"/>
                                        </p:tgtEl>
                                      </p:cBhvr>
                                    </p:animEffect>
                                    <p:set>
                                      <p:cBhvr>
                                        <p:cTn id="118" dur="1" fill="hold">
                                          <p:stCondLst>
                                            <p:cond delay="499"/>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a:t>
            </a:r>
            <a:endParaRPr lang="fr-CA" dirty="0"/>
          </a:p>
        </p:txBody>
      </p:sp>
      <p:sp>
        <p:nvSpPr>
          <p:cNvPr id="41987" name="Content Placeholder 2"/>
          <p:cNvSpPr>
            <a:spLocks noGrp="1"/>
          </p:cNvSpPr>
          <p:nvPr>
            <p:ph idx="1"/>
          </p:nvPr>
        </p:nvSpPr>
        <p:spPr/>
        <p:txBody>
          <a:bodyPr/>
          <a:lstStyle/>
          <a:p>
            <a:r>
              <a:rPr lang="fr-CA" altLang="fr-FR" sz="1800" smtClean="0"/>
              <a:t>Une autre analyse syntaxique possible pour id – num * id</a:t>
            </a:r>
          </a:p>
          <a:p>
            <a:endParaRPr lang="fr-CA" altLang="fr-FR" sz="1800" smtClean="0"/>
          </a:p>
          <a:p>
            <a:endParaRPr lang="fr-CA" altLang="fr-FR" sz="1800" smtClean="0"/>
          </a:p>
          <a:p>
            <a:endParaRPr lang="fr-CA" altLang="fr-FR" sz="1800" smtClean="0"/>
          </a:p>
          <a:p>
            <a:endParaRPr lang="fr-CA" altLang="fr-FR" sz="1800" smtClean="0"/>
          </a:p>
          <a:p>
            <a:endParaRPr lang="fr-CA" altLang="fr-FR" sz="1800" smtClean="0"/>
          </a:p>
          <a:p>
            <a:endParaRPr lang="fr-CA" altLang="fr-FR" sz="1800" smtClean="0"/>
          </a:p>
          <a:p>
            <a:r>
              <a:rPr lang="fr-CA" altLang="fr-FR" sz="1800" smtClean="0"/>
              <a:t>Si l’analyseur syntaxique fait les mauvais choix, l’expansion ne se termine pas</a:t>
            </a:r>
          </a:p>
          <a:p>
            <a:pPr lvl="1"/>
            <a:r>
              <a:rPr lang="fr-CA" altLang="fr-FR" sz="1800" smtClean="0"/>
              <a:t>Ceci n’est pas une bonne propriété pour l’analyseur syntaxique</a:t>
            </a:r>
          </a:p>
          <a:p>
            <a:pPr lvl="1"/>
            <a:r>
              <a:rPr lang="fr-CA" altLang="fr-FR" sz="1800" smtClean="0"/>
              <a:t>Les analyseurs syntaxiques devraient se terminer, finalement…</a:t>
            </a:r>
          </a:p>
        </p:txBody>
      </p:sp>
      <p:sp>
        <p:nvSpPr>
          <p:cNvPr id="4" name="Footer Placeholder 3"/>
          <p:cNvSpPr>
            <a:spLocks noGrp="1"/>
          </p:cNvSpPr>
          <p:nvPr>
            <p:ph type="ftr" sz="quarter" idx="10"/>
          </p:nvPr>
        </p:nvSpPr>
        <p:spPr/>
        <p:txBody>
          <a:bodyPr/>
          <a:lstStyle/>
          <a:p>
            <a:pPr>
              <a:defRPr/>
            </a:pPr>
            <a:r>
              <a:rPr lang="en-US"/>
              <a:t>SEG2106 - Hussein Al Osman - Winter 2014</a:t>
            </a:r>
            <a:endParaRPr lang="en-US" dirty="0"/>
          </a:p>
        </p:txBody>
      </p:sp>
      <p:sp>
        <p:nvSpPr>
          <p:cNvPr id="419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CE6E061-27BB-4A6B-9597-D7872A58D531}" type="slidenum">
              <a:rPr lang="fr-CA" altLang="fr-FR" sz="1200" b="0" smtClean="0">
                <a:solidFill>
                  <a:srgbClr val="898989"/>
                </a:solidFill>
                <a:cs typeface="Arial" pitchFamily="34" charset="0"/>
              </a:rPr>
              <a:pPr>
                <a:spcBef>
                  <a:spcPct val="0"/>
                </a:spcBef>
                <a:spcAft>
                  <a:spcPct val="0"/>
                </a:spcAft>
                <a:buFontTx/>
                <a:buNone/>
              </a:pPr>
              <a:t>314</a:t>
            </a:fld>
            <a:endParaRPr lang="fr-CA" altLang="fr-FR" sz="1200" b="0" smtClean="0">
              <a:solidFill>
                <a:srgbClr val="898989"/>
              </a:solidFill>
              <a:cs typeface="Arial" pitchFamily="34" charset="0"/>
            </a:endParaRPr>
          </a:p>
        </p:txBody>
      </p:sp>
      <p:pic>
        <p:nvPicPr>
          <p:cNvPr id="41990"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42988" y="2420938"/>
            <a:ext cx="5832475" cy="22415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49255285"/>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457200" y="152400"/>
            <a:ext cx="6934200" cy="1371600"/>
          </a:xfrm>
        </p:spPr>
        <p:txBody>
          <a:bodyPr/>
          <a:lstStyle/>
          <a:p>
            <a:pPr>
              <a:defRPr/>
            </a:pPr>
            <a:r>
              <a:rPr lang="fr-CA" altLang="fr-FR" dirty="0" smtClean="0"/>
              <a:t>Récursivité gauche</a:t>
            </a:r>
            <a:endParaRPr lang="fr-CA" altLang="fr-FR" dirty="0"/>
          </a:p>
        </p:txBody>
      </p:sp>
      <p:sp>
        <p:nvSpPr>
          <p:cNvPr id="19459" name="Rectangle 3"/>
          <p:cNvSpPr>
            <a:spLocks noGrp="1" noChangeArrowheads="1"/>
          </p:cNvSpPr>
          <p:nvPr>
            <p:ph idx="1"/>
          </p:nvPr>
        </p:nvSpPr>
        <p:spPr/>
        <p:txBody>
          <a:bodyPr/>
          <a:lstStyle/>
          <a:p>
            <a:pPr>
              <a:lnSpc>
                <a:spcPct val="90000"/>
              </a:lnSpc>
              <a:buFont typeface="Arial" charset="0"/>
              <a:buNone/>
              <a:defRPr/>
            </a:pPr>
            <a:r>
              <a:rPr lang="fr-CA" altLang="fr-FR" sz="2400" dirty="0" smtClean="0"/>
              <a:t>Une grammaire est récursive à gauche si:</a:t>
            </a:r>
          </a:p>
          <a:p>
            <a:pPr marL="274637" lvl="1" indent="0">
              <a:lnSpc>
                <a:spcPct val="90000"/>
              </a:lnSpc>
              <a:buFont typeface="Arial" charset="0"/>
              <a:buNone/>
              <a:defRPr/>
            </a:pPr>
            <a:endParaRPr lang="fr-CA" altLang="fr-FR" sz="2400" dirty="0" smtClean="0"/>
          </a:p>
          <a:p>
            <a:pPr marL="274637" lvl="1" indent="0">
              <a:lnSpc>
                <a:spcPct val="150000"/>
              </a:lnSpc>
              <a:buFont typeface="Arial" charset="0"/>
              <a:buNone/>
              <a:defRPr/>
            </a:pPr>
            <a:r>
              <a:rPr lang="fr-CA" altLang="fr-FR" sz="2400" b="1" dirty="0" smtClean="0"/>
              <a:t>“Elle possède un non-terminal </a:t>
            </a:r>
            <a:r>
              <a:rPr lang="fr-CA" altLang="fr-FR" sz="2400" b="1" dirty="0" smtClean="0">
                <a:solidFill>
                  <a:schemeClr val="tx2"/>
                </a:solidFill>
              </a:rPr>
              <a:t>A</a:t>
            </a:r>
            <a:r>
              <a:rPr lang="fr-CA" altLang="fr-FR" sz="2400" b="1" dirty="0" smtClean="0"/>
              <a:t> de façon qu’il existe une dérivation </a:t>
            </a:r>
            <a:r>
              <a:rPr lang="fr-CA" altLang="fr-FR" sz="2400" b="1" i="1" dirty="0" smtClean="0">
                <a:solidFill>
                  <a:schemeClr val="tx2"/>
                </a:solidFill>
              </a:rPr>
              <a:t>A</a:t>
            </a:r>
            <a:r>
              <a:rPr lang="fr-CA" altLang="fr-FR" sz="2400" b="1" i="1" dirty="0" smtClean="0">
                <a:solidFill>
                  <a:schemeClr val="tx2"/>
                </a:solidFill>
                <a:sym typeface="Symbol" pitchFamily="18" charset="2"/>
              </a:rPr>
              <a:t></a:t>
            </a:r>
            <a:r>
              <a:rPr lang="fr-CA" altLang="fr-FR" sz="2400" b="1" i="1" dirty="0" smtClean="0">
                <a:solidFill>
                  <a:schemeClr val="tx2"/>
                </a:solidFill>
              </a:rPr>
              <a:t>A</a:t>
            </a:r>
            <a:r>
              <a:rPr lang="fr-CA" altLang="fr-FR" sz="2400" b="1" i="1" dirty="0" smtClean="0">
                <a:solidFill>
                  <a:schemeClr val="tx2"/>
                </a:solidFill>
                <a:sym typeface="Symbol" pitchFamily="18" charset="2"/>
              </a:rPr>
              <a:t></a:t>
            </a:r>
            <a:r>
              <a:rPr lang="fr-CA" altLang="fr-FR" sz="2400" b="1" dirty="0" smtClean="0">
                <a:solidFill>
                  <a:schemeClr val="tx2"/>
                </a:solidFill>
              </a:rPr>
              <a:t> </a:t>
            </a:r>
            <a:r>
              <a:rPr lang="fr-CA" altLang="fr-FR" sz="2400" b="1" dirty="0" smtClean="0"/>
              <a:t>pour une chaîne </a:t>
            </a:r>
            <a:r>
              <a:rPr lang="fr-CA" altLang="fr-FR" sz="2400" b="1" i="1" dirty="0" smtClean="0">
                <a:solidFill>
                  <a:schemeClr val="tx2"/>
                </a:solidFill>
                <a:sym typeface="Symbol" pitchFamily="18" charset="2"/>
              </a:rPr>
              <a:t>”</a:t>
            </a:r>
          </a:p>
          <a:p>
            <a:pPr indent="-182563" algn="ctr">
              <a:lnSpc>
                <a:spcPct val="150000"/>
              </a:lnSpc>
              <a:buFont typeface="Arial" charset="0"/>
              <a:buNone/>
              <a:defRPr/>
            </a:pPr>
            <a:r>
              <a:rPr lang="fr-CA" altLang="fr-FR" sz="2400" i="1" dirty="0" smtClean="0">
                <a:solidFill>
                  <a:schemeClr val="tx2"/>
                </a:solidFill>
                <a:sym typeface="Symbol" pitchFamily="18" charset="2"/>
              </a:rPr>
              <a:t>Les analyseurs syntaxiques descendants ne peuvent pas traiter la récursivité gauche dans une grammaire</a:t>
            </a:r>
            <a:endParaRPr lang="fr-CA" altLang="fr-FR" dirty="0"/>
          </a:p>
        </p:txBody>
      </p:sp>
      <p:sp>
        <p:nvSpPr>
          <p:cNvPr id="6" name="Footer Placeholder 4"/>
          <p:cNvSpPr>
            <a:spLocks noGrp="1"/>
          </p:cNvSpPr>
          <p:nvPr>
            <p:ph type="ftr" sz="quarter" idx="10"/>
          </p:nvPr>
        </p:nvSpPr>
        <p:spPr/>
        <p:txBody>
          <a:bodyPr/>
          <a:lstStyle/>
          <a:p>
            <a:pPr>
              <a:defRPr/>
            </a:pPr>
            <a:r>
              <a:rPr lang="en-US" altLang="fr-FR"/>
              <a:t>SEG2106 - Hussein Al Osman - Winter 2014</a:t>
            </a:r>
          </a:p>
        </p:txBody>
      </p:sp>
      <p:sp>
        <p:nvSpPr>
          <p:cNvPr id="4301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78A8005-ADC4-4E91-A61B-8005137112F0}" type="slidenum">
              <a:rPr lang="en-US" altLang="fr-FR" sz="1200" b="0" smtClean="0">
                <a:solidFill>
                  <a:srgbClr val="898989"/>
                </a:solidFill>
                <a:cs typeface="Arial" pitchFamily="34" charset="0"/>
              </a:rPr>
              <a:pPr>
                <a:spcBef>
                  <a:spcPct val="0"/>
                </a:spcBef>
                <a:spcAft>
                  <a:spcPct val="0"/>
                </a:spcAft>
                <a:buFontTx/>
                <a:buNone/>
              </a:pPr>
              <a:t>315</a:t>
            </a:fld>
            <a:endParaRPr lang="en-US" altLang="fr-FR" sz="1200" b="0" smtClean="0">
              <a:solidFill>
                <a:srgbClr val="898989"/>
              </a:solidFill>
              <a:cs typeface="Arial" pitchFamily="34" charset="0"/>
            </a:endParaRPr>
          </a:p>
        </p:txBody>
      </p:sp>
      <p:sp>
        <p:nvSpPr>
          <p:cNvPr id="43014" name="Text Box 6"/>
          <p:cNvSpPr txBox="1">
            <a:spLocks noChangeArrowheads="1"/>
          </p:cNvSpPr>
          <p:nvPr/>
        </p:nvSpPr>
        <p:spPr bwMode="auto">
          <a:xfrm>
            <a:off x="4140200" y="3141663"/>
            <a:ext cx="363538"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2400" b="0">
                <a:solidFill>
                  <a:schemeClr val="tx2"/>
                </a:solidFill>
              </a:rPr>
              <a:t>+</a:t>
            </a:r>
            <a:endParaRPr lang="en-US" altLang="fr-FR" sz="2800" b="0">
              <a:solidFill>
                <a:schemeClr val="tx2"/>
              </a:solidFill>
            </a:endParaRPr>
          </a:p>
        </p:txBody>
      </p:sp>
    </p:spTree>
    <p:extLst>
      <p:ext uri="{BB962C8B-B14F-4D97-AF65-F5344CB8AC3E}">
        <p14:creationId xmlns:p14="http://schemas.microsoft.com/office/powerpoint/2010/main" val="42001733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45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457200" y="152400"/>
            <a:ext cx="6934200" cy="1371600"/>
          </a:xfrm>
        </p:spPr>
        <p:txBody>
          <a:bodyPr/>
          <a:lstStyle/>
          <a:p>
            <a:pPr>
              <a:defRPr/>
            </a:pPr>
            <a:r>
              <a:rPr lang="fr-CA" altLang="fr-FR" dirty="0" smtClean="0"/>
              <a:t>Éliminer la récursivité gauche</a:t>
            </a:r>
            <a:endParaRPr lang="fr-CA" altLang="fr-FR" dirty="0"/>
          </a:p>
        </p:txBody>
      </p:sp>
      <p:sp>
        <p:nvSpPr>
          <p:cNvPr id="44035" name="Rectangle 3"/>
          <p:cNvSpPr>
            <a:spLocks noGrp="1" noChangeArrowheads="1"/>
          </p:cNvSpPr>
          <p:nvPr>
            <p:ph idx="1"/>
          </p:nvPr>
        </p:nvSpPr>
        <p:spPr/>
        <p:txBody>
          <a:bodyPr/>
          <a:lstStyle/>
          <a:p>
            <a:pPr>
              <a:lnSpc>
                <a:spcPct val="90000"/>
              </a:lnSpc>
            </a:pPr>
            <a:r>
              <a:rPr lang="fr-CA" altLang="fr-FR" smtClean="0"/>
              <a:t>Considérez le fragments de grammaire:</a:t>
            </a:r>
          </a:p>
          <a:p>
            <a:pPr>
              <a:lnSpc>
                <a:spcPct val="90000"/>
              </a:lnSpc>
            </a:pPr>
            <a:endParaRPr lang="fr-CA" altLang="fr-FR" smtClean="0"/>
          </a:p>
          <a:p>
            <a:pPr>
              <a:lnSpc>
                <a:spcPct val="90000"/>
              </a:lnSpc>
            </a:pPr>
            <a:endParaRPr lang="fr-CA" altLang="fr-FR" smtClean="0"/>
          </a:p>
          <a:p>
            <a:pPr>
              <a:lnSpc>
                <a:spcPct val="90000"/>
              </a:lnSpc>
            </a:pPr>
            <a:r>
              <a:rPr lang="fr-CA" altLang="fr-FR" smtClean="0"/>
              <a:t>Où </a:t>
            </a:r>
            <a:r>
              <a:rPr lang="fr-CA" altLang="fr-FR" smtClean="0">
                <a:solidFill>
                  <a:schemeClr val="tx2"/>
                </a:solidFill>
              </a:rPr>
              <a:t>α </a:t>
            </a:r>
            <a:r>
              <a:rPr lang="fr-CA" altLang="fr-FR" smtClean="0"/>
              <a:t>et </a:t>
            </a:r>
            <a:r>
              <a:rPr lang="fr-CA" altLang="fr-FR" smtClean="0">
                <a:solidFill>
                  <a:schemeClr val="tx2"/>
                </a:solidFill>
              </a:rPr>
              <a:t>β </a:t>
            </a:r>
            <a:r>
              <a:rPr lang="fr-CA" altLang="fr-FR" smtClean="0"/>
              <a:t>ne commence pas par </a:t>
            </a:r>
            <a:r>
              <a:rPr lang="fr-CA" altLang="fr-FR" smtClean="0">
                <a:solidFill>
                  <a:schemeClr val="tx2"/>
                </a:solidFill>
                <a:latin typeface="Courier New" pitchFamily="49" charset="0"/>
                <a:cs typeface="Courier New" pitchFamily="49" charset="0"/>
              </a:rPr>
              <a:t>〈foo〉</a:t>
            </a:r>
            <a:endParaRPr lang="fr-CA" altLang="fr-FR" smtClean="0"/>
          </a:p>
          <a:p>
            <a:pPr>
              <a:lnSpc>
                <a:spcPct val="90000"/>
              </a:lnSpc>
            </a:pPr>
            <a:r>
              <a:rPr lang="fr-CA" altLang="fr-FR" smtClean="0"/>
              <a:t>On peut réécrire ceci comme:</a:t>
            </a:r>
          </a:p>
          <a:p>
            <a:pPr>
              <a:lnSpc>
                <a:spcPct val="90000"/>
              </a:lnSpc>
            </a:pPr>
            <a:endParaRPr lang="fr-CA" altLang="fr-FR" smtClean="0"/>
          </a:p>
          <a:p>
            <a:pPr>
              <a:lnSpc>
                <a:spcPct val="90000"/>
              </a:lnSpc>
            </a:pPr>
            <a:endParaRPr lang="fr-CA" altLang="fr-FR" smtClean="0"/>
          </a:p>
          <a:p>
            <a:pPr>
              <a:lnSpc>
                <a:spcPct val="90000"/>
              </a:lnSpc>
            </a:pPr>
            <a:endParaRPr lang="fr-CA" altLang="fr-FR" smtClean="0"/>
          </a:p>
          <a:p>
            <a:pPr>
              <a:lnSpc>
                <a:spcPct val="90000"/>
              </a:lnSpc>
            </a:pPr>
            <a:r>
              <a:rPr lang="fr-CA" altLang="fr-FR" smtClean="0"/>
              <a:t>Où </a:t>
            </a:r>
            <a:r>
              <a:rPr lang="fr-CA" altLang="fr-FR" smtClean="0">
                <a:solidFill>
                  <a:schemeClr val="tx2"/>
                </a:solidFill>
                <a:cs typeface="Courier New" pitchFamily="49" charset="0"/>
              </a:rPr>
              <a:t>〈bar〉</a:t>
            </a:r>
            <a:r>
              <a:rPr lang="fr-CA" altLang="fr-FR" smtClean="0">
                <a:cs typeface="Courier New" pitchFamily="49" charset="0"/>
              </a:rPr>
              <a:t>est un nouveau non-terminal</a:t>
            </a:r>
          </a:p>
          <a:p>
            <a:pPr>
              <a:lnSpc>
                <a:spcPct val="90000"/>
              </a:lnSpc>
            </a:pPr>
            <a:r>
              <a:rPr lang="fr-CA" altLang="fr-FR" smtClean="0">
                <a:cs typeface="Courier New" pitchFamily="49" charset="0"/>
              </a:rPr>
              <a:t>Ce Fragment ne contient pas de récursivité gauche</a:t>
            </a:r>
            <a:endParaRPr lang="fr-CA" altLang="fr-FR" sz="2400" smtClean="0"/>
          </a:p>
        </p:txBody>
      </p:sp>
      <p:sp>
        <p:nvSpPr>
          <p:cNvPr id="6" name="Footer Placeholder 4"/>
          <p:cNvSpPr>
            <a:spLocks noGrp="1"/>
          </p:cNvSpPr>
          <p:nvPr>
            <p:ph type="ftr" sz="quarter" idx="10"/>
          </p:nvPr>
        </p:nvSpPr>
        <p:spPr/>
        <p:txBody>
          <a:bodyPr/>
          <a:lstStyle/>
          <a:p>
            <a:pPr>
              <a:defRPr/>
            </a:pPr>
            <a:r>
              <a:rPr lang="en-US" altLang="fr-FR" dirty="0"/>
              <a:t>SEG2106 - Hussein Al Osman - Winter 2014</a:t>
            </a:r>
          </a:p>
        </p:txBody>
      </p:sp>
      <p:sp>
        <p:nvSpPr>
          <p:cNvPr id="4403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7EE1BC6-7A7E-4DB1-97EE-350803D102D0}" type="slidenum">
              <a:rPr lang="en-US" altLang="fr-FR" sz="1200" b="0" smtClean="0">
                <a:solidFill>
                  <a:srgbClr val="898989"/>
                </a:solidFill>
                <a:cs typeface="Arial" pitchFamily="34" charset="0"/>
              </a:rPr>
              <a:pPr>
                <a:spcBef>
                  <a:spcPct val="0"/>
                </a:spcBef>
                <a:spcAft>
                  <a:spcPct val="0"/>
                </a:spcAft>
                <a:buFontTx/>
                <a:buNone/>
              </a:pPr>
              <a:t>316</a:t>
            </a:fld>
            <a:endParaRPr lang="en-US" altLang="fr-FR" sz="1200" b="0" smtClean="0">
              <a:solidFill>
                <a:srgbClr val="898989"/>
              </a:solidFill>
              <a:cs typeface="Arial" pitchFamily="34" charset="0"/>
            </a:endParaRPr>
          </a:p>
        </p:txBody>
      </p:sp>
      <p:pic>
        <p:nvPicPr>
          <p:cNvPr id="44038"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2060575"/>
            <a:ext cx="2544763" cy="8302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4039"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19475" y="3716338"/>
            <a:ext cx="2808288" cy="1343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59571942"/>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altLang="fr-FR" dirty="0" smtClean="0"/>
              <a:t>Exemple</a:t>
            </a:r>
            <a:endParaRPr lang="fr-CA" dirty="0"/>
          </a:p>
        </p:txBody>
      </p:sp>
      <p:sp>
        <p:nvSpPr>
          <p:cNvPr id="45059" name="Content Placeholder 2"/>
          <p:cNvSpPr>
            <a:spLocks noGrp="1"/>
          </p:cNvSpPr>
          <p:nvPr>
            <p:ph idx="1"/>
          </p:nvPr>
        </p:nvSpPr>
        <p:spPr/>
        <p:txBody>
          <a:bodyPr/>
          <a:lstStyle/>
          <a:p>
            <a:r>
              <a:rPr lang="fr-CA" altLang="fr-FR" sz="1600" smtClean="0"/>
              <a:t>Notre grammaire d’expressions contient deux cas de récursivité gauche</a:t>
            </a:r>
          </a:p>
          <a:p>
            <a:endParaRPr lang="fr-CA" altLang="fr-FR" sz="1600" b="0" smtClean="0"/>
          </a:p>
          <a:p>
            <a:endParaRPr lang="fr-CA" altLang="fr-FR" sz="1600" b="0" smtClean="0"/>
          </a:p>
          <a:p>
            <a:endParaRPr lang="fr-CA" altLang="fr-FR" sz="1600" smtClean="0"/>
          </a:p>
          <a:p>
            <a:r>
              <a:rPr lang="fr-CA" altLang="fr-FR" sz="1600" smtClean="0"/>
              <a:t>Appliquer la transformation nous donne</a:t>
            </a:r>
          </a:p>
          <a:p>
            <a:endParaRPr lang="fr-CA" altLang="fr-FR" sz="1600" b="0" smtClean="0"/>
          </a:p>
          <a:p>
            <a:endParaRPr lang="fr-CA" altLang="fr-FR" sz="1600" b="0" smtClean="0"/>
          </a:p>
          <a:p>
            <a:endParaRPr lang="fr-CA" altLang="fr-FR" sz="1600" b="0" smtClean="0"/>
          </a:p>
          <a:p>
            <a:endParaRPr lang="fr-CA" altLang="fr-FR" sz="1600" b="0" smtClean="0"/>
          </a:p>
          <a:p>
            <a:r>
              <a:rPr lang="fr-CA" altLang="fr-FR" sz="1600" smtClean="0"/>
              <a:t>Avec cette grammaire, un analyseur descendant va</a:t>
            </a:r>
          </a:p>
          <a:p>
            <a:pPr marL="914400" lvl="1" indent="-457200"/>
            <a:r>
              <a:rPr lang="fr-CA" altLang="fr-FR" sz="1600" smtClean="0"/>
              <a:t>Se terminer (assurément)</a:t>
            </a:r>
          </a:p>
          <a:p>
            <a:pPr marL="914400" lvl="1" indent="-457200"/>
            <a:r>
              <a:rPr lang="fr-CA" altLang="fr-FR" sz="1600" smtClean="0"/>
              <a:t>Reculer pour quelques données</a:t>
            </a:r>
          </a:p>
        </p:txBody>
      </p:sp>
      <p:sp>
        <p:nvSpPr>
          <p:cNvPr id="4" name="Footer Placeholder 3"/>
          <p:cNvSpPr>
            <a:spLocks noGrp="1"/>
          </p:cNvSpPr>
          <p:nvPr>
            <p:ph type="ftr" sz="quarter" idx="10"/>
          </p:nvPr>
        </p:nvSpPr>
        <p:spPr/>
        <p:txBody>
          <a:bodyPr/>
          <a:lstStyle/>
          <a:p>
            <a:pPr>
              <a:defRPr/>
            </a:pPr>
            <a:r>
              <a:rPr lang="en-US"/>
              <a:t>SEG2106 - Hussein Al Osman - Winter 2014</a:t>
            </a:r>
            <a:endParaRPr lang="en-US" dirty="0"/>
          </a:p>
        </p:txBody>
      </p:sp>
      <p:sp>
        <p:nvSpPr>
          <p:cNvPr id="450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EE1C7FC-2B9B-45E0-A587-3D2835BDC327}" type="slidenum">
              <a:rPr lang="fr-CA" altLang="fr-FR" sz="1200" b="0" smtClean="0">
                <a:solidFill>
                  <a:srgbClr val="898989"/>
                </a:solidFill>
                <a:cs typeface="Arial" pitchFamily="34" charset="0"/>
              </a:rPr>
              <a:pPr>
                <a:spcBef>
                  <a:spcPct val="0"/>
                </a:spcBef>
                <a:spcAft>
                  <a:spcPct val="0"/>
                </a:spcAft>
                <a:buFontTx/>
                <a:buNone/>
              </a:pPr>
              <a:t>317</a:t>
            </a:fld>
            <a:endParaRPr lang="fr-CA" altLang="fr-FR" sz="1200" b="0" smtClean="0">
              <a:solidFill>
                <a:srgbClr val="898989"/>
              </a:solidFill>
              <a:cs typeface="Arial" pitchFamily="34" charset="0"/>
            </a:endParaRPr>
          </a:p>
        </p:txBody>
      </p:sp>
      <p:pic>
        <p:nvPicPr>
          <p:cNvPr id="4506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84438" y="2133600"/>
            <a:ext cx="2016125" cy="10937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4506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481263" y="3573463"/>
            <a:ext cx="2039937" cy="1498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309407448"/>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Algorithmes Prédictifs</a:t>
            </a:r>
            <a:endParaRPr lang="fr-CA" dirty="0"/>
          </a:p>
        </p:txBody>
      </p:sp>
      <p:sp>
        <p:nvSpPr>
          <p:cNvPr id="46083" name="Content Placeholder 2"/>
          <p:cNvSpPr>
            <a:spLocks noGrp="1"/>
          </p:cNvSpPr>
          <p:nvPr>
            <p:ph idx="1"/>
          </p:nvPr>
        </p:nvSpPr>
        <p:spPr/>
        <p:txBody>
          <a:bodyPr/>
          <a:lstStyle/>
          <a:p>
            <a:r>
              <a:rPr lang="fr-CA" altLang="fr-FR" smtClean="0"/>
              <a:t>Nous avons vu que les analyseurs descendants doivent reculer lorsqu’ils choisissent la mauvaise production</a:t>
            </a:r>
          </a:p>
          <a:p>
            <a:endParaRPr lang="fr-CA" altLang="fr-FR" smtClean="0"/>
          </a:p>
          <a:p>
            <a:r>
              <a:rPr lang="fr-CA" altLang="fr-FR" smtClean="0"/>
              <a:t>Conséquemment, nous devons utiliser les algorithmes prédictifs afin d’éviter de reculer</a:t>
            </a:r>
          </a:p>
          <a:p>
            <a:endParaRPr lang="fr-CA" altLang="fr-FR" smtClean="0"/>
          </a:p>
          <a:p>
            <a:r>
              <a:rPr lang="fr-CA" altLang="fr-FR" smtClean="0"/>
              <a:t>On vas voir deux analyseurs prédictifs:</a:t>
            </a:r>
          </a:p>
          <a:p>
            <a:pPr marL="800100" lvl="1" indent="-342900"/>
            <a:r>
              <a:rPr lang="fr-CA" altLang="fr-FR" smtClean="0"/>
              <a:t>LL(1): scanner de gauche à droite, dérivation gauche, 1-token look ahead</a:t>
            </a:r>
          </a:p>
          <a:p>
            <a:pPr marL="800100" lvl="1" indent="-342900"/>
            <a:r>
              <a:rPr lang="fr-CA" altLang="fr-FR" smtClean="0"/>
              <a:t>LR(1): scanner de gauche à droite, dérivation droite, 1-token look ahead</a:t>
            </a:r>
          </a:p>
        </p:txBody>
      </p:sp>
      <p:sp>
        <p:nvSpPr>
          <p:cNvPr id="4" name="Footer Placeholder 3"/>
          <p:cNvSpPr>
            <a:spLocks noGrp="1"/>
          </p:cNvSpPr>
          <p:nvPr>
            <p:ph type="ftr" sz="quarter" idx="10"/>
          </p:nvPr>
        </p:nvSpPr>
        <p:spPr/>
        <p:txBody>
          <a:bodyPr/>
          <a:lstStyle/>
          <a:p>
            <a:pPr>
              <a:defRPr/>
            </a:pPr>
            <a:r>
              <a:rPr lang="en-US"/>
              <a:t>SEG2106 - Hussein Al Osman - Winter 2014</a:t>
            </a:r>
            <a:endParaRPr lang="en-US" dirty="0"/>
          </a:p>
        </p:txBody>
      </p:sp>
      <p:sp>
        <p:nvSpPr>
          <p:cNvPr id="460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A5E357E-E423-4358-9FE9-D98D51B0BD96}" type="slidenum">
              <a:rPr lang="fr-CA" altLang="fr-FR" sz="1200" b="0" smtClean="0">
                <a:solidFill>
                  <a:srgbClr val="898989"/>
                </a:solidFill>
                <a:cs typeface="Arial" pitchFamily="34" charset="0"/>
              </a:rPr>
              <a:pPr>
                <a:spcBef>
                  <a:spcPct val="0"/>
                </a:spcBef>
                <a:spcAft>
                  <a:spcPct val="0"/>
                </a:spcAft>
                <a:buFontTx/>
                <a:buNone/>
              </a:pPr>
              <a:t>318</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004846100"/>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11</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Analyseur syntaxique LL(1)</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Hussein Al Osman - Winter 2014</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E1BEFE9-BBAA-459A-B1C0-3DCFA37D8978}" type="slidenum">
              <a:rPr lang="fr-CA" altLang="fr-FR" sz="1200" b="0" smtClean="0">
                <a:solidFill>
                  <a:srgbClr val="898989"/>
                </a:solidFill>
                <a:cs typeface="Arial" pitchFamily="34" charset="0"/>
              </a:rPr>
              <a:pPr>
                <a:spcBef>
                  <a:spcPct val="0"/>
                </a:spcBef>
                <a:spcAft>
                  <a:spcPct val="0"/>
                </a:spcAft>
                <a:buFontTx/>
                <a:buNone/>
              </a:pPr>
              <a:t>319</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524421847"/>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fr-FR" dirty="0" smtClean="0"/>
              <a:t>Cascade – avec réaction</a:t>
            </a:r>
            <a:endParaRPr lang="fr-FR" dirty="0"/>
          </a:p>
        </p:txBody>
      </p:sp>
      <p:grpSp>
        <p:nvGrpSpPr>
          <p:cNvPr id="20483" name="Group 4"/>
          <p:cNvGrpSpPr>
            <a:grpSpLocks noChangeAspect="1"/>
          </p:cNvGrpSpPr>
          <p:nvPr/>
        </p:nvGrpSpPr>
        <p:grpSpPr bwMode="auto">
          <a:xfrm>
            <a:off x="381000" y="1739900"/>
            <a:ext cx="8537575" cy="4622800"/>
            <a:chOff x="240" y="1096"/>
            <a:chExt cx="5378" cy="2912"/>
          </a:xfrm>
        </p:grpSpPr>
        <p:sp>
          <p:nvSpPr>
            <p:cNvPr id="20487" name="Rectangle 5"/>
            <p:cNvSpPr>
              <a:spLocks noChangeArrowheads="1"/>
            </p:cNvSpPr>
            <p:nvPr/>
          </p:nvSpPr>
          <p:spPr bwMode="auto">
            <a:xfrm>
              <a:off x="240" y="1106"/>
              <a:ext cx="72"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400" b="0" smtClean="0">
                  <a:solidFill>
                    <a:srgbClr val="000000"/>
                  </a:solidFill>
                  <a:latin typeface="Times New Roman" pitchFamily="18" charset="0"/>
                </a:rPr>
                <a:t> </a:t>
              </a:r>
              <a:endParaRPr lang="fr-FR" altLang="fr-FR" sz="1800" b="0" smtClean="0">
                <a:solidFill>
                  <a:srgbClr val="000000"/>
                </a:solidFill>
              </a:endParaRPr>
            </a:p>
          </p:txBody>
        </p:sp>
        <p:sp>
          <p:nvSpPr>
            <p:cNvPr id="20488" name="Rectangle 6"/>
            <p:cNvSpPr>
              <a:spLocks noChangeArrowheads="1"/>
            </p:cNvSpPr>
            <p:nvPr/>
          </p:nvSpPr>
          <p:spPr bwMode="auto">
            <a:xfrm>
              <a:off x="262" y="1096"/>
              <a:ext cx="1248"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b="0" smtClean="0">
                  <a:solidFill>
                    <a:srgbClr val="000000"/>
                  </a:solidFill>
                  <a:latin typeface="Helvetica" pitchFamily="34" charset="0"/>
                  <a:cs typeface="Helvetica" pitchFamily="34" charset="0"/>
                </a:rPr>
                <a:t>Analyse du domaine</a:t>
              </a:r>
              <a:endParaRPr lang="fr-FR" altLang="fr-FR" sz="1800" b="0" smtClean="0">
                <a:solidFill>
                  <a:srgbClr val="000000"/>
                </a:solidFill>
              </a:endParaRPr>
            </a:p>
          </p:txBody>
        </p:sp>
        <p:sp>
          <p:nvSpPr>
            <p:cNvPr id="20489" name="Rectangle 7"/>
            <p:cNvSpPr>
              <a:spLocks noChangeArrowheads="1"/>
            </p:cNvSpPr>
            <p:nvPr/>
          </p:nvSpPr>
          <p:spPr bwMode="auto">
            <a:xfrm>
              <a:off x="1166" y="1116"/>
              <a:ext cx="72"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400" b="0" smtClean="0">
                  <a:solidFill>
                    <a:srgbClr val="000000"/>
                  </a:solidFill>
                  <a:latin typeface="Times New Roman" pitchFamily="18" charset="0"/>
                </a:rPr>
                <a:t> </a:t>
              </a:r>
              <a:endParaRPr lang="fr-FR" altLang="fr-FR" sz="1800" b="0" smtClean="0">
                <a:solidFill>
                  <a:srgbClr val="000000"/>
                </a:solidFill>
              </a:endParaRPr>
            </a:p>
          </p:txBody>
        </p:sp>
        <p:sp>
          <p:nvSpPr>
            <p:cNvPr id="20490" name="Rectangle 8"/>
            <p:cNvSpPr>
              <a:spLocks noChangeArrowheads="1"/>
            </p:cNvSpPr>
            <p:nvPr/>
          </p:nvSpPr>
          <p:spPr bwMode="auto">
            <a:xfrm>
              <a:off x="749" y="1632"/>
              <a:ext cx="1463"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Collection des exigences </a:t>
              </a:r>
              <a:endParaRPr lang="fr-FR" altLang="fr-FR" b="0" smtClean="0">
                <a:solidFill>
                  <a:srgbClr val="000000"/>
                </a:solidFill>
              </a:endParaRPr>
            </a:p>
          </p:txBody>
        </p:sp>
        <p:sp>
          <p:nvSpPr>
            <p:cNvPr id="20491" name="Rectangle 9"/>
            <p:cNvSpPr>
              <a:spLocks noChangeArrowheads="1"/>
            </p:cNvSpPr>
            <p:nvPr/>
          </p:nvSpPr>
          <p:spPr bwMode="auto">
            <a:xfrm>
              <a:off x="1611" y="1652"/>
              <a:ext cx="72"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400" b="0" smtClean="0">
                  <a:solidFill>
                    <a:srgbClr val="000000"/>
                  </a:solidFill>
                  <a:latin typeface="Times New Roman" pitchFamily="18" charset="0"/>
                </a:rPr>
                <a:t> </a:t>
              </a:r>
              <a:endParaRPr lang="fr-FR" altLang="fr-FR" sz="1800" b="0" smtClean="0">
                <a:solidFill>
                  <a:srgbClr val="000000"/>
                </a:solidFill>
              </a:endParaRPr>
            </a:p>
          </p:txBody>
        </p:sp>
        <p:sp>
          <p:nvSpPr>
            <p:cNvPr id="20492" name="Rectangle 10"/>
            <p:cNvSpPr>
              <a:spLocks noChangeArrowheads="1"/>
            </p:cNvSpPr>
            <p:nvPr/>
          </p:nvSpPr>
          <p:spPr bwMode="auto">
            <a:xfrm>
              <a:off x="1406" y="2121"/>
              <a:ext cx="877"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Conception</a:t>
              </a:r>
              <a:endParaRPr lang="fr-FR" altLang="fr-FR" b="0" smtClean="0">
                <a:solidFill>
                  <a:srgbClr val="000000"/>
                </a:solidFill>
              </a:endParaRPr>
            </a:p>
          </p:txBody>
        </p:sp>
        <p:sp>
          <p:nvSpPr>
            <p:cNvPr id="20493" name="Rectangle 11"/>
            <p:cNvSpPr>
              <a:spLocks noChangeArrowheads="1"/>
            </p:cNvSpPr>
            <p:nvPr/>
          </p:nvSpPr>
          <p:spPr bwMode="auto">
            <a:xfrm>
              <a:off x="1801" y="2141"/>
              <a:ext cx="72"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400" b="0" smtClean="0">
                  <a:solidFill>
                    <a:srgbClr val="000000"/>
                  </a:solidFill>
                  <a:latin typeface="Times New Roman" pitchFamily="18" charset="0"/>
                </a:rPr>
                <a:t> </a:t>
              </a:r>
              <a:endParaRPr lang="fr-FR" altLang="fr-FR" sz="1800" b="0" smtClean="0">
                <a:solidFill>
                  <a:srgbClr val="000000"/>
                </a:solidFill>
              </a:endParaRPr>
            </a:p>
          </p:txBody>
        </p:sp>
        <p:sp>
          <p:nvSpPr>
            <p:cNvPr id="20494" name="Rectangle 12"/>
            <p:cNvSpPr>
              <a:spLocks noChangeArrowheads="1"/>
            </p:cNvSpPr>
            <p:nvPr/>
          </p:nvSpPr>
          <p:spPr bwMode="auto">
            <a:xfrm>
              <a:off x="2584" y="2614"/>
              <a:ext cx="1385" cy="3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Programmation et </a:t>
              </a:r>
            </a:p>
            <a:p>
              <a:pPr eaLnBrk="1" fontAlgn="base" hangingPunct="1">
                <a:spcBef>
                  <a:spcPct val="0"/>
                </a:spcBef>
                <a:spcAft>
                  <a:spcPct val="0"/>
                </a:spcAft>
                <a:buFontTx/>
                <a:buNone/>
              </a:pPr>
              <a:r>
                <a:rPr lang="fr-FR" altLang="fr-FR" sz="1600" b="0" smtClean="0">
                  <a:solidFill>
                    <a:srgbClr val="000000"/>
                  </a:solidFill>
                  <a:latin typeface="Helvetica" pitchFamily="34" charset="0"/>
                </a:rPr>
                <a:t>vérification des modules</a:t>
              </a:r>
              <a:endParaRPr lang="fr-FR" altLang="fr-FR" b="0" smtClean="0">
                <a:solidFill>
                  <a:srgbClr val="000000"/>
                </a:solidFill>
              </a:endParaRPr>
            </a:p>
          </p:txBody>
        </p:sp>
        <p:sp>
          <p:nvSpPr>
            <p:cNvPr id="20495" name="Rectangle 13"/>
            <p:cNvSpPr>
              <a:spLocks noChangeArrowheads="1"/>
            </p:cNvSpPr>
            <p:nvPr/>
          </p:nvSpPr>
          <p:spPr bwMode="auto">
            <a:xfrm>
              <a:off x="3368" y="2654"/>
              <a:ext cx="72"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400" b="0" smtClean="0">
                  <a:solidFill>
                    <a:srgbClr val="000000"/>
                  </a:solidFill>
                  <a:latin typeface="Times New Roman" pitchFamily="18" charset="0"/>
                </a:rPr>
                <a:t> </a:t>
              </a:r>
              <a:endParaRPr lang="fr-FR" altLang="fr-FR" sz="1800" b="0" smtClean="0">
                <a:solidFill>
                  <a:srgbClr val="000000"/>
                </a:solidFill>
              </a:endParaRPr>
            </a:p>
          </p:txBody>
        </p:sp>
        <p:sp>
          <p:nvSpPr>
            <p:cNvPr id="20496" name="Rectangle 15"/>
            <p:cNvSpPr>
              <a:spLocks noChangeArrowheads="1"/>
            </p:cNvSpPr>
            <p:nvPr/>
          </p:nvSpPr>
          <p:spPr bwMode="auto">
            <a:xfrm>
              <a:off x="3897" y="2814"/>
              <a:ext cx="72"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400" b="0" smtClean="0">
                  <a:solidFill>
                    <a:srgbClr val="000000"/>
                  </a:solidFill>
                  <a:latin typeface="Times New Roman" pitchFamily="18" charset="0"/>
                </a:rPr>
                <a:t> </a:t>
              </a:r>
              <a:endParaRPr lang="fr-FR" altLang="fr-FR" sz="1800" b="0" smtClean="0">
                <a:solidFill>
                  <a:srgbClr val="000000"/>
                </a:solidFill>
              </a:endParaRPr>
            </a:p>
          </p:txBody>
        </p:sp>
        <p:sp>
          <p:nvSpPr>
            <p:cNvPr id="20497" name="Rectangle 17"/>
            <p:cNvSpPr>
              <a:spLocks noChangeArrowheads="1"/>
            </p:cNvSpPr>
            <p:nvPr/>
          </p:nvSpPr>
          <p:spPr bwMode="auto">
            <a:xfrm>
              <a:off x="4233" y="3167"/>
              <a:ext cx="72"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400" b="0" smtClean="0">
                  <a:solidFill>
                    <a:srgbClr val="000000"/>
                  </a:solidFill>
                  <a:latin typeface="Times New Roman" pitchFamily="18" charset="0"/>
                </a:rPr>
                <a:t> </a:t>
              </a:r>
              <a:endParaRPr lang="fr-FR" altLang="fr-FR" sz="1800" b="0" smtClean="0">
                <a:solidFill>
                  <a:srgbClr val="000000"/>
                </a:solidFill>
              </a:endParaRPr>
            </a:p>
          </p:txBody>
        </p:sp>
        <p:sp>
          <p:nvSpPr>
            <p:cNvPr id="20498" name="Rectangle 19"/>
            <p:cNvSpPr>
              <a:spLocks noChangeArrowheads="1"/>
            </p:cNvSpPr>
            <p:nvPr/>
          </p:nvSpPr>
          <p:spPr bwMode="auto">
            <a:xfrm>
              <a:off x="4126" y="3326"/>
              <a:ext cx="72"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400" b="0" smtClean="0">
                  <a:solidFill>
                    <a:srgbClr val="000000"/>
                  </a:solidFill>
                  <a:latin typeface="Times New Roman" pitchFamily="18" charset="0"/>
                </a:rPr>
                <a:t> </a:t>
              </a:r>
              <a:endParaRPr lang="fr-FR" altLang="fr-FR" sz="1800" b="0" smtClean="0">
                <a:solidFill>
                  <a:srgbClr val="000000"/>
                </a:solidFill>
              </a:endParaRPr>
            </a:p>
          </p:txBody>
        </p:sp>
        <p:sp>
          <p:nvSpPr>
            <p:cNvPr id="20499" name="Rectangle 20"/>
            <p:cNvSpPr>
              <a:spLocks noChangeArrowheads="1"/>
            </p:cNvSpPr>
            <p:nvPr/>
          </p:nvSpPr>
          <p:spPr bwMode="auto">
            <a:xfrm>
              <a:off x="3787" y="3660"/>
              <a:ext cx="1684"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b="0" smtClean="0">
                  <a:solidFill>
                    <a:srgbClr val="000000"/>
                  </a:solidFill>
                  <a:latin typeface="Helvetica" pitchFamily="34" charset="0"/>
                </a:rPr>
                <a:t>Livraison, déploiement,  et  </a:t>
              </a:r>
              <a:endParaRPr lang="fr-FR" altLang="fr-FR" sz="1800" b="0" smtClean="0">
                <a:solidFill>
                  <a:srgbClr val="000000"/>
                </a:solidFill>
              </a:endParaRPr>
            </a:p>
          </p:txBody>
        </p:sp>
        <p:sp>
          <p:nvSpPr>
            <p:cNvPr id="20500" name="Rectangle 21"/>
            <p:cNvSpPr>
              <a:spLocks noChangeArrowheads="1"/>
            </p:cNvSpPr>
            <p:nvPr/>
          </p:nvSpPr>
          <p:spPr bwMode="auto">
            <a:xfrm>
              <a:off x="5522" y="3660"/>
              <a:ext cx="96"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b="0" smtClean="0">
                  <a:solidFill>
                    <a:srgbClr val="000000"/>
                  </a:solidFill>
                  <a:latin typeface="Helvetica" pitchFamily="34" charset="0"/>
                </a:rPr>
                <a:t> </a:t>
              </a:r>
              <a:endParaRPr lang="fr-FR" altLang="fr-FR" sz="1800" b="0" smtClean="0">
                <a:solidFill>
                  <a:srgbClr val="000000"/>
                </a:solidFill>
              </a:endParaRPr>
            </a:p>
          </p:txBody>
        </p:sp>
        <p:sp>
          <p:nvSpPr>
            <p:cNvPr id="20501" name="Rectangle 22"/>
            <p:cNvSpPr>
              <a:spLocks noChangeArrowheads="1"/>
            </p:cNvSpPr>
            <p:nvPr/>
          </p:nvSpPr>
          <p:spPr bwMode="auto">
            <a:xfrm>
              <a:off x="3981" y="3817"/>
              <a:ext cx="825" cy="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700" b="0" smtClean="0">
                  <a:solidFill>
                    <a:srgbClr val="000000"/>
                  </a:solidFill>
                  <a:latin typeface="Helvetica" pitchFamily="34" charset="0"/>
                </a:rPr>
                <a:t>maintenance</a:t>
              </a:r>
              <a:endParaRPr lang="fr-FR" altLang="fr-FR" sz="1800" b="0" smtClean="0">
                <a:solidFill>
                  <a:srgbClr val="000000"/>
                </a:solidFill>
              </a:endParaRPr>
            </a:p>
          </p:txBody>
        </p:sp>
        <p:sp>
          <p:nvSpPr>
            <p:cNvPr id="20502" name="Rectangle 23"/>
            <p:cNvSpPr>
              <a:spLocks noChangeArrowheads="1"/>
            </p:cNvSpPr>
            <p:nvPr/>
          </p:nvSpPr>
          <p:spPr bwMode="auto">
            <a:xfrm>
              <a:off x="4709" y="3837"/>
              <a:ext cx="72"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400" b="0" smtClean="0">
                  <a:solidFill>
                    <a:srgbClr val="000000"/>
                  </a:solidFill>
                  <a:latin typeface="Times New Roman" pitchFamily="18" charset="0"/>
                </a:rPr>
                <a:t> </a:t>
              </a:r>
              <a:endParaRPr lang="fr-FR" altLang="fr-FR" sz="1800" b="0" smtClean="0">
                <a:solidFill>
                  <a:srgbClr val="000000"/>
                </a:solidFill>
              </a:endParaRPr>
            </a:p>
          </p:txBody>
        </p:sp>
        <p:sp>
          <p:nvSpPr>
            <p:cNvPr id="20503" name="Freeform 24"/>
            <p:cNvSpPr>
              <a:spLocks/>
            </p:cNvSpPr>
            <p:nvPr/>
          </p:nvSpPr>
          <p:spPr bwMode="auto">
            <a:xfrm>
              <a:off x="1723" y="1502"/>
              <a:ext cx="64" cy="137"/>
            </a:xfrm>
            <a:custGeom>
              <a:avLst/>
              <a:gdLst>
                <a:gd name="T0" fmla="*/ 1 w 127"/>
                <a:gd name="T1" fmla="*/ 2 h 273"/>
                <a:gd name="T2" fmla="*/ 0 w 127"/>
                <a:gd name="T3" fmla="*/ 0 h 273"/>
                <a:gd name="T4" fmla="*/ 1 w 127"/>
                <a:gd name="T5" fmla="*/ 0 h 273"/>
                <a:gd name="T6" fmla="*/ 1 w 127"/>
                <a:gd name="T7" fmla="*/ 0 h 273"/>
                <a:gd name="T8" fmla="*/ 1 w 127"/>
                <a:gd name="T9" fmla="*/ 2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273"/>
                  </a:moveTo>
                  <a:lnTo>
                    <a:pt x="0" y="0"/>
                  </a:lnTo>
                  <a:lnTo>
                    <a:pt x="63" y="0"/>
                  </a:lnTo>
                  <a:lnTo>
                    <a:pt x="127" y="0"/>
                  </a:lnTo>
                  <a:lnTo>
                    <a:pt x="63"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04" name="Line 25"/>
            <p:cNvSpPr>
              <a:spLocks noChangeShapeType="1"/>
            </p:cNvSpPr>
            <p:nvPr/>
          </p:nvSpPr>
          <p:spPr bwMode="auto">
            <a:xfrm>
              <a:off x="1755" y="1434"/>
              <a:ext cx="1" cy="6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05" name="Freeform 26"/>
            <p:cNvSpPr>
              <a:spLocks/>
            </p:cNvSpPr>
            <p:nvPr/>
          </p:nvSpPr>
          <p:spPr bwMode="auto">
            <a:xfrm>
              <a:off x="1281" y="1234"/>
              <a:ext cx="479" cy="203"/>
            </a:xfrm>
            <a:custGeom>
              <a:avLst/>
              <a:gdLst>
                <a:gd name="T0" fmla="*/ 0 w 958"/>
                <a:gd name="T1" fmla="*/ 0 h 406"/>
                <a:gd name="T2" fmla="*/ 1 w 958"/>
                <a:gd name="T3" fmla="*/ 0 h 406"/>
                <a:gd name="T4" fmla="*/ 1 w 958"/>
                <a:gd name="T5" fmla="*/ 1 h 406"/>
                <a:gd name="T6" fmla="*/ 1 w 958"/>
                <a:gd name="T7" fmla="*/ 1 h 406"/>
                <a:gd name="T8" fmla="*/ 1 w 958"/>
                <a:gd name="T9" fmla="*/ 1 h 406"/>
                <a:gd name="T10" fmla="*/ 1 w 958"/>
                <a:gd name="T11" fmla="*/ 1 h 406"/>
                <a:gd name="T12" fmla="*/ 1 w 958"/>
                <a:gd name="T13" fmla="*/ 1 h 406"/>
                <a:gd name="T14" fmla="*/ 2 w 958"/>
                <a:gd name="T15" fmla="*/ 1 h 406"/>
                <a:gd name="T16" fmla="*/ 2 w 958"/>
                <a:gd name="T17" fmla="*/ 1 h 406"/>
                <a:gd name="T18" fmla="*/ 2 w 958"/>
                <a:gd name="T19" fmla="*/ 1 h 406"/>
                <a:gd name="T20" fmla="*/ 2 w 958"/>
                <a:gd name="T21" fmla="*/ 1 h 406"/>
                <a:gd name="T22" fmla="*/ 2 w 958"/>
                <a:gd name="T23" fmla="*/ 1 h 406"/>
                <a:gd name="T24" fmla="*/ 2 w 958"/>
                <a:gd name="T25" fmla="*/ 1 h 406"/>
                <a:gd name="T26" fmla="*/ 3 w 958"/>
                <a:gd name="T27" fmla="*/ 1 h 406"/>
                <a:gd name="T28" fmla="*/ 3 w 958"/>
                <a:gd name="T29" fmla="*/ 1 h 406"/>
                <a:gd name="T30" fmla="*/ 3 w 958"/>
                <a:gd name="T31" fmla="*/ 1 h 406"/>
                <a:gd name="T32" fmla="*/ 3 w 958"/>
                <a:gd name="T33" fmla="*/ 1 h 406"/>
                <a:gd name="T34" fmla="*/ 3 w 958"/>
                <a:gd name="T35" fmla="*/ 1 h 406"/>
                <a:gd name="T36" fmla="*/ 3 w 958"/>
                <a:gd name="T37" fmla="*/ 1 h 406"/>
                <a:gd name="T38" fmla="*/ 3 w 958"/>
                <a:gd name="T39" fmla="*/ 1 h 406"/>
                <a:gd name="T40" fmla="*/ 3 w 958"/>
                <a:gd name="T41" fmla="*/ 1 h 406"/>
                <a:gd name="T42" fmla="*/ 4 w 958"/>
                <a:gd name="T43" fmla="*/ 1 h 406"/>
                <a:gd name="T44" fmla="*/ 4 w 958"/>
                <a:gd name="T45" fmla="*/ 1 h 406"/>
                <a:gd name="T46" fmla="*/ 4 w 958"/>
                <a:gd name="T47" fmla="*/ 1 h 406"/>
                <a:gd name="T48" fmla="*/ 4 w 958"/>
                <a:gd name="T49" fmla="*/ 1 h 406"/>
                <a:gd name="T50" fmla="*/ 4 w 958"/>
                <a:gd name="T51" fmla="*/ 1 h 406"/>
                <a:gd name="T52" fmla="*/ 4 w 958"/>
                <a:gd name="T53" fmla="*/ 2 h 406"/>
                <a:gd name="T54" fmla="*/ 4 w 958"/>
                <a:gd name="T55" fmla="*/ 2 h 406"/>
                <a:gd name="T56" fmla="*/ 4 w 958"/>
                <a:gd name="T57" fmla="*/ 2 h 406"/>
                <a:gd name="T58" fmla="*/ 4 w 958"/>
                <a:gd name="T59" fmla="*/ 2 h 406"/>
                <a:gd name="T60" fmla="*/ 4 w 958"/>
                <a:gd name="T61" fmla="*/ 2 h 406"/>
                <a:gd name="T62" fmla="*/ 4 w 958"/>
                <a:gd name="T63" fmla="*/ 2 h 406"/>
                <a:gd name="T64" fmla="*/ 4 w 958"/>
                <a:gd name="T65" fmla="*/ 2 h 406"/>
                <a:gd name="T66" fmla="*/ 4 w 958"/>
                <a:gd name="T67" fmla="*/ 2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8" h="406">
                  <a:moveTo>
                    <a:pt x="0" y="0"/>
                  </a:moveTo>
                  <a:lnTo>
                    <a:pt x="5" y="0"/>
                  </a:lnTo>
                  <a:lnTo>
                    <a:pt x="53" y="2"/>
                  </a:lnTo>
                  <a:lnTo>
                    <a:pt x="102" y="3"/>
                  </a:lnTo>
                  <a:lnTo>
                    <a:pt x="149" y="6"/>
                  </a:lnTo>
                  <a:lnTo>
                    <a:pt x="195" y="9"/>
                  </a:lnTo>
                  <a:lnTo>
                    <a:pt x="240" y="14"/>
                  </a:lnTo>
                  <a:lnTo>
                    <a:pt x="286" y="20"/>
                  </a:lnTo>
                  <a:lnTo>
                    <a:pt x="329" y="25"/>
                  </a:lnTo>
                  <a:lnTo>
                    <a:pt x="373" y="33"/>
                  </a:lnTo>
                  <a:lnTo>
                    <a:pt x="415" y="40"/>
                  </a:lnTo>
                  <a:lnTo>
                    <a:pt x="455" y="50"/>
                  </a:lnTo>
                  <a:lnTo>
                    <a:pt x="495" y="59"/>
                  </a:lnTo>
                  <a:lnTo>
                    <a:pt x="534" y="70"/>
                  </a:lnTo>
                  <a:lnTo>
                    <a:pt x="571" y="81"/>
                  </a:lnTo>
                  <a:lnTo>
                    <a:pt x="607" y="94"/>
                  </a:lnTo>
                  <a:lnTo>
                    <a:pt x="641" y="106"/>
                  </a:lnTo>
                  <a:lnTo>
                    <a:pt x="674" y="120"/>
                  </a:lnTo>
                  <a:lnTo>
                    <a:pt x="706" y="133"/>
                  </a:lnTo>
                  <a:lnTo>
                    <a:pt x="736" y="148"/>
                  </a:lnTo>
                  <a:lnTo>
                    <a:pt x="764" y="164"/>
                  </a:lnTo>
                  <a:lnTo>
                    <a:pt x="791" y="179"/>
                  </a:lnTo>
                  <a:lnTo>
                    <a:pt x="816" y="195"/>
                  </a:lnTo>
                  <a:lnTo>
                    <a:pt x="839" y="213"/>
                  </a:lnTo>
                  <a:lnTo>
                    <a:pt x="860" y="229"/>
                  </a:lnTo>
                  <a:lnTo>
                    <a:pt x="880" y="249"/>
                  </a:lnTo>
                  <a:lnTo>
                    <a:pt x="896" y="266"/>
                  </a:lnTo>
                  <a:lnTo>
                    <a:pt x="912" y="286"/>
                  </a:lnTo>
                  <a:lnTo>
                    <a:pt x="926" y="305"/>
                  </a:lnTo>
                  <a:lnTo>
                    <a:pt x="936" y="324"/>
                  </a:lnTo>
                  <a:lnTo>
                    <a:pt x="945" y="344"/>
                  </a:lnTo>
                  <a:lnTo>
                    <a:pt x="951" y="364"/>
                  </a:lnTo>
                  <a:lnTo>
                    <a:pt x="956" y="386"/>
                  </a:lnTo>
                  <a:lnTo>
                    <a:pt x="958" y="40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06" name="Freeform 27"/>
            <p:cNvSpPr>
              <a:spLocks/>
            </p:cNvSpPr>
            <p:nvPr/>
          </p:nvSpPr>
          <p:spPr bwMode="auto">
            <a:xfrm>
              <a:off x="2486" y="2015"/>
              <a:ext cx="64" cy="137"/>
            </a:xfrm>
            <a:custGeom>
              <a:avLst/>
              <a:gdLst>
                <a:gd name="T0" fmla="*/ 1 w 127"/>
                <a:gd name="T1" fmla="*/ 2 h 273"/>
                <a:gd name="T2" fmla="*/ 0 w 127"/>
                <a:gd name="T3" fmla="*/ 0 h 273"/>
                <a:gd name="T4" fmla="*/ 1 w 127"/>
                <a:gd name="T5" fmla="*/ 0 h 273"/>
                <a:gd name="T6" fmla="*/ 1 w 127"/>
                <a:gd name="T7" fmla="*/ 0 h 273"/>
                <a:gd name="T8" fmla="*/ 1 w 127"/>
                <a:gd name="T9" fmla="*/ 2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273"/>
                  </a:moveTo>
                  <a:lnTo>
                    <a:pt x="0" y="0"/>
                  </a:lnTo>
                  <a:lnTo>
                    <a:pt x="63" y="0"/>
                  </a:lnTo>
                  <a:lnTo>
                    <a:pt x="127" y="0"/>
                  </a:lnTo>
                  <a:lnTo>
                    <a:pt x="63"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07" name="Line 28"/>
            <p:cNvSpPr>
              <a:spLocks noChangeShapeType="1"/>
            </p:cNvSpPr>
            <p:nvPr/>
          </p:nvSpPr>
          <p:spPr bwMode="auto">
            <a:xfrm>
              <a:off x="2518" y="1947"/>
              <a:ext cx="1" cy="6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08" name="Freeform 29"/>
            <p:cNvSpPr>
              <a:spLocks/>
            </p:cNvSpPr>
            <p:nvPr/>
          </p:nvSpPr>
          <p:spPr bwMode="auto">
            <a:xfrm>
              <a:off x="2044" y="1748"/>
              <a:ext cx="479" cy="202"/>
            </a:xfrm>
            <a:custGeom>
              <a:avLst/>
              <a:gdLst>
                <a:gd name="T0" fmla="*/ 0 w 958"/>
                <a:gd name="T1" fmla="*/ 0 h 404"/>
                <a:gd name="T2" fmla="*/ 1 w 958"/>
                <a:gd name="T3" fmla="*/ 0 h 404"/>
                <a:gd name="T4" fmla="*/ 1 w 958"/>
                <a:gd name="T5" fmla="*/ 0 h 404"/>
                <a:gd name="T6" fmla="*/ 1 w 958"/>
                <a:gd name="T7" fmla="*/ 1 h 404"/>
                <a:gd name="T8" fmla="*/ 1 w 958"/>
                <a:gd name="T9" fmla="*/ 1 h 404"/>
                <a:gd name="T10" fmla="*/ 1 w 958"/>
                <a:gd name="T11" fmla="*/ 1 h 404"/>
                <a:gd name="T12" fmla="*/ 1 w 958"/>
                <a:gd name="T13" fmla="*/ 1 h 404"/>
                <a:gd name="T14" fmla="*/ 2 w 958"/>
                <a:gd name="T15" fmla="*/ 1 h 404"/>
                <a:gd name="T16" fmla="*/ 2 w 958"/>
                <a:gd name="T17" fmla="*/ 1 h 404"/>
                <a:gd name="T18" fmla="*/ 2 w 958"/>
                <a:gd name="T19" fmla="*/ 1 h 404"/>
                <a:gd name="T20" fmla="*/ 2 w 958"/>
                <a:gd name="T21" fmla="*/ 1 h 404"/>
                <a:gd name="T22" fmla="*/ 2 w 958"/>
                <a:gd name="T23" fmla="*/ 1 h 404"/>
                <a:gd name="T24" fmla="*/ 2 w 958"/>
                <a:gd name="T25" fmla="*/ 1 h 404"/>
                <a:gd name="T26" fmla="*/ 3 w 958"/>
                <a:gd name="T27" fmla="*/ 1 h 404"/>
                <a:gd name="T28" fmla="*/ 3 w 958"/>
                <a:gd name="T29" fmla="*/ 1 h 404"/>
                <a:gd name="T30" fmla="*/ 3 w 958"/>
                <a:gd name="T31" fmla="*/ 1 h 404"/>
                <a:gd name="T32" fmla="*/ 3 w 958"/>
                <a:gd name="T33" fmla="*/ 1 h 404"/>
                <a:gd name="T34" fmla="*/ 3 w 958"/>
                <a:gd name="T35" fmla="*/ 1 h 404"/>
                <a:gd name="T36" fmla="*/ 3 w 958"/>
                <a:gd name="T37" fmla="*/ 1 h 404"/>
                <a:gd name="T38" fmla="*/ 3 w 958"/>
                <a:gd name="T39" fmla="*/ 1 h 404"/>
                <a:gd name="T40" fmla="*/ 3 w 958"/>
                <a:gd name="T41" fmla="*/ 1 h 404"/>
                <a:gd name="T42" fmla="*/ 4 w 958"/>
                <a:gd name="T43" fmla="*/ 1 h 404"/>
                <a:gd name="T44" fmla="*/ 4 w 958"/>
                <a:gd name="T45" fmla="*/ 1 h 404"/>
                <a:gd name="T46" fmla="*/ 4 w 958"/>
                <a:gd name="T47" fmla="*/ 1 h 404"/>
                <a:gd name="T48" fmla="*/ 4 w 958"/>
                <a:gd name="T49" fmla="*/ 1 h 404"/>
                <a:gd name="T50" fmla="*/ 4 w 958"/>
                <a:gd name="T51" fmla="*/ 1 h 404"/>
                <a:gd name="T52" fmla="*/ 4 w 958"/>
                <a:gd name="T53" fmla="*/ 2 h 404"/>
                <a:gd name="T54" fmla="*/ 4 w 958"/>
                <a:gd name="T55" fmla="*/ 2 h 404"/>
                <a:gd name="T56" fmla="*/ 4 w 958"/>
                <a:gd name="T57" fmla="*/ 2 h 404"/>
                <a:gd name="T58" fmla="*/ 4 w 958"/>
                <a:gd name="T59" fmla="*/ 2 h 404"/>
                <a:gd name="T60" fmla="*/ 4 w 958"/>
                <a:gd name="T61" fmla="*/ 2 h 404"/>
                <a:gd name="T62" fmla="*/ 4 w 958"/>
                <a:gd name="T63" fmla="*/ 2 h 404"/>
                <a:gd name="T64" fmla="*/ 4 w 958"/>
                <a:gd name="T65" fmla="*/ 2 h 404"/>
                <a:gd name="T66" fmla="*/ 4 w 958"/>
                <a:gd name="T67" fmla="*/ 2 h 4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8" h="404">
                  <a:moveTo>
                    <a:pt x="0" y="0"/>
                  </a:moveTo>
                  <a:lnTo>
                    <a:pt x="5" y="0"/>
                  </a:lnTo>
                  <a:lnTo>
                    <a:pt x="53" y="0"/>
                  </a:lnTo>
                  <a:lnTo>
                    <a:pt x="102" y="1"/>
                  </a:lnTo>
                  <a:lnTo>
                    <a:pt x="149" y="4"/>
                  </a:lnTo>
                  <a:lnTo>
                    <a:pt x="195" y="8"/>
                  </a:lnTo>
                  <a:lnTo>
                    <a:pt x="240" y="12"/>
                  </a:lnTo>
                  <a:lnTo>
                    <a:pt x="286" y="18"/>
                  </a:lnTo>
                  <a:lnTo>
                    <a:pt x="329" y="25"/>
                  </a:lnTo>
                  <a:lnTo>
                    <a:pt x="373" y="32"/>
                  </a:lnTo>
                  <a:lnTo>
                    <a:pt x="415" y="40"/>
                  </a:lnTo>
                  <a:lnTo>
                    <a:pt x="455" y="48"/>
                  </a:lnTo>
                  <a:lnTo>
                    <a:pt x="495" y="58"/>
                  </a:lnTo>
                  <a:lnTo>
                    <a:pt x="534" y="69"/>
                  </a:lnTo>
                  <a:lnTo>
                    <a:pt x="571" y="80"/>
                  </a:lnTo>
                  <a:lnTo>
                    <a:pt x="607" y="92"/>
                  </a:lnTo>
                  <a:lnTo>
                    <a:pt x="641" y="104"/>
                  </a:lnTo>
                  <a:lnTo>
                    <a:pt x="674" y="118"/>
                  </a:lnTo>
                  <a:lnTo>
                    <a:pt x="706" y="132"/>
                  </a:lnTo>
                  <a:lnTo>
                    <a:pt x="736" y="147"/>
                  </a:lnTo>
                  <a:lnTo>
                    <a:pt x="764" y="162"/>
                  </a:lnTo>
                  <a:lnTo>
                    <a:pt x="791" y="178"/>
                  </a:lnTo>
                  <a:lnTo>
                    <a:pt x="816" y="195"/>
                  </a:lnTo>
                  <a:lnTo>
                    <a:pt x="839" y="211"/>
                  </a:lnTo>
                  <a:lnTo>
                    <a:pt x="860" y="229"/>
                  </a:lnTo>
                  <a:lnTo>
                    <a:pt x="880" y="247"/>
                  </a:lnTo>
                  <a:lnTo>
                    <a:pt x="896" y="265"/>
                  </a:lnTo>
                  <a:lnTo>
                    <a:pt x="912" y="284"/>
                  </a:lnTo>
                  <a:lnTo>
                    <a:pt x="926" y="303"/>
                  </a:lnTo>
                  <a:lnTo>
                    <a:pt x="936" y="322"/>
                  </a:lnTo>
                  <a:lnTo>
                    <a:pt x="945" y="343"/>
                  </a:lnTo>
                  <a:lnTo>
                    <a:pt x="951" y="363"/>
                  </a:lnTo>
                  <a:lnTo>
                    <a:pt x="956" y="384"/>
                  </a:lnTo>
                  <a:lnTo>
                    <a:pt x="958" y="404"/>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09" name="Freeform 30"/>
            <p:cNvSpPr>
              <a:spLocks/>
            </p:cNvSpPr>
            <p:nvPr/>
          </p:nvSpPr>
          <p:spPr bwMode="auto">
            <a:xfrm>
              <a:off x="3345" y="2527"/>
              <a:ext cx="63" cy="137"/>
            </a:xfrm>
            <a:custGeom>
              <a:avLst/>
              <a:gdLst>
                <a:gd name="T0" fmla="*/ 0 w 127"/>
                <a:gd name="T1" fmla="*/ 2 h 273"/>
                <a:gd name="T2" fmla="*/ 0 w 127"/>
                <a:gd name="T3" fmla="*/ 0 h 273"/>
                <a:gd name="T4" fmla="*/ 0 w 127"/>
                <a:gd name="T5" fmla="*/ 0 h 273"/>
                <a:gd name="T6" fmla="*/ 0 w 127"/>
                <a:gd name="T7" fmla="*/ 0 h 273"/>
                <a:gd name="T8" fmla="*/ 0 w 127"/>
                <a:gd name="T9" fmla="*/ 2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273"/>
                  </a:moveTo>
                  <a:lnTo>
                    <a:pt x="0" y="0"/>
                  </a:lnTo>
                  <a:lnTo>
                    <a:pt x="63" y="0"/>
                  </a:lnTo>
                  <a:lnTo>
                    <a:pt x="127" y="0"/>
                  </a:lnTo>
                  <a:lnTo>
                    <a:pt x="63"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0" name="Line 31"/>
            <p:cNvSpPr>
              <a:spLocks noChangeShapeType="1"/>
            </p:cNvSpPr>
            <p:nvPr/>
          </p:nvSpPr>
          <p:spPr bwMode="auto">
            <a:xfrm>
              <a:off x="3377" y="2459"/>
              <a:ext cx="0" cy="6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1" name="Freeform 32"/>
            <p:cNvSpPr>
              <a:spLocks/>
            </p:cNvSpPr>
            <p:nvPr/>
          </p:nvSpPr>
          <p:spPr bwMode="auto">
            <a:xfrm>
              <a:off x="2903" y="2259"/>
              <a:ext cx="479" cy="203"/>
            </a:xfrm>
            <a:custGeom>
              <a:avLst/>
              <a:gdLst>
                <a:gd name="T0" fmla="*/ 0 w 957"/>
                <a:gd name="T1" fmla="*/ 0 h 406"/>
                <a:gd name="T2" fmla="*/ 1 w 957"/>
                <a:gd name="T3" fmla="*/ 0 h 406"/>
                <a:gd name="T4" fmla="*/ 1 w 957"/>
                <a:gd name="T5" fmla="*/ 1 h 406"/>
                <a:gd name="T6" fmla="*/ 1 w 957"/>
                <a:gd name="T7" fmla="*/ 1 h 406"/>
                <a:gd name="T8" fmla="*/ 1 w 957"/>
                <a:gd name="T9" fmla="*/ 1 h 406"/>
                <a:gd name="T10" fmla="*/ 1 w 957"/>
                <a:gd name="T11" fmla="*/ 1 h 406"/>
                <a:gd name="T12" fmla="*/ 1 w 957"/>
                <a:gd name="T13" fmla="*/ 1 h 406"/>
                <a:gd name="T14" fmla="*/ 2 w 957"/>
                <a:gd name="T15" fmla="*/ 1 h 406"/>
                <a:gd name="T16" fmla="*/ 2 w 957"/>
                <a:gd name="T17" fmla="*/ 1 h 406"/>
                <a:gd name="T18" fmla="*/ 2 w 957"/>
                <a:gd name="T19" fmla="*/ 1 h 406"/>
                <a:gd name="T20" fmla="*/ 2 w 957"/>
                <a:gd name="T21" fmla="*/ 1 h 406"/>
                <a:gd name="T22" fmla="*/ 2 w 957"/>
                <a:gd name="T23" fmla="*/ 1 h 406"/>
                <a:gd name="T24" fmla="*/ 2 w 957"/>
                <a:gd name="T25" fmla="*/ 1 h 406"/>
                <a:gd name="T26" fmla="*/ 3 w 957"/>
                <a:gd name="T27" fmla="*/ 1 h 406"/>
                <a:gd name="T28" fmla="*/ 3 w 957"/>
                <a:gd name="T29" fmla="*/ 1 h 406"/>
                <a:gd name="T30" fmla="*/ 3 w 957"/>
                <a:gd name="T31" fmla="*/ 1 h 406"/>
                <a:gd name="T32" fmla="*/ 3 w 957"/>
                <a:gd name="T33" fmla="*/ 1 h 406"/>
                <a:gd name="T34" fmla="*/ 3 w 957"/>
                <a:gd name="T35" fmla="*/ 1 h 406"/>
                <a:gd name="T36" fmla="*/ 3 w 957"/>
                <a:gd name="T37" fmla="*/ 1 h 406"/>
                <a:gd name="T38" fmla="*/ 3 w 957"/>
                <a:gd name="T39" fmla="*/ 1 h 406"/>
                <a:gd name="T40" fmla="*/ 3 w 957"/>
                <a:gd name="T41" fmla="*/ 1 h 406"/>
                <a:gd name="T42" fmla="*/ 4 w 957"/>
                <a:gd name="T43" fmla="*/ 1 h 406"/>
                <a:gd name="T44" fmla="*/ 4 w 957"/>
                <a:gd name="T45" fmla="*/ 1 h 406"/>
                <a:gd name="T46" fmla="*/ 4 w 957"/>
                <a:gd name="T47" fmla="*/ 1 h 406"/>
                <a:gd name="T48" fmla="*/ 4 w 957"/>
                <a:gd name="T49" fmla="*/ 1 h 406"/>
                <a:gd name="T50" fmla="*/ 4 w 957"/>
                <a:gd name="T51" fmla="*/ 1 h 406"/>
                <a:gd name="T52" fmla="*/ 4 w 957"/>
                <a:gd name="T53" fmla="*/ 2 h 406"/>
                <a:gd name="T54" fmla="*/ 4 w 957"/>
                <a:gd name="T55" fmla="*/ 2 h 406"/>
                <a:gd name="T56" fmla="*/ 4 w 957"/>
                <a:gd name="T57" fmla="*/ 2 h 406"/>
                <a:gd name="T58" fmla="*/ 4 w 957"/>
                <a:gd name="T59" fmla="*/ 2 h 406"/>
                <a:gd name="T60" fmla="*/ 4 w 957"/>
                <a:gd name="T61" fmla="*/ 2 h 406"/>
                <a:gd name="T62" fmla="*/ 4 w 957"/>
                <a:gd name="T63" fmla="*/ 2 h 406"/>
                <a:gd name="T64" fmla="*/ 4 w 957"/>
                <a:gd name="T65" fmla="*/ 2 h 406"/>
                <a:gd name="T66" fmla="*/ 4 w 957"/>
                <a:gd name="T67" fmla="*/ 2 h 40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7" h="406">
                  <a:moveTo>
                    <a:pt x="0" y="0"/>
                  </a:moveTo>
                  <a:lnTo>
                    <a:pt x="5" y="0"/>
                  </a:lnTo>
                  <a:lnTo>
                    <a:pt x="53" y="1"/>
                  </a:lnTo>
                  <a:lnTo>
                    <a:pt x="101" y="3"/>
                  </a:lnTo>
                  <a:lnTo>
                    <a:pt x="148" y="5"/>
                  </a:lnTo>
                  <a:lnTo>
                    <a:pt x="196" y="8"/>
                  </a:lnTo>
                  <a:lnTo>
                    <a:pt x="241" y="14"/>
                  </a:lnTo>
                  <a:lnTo>
                    <a:pt x="286" y="19"/>
                  </a:lnTo>
                  <a:lnTo>
                    <a:pt x="329" y="25"/>
                  </a:lnTo>
                  <a:lnTo>
                    <a:pt x="372" y="31"/>
                  </a:lnTo>
                  <a:lnTo>
                    <a:pt x="414" y="40"/>
                  </a:lnTo>
                  <a:lnTo>
                    <a:pt x="455" y="49"/>
                  </a:lnTo>
                  <a:lnTo>
                    <a:pt x="496" y="59"/>
                  </a:lnTo>
                  <a:lnTo>
                    <a:pt x="534" y="70"/>
                  </a:lnTo>
                  <a:lnTo>
                    <a:pt x="571" y="81"/>
                  </a:lnTo>
                  <a:lnTo>
                    <a:pt x="606" y="93"/>
                  </a:lnTo>
                  <a:lnTo>
                    <a:pt x="641" y="105"/>
                  </a:lnTo>
                  <a:lnTo>
                    <a:pt x="674" y="119"/>
                  </a:lnTo>
                  <a:lnTo>
                    <a:pt x="705" y="133"/>
                  </a:lnTo>
                  <a:lnTo>
                    <a:pt x="736" y="148"/>
                  </a:lnTo>
                  <a:lnTo>
                    <a:pt x="764" y="163"/>
                  </a:lnTo>
                  <a:lnTo>
                    <a:pt x="791" y="178"/>
                  </a:lnTo>
                  <a:lnTo>
                    <a:pt x="816" y="194"/>
                  </a:lnTo>
                  <a:lnTo>
                    <a:pt x="839" y="212"/>
                  </a:lnTo>
                  <a:lnTo>
                    <a:pt x="859" y="229"/>
                  </a:lnTo>
                  <a:lnTo>
                    <a:pt x="880" y="248"/>
                  </a:lnTo>
                  <a:lnTo>
                    <a:pt x="896" y="266"/>
                  </a:lnTo>
                  <a:lnTo>
                    <a:pt x="911" y="285"/>
                  </a:lnTo>
                  <a:lnTo>
                    <a:pt x="925" y="304"/>
                  </a:lnTo>
                  <a:lnTo>
                    <a:pt x="936" y="323"/>
                  </a:lnTo>
                  <a:lnTo>
                    <a:pt x="945" y="344"/>
                  </a:lnTo>
                  <a:lnTo>
                    <a:pt x="951" y="363"/>
                  </a:lnTo>
                  <a:lnTo>
                    <a:pt x="956" y="385"/>
                  </a:lnTo>
                  <a:lnTo>
                    <a:pt x="957" y="406"/>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2" name="Freeform 33"/>
            <p:cNvSpPr>
              <a:spLocks/>
            </p:cNvSpPr>
            <p:nvPr/>
          </p:nvSpPr>
          <p:spPr bwMode="auto">
            <a:xfrm>
              <a:off x="4203" y="3041"/>
              <a:ext cx="64" cy="136"/>
            </a:xfrm>
            <a:custGeom>
              <a:avLst/>
              <a:gdLst>
                <a:gd name="T0" fmla="*/ 1 w 127"/>
                <a:gd name="T1" fmla="*/ 1 h 273"/>
                <a:gd name="T2" fmla="*/ 0 w 127"/>
                <a:gd name="T3" fmla="*/ 0 h 273"/>
                <a:gd name="T4" fmla="*/ 1 w 127"/>
                <a:gd name="T5" fmla="*/ 0 h 273"/>
                <a:gd name="T6" fmla="*/ 1 w 127"/>
                <a:gd name="T7" fmla="*/ 0 h 273"/>
                <a:gd name="T8" fmla="*/ 1 w 127"/>
                <a:gd name="T9" fmla="*/ 1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4" y="273"/>
                  </a:moveTo>
                  <a:lnTo>
                    <a:pt x="0" y="0"/>
                  </a:lnTo>
                  <a:lnTo>
                    <a:pt x="64" y="0"/>
                  </a:lnTo>
                  <a:lnTo>
                    <a:pt x="127" y="0"/>
                  </a:lnTo>
                  <a:lnTo>
                    <a:pt x="64" y="273"/>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3" name="Line 34"/>
            <p:cNvSpPr>
              <a:spLocks noChangeShapeType="1"/>
            </p:cNvSpPr>
            <p:nvPr/>
          </p:nvSpPr>
          <p:spPr bwMode="auto">
            <a:xfrm>
              <a:off x="4235" y="2972"/>
              <a:ext cx="1" cy="69"/>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4" name="Freeform 35"/>
            <p:cNvSpPr>
              <a:spLocks/>
            </p:cNvSpPr>
            <p:nvPr/>
          </p:nvSpPr>
          <p:spPr bwMode="auto">
            <a:xfrm>
              <a:off x="3761" y="2773"/>
              <a:ext cx="479" cy="202"/>
            </a:xfrm>
            <a:custGeom>
              <a:avLst/>
              <a:gdLst>
                <a:gd name="T0" fmla="*/ 0 w 958"/>
                <a:gd name="T1" fmla="*/ 0 h 405"/>
                <a:gd name="T2" fmla="*/ 1 w 958"/>
                <a:gd name="T3" fmla="*/ 0 h 405"/>
                <a:gd name="T4" fmla="*/ 1 w 958"/>
                <a:gd name="T5" fmla="*/ 0 h 405"/>
                <a:gd name="T6" fmla="*/ 1 w 958"/>
                <a:gd name="T7" fmla="*/ 0 h 405"/>
                <a:gd name="T8" fmla="*/ 1 w 958"/>
                <a:gd name="T9" fmla="*/ 0 h 405"/>
                <a:gd name="T10" fmla="*/ 1 w 958"/>
                <a:gd name="T11" fmla="*/ 0 h 405"/>
                <a:gd name="T12" fmla="*/ 1 w 958"/>
                <a:gd name="T13" fmla="*/ 0 h 405"/>
                <a:gd name="T14" fmla="*/ 2 w 958"/>
                <a:gd name="T15" fmla="*/ 0 h 405"/>
                <a:gd name="T16" fmla="*/ 2 w 958"/>
                <a:gd name="T17" fmla="*/ 0 h 405"/>
                <a:gd name="T18" fmla="*/ 2 w 958"/>
                <a:gd name="T19" fmla="*/ 0 h 405"/>
                <a:gd name="T20" fmla="*/ 2 w 958"/>
                <a:gd name="T21" fmla="*/ 0 h 405"/>
                <a:gd name="T22" fmla="*/ 2 w 958"/>
                <a:gd name="T23" fmla="*/ 0 h 405"/>
                <a:gd name="T24" fmla="*/ 2 w 958"/>
                <a:gd name="T25" fmla="*/ 0 h 405"/>
                <a:gd name="T26" fmla="*/ 3 w 958"/>
                <a:gd name="T27" fmla="*/ 0 h 405"/>
                <a:gd name="T28" fmla="*/ 3 w 958"/>
                <a:gd name="T29" fmla="*/ 0 h 405"/>
                <a:gd name="T30" fmla="*/ 3 w 958"/>
                <a:gd name="T31" fmla="*/ 0 h 405"/>
                <a:gd name="T32" fmla="*/ 3 w 958"/>
                <a:gd name="T33" fmla="*/ 0 h 405"/>
                <a:gd name="T34" fmla="*/ 3 w 958"/>
                <a:gd name="T35" fmla="*/ 0 h 405"/>
                <a:gd name="T36" fmla="*/ 3 w 958"/>
                <a:gd name="T37" fmla="*/ 0 h 405"/>
                <a:gd name="T38" fmla="*/ 3 w 958"/>
                <a:gd name="T39" fmla="*/ 0 h 405"/>
                <a:gd name="T40" fmla="*/ 3 w 958"/>
                <a:gd name="T41" fmla="*/ 0 h 405"/>
                <a:gd name="T42" fmla="*/ 4 w 958"/>
                <a:gd name="T43" fmla="*/ 0 h 405"/>
                <a:gd name="T44" fmla="*/ 4 w 958"/>
                <a:gd name="T45" fmla="*/ 0 h 405"/>
                <a:gd name="T46" fmla="*/ 4 w 958"/>
                <a:gd name="T47" fmla="*/ 0 h 405"/>
                <a:gd name="T48" fmla="*/ 4 w 958"/>
                <a:gd name="T49" fmla="*/ 0 h 405"/>
                <a:gd name="T50" fmla="*/ 4 w 958"/>
                <a:gd name="T51" fmla="*/ 0 h 405"/>
                <a:gd name="T52" fmla="*/ 4 w 958"/>
                <a:gd name="T53" fmla="*/ 1 h 405"/>
                <a:gd name="T54" fmla="*/ 4 w 958"/>
                <a:gd name="T55" fmla="*/ 1 h 405"/>
                <a:gd name="T56" fmla="*/ 4 w 958"/>
                <a:gd name="T57" fmla="*/ 1 h 405"/>
                <a:gd name="T58" fmla="*/ 4 w 958"/>
                <a:gd name="T59" fmla="*/ 1 h 405"/>
                <a:gd name="T60" fmla="*/ 4 w 958"/>
                <a:gd name="T61" fmla="*/ 1 h 405"/>
                <a:gd name="T62" fmla="*/ 4 w 958"/>
                <a:gd name="T63" fmla="*/ 1 h 405"/>
                <a:gd name="T64" fmla="*/ 4 w 958"/>
                <a:gd name="T65" fmla="*/ 1 h 405"/>
                <a:gd name="T66" fmla="*/ 4 w 958"/>
                <a:gd name="T67" fmla="*/ 1 h 4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8" h="405">
                  <a:moveTo>
                    <a:pt x="0" y="0"/>
                  </a:moveTo>
                  <a:lnTo>
                    <a:pt x="6" y="0"/>
                  </a:lnTo>
                  <a:lnTo>
                    <a:pt x="54" y="0"/>
                  </a:lnTo>
                  <a:lnTo>
                    <a:pt x="102" y="2"/>
                  </a:lnTo>
                  <a:lnTo>
                    <a:pt x="149" y="5"/>
                  </a:lnTo>
                  <a:lnTo>
                    <a:pt x="196" y="9"/>
                  </a:lnTo>
                  <a:lnTo>
                    <a:pt x="242" y="13"/>
                  </a:lnTo>
                  <a:lnTo>
                    <a:pt x="287" y="18"/>
                  </a:lnTo>
                  <a:lnTo>
                    <a:pt x="330" y="24"/>
                  </a:lnTo>
                  <a:lnTo>
                    <a:pt x="373" y="32"/>
                  </a:lnTo>
                  <a:lnTo>
                    <a:pt x="415" y="40"/>
                  </a:lnTo>
                  <a:lnTo>
                    <a:pt x="456" y="48"/>
                  </a:lnTo>
                  <a:lnTo>
                    <a:pt x="496" y="58"/>
                  </a:lnTo>
                  <a:lnTo>
                    <a:pt x="535" y="69"/>
                  </a:lnTo>
                  <a:lnTo>
                    <a:pt x="571" y="80"/>
                  </a:lnTo>
                  <a:lnTo>
                    <a:pt x="607" y="92"/>
                  </a:lnTo>
                  <a:lnTo>
                    <a:pt x="641" y="105"/>
                  </a:lnTo>
                  <a:lnTo>
                    <a:pt x="674" y="118"/>
                  </a:lnTo>
                  <a:lnTo>
                    <a:pt x="706" y="132"/>
                  </a:lnTo>
                  <a:lnTo>
                    <a:pt x="737" y="147"/>
                  </a:lnTo>
                  <a:lnTo>
                    <a:pt x="765" y="162"/>
                  </a:lnTo>
                  <a:lnTo>
                    <a:pt x="791" y="179"/>
                  </a:lnTo>
                  <a:lnTo>
                    <a:pt x="817" y="195"/>
                  </a:lnTo>
                  <a:lnTo>
                    <a:pt x="840" y="212"/>
                  </a:lnTo>
                  <a:lnTo>
                    <a:pt x="860" y="229"/>
                  </a:lnTo>
                  <a:lnTo>
                    <a:pt x="880" y="247"/>
                  </a:lnTo>
                  <a:lnTo>
                    <a:pt x="897" y="265"/>
                  </a:lnTo>
                  <a:lnTo>
                    <a:pt x="912" y="284"/>
                  </a:lnTo>
                  <a:lnTo>
                    <a:pt x="926" y="303"/>
                  </a:lnTo>
                  <a:lnTo>
                    <a:pt x="936" y="323"/>
                  </a:lnTo>
                  <a:lnTo>
                    <a:pt x="945" y="343"/>
                  </a:lnTo>
                  <a:lnTo>
                    <a:pt x="952" y="364"/>
                  </a:lnTo>
                  <a:lnTo>
                    <a:pt x="957" y="384"/>
                  </a:lnTo>
                  <a:lnTo>
                    <a:pt x="958" y="405"/>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5" name="Freeform 36"/>
            <p:cNvSpPr>
              <a:spLocks/>
            </p:cNvSpPr>
            <p:nvPr/>
          </p:nvSpPr>
          <p:spPr bwMode="auto">
            <a:xfrm>
              <a:off x="4680" y="3553"/>
              <a:ext cx="64" cy="137"/>
            </a:xfrm>
            <a:custGeom>
              <a:avLst/>
              <a:gdLst>
                <a:gd name="T0" fmla="*/ 1 w 127"/>
                <a:gd name="T1" fmla="*/ 2 h 274"/>
                <a:gd name="T2" fmla="*/ 0 w 127"/>
                <a:gd name="T3" fmla="*/ 0 h 274"/>
                <a:gd name="T4" fmla="*/ 1 w 127"/>
                <a:gd name="T5" fmla="*/ 0 h 274"/>
                <a:gd name="T6" fmla="*/ 1 w 127"/>
                <a:gd name="T7" fmla="*/ 0 h 274"/>
                <a:gd name="T8" fmla="*/ 1 w 127"/>
                <a:gd name="T9" fmla="*/ 2 h 2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4">
                  <a:moveTo>
                    <a:pt x="64" y="274"/>
                  </a:moveTo>
                  <a:lnTo>
                    <a:pt x="0" y="0"/>
                  </a:lnTo>
                  <a:lnTo>
                    <a:pt x="64" y="0"/>
                  </a:lnTo>
                  <a:lnTo>
                    <a:pt x="127" y="0"/>
                  </a:lnTo>
                  <a:lnTo>
                    <a:pt x="64" y="274"/>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6" name="Line 37"/>
            <p:cNvSpPr>
              <a:spLocks noChangeShapeType="1"/>
            </p:cNvSpPr>
            <p:nvPr/>
          </p:nvSpPr>
          <p:spPr bwMode="auto">
            <a:xfrm>
              <a:off x="4712" y="3485"/>
              <a:ext cx="0" cy="6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7" name="Freeform 38"/>
            <p:cNvSpPr>
              <a:spLocks/>
            </p:cNvSpPr>
            <p:nvPr/>
          </p:nvSpPr>
          <p:spPr bwMode="auto">
            <a:xfrm>
              <a:off x="4238" y="3285"/>
              <a:ext cx="479" cy="203"/>
            </a:xfrm>
            <a:custGeom>
              <a:avLst/>
              <a:gdLst>
                <a:gd name="T0" fmla="*/ 0 w 958"/>
                <a:gd name="T1" fmla="*/ 0 h 404"/>
                <a:gd name="T2" fmla="*/ 1 w 958"/>
                <a:gd name="T3" fmla="*/ 0 h 404"/>
                <a:gd name="T4" fmla="*/ 1 w 958"/>
                <a:gd name="T5" fmla="*/ 0 h 404"/>
                <a:gd name="T6" fmla="*/ 1 w 958"/>
                <a:gd name="T7" fmla="*/ 1 h 404"/>
                <a:gd name="T8" fmla="*/ 1 w 958"/>
                <a:gd name="T9" fmla="*/ 1 h 404"/>
                <a:gd name="T10" fmla="*/ 1 w 958"/>
                <a:gd name="T11" fmla="*/ 1 h 404"/>
                <a:gd name="T12" fmla="*/ 1 w 958"/>
                <a:gd name="T13" fmla="*/ 1 h 404"/>
                <a:gd name="T14" fmla="*/ 2 w 958"/>
                <a:gd name="T15" fmla="*/ 1 h 404"/>
                <a:gd name="T16" fmla="*/ 2 w 958"/>
                <a:gd name="T17" fmla="*/ 1 h 404"/>
                <a:gd name="T18" fmla="*/ 2 w 958"/>
                <a:gd name="T19" fmla="*/ 1 h 404"/>
                <a:gd name="T20" fmla="*/ 2 w 958"/>
                <a:gd name="T21" fmla="*/ 1 h 404"/>
                <a:gd name="T22" fmla="*/ 2 w 958"/>
                <a:gd name="T23" fmla="*/ 1 h 404"/>
                <a:gd name="T24" fmla="*/ 2 w 958"/>
                <a:gd name="T25" fmla="*/ 1 h 404"/>
                <a:gd name="T26" fmla="*/ 3 w 958"/>
                <a:gd name="T27" fmla="*/ 1 h 404"/>
                <a:gd name="T28" fmla="*/ 3 w 958"/>
                <a:gd name="T29" fmla="*/ 1 h 404"/>
                <a:gd name="T30" fmla="*/ 3 w 958"/>
                <a:gd name="T31" fmla="*/ 1 h 404"/>
                <a:gd name="T32" fmla="*/ 3 w 958"/>
                <a:gd name="T33" fmla="*/ 1 h 404"/>
                <a:gd name="T34" fmla="*/ 3 w 958"/>
                <a:gd name="T35" fmla="*/ 1 h 404"/>
                <a:gd name="T36" fmla="*/ 3 w 958"/>
                <a:gd name="T37" fmla="*/ 1 h 404"/>
                <a:gd name="T38" fmla="*/ 3 w 958"/>
                <a:gd name="T39" fmla="*/ 1 h 404"/>
                <a:gd name="T40" fmla="*/ 3 w 958"/>
                <a:gd name="T41" fmla="*/ 1 h 404"/>
                <a:gd name="T42" fmla="*/ 4 w 958"/>
                <a:gd name="T43" fmla="*/ 1 h 404"/>
                <a:gd name="T44" fmla="*/ 4 w 958"/>
                <a:gd name="T45" fmla="*/ 1 h 404"/>
                <a:gd name="T46" fmla="*/ 4 w 958"/>
                <a:gd name="T47" fmla="*/ 1 h 404"/>
                <a:gd name="T48" fmla="*/ 4 w 958"/>
                <a:gd name="T49" fmla="*/ 1 h 404"/>
                <a:gd name="T50" fmla="*/ 4 w 958"/>
                <a:gd name="T51" fmla="*/ 1 h 404"/>
                <a:gd name="T52" fmla="*/ 4 w 958"/>
                <a:gd name="T53" fmla="*/ 2 h 404"/>
                <a:gd name="T54" fmla="*/ 4 w 958"/>
                <a:gd name="T55" fmla="*/ 2 h 404"/>
                <a:gd name="T56" fmla="*/ 4 w 958"/>
                <a:gd name="T57" fmla="*/ 2 h 404"/>
                <a:gd name="T58" fmla="*/ 4 w 958"/>
                <a:gd name="T59" fmla="*/ 2 h 404"/>
                <a:gd name="T60" fmla="*/ 4 w 958"/>
                <a:gd name="T61" fmla="*/ 2 h 404"/>
                <a:gd name="T62" fmla="*/ 4 w 958"/>
                <a:gd name="T63" fmla="*/ 2 h 404"/>
                <a:gd name="T64" fmla="*/ 4 w 958"/>
                <a:gd name="T65" fmla="*/ 2 h 404"/>
                <a:gd name="T66" fmla="*/ 4 w 958"/>
                <a:gd name="T67" fmla="*/ 2 h 40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58" h="404">
                  <a:moveTo>
                    <a:pt x="0" y="0"/>
                  </a:moveTo>
                  <a:lnTo>
                    <a:pt x="5" y="0"/>
                  </a:lnTo>
                  <a:lnTo>
                    <a:pt x="54" y="0"/>
                  </a:lnTo>
                  <a:lnTo>
                    <a:pt x="102" y="2"/>
                  </a:lnTo>
                  <a:lnTo>
                    <a:pt x="149" y="4"/>
                  </a:lnTo>
                  <a:lnTo>
                    <a:pt x="196" y="8"/>
                  </a:lnTo>
                  <a:lnTo>
                    <a:pt x="242" y="12"/>
                  </a:lnTo>
                  <a:lnTo>
                    <a:pt x="286" y="18"/>
                  </a:lnTo>
                  <a:lnTo>
                    <a:pt x="330" y="24"/>
                  </a:lnTo>
                  <a:lnTo>
                    <a:pt x="373" y="31"/>
                  </a:lnTo>
                  <a:lnTo>
                    <a:pt x="415" y="39"/>
                  </a:lnTo>
                  <a:lnTo>
                    <a:pt x="455" y="49"/>
                  </a:lnTo>
                  <a:lnTo>
                    <a:pt x="496" y="59"/>
                  </a:lnTo>
                  <a:lnTo>
                    <a:pt x="534" y="68"/>
                  </a:lnTo>
                  <a:lnTo>
                    <a:pt x="571" y="79"/>
                  </a:lnTo>
                  <a:lnTo>
                    <a:pt x="607" y="92"/>
                  </a:lnTo>
                  <a:lnTo>
                    <a:pt x="641" y="104"/>
                  </a:lnTo>
                  <a:lnTo>
                    <a:pt x="674" y="118"/>
                  </a:lnTo>
                  <a:lnTo>
                    <a:pt x="706" y="131"/>
                  </a:lnTo>
                  <a:lnTo>
                    <a:pt x="736" y="146"/>
                  </a:lnTo>
                  <a:lnTo>
                    <a:pt x="764" y="161"/>
                  </a:lnTo>
                  <a:lnTo>
                    <a:pt x="791" y="178"/>
                  </a:lnTo>
                  <a:lnTo>
                    <a:pt x="817" y="194"/>
                  </a:lnTo>
                  <a:lnTo>
                    <a:pt x="839" y="211"/>
                  </a:lnTo>
                  <a:lnTo>
                    <a:pt x="860" y="229"/>
                  </a:lnTo>
                  <a:lnTo>
                    <a:pt x="880" y="246"/>
                  </a:lnTo>
                  <a:lnTo>
                    <a:pt x="897" y="264"/>
                  </a:lnTo>
                  <a:lnTo>
                    <a:pt x="912" y="283"/>
                  </a:lnTo>
                  <a:lnTo>
                    <a:pt x="926" y="303"/>
                  </a:lnTo>
                  <a:lnTo>
                    <a:pt x="936" y="323"/>
                  </a:lnTo>
                  <a:lnTo>
                    <a:pt x="945" y="342"/>
                  </a:lnTo>
                  <a:lnTo>
                    <a:pt x="951" y="363"/>
                  </a:lnTo>
                  <a:lnTo>
                    <a:pt x="956" y="383"/>
                  </a:lnTo>
                  <a:lnTo>
                    <a:pt x="958" y="404"/>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8" name="Freeform 39"/>
            <p:cNvSpPr>
              <a:spLocks/>
            </p:cNvSpPr>
            <p:nvPr/>
          </p:nvSpPr>
          <p:spPr bwMode="auto">
            <a:xfrm>
              <a:off x="250" y="1229"/>
              <a:ext cx="64" cy="137"/>
            </a:xfrm>
            <a:custGeom>
              <a:avLst/>
              <a:gdLst>
                <a:gd name="T0" fmla="*/ 1 w 128"/>
                <a:gd name="T1" fmla="*/ 0 h 275"/>
                <a:gd name="T2" fmla="*/ 1 w 128"/>
                <a:gd name="T3" fmla="*/ 1 h 275"/>
                <a:gd name="T4" fmla="*/ 1 w 128"/>
                <a:gd name="T5" fmla="*/ 1 h 275"/>
                <a:gd name="T6" fmla="*/ 0 w 128"/>
                <a:gd name="T7" fmla="*/ 1 h 275"/>
                <a:gd name="T8" fmla="*/ 1 w 128"/>
                <a:gd name="T9" fmla="*/ 0 h 27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8" h="275">
                  <a:moveTo>
                    <a:pt x="64" y="0"/>
                  </a:moveTo>
                  <a:lnTo>
                    <a:pt x="128" y="275"/>
                  </a:lnTo>
                  <a:lnTo>
                    <a:pt x="64" y="275"/>
                  </a:lnTo>
                  <a:lnTo>
                    <a:pt x="0" y="275"/>
                  </a:lnTo>
                  <a:lnTo>
                    <a:pt x="64"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19" name="Line 40"/>
            <p:cNvSpPr>
              <a:spLocks noChangeShapeType="1"/>
            </p:cNvSpPr>
            <p:nvPr/>
          </p:nvSpPr>
          <p:spPr bwMode="auto">
            <a:xfrm flipV="1">
              <a:off x="282" y="1366"/>
              <a:ext cx="1" cy="6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0" name="Freeform 41"/>
            <p:cNvSpPr>
              <a:spLocks/>
            </p:cNvSpPr>
            <p:nvPr/>
          </p:nvSpPr>
          <p:spPr bwMode="auto">
            <a:xfrm>
              <a:off x="288" y="1436"/>
              <a:ext cx="474" cy="209"/>
            </a:xfrm>
            <a:custGeom>
              <a:avLst/>
              <a:gdLst>
                <a:gd name="T0" fmla="*/ 3 w 949"/>
                <a:gd name="T1" fmla="*/ 2 h 416"/>
                <a:gd name="T2" fmla="*/ 3 w 949"/>
                <a:gd name="T3" fmla="*/ 2 h 416"/>
                <a:gd name="T4" fmla="*/ 3 w 949"/>
                <a:gd name="T5" fmla="*/ 2 h 416"/>
                <a:gd name="T6" fmla="*/ 3 w 949"/>
                <a:gd name="T7" fmla="*/ 2 h 416"/>
                <a:gd name="T8" fmla="*/ 2 w 949"/>
                <a:gd name="T9" fmla="*/ 2 h 416"/>
                <a:gd name="T10" fmla="*/ 2 w 949"/>
                <a:gd name="T11" fmla="*/ 2 h 416"/>
                <a:gd name="T12" fmla="*/ 2 w 949"/>
                <a:gd name="T13" fmla="*/ 2 h 416"/>
                <a:gd name="T14" fmla="*/ 2 w 949"/>
                <a:gd name="T15" fmla="*/ 2 h 416"/>
                <a:gd name="T16" fmla="*/ 2 w 949"/>
                <a:gd name="T17" fmla="*/ 2 h 416"/>
                <a:gd name="T18" fmla="*/ 2 w 949"/>
                <a:gd name="T19" fmla="*/ 2 h 416"/>
                <a:gd name="T20" fmla="*/ 1 w 949"/>
                <a:gd name="T21" fmla="*/ 2 h 416"/>
                <a:gd name="T22" fmla="*/ 1 w 949"/>
                <a:gd name="T23" fmla="*/ 2 h 416"/>
                <a:gd name="T24" fmla="*/ 1 w 949"/>
                <a:gd name="T25" fmla="*/ 2 h 416"/>
                <a:gd name="T26" fmla="*/ 1 w 949"/>
                <a:gd name="T27" fmla="*/ 2 h 416"/>
                <a:gd name="T28" fmla="*/ 1 w 949"/>
                <a:gd name="T29" fmla="*/ 2 h 416"/>
                <a:gd name="T30" fmla="*/ 1 w 949"/>
                <a:gd name="T31" fmla="*/ 2 h 416"/>
                <a:gd name="T32" fmla="*/ 1 w 949"/>
                <a:gd name="T33" fmla="*/ 2 h 416"/>
                <a:gd name="T34" fmla="*/ 0 w 949"/>
                <a:gd name="T35" fmla="*/ 2 h 416"/>
                <a:gd name="T36" fmla="*/ 0 w 949"/>
                <a:gd name="T37" fmla="*/ 2 h 416"/>
                <a:gd name="T38" fmla="*/ 0 w 949"/>
                <a:gd name="T39" fmla="*/ 1 h 416"/>
                <a:gd name="T40" fmla="*/ 0 w 949"/>
                <a:gd name="T41" fmla="*/ 1 h 416"/>
                <a:gd name="T42" fmla="*/ 0 w 949"/>
                <a:gd name="T43" fmla="*/ 1 h 416"/>
                <a:gd name="T44" fmla="*/ 0 w 949"/>
                <a:gd name="T45" fmla="*/ 1 h 416"/>
                <a:gd name="T46" fmla="*/ 0 w 949"/>
                <a:gd name="T47" fmla="*/ 1 h 416"/>
                <a:gd name="T48" fmla="*/ 0 w 949"/>
                <a:gd name="T49" fmla="*/ 1 h 416"/>
                <a:gd name="T50" fmla="*/ 0 w 949"/>
                <a:gd name="T51" fmla="*/ 1 h 416"/>
                <a:gd name="T52" fmla="*/ 0 w 949"/>
                <a:gd name="T53" fmla="*/ 1 h 416"/>
                <a:gd name="T54" fmla="*/ 0 w 949"/>
                <a:gd name="T55" fmla="*/ 1 h 416"/>
                <a:gd name="T56" fmla="*/ 0 w 949"/>
                <a:gd name="T57" fmla="*/ 1 h 416"/>
                <a:gd name="T58" fmla="*/ 0 w 949"/>
                <a:gd name="T59" fmla="*/ 1 h 416"/>
                <a:gd name="T60" fmla="*/ 0 w 949"/>
                <a:gd name="T61" fmla="*/ 1 h 416"/>
                <a:gd name="T62" fmla="*/ 0 w 949"/>
                <a:gd name="T63" fmla="*/ 1 h 416"/>
                <a:gd name="T64" fmla="*/ 0 w 949"/>
                <a:gd name="T65" fmla="*/ 1 h 416"/>
                <a:gd name="T66" fmla="*/ 0 w 949"/>
                <a:gd name="T67" fmla="*/ 0 h 4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9" h="416">
                  <a:moveTo>
                    <a:pt x="949" y="416"/>
                  </a:moveTo>
                  <a:lnTo>
                    <a:pt x="899" y="415"/>
                  </a:lnTo>
                  <a:lnTo>
                    <a:pt x="851" y="414"/>
                  </a:lnTo>
                  <a:lnTo>
                    <a:pt x="804" y="411"/>
                  </a:lnTo>
                  <a:lnTo>
                    <a:pt x="757" y="407"/>
                  </a:lnTo>
                  <a:lnTo>
                    <a:pt x="711" y="403"/>
                  </a:lnTo>
                  <a:lnTo>
                    <a:pt x="667" y="397"/>
                  </a:lnTo>
                  <a:lnTo>
                    <a:pt x="622" y="390"/>
                  </a:lnTo>
                  <a:lnTo>
                    <a:pt x="579" y="384"/>
                  </a:lnTo>
                  <a:lnTo>
                    <a:pt x="537" y="375"/>
                  </a:lnTo>
                  <a:lnTo>
                    <a:pt x="496" y="366"/>
                  </a:lnTo>
                  <a:lnTo>
                    <a:pt x="457" y="356"/>
                  </a:lnTo>
                  <a:lnTo>
                    <a:pt x="417" y="345"/>
                  </a:lnTo>
                  <a:lnTo>
                    <a:pt x="381" y="334"/>
                  </a:lnTo>
                  <a:lnTo>
                    <a:pt x="345" y="322"/>
                  </a:lnTo>
                  <a:lnTo>
                    <a:pt x="311" y="308"/>
                  </a:lnTo>
                  <a:lnTo>
                    <a:pt x="278" y="294"/>
                  </a:lnTo>
                  <a:lnTo>
                    <a:pt x="246" y="281"/>
                  </a:lnTo>
                  <a:lnTo>
                    <a:pt x="217" y="266"/>
                  </a:lnTo>
                  <a:lnTo>
                    <a:pt x="189" y="251"/>
                  </a:lnTo>
                  <a:lnTo>
                    <a:pt x="162" y="234"/>
                  </a:lnTo>
                  <a:lnTo>
                    <a:pt x="136" y="218"/>
                  </a:lnTo>
                  <a:lnTo>
                    <a:pt x="114" y="201"/>
                  </a:lnTo>
                  <a:lnTo>
                    <a:pt x="93" y="183"/>
                  </a:lnTo>
                  <a:lnTo>
                    <a:pt x="74" y="164"/>
                  </a:lnTo>
                  <a:lnTo>
                    <a:pt x="58" y="146"/>
                  </a:lnTo>
                  <a:lnTo>
                    <a:pt x="42" y="127"/>
                  </a:lnTo>
                  <a:lnTo>
                    <a:pt x="30" y="108"/>
                  </a:lnTo>
                  <a:lnTo>
                    <a:pt x="19" y="87"/>
                  </a:lnTo>
                  <a:lnTo>
                    <a:pt x="11" y="68"/>
                  </a:lnTo>
                  <a:lnTo>
                    <a:pt x="4" y="48"/>
                  </a:lnTo>
                  <a:lnTo>
                    <a:pt x="0" y="27"/>
                  </a:lnTo>
                  <a:lnTo>
                    <a:pt x="0" y="5"/>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1" name="Freeform 42"/>
            <p:cNvSpPr>
              <a:spLocks/>
            </p:cNvSpPr>
            <p:nvPr/>
          </p:nvSpPr>
          <p:spPr bwMode="auto">
            <a:xfrm>
              <a:off x="918" y="1947"/>
              <a:ext cx="63" cy="136"/>
            </a:xfrm>
            <a:custGeom>
              <a:avLst/>
              <a:gdLst>
                <a:gd name="T0" fmla="*/ 0 w 127"/>
                <a:gd name="T1" fmla="*/ 0 h 273"/>
                <a:gd name="T2" fmla="*/ 0 w 127"/>
                <a:gd name="T3" fmla="*/ 1 h 273"/>
                <a:gd name="T4" fmla="*/ 0 w 127"/>
                <a:gd name="T5" fmla="*/ 1 h 273"/>
                <a:gd name="T6" fmla="*/ 0 w 127"/>
                <a:gd name="T7" fmla="*/ 1 h 273"/>
                <a:gd name="T8" fmla="*/ 0 w 127"/>
                <a:gd name="T9" fmla="*/ 0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0"/>
                  </a:moveTo>
                  <a:lnTo>
                    <a:pt x="127" y="273"/>
                  </a:lnTo>
                  <a:lnTo>
                    <a:pt x="63" y="273"/>
                  </a:lnTo>
                  <a:lnTo>
                    <a:pt x="0" y="273"/>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2" name="Line 43"/>
            <p:cNvSpPr>
              <a:spLocks noChangeShapeType="1"/>
            </p:cNvSpPr>
            <p:nvPr/>
          </p:nvSpPr>
          <p:spPr bwMode="auto">
            <a:xfrm flipV="1">
              <a:off x="950" y="2083"/>
              <a:ext cx="0" cy="69"/>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3" name="Freeform 44"/>
            <p:cNvSpPr>
              <a:spLocks/>
            </p:cNvSpPr>
            <p:nvPr/>
          </p:nvSpPr>
          <p:spPr bwMode="auto">
            <a:xfrm>
              <a:off x="955" y="2155"/>
              <a:ext cx="475" cy="207"/>
            </a:xfrm>
            <a:custGeom>
              <a:avLst/>
              <a:gdLst>
                <a:gd name="T0" fmla="*/ 4 w 948"/>
                <a:gd name="T1" fmla="*/ 1 h 415"/>
                <a:gd name="T2" fmla="*/ 4 w 948"/>
                <a:gd name="T3" fmla="*/ 1 h 415"/>
                <a:gd name="T4" fmla="*/ 4 w 948"/>
                <a:gd name="T5" fmla="*/ 1 h 415"/>
                <a:gd name="T6" fmla="*/ 4 w 948"/>
                <a:gd name="T7" fmla="*/ 1 h 415"/>
                <a:gd name="T8" fmla="*/ 3 w 948"/>
                <a:gd name="T9" fmla="*/ 1 h 415"/>
                <a:gd name="T10" fmla="*/ 3 w 948"/>
                <a:gd name="T11" fmla="*/ 1 h 415"/>
                <a:gd name="T12" fmla="*/ 3 w 948"/>
                <a:gd name="T13" fmla="*/ 1 h 415"/>
                <a:gd name="T14" fmla="*/ 3 w 948"/>
                <a:gd name="T15" fmla="*/ 1 h 415"/>
                <a:gd name="T16" fmla="*/ 3 w 948"/>
                <a:gd name="T17" fmla="*/ 1 h 415"/>
                <a:gd name="T18" fmla="*/ 3 w 948"/>
                <a:gd name="T19" fmla="*/ 1 h 415"/>
                <a:gd name="T20" fmla="*/ 2 w 948"/>
                <a:gd name="T21" fmla="*/ 1 h 415"/>
                <a:gd name="T22" fmla="*/ 2 w 948"/>
                <a:gd name="T23" fmla="*/ 1 h 415"/>
                <a:gd name="T24" fmla="*/ 2 w 948"/>
                <a:gd name="T25" fmla="*/ 1 h 415"/>
                <a:gd name="T26" fmla="*/ 2 w 948"/>
                <a:gd name="T27" fmla="*/ 1 h 415"/>
                <a:gd name="T28" fmla="*/ 2 w 948"/>
                <a:gd name="T29" fmla="*/ 1 h 415"/>
                <a:gd name="T30" fmla="*/ 2 w 948"/>
                <a:gd name="T31" fmla="*/ 1 h 415"/>
                <a:gd name="T32" fmla="*/ 2 w 948"/>
                <a:gd name="T33" fmla="*/ 1 h 415"/>
                <a:gd name="T34" fmla="*/ 1 w 948"/>
                <a:gd name="T35" fmla="*/ 1 h 415"/>
                <a:gd name="T36" fmla="*/ 1 w 948"/>
                <a:gd name="T37" fmla="*/ 1 h 415"/>
                <a:gd name="T38" fmla="*/ 1 w 948"/>
                <a:gd name="T39" fmla="*/ 0 h 415"/>
                <a:gd name="T40" fmla="*/ 1 w 948"/>
                <a:gd name="T41" fmla="*/ 0 h 415"/>
                <a:gd name="T42" fmla="*/ 1 w 948"/>
                <a:gd name="T43" fmla="*/ 0 h 415"/>
                <a:gd name="T44" fmla="*/ 1 w 948"/>
                <a:gd name="T45" fmla="*/ 0 h 415"/>
                <a:gd name="T46" fmla="*/ 1 w 948"/>
                <a:gd name="T47" fmla="*/ 0 h 415"/>
                <a:gd name="T48" fmla="*/ 1 w 948"/>
                <a:gd name="T49" fmla="*/ 0 h 415"/>
                <a:gd name="T50" fmla="*/ 1 w 948"/>
                <a:gd name="T51" fmla="*/ 0 h 415"/>
                <a:gd name="T52" fmla="*/ 1 w 948"/>
                <a:gd name="T53" fmla="*/ 0 h 415"/>
                <a:gd name="T54" fmla="*/ 1 w 948"/>
                <a:gd name="T55" fmla="*/ 0 h 415"/>
                <a:gd name="T56" fmla="*/ 1 w 948"/>
                <a:gd name="T57" fmla="*/ 0 h 415"/>
                <a:gd name="T58" fmla="*/ 1 w 948"/>
                <a:gd name="T59" fmla="*/ 0 h 415"/>
                <a:gd name="T60" fmla="*/ 1 w 948"/>
                <a:gd name="T61" fmla="*/ 0 h 415"/>
                <a:gd name="T62" fmla="*/ 0 w 948"/>
                <a:gd name="T63" fmla="*/ 0 h 415"/>
                <a:gd name="T64" fmla="*/ 0 w 948"/>
                <a:gd name="T65" fmla="*/ 0 h 415"/>
                <a:gd name="T66" fmla="*/ 0 w 948"/>
                <a:gd name="T67" fmla="*/ 0 h 41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8" h="415">
                  <a:moveTo>
                    <a:pt x="948" y="415"/>
                  </a:moveTo>
                  <a:lnTo>
                    <a:pt x="899" y="415"/>
                  </a:lnTo>
                  <a:lnTo>
                    <a:pt x="850" y="414"/>
                  </a:lnTo>
                  <a:lnTo>
                    <a:pt x="803" y="411"/>
                  </a:lnTo>
                  <a:lnTo>
                    <a:pt x="756" y="407"/>
                  </a:lnTo>
                  <a:lnTo>
                    <a:pt x="710" y="402"/>
                  </a:lnTo>
                  <a:lnTo>
                    <a:pt x="666" y="396"/>
                  </a:lnTo>
                  <a:lnTo>
                    <a:pt x="621" y="391"/>
                  </a:lnTo>
                  <a:lnTo>
                    <a:pt x="578" y="383"/>
                  </a:lnTo>
                  <a:lnTo>
                    <a:pt x="536" y="374"/>
                  </a:lnTo>
                  <a:lnTo>
                    <a:pt x="496" y="366"/>
                  </a:lnTo>
                  <a:lnTo>
                    <a:pt x="456" y="355"/>
                  </a:lnTo>
                  <a:lnTo>
                    <a:pt x="417" y="346"/>
                  </a:lnTo>
                  <a:lnTo>
                    <a:pt x="380" y="333"/>
                  </a:lnTo>
                  <a:lnTo>
                    <a:pt x="344" y="321"/>
                  </a:lnTo>
                  <a:lnTo>
                    <a:pt x="310" y="309"/>
                  </a:lnTo>
                  <a:lnTo>
                    <a:pt x="277" y="295"/>
                  </a:lnTo>
                  <a:lnTo>
                    <a:pt x="245" y="281"/>
                  </a:lnTo>
                  <a:lnTo>
                    <a:pt x="216" y="266"/>
                  </a:lnTo>
                  <a:lnTo>
                    <a:pt x="188" y="250"/>
                  </a:lnTo>
                  <a:lnTo>
                    <a:pt x="161" y="235"/>
                  </a:lnTo>
                  <a:lnTo>
                    <a:pt x="136" y="218"/>
                  </a:lnTo>
                  <a:lnTo>
                    <a:pt x="113" y="200"/>
                  </a:lnTo>
                  <a:lnTo>
                    <a:pt x="92" y="182"/>
                  </a:lnTo>
                  <a:lnTo>
                    <a:pt x="73" y="165"/>
                  </a:lnTo>
                  <a:lnTo>
                    <a:pt x="57" y="145"/>
                  </a:lnTo>
                  <a:lnTo>
                    <a:pt x="42" y="126"/>
                  </a:lnTo>
                  <a:lnTo>
                    <a:pt x="29" y="107"/>
                  </a:lnTo>
                  <a:lnTo>
                    <a:pt x="19" y="88"/>
                  </a:lnTo>
                  <a:lnTo>
                    <a:pt x="10" y="67"/>
                  </a:lnTo>
                  <a:lnTo>
                    <a:pt x="3" y="47"/>
                  </a:lnTo>
                  <a:lnTo>
                    <a:pt x="0" y="26"/>
                  </a:lnTo>
                  <a:lnTo>
                    <a:pt x="0" y="6"/>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4" name="Freeform 45"/>
            <p:cNvSpPr>
              <a:spLocks/>
            </p:cNvSpPr>
            <p:nvPr/>
          </p:nvSpPr>
          <p:spPr bwMode="auto">
            <a:xfrm>
              <a:off x="2062" y="2357"/>
              <a:ext cx="64" cy="136"/>
            </a:xfrm>
            <a:custGeom>
              <a:avLst/>
              <a:gdLst>
                <a:gd name="T0" fmla="*/ 1 w 127"/>
                <a:gd name="T1" fmla="*/ 0 h 273"/>
                <a:gd name="T2" fmla="*/ 1 w 127"/>
                <a:gd name="T3" fmla="*/ 1 h 273"/>
                <a:gd name="T4" fmla="*/ 1 w 127"/>
                <a:gd name="T5" fmla="*/ 1 h 273"/>
                <a:gd name="T6" fmla="*/ 0 w 127"/>
                <a:gd name="T7" fmla="*/ 1 h 273"/>
                <a:gd name="T8" fmla="*/ 1 w 127"/>
                <a:gd name="T9" fmla="*/ 0 h 27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3">
                  <a:moveTo>
                    <a:pt x="63" y="0"/>
                  </a:moveTo>
                  <a:lnTo>
                    <a:pt x="127" y="273"/>
                  </a:lnTo>
                  <a:lnTo>
                    <a:pt x="63" y="273"/>
                  </a:lnTo>
                  <a:lnTo>
                    <a:pt x="0" y="273"/>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5" name="Line 46"/>
            <p:cNvSpPr>
              <a:spLocks noChangeShapeType="1"/>
            </p:cNvSpPr>
            <p:nvPr/>
          </p:nvSpPr>
          <p:spPr bwMode="auto">
            <a:xfrm flipV="1">
              <a:off x="2094" y="2493"/>
              <a:ext cx="1" cy="69"/>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6" name="Freeform 47"/>
            <p:cNvSpPr>
              <a:spLocks/>
            </p:cNvSpPr>
            <p:nvPr/>
          </p:nvSpPr>
          <p:spPr bwMode="auto">
            <a:xfrm>
              <a:off x="2100" y="2564"/>
              <a:ext cx="474" cy="209"/>
            </a:xfrm>
            <a:custGeom>
              <a:avLst/>
              <a:gdLst>
                <a:gd name="T0" fmla="*/ 4 w 948"/>
                <a:gd name="T1" fmla="*/ 2 h 416"/>
                <a:gd name="T2" fmla="*/ 4 w 948"/>
                <a:gd name="T3" fmla="*/ 2 h 416"/>
                <a:gd name="T4" fmla="*/ 4 w 948"/>
                <a:gd name="T5" fmla="*/ 2 h 416"/>
                <a:gd name="T6" fmla="*/ 4 w 948"/>
                <a:gd name="T7" fmla="*/ 2 h 416"/>
                <a:gd name="T8" fmla="*/ 3 w 948"/>
                <a:gd name="T9" fmla="*/ 2 h 416"/>
                <a:gd name="T10" fmla="*/ 3 w 948"/>
                <a:gd name="T11" fmla="*/ 2 h 416"/>
                <a:gd name="T12" fmla="*/ 3 w 948"/>
                <a:gd name="T13" fmla="*/ 2 h 416"/>
                <a:gd name="T14" fmla="*/ 3 w 948"/>
                <a:gd name="T15" fmla="*/ 2 h 416"/>
                <a:gd name="T16" fmla="*/ 3 w 948"/>
                <a:gd name="T17" fmla="*/ 2 h 416"/>
                <a:gd name="T18" fmla="*/ 3 w 948"/>
                <a:gd name="T19" fmla="*/ 2 h 416"/>
                <a:gd name="T20" fmla="*/ 2 w 948"/>
                <a:gd name="T21" fmla="*/ 2 h 416"/>
                <a:gd name="T22" fmla="*/ 2 w 948"/>
                <a:gd name="T23" fmla="*/ 2 h 416"/>
                <a:gd name="T24" fmla="*/ 2 w 948"/>
                <a:gd name="T25" fmla="*/ 2 h 416"/>
                <a:gd name="T26" fmla="*/ 2 w 948"/>
                <a:gd name="T27" fmla="*/ 2 h 416"/>
                <a:gd name="T28" fmla="*/ 2 w 948"/>
                <a:gd name="T29" fmla="*/ 2 h 416"/>
                <a:gd name="T30" fmla="*/ 2 w 948"/>
                <a:gd name="T31" fmla="*/ 2 h 416"/>
                <a:gd name="T32" fmla="*/ 2 w 948"/>
                <a:gd name="T33" fmla="*/ 2 h 416"/>
                <a:gd name="T34" fmla="*/ 1 w 948"/>
                <a:gd name="T35" fmla="*/ 2 h 416"/>
                <a:gd name="T36" fmla="*/ 1 w 948"/>
                <a:gd name="T37" fmla="*/ 2 h 416"/>
                <a:gd name="T38" fmla="*/ 1 w 948"/>
                <a:gd name="T39" fmla="*/ 1 h 416"/>
                <a:gd name="T40" fmla="*/ 1 w 948"/>
                <a:gd name="T41" fmla="*/ 1 h 416"/>
                <a:gd name="T42" fmla="*/ 1 w 948"/>
                <a:gd name="T43" fmla="*/ 1 h 416"/>
                <a:gd name="T44" fmla="*/ 1 w 948"/>
                <a:gd name="T45" fmla="*/ 1 h 416"/>
                <a:gd name="T46" fmla="*/ 1 w 948"/>
                <a:gd name="T47" fmla="*/ 1 h 416"/>
                <a:gd name="T48" fmla="*/ 1 w 948"/>
                <a:gd name="T49" fmla="*/ 1 h 416"/>
                <a:gd name="T50" fmla="*/ 1 w 948"/>
                <a:gd name="T51" fmla="*/ 1 h 416"/>
                <a:gd name="T52" fmla="*/ 1 w 948"/>
                <a:gd name="T53" fmla="*/ 1 h 416"/>
                <a:gd name="T54" fmla="*/ 1 w 948"/>
                <a:gd name="T55" fmla="*/ 1 h 416"/>
                <a:gd name="T56" fmla="*/ 1 w 948"/>
                <a:gd name="T57" fmla="*/ 1 h 416"/>
                <a:gd name="T58" fmla="*/ 1 w 948"/>
                <a:gd name="T59" fmla="*/ 1 h 416"/>
                <a:gd name="T60" fmla="*/ 1 w 948"/>
                <a:gd name="T61" fmla="*/ 1 h 416"/>
                <a:gd name="T62" fmla="*/ 0 w 948"/>
                <a:gd name="T63" fmla="*/ 1 h 416"/>
                <a:gd name="T64" fmla="*/ 0 w 948"/>
                <a:gd name="T65" fmla="*/ 1 h 416"/>
                <a:gd name="T66" fmla="*/ 0 w 948"/>
                <a:gd name="T67" fmla="*/ 0 h 41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948" h="416">
                  <a:moveTo>
                    <a:pt x="948" y="416"/>
                  </a:moveTo>
                  <a:lnTo>
                    <a:pt x="899" y="415"/>
                  </a:lnTo>
                  <a:lnTo>
                    <a:pt x="850" y="414"/>
                  </a:lnTo>
                  <a:lnTo>
                    <a:pt x="803" y="411"/>
                  </a:lnTo>
                  <a:lnTo>
                    <a:pt x="756" y="407"/>
                  </a:lnTo>
                  <a:lnTo>
                    <a:pt x="710" y="403"/>
                  </a:lnTo>
                  <a:lnTo>
                    <a:pt x="666" y="397"/>
                  </a:lnTo>
                  <a:lnTo>
                    <a:pt x="621" y="390"/>
                  </a:lnTo>
                  <a:lnTo>
                    <a:pt x="578" y="384"/>
                  </a:lnTo>
                  <a:lnTo>
                    <a:pt x="536" y="375"/>
                  </a:lnTo>
                  <a:lnTo>
                    <a:pt x="496" y="366"/>
                  </a:lnTo>
                  <a:lnTo>
                    <a:pt x="456" y="356"/>
                  </a:lnTo>
                  <a:lnTo>
                    <a:pt x="417" y="345"/>
                  </a:lnTo>
                  <a:lnTo>
                    <a:pt x="380" y="334"/>
                  </a:lnTo>
                  <a:lnTo>
                    <a:pt x="344" y="322"/>
                  </a:lnTo>
                  <a:lnTo>
                    <a:pt x="310" y="308"/>
                  </a:lnTo>
                  <a:lnTo>
                    <a:pt x="277" y="294"/>
                  </a:lnTo>
                  <a:lnTo>
                    <a:pt x="245" y="281"/>
                  </a:lnTo>
                  <a:lnTo>
                    <a:pt x="216" y="266"/>
                  </a:lnTo>
                  <a:lnTo>
                    <a:pt x="188" y="251"/>
                  </a:lnTo>
                  <a:lnTo>
                    <a:pt x="161" y="234"/>
                  </a:lnTo>
                  <a:lnTo>
                    <a:pt x="136" y="218"/>
                  </a:lnTo>
                  <a:lnTo>
                    <a:pt x="113" y="200"/>
                  </a:lnTo>
                  <a:lnTo>
                    <a:pt x="92" y="183"/>
                  </a:lnTo>
                  <a:lnTo>
                    <a:pt x="73" y="164"/>
                  </a:lnTo>
                  <a:lnTo>
                    <a:pt x="57" y="146"/>
                  </a:lnTo>
                  <a:lnTo>
                    <a:pt x="42" y="127"/>
                  </a:lnTo>
                  <a:lnTo>
                    <a:pt x="29" y="108"/>
                  </a:lnTo>
                  <a:lnTo>
                    <a:pt x="19" y="88"/>
                  </a:lnTo>
                  <a:lnTo>
                    <a:pt x="10" y="67"/>
                  </a:lnTo>
                  <a:lnTo>
                    <a:pt x="3" y="48"/>
                  </a:lnTo>
                  <a:lnTo>
                    <a:pt x="0" y="26"/>
                  </a:lnTo>
                  <a:lnTo>
                    <a:pt x="0" y="5"/>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7" name="Freeform 48"/>
            <p:cNvSpPr>
              <a:spLocks/>
            </p:cNvSpPr>
            <p:nvPr/>
          </p:nvSpPr>
          <p:spPr bwMode="auto">
            <a:xfrm>
              <a:off x="2730" y="2869"/>
              <a:ext cx="63" cy="137"/>
            </a:xfrm>
            <a:custGeom>
              <a:avLst/>
              <a:gdLst>
                <a:gd name="T0" fmla="*/ 0 w 127"/>
                <a:gd name="T1" fmla="*/ 0 h 274"/>
                <a:gd name="T2" fmla="*/ 0 w 127"/>
                <a:gd name="T3" fmla="*/ 2 h 274"/>
                <a:gd name="T4" fmla="*/ 0 w 127"/>
                <a:gd name="T5" fmla="*/ 2 h 274"/>
                <a:gd name="T6" fmla="*/ 0 w 127"/>
                <a:gd name="T7" fmla="*/ 2 h 274"/>
                <a:gd name="T8" fmla="*/ 0 w 127"/>
                <a:gd name="T9" fmla="*/ 0 h 27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4">
                  <a:moveTo>
                    <a:pt x="63" y="0"/>
                  </a:moveTo>
                  <a:lnTo>
                    <a:pt x="127" y="274"/>
                  </a:lnTo>
                  <a:lnTo>
                    <a:pt x="63" y="274"/>
                  </a:lnTo>
                  <a:lnTo>
                    <a:pt x="0" y="274"/>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8" name="Line 49"/>
            <p:cNvSpPr>
              <a:spLocks noChangeShapeType="1"/>
            </p:cNvSpPr>
            <p:nvPr/>
          </p:nvSpPr>
          <p:spPr bwMode="auto">
            <a:xfrm flipV="1">
              <a:off x="2762" y="3006"/>
              <a:ext cx="0" cy="68"/>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29" name="Freeform 50"/>
            <p:cNvSpPr>
              <a:spLocks/>
            </p:cNvSpPr>
            <p:nvPr/>
          </p:nvSpPr>
          <p:spPr bwMode="auto">
            <a:xfrm>
              <a:off x="2767" y="3078"/>
              <a:ext cx="475" cy="207"/>
            </a:xfrm>
            <a:custGeom>
              <a:avLst/>
              <a:gdLst>
                <a:gd name="T0" fmla="*/ 4 w 948"/>
                <a:gd name="T1" fmla="*/ 2 h 414"/>
                <a:gd name="T2" fmla="*/ 4 w 948"/>
                <a:gd name="T3" fmla="*/ 2 h 414"/>
                <a:gd name="T4" fmla="*/ 4 w 948"/>
                <a:gd name="T5" fmla="*/ 2 h 414"/>
                <a:gd name="T6" fmla="*/ 4 w 948"/>
                <a:gd name="T7" fmla="*/ 2 h 414"/>
                <a:gd name="T8" fmla="*/ 3 w 948"/>
                <a:gd name="T9" fmla="*/ 2 h 414"/>
                <a:gd name="T10" fmla="*/ 3 w 948"/>
                <a:gd name="T11" fmla="*/ 2 h 414"/>
                <a:gd name="T12" fmla="*/ 3 w 948"/>
                <a:gd name="T13" fmla="*/ 2 h 414"/>
                <a:gd name="T14" fmla="*/ 3 w 948"/>
                <a:gd name="T15" fmla="*/ 2 h 414"/>
                <a:gd name="T16" fmla="*/ 3 w 948"/>
                <a:gd name="T17" fmla="*/ 2 h 414"/>
                <a:gd name="T18" fmla="*/ 3 w 948"/>
                <a:gd name="T19" fmla="*/ 2 h 414"/>
                <a:gd name="T20" fmla="*/ 2 w 948"/>
                <a:gd name="T21" fmla="*/ 2 h 414"/>
                <a:gd name="T22" fmla="*/ 2 w 948"/>
                <a:gd name="T23" fmla="*/ 2 h 414"/>
                <a:gd name="T24" fmla="*/ 2 w 948"/>
                <a:gd name="T25" fmla="*/ 2 h 414"/>
                <a:gd name="T26" fmla="*/ 2 w 948"/>
                <a:gd name="T27" fmla="*/ 2 h 414"/>
                <a:gd name="T28" fmla="*/ 2 w 948"/>
                <a:gd name="T29" fmla="*/ 2 h 414"/>
                <a:gd name="T30" fmla="*/ 2 w 948"/>
                <a:gd name="T31" fmla="*/ 2 h 414"/>
                <a:gd name="T32" fmla="*/ 2 w 948"/>
                <a:gd name="T33" fmla="*/ 2 h 414"/>
                <a:gd name="T34" fmla="*/ 1 w 948"/>
                <a:gd name="T35" fmla="*/ 2 h 414"/>
                <a:gd name="T36" fmla="*/ 1 w 948"/>
                <a:gd name="T37" fmla="*/ 2 h 414"/>
                <a:gd name="T38" fmla="*/ 1 w 948"/>
                <a:gd name="T39" fmla="*/ 1 h 414"/>
                <a:gd name="T40" fmla="*/ 1 w 948"/>
                <a:gd name="T41" fmla="*/ 1 h 414"/>
                <a:gd name="T42" fmla="*/ 1 w 948"/>
                <a:gd name="T43" fmla="*/ 1 h 414"/>
                <a:gd name="T44" fmla="*/ 1 w 948"/>
                <a:gd name="T45" fmla="*/ 1 h 414"/>
                <a:gd name="T46" fmla="*/ 1 w 948"/>
                <a:gd name="T47" fmla="*/ 1 h 414"/>
                <a:gd name="T48" fmla="*/ 1 w 948"/>
                <a:gd name="T49" fmla="*/ 1 h 414"/>
                <a:gd name="T50" fmla="*/ 1 w 948"/>
                <a:gd name="T51" fmla="*/ 1 h 414"/>
                <a:gd name="T52" fmla="*/ 1 w 948"/>
                <a:gd name="T53" fmla="*/ 1 h 414"/>
                <a:gd name="T54" fmla="*/ 1 w 948"/>
                <a:gd name="T55" fmla="*/ 1 h 414"/>
                <a:gd name="T56" fmla="*/ 1 w 948"/>
                <a:gd name="T57" fmla="*/ 1 h 414"/>
                <a:gd name="T58" fmla="*/ 1 w 948"/>
                <a:gd name="T59" fmla="*/ 1 h 414"/>
                <a:gd name="T60" fmla="*/ 1 w 948"/>
                <a:gd name="T61" fmla="*/ 1 h 414"/>
                <a:gd name="T62" fmla="*/ 0 w 948"/>
                <a:gd name="T63" fmla="*/ 1 h 414"/>
                <a:gd name="T64" fmla="*/ 0 w 948"/>
                <a:gd name="T65" fmla="*/ 1 h 414"/>
                <a:gd name="T66" fmla="*/ 0 w 948"/>
                <a:gd name="T67" fmla="*/ 1 h 414"/>
                <a:gd name="T68" fmla="*/ 0 w 948"/>
                <a:gd name="T69" fmla="*/ 0 h 41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948" h="414">
                  <a:moveTo>
                    <a:pt x="948" y="414"/>
                  </a:moveTo>
                  <a:lnTo>
                    <a:pt x="899" y="414"/>
                  </a:lnTo>
                  <a:lnTo>
                    <a:pt x="851" y="412"/>
                  </a:lnTo>
                  <a:lnTo>
                    <a:pt x="804" y="409"/>
                  </a:lnTo>
                  <a:lnTo>
                    <a:pt x="756" y="406"/>
                  </a:lnTo>
                  <a:lnTo>
                    <a:pt x="711" y="401"/>
                  </a:lnTo>
                  <a:lnTo>
                    <a:pt x="666" y="395"/>
                  </a:lnTo>
                  <a:lnTo>
                    <a:pt x="622" y="390"/>
                  </a:lnTo>
                  <a:lnTo>
                    <a:pt x="578" y="381"/>
                  </a:lnTo>
                  <a:lnTo>
                    <a:pt x="536" y="373"/>
                  </a:lnTo>
                  <a:lnTo>
                    <a:pt x="496" y="364"/>
                  </a:lnTo>
                  <a:lnTo>
                    <a:pt x="456" y="354"/>
                  </a:lnTo>
                  <a:lnTo>
                    <a:pt x="417" y="343"/>
                  </a:lnTo>
                  <a:lnTo>
                    <a:pt x="380" y="332"/>
                  </a:lnTo>
                  <a:lnTo>
                    <a:pt x="344" y="320"/>
                  </a:lnTo>
                  <a:lnTo>
                    <a:pt x="310" y="307"/>
                  </a:lnTo>
                  <a:lnTo>
                    <a:pt x="277" y="294"/>
                  </a:lnTo>
                  <a:lnTo>
                    <a:pt x="245" y="280"/>
                  </a:lnTo>
                  <a:lnTo>
                    <a:pt x="216" y="265"/>
                  </a:lnTo>
                  <a:lnTo>
                    <a:pt x="188" y="248"/>
                  </a:lnTo>
                  <a:lnTo>
                    <a:pt x="161" y="233"/>
                  </a:lnTo>
                  <a:lnTo>
                    <a:pt x="136" y="217"/>
                  </a:lnTo>
                  <a:lnTo>
                    <a:pt x="113" y="199"/>
                  </a:lnTo>
                  <a:lnTo>
                    <a:pt x="93" y="181"/>
                  </a:lnTo>
                  <a:lnTo>
                    <a:pt x="74" y="163"/>
                  </a:lnTo>
                  <a:lnTo>
                    <a:pt x="57" y="144"/>
                  </a:lnTo>
                  <a:lnTo>
                    <a:pt x="42" y="126"/>
                  </a:lnTo>
                  <a:lnTo>
                    <a:pt x="29" y="106"/>
                  </a:lnTo>
                  <a:lnTo>
                    <a:pt x="19" y="87"/>
                  </a:lnTo>
                  <a:lnTo>
                    <a:pt x="10" y="66"/>
                  </a:lnTo>
                  <a:lnTo>
                    <a:pt x="4" y="46"/>
                  </a:lnTo>
                  <a:lnTo>
                    <a:pt x="0" y="25"/>
                  </a:lnTo>
                  <a:lnTo>
                    <a:pt x="0" y="4"/>
                  </a:lnTo>
                  <a:lnTo>
                    <a:pt x="0" y="2"/>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30" name="Freeform 51"/>
            <p:cNvSpPr>
              <a:spLocks/>
            </p:cNvSpPr>
            <p:nvPr/>
          </p:nvSpPr>
          <p:spPr bwMode="auto">
            <a:xfrm>
              <a:off x="3631" y="3485"/>
              <a:ext cx="63" cy="136"/>
            </a:xfrm>
            <a:custGeom>
              <a:avLst/>
              <a:gdLst>
                <a:gd name="T0" fmla="*/ 0 w 127"/>
                <a:gd name="T1" fmla="*/ 0 h 272"/>
                <a:gd name="T2" fmla="*/ 0 w 127"/>
                <a:gd name="T3" fmla="*/ 2 h 272"/>
                <a:gd name="T4" fmla="*/ 0 w 127"/>
                <a:gd name="T5" fmla="*/ 2 h 272"/>
                <a:gd name="T6" fmla="*/ 0 w 127"/>
                <a:gd name="T7" fmla="*/ 2 h 272"/>
                <a:gd name="T8" fmla="*/ 0 w 127"/>
                <a:gd name="T9" fmla="*/ 0 h 27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7" h="272">
                  <a:moveTo>
                    <a:pt x="63" y="0"/>
                  </a:moveTo>
                  <a:lnTo>
                    <a:pt x="127" y="272"/>
                  </a:lnTo>
                  <a:lnTo>
                    <a:pt x="63" y="272"/>
                  </a:lnTo>
                  <a:lnTo>
                    <a:pt x="0" y="272"/>
                  </a:lnTo>
                  <a:lnTo>
                    <a:pt x="63"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31" name="Line 52"/>
            <p:cNvSpPr>
              <a:spLocks noChangeShapeType="1"/>
            </p:cNvSpPr>
            <p:nvPr/>
          </p:nvSpPr>
          <p:spPr bwMode="auto">
            <a:xfrm flipV="1">
              <a:off x="3663" y="3621"/>
              <a:ext cx="0" cy="69"/>
            </a:xfrm>
            <a:prstGeom prst="line">
              <a:avLst/>
            </a:prstGeom>
            <a:noFill/>
            <a:ln w="17463">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sp>
          <p:nvSpPr>
            <p:cNvPr id="20532" name="Freeform 53"/>
            <p:cNvSpPr>
              <a:spLocks/>
            </p:cNvSpPr>
            <p:nvPr/>
          </p:nvSpPr>
          <p:spPr bwMode="auto">
            <a:xfrm>
              <a:off x="3668" y="3694"/>
              <a:ext cx="190" cy="206"/>
            </a:xfrm>
            <a:custGeom>
              <a:avLst/>
              <a:gdLst>
                <a:gd name="T0" fmla="*/ 2 w 380"/>
                <a:gd name="T1" fmla="*/ 2 h 411"/>
                <a:gd name="T2" fmla="*/ 2 w 380"/>
                <a:gd name="T3" fmla="*/ 2 h 411"/>
                <a:gd name="T4" fmla="*/ 2 w 380"/>
                <a:gd name="T5" fmla="*/ 2 h 411"/>
                <a:gd name="T6" fmla="*/ 2 w 380"/>
                <a:gd name="T7" fmla="*/ 2 h 411"/>
                <a:gd name="T8" fmla="*/ 2 w 380"/>
                <a:gd name="T9" fmla="*/ 2 h 411"/>
                <a:gd name="T10" fmla="*/ 2 w 380"/>
                <a:gd name="T11" fmla="*/ 2 h 411"/>
                <a:gd name="T12" fmla="*/ 2 w 380"/>
                <a:gd name="T13" fmla="*/ 2 h 411"/>
                <a:gd name="T14" fmla="*/ 1 w 380"/>
                <a:gd name="T15" fmla="*/ 2 h 411"/>
                <a:gd name="T16" fmla="*/ 1 w 380"/>
                <a:gd name="T17" fmla="*/ 2 h 411"/>
                <a:gd name="T18" fmla="*/ 1 w 380"/>
                <a:gd name="T19" fmla="*/ 2 h 411"/>
                <a:gd name="T20" fmla="*/ 1 w 380"/>
                <a:gd name="T21" fmla="*/ 2 h 411"/>
                <a:gd name="T22" fmla="*/ 1 w 380"/>
                <a:gd name="T23" fmla="*/ 2 h 411"/>
                <a:gd name="T24" fmla="*/ 1 w 380"/>
                <a:gd name="T25" fmla="*/ 2 h 411"/>
                <a:gd name="T26" fmla="*/ 1 w 380"/>
                <a:gd name="T27" fmla="*/ 2 h 411"/>
                <a:gd name="T28" fmla="*/ 1 w 380"/>
                <a:gd name="T29" fmla="*/ 2 h 411"/>
                <a:gd name="T30" fmla="*/ 1 w 380"/>
                <a:gd name="T31" fmla="*/ 2 h 411"/>
                <a:gd name="T32" fmla="*/ 1 w 380"/>
                <a:gd name="T33" fmla="*/ 2 h 411"/>
                <a:gd name="T34" fmla="*/ 1 w 380"/>
                <a:gd name="T35" fmla="*/ 2 h 411"/>
                <a:gd name="T36" fmla="*/ 1 w 380"/>
                <a:gd name="T37" fmla="*/ 2 h 411"/>
                <a:gd name="T38" fmla="*/ 1 w 380"/>
                <a:gd name="T39" fmla="*/ 1 h 411"/>
                <a:gd name="T40" fmla="*/ 1 w 380"/>
                <a:gd name="T41" fmla="*/ 1 h 411"/>
                <a:gd name="T42" fmla="*/ 1 w 380"/>
                <a:gd name="T43" fmla="*/ 1 h 411"/>
                <a:gd name="T44" fmla="*/ 1 w 380"/>
                <a:gd name="T45" fmla="*/ 1 h 411"/>
                <a:gd name="T46" fmla="*/ 1 w 380"/>
                <a:gd name="T47" fmla="*/ 1 h 411"/>
                <a:gd name="T48" fmla="*/ 1 w 380"/>
                <a:gd name="T49" fmla="*/ 1 h 411"/>
                <a:gd name="T50" fmla="*/ 1 w 380"/>
                <a:gd name="T51" fmla="*/ 1 h 411"/>
                <a:gd name="T52" fmla="*/ 1 w 380"/>
                <a:gd name="T53" fmla="*/ 1 h 411"/>
                <a:gd name="T54" fmla="*/ 1 w 380"/>
                <a:gd name="T55" fmla="*/ 1 h 411"/>
                <a:gd name="T56" fmla="*/ 1 w 380"/>
                <a:gd name="T57" fmla="*/ 1 h 411"/>
                <a:gd name="T58" fmla="*/ 1 w 380"/>
                <a:gd name="T59" fmla="*/ 1 h 411"/>
                <a:gd name="T60" fmla="*/ 1 w 380"/>
                <a:gd name="T61" fmla="*/ 1 h 411"/>
                <a:gd name="T62" fmla="*/ 1 w 380"/>
                <a:gd name="T63" fmla="*/ 1 h 411"/>
                <a:gd name="T64" fmla="*/ 0 w 380"/>
                <a:gd name="T65" fmla="*/ 1 h 411"/>
                <a:gd name="T66" fmla="*/ 0 w 380"/>
                <a:gd name="T67" fmla="*/ 0 h 4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80" h="411">
                  <a:moveTo>
                    <a:pt x="380" y="411"/>
                  </a:moveTo>
                  <a:lnTo>
                    <a:pt x="359" y="410"/>
                  </a:lnTo>
                  <a:lnTo>
                    <a:pt x="340" y="408"/>
                  </a:lnTo>
                  <a:lnTo>
                    <a:pt x="321" y="406"/>
                  </a:lnTo>
                  <a:lnTo>
                    <a:pt x="303" y="402"/>
                  </a:lnTo>
                  <a:lnTo>
                    <a:pt x="284" y="397"/>
                  </a:lnTo>
                  <a:lnTo>
                    <a:pt x="267" y="392"/>
                  </a:lnTo>
                  <a:lnTo>
                    <a:pt x="249" y="385"/>
                  </a:lnTo>
                  <a:lnTo>
                    <a:pt x="232" y="378"/>
                  </a:lnTo>
                  <a:lnTo>
                    <a:pt x="214" y="370"/>
                  </a:lnTo>
                  <a:lnTo>
                    <a:pt x="198" y="360"/>
                  </a:lnTo>
                  <a:lnTo>
                    <a:pt x="183" y="351"/>
                  </a:lnTo>
                  <a:lnTo>
                    <a:pt x="167" y="340"/>
                  </a:lnTo>
                  <a:lnTo>
                    <a:pt x="152" y="329"/>
                  </a:lnTo>
                  <a:lnTo>
                    <a:pt x="138" y="317"/>
                  </a:lnTo>
                  <a:lnTo>
                    <a:pt x="124" y="304"/>
                  </a:lnTo>
                  <a:lnTo>
                    <a:pt x="111" y="291"/>
                  </a:lnTo>
                  <a:lnTo>
                    <a:pt x="99" y="275"/>
                  </a:lnTo>
                  <a:lnTo>
                    <a:pt x="86" y="262"/>
                  </a:lnTo>
                  <a:lnTo>
                    <a:pt x="76" y="245"/>
                  </a:lnTo>
                  <a:lnTo>
                    <a:pt x="64" y="230"/>
                  </a:lnTo>
                  <a:lnTo>
                    <a:pt x="54" y="212"/>
                  </a:lnTo>
                  <a:lnTo>
                    <a:pt x="45" y="196"/>
                  </a:lnTo>
                  <a:lnTo>
                    <a:pt x="38" y="178"/>
                  </a:lnTo>
                  <a:lnTo>
                    <a:pt x="30" y="160"/>
                  </a:lnTo>
                  <a:lnTo>
                    <a:pt x="22" y="141"/>
                  </a:lnTo>
                  <a:lnTo>
                    <a:pt x="17" y="123"/>
                  </a:lnTo>
                  <a:lnTo>
                    <a:pt x="12" y="103"/>
                  </a:lnTo>
                  <a:lnTo>
                    <a:pt x="7" y="84"/>
                  </a:lnTo>
                  <a:lnTo>
                    <a:pt x="5" y="63"/>
                  </a:lnTo>
                  <a:lnTo>
                    <a:pt x="2" y="42"/>
                  </a:lnTo>
                  <a:lnTo>
                    <a:pt x="1" y="22"/>
                  </a:lnTo>
                  <a:lnTo>
                    <a:pt x="0" y="1"/>
                  </a:lnTo>
                  <a:lnTo>
                    <a:pt x="0" y="0"/>
                  </a:lnTo>
                </a:path>
              </a:pathLst>
            </a:custGeom>
            <a:noFill/>
            <a:ln w="1746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fr-CA" sz="2400" smtClean="0">
                <a:solidFill>
                  <a:srgbClr val="000000"/>
                </a:solidFill>
                <a:latin typeface="Times New Roman" pitchFamily="18" charset="0"/>
              </a:endParaRPr>
            </a:p>
          </p:txBody>
        </p:sp>
      </p:grpSp>
      <p:sp>
        <p:nvSpPr>
          <p:cNvPr id="20484" name="Rectangle 15"/>
          <p:cNvSpPr>
            <a:spLocks noChangeArrowheads="1"/>
          </p:cNvSpPr>
          <p:nvPr/>
        </p:nvSpPr>
        <p:spPr bwMode="auto">
          <a:xfrm>
            <a:off x="5221288" y="5027613"/>
            <a:ext cx="2087562"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indent="-182563"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fr-FR" altLang="fr-FR" sz="1600" b="0" smtClean="0">
                <a:solidFill>
                  <a:srgbClr val="000000"/>
                </a:solidFill>
                <a:latin typeface="Helvetica" pitchFamily="34" charset="0"/>
              </a:rPr>
              <a:t>Intégration et </a:t>
            </a:r>
          </a:p>
          <a:p>
            <a:pPr eaLnBrk="1" fontAlgn="base" hangingPunct="1">
              <a:spcBef>
                <a:spcPct val="0"/>
              </a:spcBef>
              <a:spcAft>
                <a:spcPct val="0"/>
              </a:spcAft>
              <a:buFontTx/>
              <a:buNone/>
            </a:pPr>
            <a:r>
              <a:rPr lang="fr-FR" altLang="fr-FR" sz="1600" b="0" smtClean="0">
                <a:solidFill>
                  <a:srgbClr val="000000"/>
                </a:solidFill>
                <a:latin typeface="Helvetica" pitchFamily="34" charset="0"/>
              </a:rPr>
              <a:t>vérification du système</a:t>
            </a:r>
            <a:endParaRPr lang="fr-FR" altLang="fr-FR" sz="1800" b="0" smtClean="0">
              <a:solidFill>
                <a:srgbClr val="000000"/>
              </a:solidFill>
            </a:endParaRPr>
          </a:p>
        </p:txBody>
      </p:sp>
      <p:sp>
        <p:nvSpPr>
          <p:cNvPr id="20485"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85D5B590-F2F0-42D3-B1A6-EEEEE76EC502}" type="slidenum">
              <a:rPr lang="fr-CA" smtClean="0">
                <a:solidFill>
                  <a:srgbClr val="000000">
                    <a:tint val="75000"/>
                  </a:srgbClr>
                </a:solidFill>
              </a:rPr>
              <a:pPr>
                <a:defRPr/>
              </a:pPr>
              <a:t>32</a:t>
            </a:fld>
            <a:endParaRPr lang="fr-CA">
              <a:solidFill>
                <a:srgbClr val="000000">
                  <a:tint val="75000"/>
                </a:srgbClr>
              </a:solidFill>
            </a:endParaRPr>
          </a:p>
        </p:txBody>
      </p:sp>
    </p:spTree>
    <p:extLst>
      <p:ext uri="{BB962C8B-B14F-4D97-AF65-F5344CB8AC3E}">
        <p14:creationId xmlns:p14="http://schemas.microsoft.com/office/powerpoint/2010/main" val="3779989358"/>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2"/>
          <p:cNvSpPr>
            <a:spLocks noGrp="1" noChangeArrowheads="1"/>
          </p:cNvSpPr>
          <p:nvPr>
            <p:ph type="title"/>
          </p:nvPr>
        </p:nvSpPr>
        <p:spPr>
          <a:xfrm>
            <a:off x="457200" y="152400"/>
            <a:ext cx="6934200" cy="1371600"/>
          </a:xfrm>
        </p:spPr>
        <p:txBody>
          <a:bodyPr/>
          <a:lstStyle/>
          <a:p>
            <a:pPr>
              <a:defRPr/>
            </a:pPr>
            <a:r>
              <a:rPr lang="fr-CA" altLang="fr-FR" dirty="0" smtClean="0"/>
              <a:t>sujets</a:t>
            </a:r>
            <a:endParaRPr lang="fr-CA" altLang="fr-FR" dirty="0"/>
          </a:p>
        </p:txBody>
      </p:sp>
      <p:sp>
        <p:nvSpPr>
          <p:cNvPr id="14339" name="Rectangle 3"/>
          <p:cNvSpPr>
            <a:spLocks noGrp="1" noChangeArrowheads="1"/>
          </p:cNvSpPr>
          <p:nvPr>
            <p:ph idx="1"/>
          </p:nvPr>
        </p:nvSpPr>
        <p:spPr/>
        <p:txBody>
          <a:bodyPr/>
          <a:lstStyle/>
          <a:p>
            <a:r>
              <a:rPr lang="fr-CA" altLang="fr-FR" smtClean="0"/>
              <a:t>Grammaire LL(1)</a:t>
            </a:r>
          </a:p>
          <a:p>
            <a:r>
              <a:rPr lang="fr-CA" altLang="fr-FR" smtClean="0"/>
              <a:t>Éliminer la récursivité gauche</a:t>
            </a:r>
          </a:p>
          <a:p>
            <a:r>
              <a:rPr lang="fr-CA" altLang="fr-FR" smtClean="0"/>
              <a:t>Factorisation gauche</a:t>
            </a:r>
          </a:p>
          <a:p>
            <a:r>
              <a:rPr lang="fr-CA" altLang="fr-FR" smtClean="0"/>
              <a:t>Les ensembles FIRST et FOLLOW</a:t>
            </a:r>
          </a:p>
          <a:p>
            <a:r>
              <a:rPr lang="fr-CA" altLang="fr-FR" smtClean="0"/>
              <a:t>Tableaux syntaxiques</a:t>
            </a:r>
          </a:p>
          <a:p>
            <a:r>
              <a:rPr lang="fr-CA" altLang="fr-FR" smtClean="0"/>
              <a:t>Analyseur syntaxique LL(1)</a:t>
            </a:r>
          </a:p>
          <a:p>
            <a:r>
              <a:rPr lang="fr-CA" altLang="fr-FR" smtClean="0"/>
              <a:t>Plusieurs exemples…</a:t>
            </a:r>
          </a:p>
          <a:p>
            <a:endParaRPr lang="fr-CA" altLang="fr-FR" smtClean="0"/>
          </a:p>
          <a:p>
            <a:endParaRPr lang="fr-CA" altLang="fr-FR" smtClean="0"/>
          </a:p>
        </p:txBody>
      </p:sp>
      <p:sp>
        <p:nvSpPr>
          <p:cNvPr id="5" name="Footer Placeholder 4"/>
          <p:cNvSpPr>
            <a:spLocks noGrp="1"/>
          </p:cNvSpPr>
          <p:nvPr>
            <p:ph type="ftr" sz="quarter" idx="10"/>
          </p:nvPr>
        </p:nvSpPr>
        <p:spPr/>
        <p:txBody>
          <a:bodyPr/>
          <a:lstStyle/>
          <a:p>
            <a:pPr>
              <a:defRPr/>
            </a:pPr>
            <a:r>
              <a:rPr lang="en-US" altLang="fr-FR"/>
              <a:t>SEG2106 - Hussein Al Osman - Winter 2014</a:t>
            </a:r>
          </a:p>
        </p:txBody>
      </p:sp>
      <p:sp>
        <p:nvSpPr>
          <p:cNvPr id="1434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BE94A4E-1197-4E47-A024-4BE226596C33}" type="slidenum">
              <a:rPr lang="en-US" altLang="fr-FR" sz="1200" b="0" smtClean="0">
                <a:solidFill>
                  <a:srgbClr val="898989"/>
                </a:solidFill>
                <a:cs typeface="Arial" pitchFamily="34" charset="0"/>
              </a:rPr>
              <a:pPr>
                <a:spcBef>
                  <a:spcPct val="0"/>
                </a:spcBef>
                <a:spcAft>
                  <a:spcPct val="0"/>
                </a:spcAft>
                <a:buFontTx/>
                <a:buNone/>
              </a:pPr>
              <a:t>320</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313047674"/>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Révision: le Rôle de l’analyseur syntaxique</a:t>
            </a:r>
            <a:endParaRPr lang="fr-CA" altLang="fr-FR" dirty="0"/>
          </a:p>
        </p:txBody>
      </p:sp>
      <p:sp>
        <p:nvSpPr>
          <p:cNvPr id="5" name="Footer Placeholder 3"/>
          <p:cNvSpPr>
            <a:spLocks noGrp="1"/>
          </p:cNvSpPr>
          <p:nvPr>
            <p:ph type="ftr" sz="quarter" idx="10"/>
          </p:nvPr>
        </p:nvSpPr>
        <p:spPr/>
        <p:txBody>
          <a:bodyPr/>
          <a:lstStyle/>
          <a:p>
            <a:pPr>
              <a:defRPr/>
            </a:pPr>
            <a:r>
              <a:rPr lang="en-US" altLang="fr-FR"/>
              <a:t>SEG2106 - Hussein Al Osman - Winter 2014</a:t>
            </a:r>
          </a:p>
        </p:txBody>
      </p:sp>
      <p:sp>
        <p:nvSpPr>
          <p:cNvPr id="1536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D824F85-AFC0-4830-AE34-CCA826C95D5B}" type="slidenum">
              <a:rPr lang="en-US" altLang="fr-FR" sz="1200" b="0" smtClean="0">
                <a:solidFill>
                  <a:srgbClr val="898989"/>
                </a:solidFill>
                <a:cs typeface="Arial" pitchFamily="34" charset="0"/>
              </a:rPr>
              <a:pPr>
                <a:spcBef>
                  <a:spcPct val="0"/>
                </a:spcBef>
                <a:spcAft>
                  <a:spcPct val="0"/>
                </a:spcAft>
                <a:buFontTx/>
                <a:buNone/>
              </a:pPr>
              <a:t>321</a:t>
            </a:fld>
            <a:endParaRPr lang="en-US" altLang="fr-FR" sz="1200" b="0" smtClean="0">
              <a:solidFill>
                <a:srgbClr val="898989"/>
              </a:solidFill>
              <a:cs typeface="Arial" pitchFamily="34" charset="0"/>
            </a:endParaRPr>
          </a:p>
        </p:txBody>
      </p:sp>
      <p:pic>
        <p:nvPicPr>
          <p:cNvPr id="15365"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9388" y="2432050"/>
            <a:ext cx="8559800" cy="21494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64355040"/>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Analyseurs syntaxiques prédictifs</a:t>
            </a:r>
            <a:endParaRPr lang="fr-CA" dirty="0"/>
          </a:p>
        </p:txBody>
      </p:sp>
      <p:sp>
        <p:nvSpPr>
          <p:cNvPr id="16387" name="Content Placeholder 2"/>
          <p:cNvSpPr>
            <a:spLocks noGrp="1"/>
          </p:cNvSpPr>
          <p:nvPr>
            <p:ph idx="1"/>
          </p:nvPr>
        </p:nvSpPr>
        <p:spPr/>
        <p:txBody>
          <a:bodyPr/>
          <a:lstStyle/>
          <a:p>
            <a:r>
              <a:rPr lang="fr-CA" altLang="fr-FR" smtClean="0"/>
              <a:t>Nous avons vu que les analyseurs syntaxiques descendants ont besoin de reculer lorsqu’ils choisissent la mauvaise production</a:t>
            </a:r>
          </a:p>
          <a:p>
            <a:endParaRPr lang="fr-CA" altLang="fr-FR" smtClean="0"/>
          </a:p>
          <a:p>
            <a:r>
              <a:rPr lang="fr-CA" altLang="fr-FR" smtClean="0"/>
              <a:t>Nous voulons éviter de reculer.</a:t>
            </a:r>
          </a:p>
          <a:p>
            <a:endParaRPr lang="fr-CA" altLang="fr-FR" smtClean="0"/>
          </a:p>
          <a:p>
            <a:r>
              <a:rPr lang="fr-CA" altLang="fr-FR" smtClean="0"/>
              <a:t>Les analyseurs syntaxiques prédictifs sont utiles dans ce cas</a:t>
            </a:r>
          </a:p>
          <a:p>
            <a:pPr marL="800100" lvl="1" indent="-342900"/>
            <a:r>
              <a:rPr lang="fr-CA" altLang="fr-FR" smtClean="0"/>
              <a:t>LL(1): scanning de gauche à droite, dérivation à gauche, 1-token d’avance</a:t>
            </a:r>
          </a:p>
          <a:p>
            <a:pPr marL="800100" lvl="1" indent="-342900"/>
            <a:r>
              <a:rPr lang="fr-CA" altLang="fr-FR" smtClean="0"/>
              <a:t>LR(1): scanning de gauche à droite, dérivation è droite, 1-token d’avance</a:t>
            </a:r>
          </a:p>
          <a:p>
            <a:endParaRPr lang="fr-CA" altLang="fr-FR" smtClean="0"/>
          </a:p>
        </p:txBody>
      </p:sp>
      <p:sp>
        <p:nvSpPr>
          <p:cNvPr id="4" name="Footer Placeholder 3"/>
          <p:cNvSpPr>
            <a:spLocks noGrp="1"/>
          </p:cNvSpPr>
          <p:nvPr>
            <p:ph type="ftr" sz="quarter" idx="10"/>
          </p:nvPr>
        </p:nvSpPr>
        <p:spPr/>
        <p:txBody>
          <a:bodyPr/>
          <a:lstStyle/>
          <a:p>
            <a:pPr>
              <a:defRPr/>
            </a:pPr>
            <a:r>
              <a:rPr lang="en-US"/>
              <a:t>SEG2106 - Hussein Al Osman - Winter 2014</a:t>
            </a:r>
            <a:endParaRPr lang="en-US" dirty="0"/>
          </a:p>
        </p:txBody>
      </p:sp>
      <p:sp>
        <p:nvSpPr>
          <p:cNvPr id="163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BAA8D7D-7619-44AB-BE88-5CE9BB4982AA}" type="slidenum">
              <a:rPr lang="fr-CA" altLang="fr-FR" sz="1200" b="0" smtClean="0">
                <a:solidFill>
                  <a:srgbClr val="898989"/>
                </a:solidFill>
                <a:cs typeface="Arial" pitchFamily="34" charset="0"/>
              </a:rPr>
              <a:pPr>
                <a:spcBef>
                  <a:spcPct val="0"/>
                </a:spcBef>
                <a:spcAft>
                  <a:spcPct val="0"/>
                </a:spcAft>
                <a:buFontTx/>
                <a:buNone/>
              </a:pPr>
              <a:t>322</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618644623"/>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Grammaire LL(1)</a:t>
            </a:r>
            <a:endParaRPr lang="fr-CA" dirty="0"/>
          </a:p>
        </p:txBody>
      </p:sp>
      <p:sp>
        <p:nvSpPr>
          <p:cNvPr id="17411" name="Content Placeholder 2"/>
          <p:cNvSpPr>
            <a:spLocks noGrp="1"/>
          </p:cNvSpPr>
          <p:nvPr>
            <p:ph idx="1"/>
          </p:nvPr>
        </p:nvSpPr>
        <p:spPr>
          <a:xfrm>
            <a:off x="457200" y="1752600"/>
            <a:ext cx="7620000" cy="2540000"/>
          </a:xfrm>
        </p:spPr>
        <p:txBody>
          <a:bodyPr/>
          <a:lstStyle/>
          <a:p>
            <a:r>
              <a:rPr lang="fr-CA" altLang="fr-FR" smtClean="0"/>
              <a:t>Afin d’utiliser les analyseurs syntaxiques LL(1), la grammaire non-contextuelle doit être:</a:t>
            </a:r>
          </a:p>
          <a:p>
            <a:pPr marL="800100" lvl="1" indent="-342900"/>
            <a:r>
              <a:rPr lang="fr-CA" altLang="fr-FR" smtClean="0"/>
              <a:t>Non ambigüe (nous avons déjà discuté de l’ambiguïté)</a:t>
            </a:r>
          </a:p>
          <a:p>
            <a:pPr marL="800100" lvl="1" indent="-342900"/>
            <a:r>
              <a:rPr lang="fr-CA" altLang="fr-FR" smtClean="0"/>
              <a:t>Sans récursivité gauche (nous avons déjà discuté de l’élimination de la récursivité gauche)</a:t>
            </a:r>
          </a:p>
          <a:p>
            <a:pPr marL="800100" lvl="1" indent="-342900"/>
            <a:r>
              <a:rPr lang="fr-CA" altLang="fr-FR" smtClean="0"/>
              <a:t>Factorisée à gauche (nous allons discuté de la factorisation gauche aujourd’hui)</a:t>
            </a: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1741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3758A91-4C8E-47D8-901D-9624ECFBD05A}" type="slidenum">
              <a:rPr lang="fr-CA" altLang="fr-FR" sz="1200" b="0" smtClean="0">
                <a:solidFill>
                  <a:srgbClr val="898989"/>
                </a:solidFill>
                <a:cs typeface="Arial" pitchFamily="34" charset="0"/>
              </a:rPr>
              <a:pPr>
                <a:spcBef>
                  <a:spcPct val="0"/>
                </a:spcBef>
                <a:spcAft>
                  <a:spcPct val="0"/>
                </a:spcAft>
                <a:buFontTx/>
                <a:buNone/>
              </a:pPr>
              <a:t>323</a:t>
            </a:fld>
            <a:endParaRPr lang="fr-CA" altLang="fr-FR" sz="1200" b="0" smtClean="0">
              <a:solidFill>
                <a:srgbClr val="898989"/>
              </a:solidFill>
              <a:cs typeface="Arial" pitchFamily="34" charset="0"/>
            </a:endParaRPr>
          </a:p>
        </p:txBody>
      </p:sp>
      <p:sp>
        <p:nvSpPr>
          <p:cNvPr id="9" name="TextBox 8"/>
          <p:cNvSpPr txBox="1">
            <a:spLocks noChangeArrowheads="1"/>
          </p:cNvSpPr>
          <p:nvPr/>
        </p:nvSpPr>
        <p:spPr bwMode="auto">
          <a:xfrm>
            <a:off x="107950" y="4751388"/>
            <a:ext cx="1584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400" b="0"/>
              <a:t>Grammaire</a:t>
            </a:r>
          </a:p>
          <a:p>
            <a:pPr eaLnBrk="1" hangingPunct="1">
              <a:spcBef>
                <a:spcPct val="0"/>
              </a:spcBef>
              <a:spcAft>
                <a:spcPct val="0"/>
              </a:spcAft>
              <a:buFontTx/>
              <a:buNone/>
            </a:pPr>
            <a:r>
              <a:rPr lang="fr-FR" altLang="fr-FR" sz="1400" b="0"/>
              <a:t>Non-Contextuelle</a:t>
            </a:r>
          </a:p>
        </p:txBody>
      </p:sp>
      <p:cxnSp>
        <p:nvCxnSpPr>
          <p:cNvPr id="11" name="Straight Arrow Connector 10"/>
          <p:cNvCxnSpPr>
            <a:stCxn id="9" idx="3"/>
            <a:endCxn id="12" idx="1"/>
          </p:cNvCxnSpPr>
          <p:nvPr/>
        </p:nvCxnSpPr>
        <p:spPr>
          <a:xfrm>
            <a:off x="1692275" y="5013325"/>
            <a:ext cx="358775"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12" name="Rectangle 11"/>
          <p:cNvSpPr/>
          <p:nvPr/>
        </p:nvSpPr>
        <p:spPr>
          <a:xfrm>
            <a:off x="2051050" y="4510088"/>
            <a:ext cx="1368425" cy="100647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r>
              <a:rPr lang="fr-FR" sz="1600" dirty="0"/>
              <a:t>Elimination d’ambiguïté</a:t>
            </a:r>
          </a:p>
        </p:txBody>
      </p:sp>
      <p:sp>
        <p:nvSpPr>
          <p:cNvPr id="23" name="Rectangle 22"/>
          <p:cNvSpPr/>
          <p:nvPr/>
        </p:nvSpPr>
        <p:spPr>
          <a:xfrm>
            <a:off x="3708400" y="4510088"/>
            <a:ext cx="1655763" cy="100647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r>
              <a:rPr lang="fr-FR" sz="1600" dirty="0"/>
              <a:t>Elimination de récursivité gauche</a:t>
            </a:r>
          </a:p>
        </p:txBody>
      </p:sp>
      <p:cxnSp>
        <p:nvCxnSpPr>
          <p:cNvPr id="25" name="Straight Arrow Connector 24"/>
          <p:cNvCxnSpPr>
            <a:stCxn id="12" idx="3"/>
            <a:endCxn id="23" idx="1"/>
          </p:cNvCxnSpPr>
          <p:nvPr/>
        </p:nvCxnSpPr>
        <p:spPr>
          <a:xfrm>
            <a:off x="3419475" y="5013325"/>
            <a:ext cx="288925"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5651500" y="4510088"/>
            <a:ext cx="1441450" cy="1006475"/>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r>
              <a:rPr lang="fr-FR" sz="1600" dirty="0"/>
              <a:t>Factorisation à gauche</a:t>
            </a:r>
            <a:endParaRPr lang="fr-FR" sz="2000" dirty="0"/>
          </a:p>
        </p:txBody>
      </p:sp>
      <p:cxnSp>
        <p:nvCxnSpPr>
          <p:cNvPr id="27" name="Straight Arrow Connector 26"/>
          <p:cNvCxnSpPr>
            <a:stCxn id="23" idx="3"/>
            <a:endCxn id="26" idx="1"/>
          </p:cNvCxnSpPr>
          <p:nvPr/>
        </p:nvCxnSpPr>
        <p:spPr>
          <a:xfrm>
            <a:off x="5364163" y="5013325"/>
            <a:ext cx="287337"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a:stCxn id="26" idx="3"/>
            <a:endCxn id="33" idx="1"/>
          </p:cNvCxnSpPr>
          <p:nvPr/>
        </p:nvCxnSpPr>
        <p:spPr>
          <a:xfrm>
            <a:off x="7092950" y="5013325"/>
            <a:ext cx="43180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a:spLocks noChangeArrowheads="1"/>
          </p:cNvSpPr>
          <p:nvPr/>
        </p:nvSpPr>
        <p:spPr bwMode="auto">
          <a:xfrm>
            <a:off x="7524750" y="4751388"/>
            <a:ext cx="13684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FR" altLang="fr-FR" sz="1400" b="0"/>
              <a:t>Grammaire LL(1)</a:t>
            </a:r>
          </a:p>
        </p:txBody>
      </p:sp>
      <p:sp>
        <p:nvSpPr>
          <p:cNvPr id="38" name="Rectangle 37"/>
          <p:cNvSpPr/>
          <p:nvPr/>
        </p:nvSpPr>
        <p:spPr>
          <a:xfrm>
            <a:off x="1871663" y="4365625"/>
            <a:ext cx="5437187" cy="1295400"/>
          </a:xfrm>
          <a:prstGeom prst="rect">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9" name="TextBox 38"/>
          <p:cNvSpPr txBox="1">
            <a:spLocks noChangeArrowheads="1"/>
          </p:cNvSpPr>
          <p:nvPr/>
        </p:nvSpPr>
        <p:spPr bwMode="auto">
          <a:xfrm>
            <a:off x="1060450" y="5805488"/>
            <a:ext cx="64643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800" b="0"/>
              <a:t>Les méthodes ci-hauts convertissent plusieurs grammaires en forme LL(1) mais pas toutes… Il existe plusieurs exceptions.</a:t>
            </a:r>
          </a:p>
        </p:txBody>
      </p:sp>
    </p:spTree>
    <p:extLst>
      <p:ext uri="{BB962C8B-B14F-4D97-AF65-F5344CB8AC3E}">
        <p14:creationId xmlns:p14="http://schemas.microsoft.com/office/powerpoint/2010/main" val="273183368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fill="hold" nodeType="with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500"/>
                                        <p:tgtEl>
                                          <p:spTgt spid="33"/>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fade">
                                      <p:cBhvr>
                                        <p:cTn id="23" dur="500"/>
                                        <p:tgtEl>
                                          <p:spTgt spid="38"/>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12"/>
                                        </p:tgtEl>
                                        <p:attrNameLst>
                                          <p:attrName>style.visibility</p:attrName>
                                        </p:attrNameLst>
                                      </p:cBhvr>
                                      <p:to>
                                        <p:strVal val="visible"/>
                                      </p:to>
                                    </p:set>
                                    <p:animEffect transition="in" filter="fade">
                                      <p:cBhvr>
                                        <p:cTn id="28" dur="500"/>
                                        <p:tgtEl>
                                          <p:spTgt spid="12"/>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nodeType="clickEffect">
                                  <p:stCondLst>
                                    <p:cond delay="0"/>
                                  </p:stCondLst>
                                  <p:childTnLst>
                                    <p:set>
                                      <p:cBhvr>
                                        <p:cTn id="32" dur="1" fill="hold">
                                          <p:stCondLst>
                                            <p:cond delay="0"/>
                                          </p:stCondLst>
                                        </p:cTn>
                                        <p:tgtEl>
                                          <p:spTgt spid="25"/>
                                        </p:tgtEl>
                                        <p:attrNameLst>
                                          <p:attrName>style.visibility</p:attrName>
                                        </p:attrNameLst>
                                      </p:cBhvr>
                                      <p:to>
                                        <p:strVal val="visible"/>
                                      </p:to>
                                    </p:set>
                                    <p:animEffect transition="in" filter="fade">
                                      <p:cBhvr>
                                        <p:cTn id="33" dur="500"/>
                                        <p:tgtEl>
                                          <p:spTgt spid="2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nodeType="click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500"/>
                                        <p:tgtEl>
                                          <p:spTgt spid="2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6"/>
                                        </p:tgtEl>
                                        <p:attrNameLst>
                                          <p:attrName>style.visibility</p:attrName>
                                        </p:attrNameLst>
                                      </p:cBhvr>
                                      <p:to>
                                        <p:strVal val="visible"/>
                                      </p:to>
                                    </p:set>
                                    <p:animEffect transition="in" filter="fade">
                                      <p:cBhvr>
                                        <p:cTn id="44" dur="500"/>
                                        <p:tgtEl>
                                          <p:spTgt spid="26"/>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fade">
                                      <p:cBhvr>
                                        <p:cTn id="49"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2" grpId="0" animBg="1"/>
      <p:bldP spid="23" grpId="0" animBg="1"/>
      <p:bldP spid="26" grpId="0" animBg="1"/>
      <p:bldP spid="33" grpId="0"/>
      <p:bldP spid="38" grpId="0" animBg="1"/>
      <p:bldP spid="39"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457200" y="152400"/>
            <a:ext cx="6934200" cy="1371600"/>
          </a:xfrm>
        </p:spPr>
        <p:txBody>
          <a:bodyPr/>
          <a:lstStyle/>
          <a:p>
            <a:pPr>
              <a:defRPr/>
            </a:pPr>
            <a:r>
              <a:rPr lang="fr-CA" altLang="fr-FR" dirty="0" smtClean="0"/>
              <a:t>Révision: récursivité gauche</a:t>
            </a:r>
            <a:endParaRPr lang="fr-CA" altLang="fr-FR" dirty="0"/>
          </a:p>
        </p:txBody>
      </p:sp>
      <p:sp>
        <p:nvSpPr>
          <p:cNvPr id="19459" name="Rectangle 3"/>
          <p:cNvSpPr>
            <a:spLocks noGrp="1" noChangeArrowheads="1"/>
          </p:cNvSpPr>
          <p:nvPr>
            <p:ph idx="1"/>
          </p:nvPr>
        </p:nvSpPr>
        <p:spPr/>
        <p:txBody>
          <a:bodyPr/>
          <a:lstStyle/>
          <a:p>
            <a:pPr>
              <a:lnSpc>
                <a:spcPct val="90000"/>
              </a:lnSpc>
              <a:buFont typeface="Arial" charset="0"/>
              <a:buNone/>
              <a:defRPr/>
            </a:pPr>
            <a:r>
              <a:rPr lang="fr-CA" altLang="fr-FR" sz="2800" dirty="0" smtClean="0"/>
              <a:t>Une grammaire est récursive à gauche si:</a:t>
            </a:r>
          </a:p>
          <a:p>
            <a:pPr marL="274637" lvl="1" indent="0">
              <a:lnSpc>
                <a:spcPct val="90000"/>
              </a:lnSpc>
              <a:buFont typeface="Arial" charset="0"/>
              <a:buNone/>
              <a:defRPr/>
            </a:pPr>
            <a:endParaRPr lang="fr-CA" altLang="fr-FR" sz="2400" dirty="0" smtClean="0"/>
          </a:p>
          <a:p>
            <a:pPr marL="274637" lvl="1" indent="0">
              <a:lnSpc>
                <a:spcPct val="150000"/>
              </a:lnSpc>
              <a:buFont typeface="Arial" charset="0"/>
              <a:buNone/>
              <a:defRPr/>
            </a:pPr>
            <a:r>
              <a:rPr lang="fr-CA" altLang="fr-FR" sz="2800" b="1" dirty="0" smtClean="0"/>
              <a:t>“Elle possède un non-terminal </a:t>
            </a:r>
            <a:r>
              <a:rPr lang="fr-CA" altLang="fr-FR" sz="2800" b="1" dirty="0" smtClean="0">
                <a:solidFill>
                  <a:schemeClr val="tx2"/>
                </a:solidFill>
              </a:rPr>
              <a:t>A</a:t>
            </a:r>
            <a:r>
              <a:rPr lang="fr-CA" altLang="fr-FR" sz="2800" b="1" dirty="0" smtClean="0"/>
              <a:t> de sorte qu’il existe une dérivation </a:t>
            </a:r>
            <a:r>
              <a:rPr lang="fr-CA" altLang="fr-FR" sz="2800" b="1" i="1" dirty="0" smtClean="0">
                <a:solidFill>
                  <a:schemeClr val="tx2"/>
                </a:solidFill>
              </a:rPr>
              <a:t>A</a:t>
            </a:r>
            <a:r>
              <a:rPr lang="fr-CA" altLang="fr-FR" sz="2800" b="1" i="1" dirty="0" smtClean="0">
                <a:solidFill>
                  <a:schemeClr val="tx2"/>
                </a:solidFill>
                <a:sym typeface="Symbol" pitchFamily="18" charset="2"/>
              </a:rPr>
              <a:t></a:t>
            </a:r>
            <a:r>
              <a:rPr lang="fr-CA" altLang="fr-FR" sz="2800" b="1" i="1" dirty="0" smtClean="0">
                <a:solidFill>
                  <a:schemeClr val="tx2"/>
                </a:solidFill>
              </a:rPr>
              <a:t>A</a:t>
            </a:r>
            <a:r>
              <a:rPr lang="fr-CA" altLang="fr-FR" sz="2800" b="1" i="1" dirty="0" smtClean="0">
                <a:solidFill>
                  <a:schemeClr val="tx2"/>
                </a:solidFill>
                <a:sym typeface="Symbol" pitchFamily="18" charset="2"/>
              </a:rPr>
              <a:t></a:t>
            </a:r>
            <a:r>
              <a:rPr lang="fr-CA" altLang="fr-FR" sz="2800" b="1" dirty="0" smtClean="0">
                <a:solidFill>
                  <a:schemeClr val="tx2"/>
                </a:solidFill>
              </a:rPr>
              <a:t> </a:t>
            </a:r>
            <a:r>
              <a:rPr lang="fr-CA" altLang="fr-FR" sz="2800" b="1" dirty="0" smtClean="0"/>
              <a:t>pour une chaîne </a:t>
            </a:r>
            <a:r>
              <a:rPr lang="fr-CA" altLang="fr-FR" sz="2800" b="1" i="1" dirty="0" smtClean="0">
                <a:solidFill>
                  <a:schemeClr val="tx2"/>
                </a:solidFill>
                <a:sym typeface="Symbol" pitchFamily="18" charset="2"/>
              </a:rPr>
              <a:t>”</a:t>
            </a:r>
          </a:p>
          <a:p>
            <a:pPr indent="-182563" algn="ctr">
              <a:lnSpc>
                <a:spcPct val="150000"/>
              </a:lnSpc>
              <a:buFont typeface="Arial" charset="0"/>
              <a:buNone/>
              <a:defRPr/>
            </a:pPr>
            <a:r>
              <a:rPr lang="fr-CA" altLang="fr-FR" sz="2800" i="1" dirty="0" smtClean="0">
                <a:solidFill>
                  <a:schemeClr val="tx2"/>
                </a:solidFill>
                <a:sym typeface="Symbol" pitchFamily="18" charset="2"/>
              </a:rPr>
              <a:t>Les analyseurs syntaxiques descendants ne peuvent pas traiter la récursivité gauche dans une grammaire</a:t>
            </a:r>
            <a:endParaRPr lang="fr-CA" altLang="fr-FR" dirty="0" smtClean="0"/>
          </a:p>
          <a:p>
            <a:pPr>
              <a:lnSpc>
                <a:spcPct val="90000"/>
              </a:lnSpc>
              <a:buFont typeface="Arial" charset="0"/>
              <a:buNone/>
              <a:defRPr/>
            </a:pPr>
            <a:endParaRPr lang="fr-CA" altLang="fr-FR" sz="2400" dirty="0"/>
          </a:p>
        </p:txBody>
      </p:sp>
      <p:sp>
        <p:nvSpPr>
          <p:cNvPr id="6" name="Footer Placeholder 4"/>
          <p:cNvSpPr>
            <a:spLocks noGrp="1"/>
          </p:cNvSpPr>
          <p:nvPr>
            <p:ph type="ftr" sz="quarter" idx="10"/>
          </p:nvPr>
        </p:nvSpPr>
        <p:spPr/>
        <p:txBody>
          <a:bodyPr/>
          <a:lstStyle/>
          <a:p>
            <a:pPr>
              <a:defRPr/>
            </a:pPr>
            <a:r>
              <a:rPr lang="en-US" altLang="fr-FR"/>
              <a:t>SEG2106 - Hussein Al Osman - Winter 2014</a:t>
            </a:r>
          </a:p>
        </p:txBody>
      </p:sp>
      <p:sp>
        <p:nvSpPr>
          <p:cNvPr id="1843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7777696-89A7-4EBF-B397-237F647B7202}" type="slidenum">
              <a:rPr lang="en-US" altLang="fr-FR" sz="1200" b="0" smtClean="0">
                <a:solidFill>
                  <a:srgbClr val="898989"/>
                </a:solidFill>
                <a:cs typeface="Arial" pitchFamily="34" charset="0"/>
              </a:rPr>
              <a:pPr>
                <a:spcBef>
                  <a:spcPct val="0"/>
                </a:spcBef>
                <a:spcAft>
                  <a:spcPct val="0"/>
                </a:spcAft>
                <a:buFontTx/>
                <a:buNone/>
              </a:pPr>
              <a:t>324</a:t>
            </a:fld>
            <a:endParaRPr lang="en-US" altLang="fr-FR" sz="1200" b="0" smtClean="0">
              <a:solidFill>
                <a:srgbClr val="898989"/>
              </a:solidFill>
              <a:cs typeface="Arial" pitchFamily="34" charset="0"/>
            </a:endParaRPr>
          </a:p>
        </p:txBody>
      </p:sp>
      <p:sp>
        <p:nvSpPr>
          <p:cNvPr id="18438" name="Text Box 6"/>
          <p:cNvSpPr txBox="1">
            <a:spLocks noChangeArrowheads="1"/>
          </p:cNvSpPr>
          <p:nvPr/>
        </p:nvSpPr>
        <p:spPr bwMode="auto">
          <a:xfrm>
            <a:off x="5580063" y="3357563"/>
            <a:ext cx="363537" cy="46196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2400" b="0">
                <a:solidFill>
                  <a:schemeClr val="tx2"/>
                </a:solidFill>
              </a:rPr>
              <a:t>+</a:t>
            </a:r>
            <a:endParaRPr lang="en-US" altLang="fr-FR" sz="2800" b="0">
              <a:solidFill>
                <a:schemeClr val="tx2"/>
              </a:solidFill>
            </a:endParaRPr>
          </a:p>
        </p:txBody>
      </p:sp>
    </p:spTree>
    <p:extLst>
      <p:ext uri="{BB962C8B-B14F-4D97-AF65-F5344CB8AC3E}">
        <p14:creationId xmlns:p14="http://schemas.microsoft.com/office/powerpoint/2010/main" val="5301325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459">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a:xfrm>
            <a:off x="457200" y="152400"/>
            <a:ext cx="6934200" cy="1371600"/>
          </a:xfrm>
        </p:spPr>
        <p:txBody>
          <a:bodyPr/>
          <a:lstStyle/>
          <a:p>
            <a:pPr>
              <a:defRPr/>
            </a:pPr>
            <a:r>
              <a:rPr lang="fr-CA" altLang="fr-FR" dirty="0" smtClean="0"/>
              <a:t>Éliminer la récursivité gauche</a:t>
            </a:r>
            <a:endParaRPr lang="fr-CA" altLang="fr-FR" dirty="0"/>
          </a:p>
        </p:txBody>
      </p:sp>
      <p:sp>
        <p:nvSpPr>
          <p:cNvPr id="19459" name="Rectangle 3"/>
          <p:cNvSpPr>
            <a:spLocks noGrp="1" noChangeArrowheads="1"/>
          </p:cNvSpPr>
          <p:nvPr>
            <p:ph idx="1"/>
          </p:nvPr>
        </p:nvSpPr>
        <p:spPr/>
        <p:txBody>
          <a:bodyPr/>
          <a:lstStyle/>
          <a:p>
            <a:pPr>
              <a:lnSpc>
                <a:spcPct val="90000"/>
              </a:lnSpc>
            </a:pPr>
            <a:r>
              <a:rPr lang="fr-CA" altLang="fr-FR" smtClean="0"/>
              <a:t>Considérez le fragment de grammaire:</a:t>
            </a:r>
          </a:p>
          <a:p>
            <a:pPr>
              <a:lnSpc>
                <a:spcPct val="90000"/>
              </a:lnSpc>
            </a:pPr>
            <a:endParaRPr lang="fr-CA" altLang="fr-FR" smtClean="0"/>
          </a:p>
          <a:p>
            <a:pPr>
              <a:lnSpc>
                <a:spcPct val="90000"/>
              </a:lnSpc>
            </a:pPr>
            <a:endParaRPr lang="fr-CA" altLang="fr-FR" smtClean="0"/>
          </a:p>
          <a:p>
            <a:pPr>
              <a:lnSpc>
                <a:spcPct val="90000"/>
              </a:lnSpc>
            </a:pPr>
            <a:r>
              <a:rPr lang="fr-CA" altLang="fr-FR" smtClean="0"/>
              <a:t>Où </a:t>
            </a:r>
            <a:r>
              <a:rPr lang="fr-CA" altLang="fr-FR" smtClean="0">
                <a:solidFill>
                  <a:schemeClr val="tx2"/>
                </a:solidFill>
              </a:rPr>
              <a:t>α </a:t>
            </a:r>
            <a:r>
              <a:rPr lang="fr-CA" altLang="fr-FR" smtClean="0"/>
              <a:t>et </a:t>
            </a:r>
            <a:r>
              <a:rPr lang="fr-CA" altLang="fr-FR" smtClean="0">
                <a:solidFill>
                  <a:schemeClr val="tx2"/>
                </a:solidFill>
              </a:rPr>
              <a:t>β </a:t>
            </a:r>
            <a:r>
              <a:rPr lang="fr-CA" altLang="fr-FR" smtClean="0"/>
              <a:t>ne commencent pas par </a:t>
            </a:r>
            <a:r>
              <a:rPr lang="fr-CA" altLang="fr-FR" smtClean="0">
                <a:solidFill>
                  <a:schemeClr val="tx2"/>
                </a:solidFill>
                <a:latin typeface="Courier New" pitchFamily="49" charset="0"/>
                <a:cs typeface="Courier New" pitchFamily="49" charset="0"/>
              </a:rPr>
              <a:t>〈foo〉</a:t>
            </a:r>
            <a:endParaRPr lang="fr-CA" altLang="fr-FR" smtClean="0"/>
          </a:p>
          <a:p>
            <a:pPr>
              <a:lnSpc>
                <a:spcPct val="90000"/>
              </a:lnSpc>
            </a:pPr>
            <a:r>
              <a:rPr lang="fr-CA" altLang="fr-FR" smtClean="0"/>
              <a:t>On peut réécrire ceci de la façon suivante:</a:t>
            </a:r>
          </a:p>
          <a:p>
            <a:pPr>
              <a:lnSpc>
                <a:spcPct val="90000"/>
              </a:lnSpc>
            </a:pPr>
            <a:endParaRPr lang="fr-CA" altLang="fr-FR" smtClean="0"/>
          </a:p>
          <a:p>
            <a:pPr>
              <a:lnSpc>
                <a:spcPct val="90000"/>
              </a:lnSpc>
            </a:pPr>
            <a:endParaRPr lang="fr-CA" altLang="fr-FR" smtClean="0"/>
          </a:p>
          <a:p>
            <a:pPr>
              <a:lnSpc>
                <a:spcPct val="90000"/>
              </a:lnSpc>
            </a:pPr>
            <a:endParaRPr lang="fr-CA" altLang="fr-FR" smtClean="0"/>
          </a:p>
          <a:p>
            <a:pPr>
              <a:lnSpc>
                <a:spcPct val="90000"/>
              </a:lnSpc>
            </a:pPr>
            <a:r>
              <a:rPr lang="fr-CA" altLang="fr-FR" smtClean="0"/>
              <a:t>Où </a:t>
            </a:r>
            <a:r>
              <a:rPr lang="fr-CA" altLang="fr-FR" smtClean="0">
                <a:solidFill>
                  <a:schemeClr val="tx2"/>
                </a:solidFill>
                <a:cs typeface="Courier New" pitchFamily="49" charset="0"/>
              </a:rPr>
              <a:t>〈bar〉</a:t>
            </a:r>
            <a:r>
              <a:rPr lang="fr-CA" altLang="fr-FR" smtClean="0">
                <a:cs typeface="Courier New" pitchFamily="49" charset="0"/>
              </a:rPr>
              <a:t>est un non-terminal</a:t>
            </a:r>
          </a:p>
          <a:p>
            <a:pPr>
              <a:lnSpc>
                <a:spcPct val="90000"/>
              </a:lnSpc>
            </a:pPr>
            <a:r>
              <a:rPr lang="fr-CA" altLang="fr-FR" smtClean="0">
                <a:cs typeface="Courier New" pitchFamily="49" charset="0"/>
              </a:rPr>
              <a:t>Ce fragment ne contient aucune récursivité gauche</a:t>
            </a:r>
            <a:endParaRPr lang="fr-CA" altLang="fr-FR" smtClean="0"/>
          </a:p>
          <a:p>
            <a:pPr>
              <a:lnSpc>
                <a:spcPct val="90000"/>
              </a:lnSpc>
            </a:pPr>
            <a:endParaRPr lang="fr-CA" altLang="fr-FR" sz="2400" smtClean="0"/>
          </a:p>
        </p:txBody>
      </p:sp>
      <p:sp>
        <p:nvSpPr>
          <p:cNvPr id="6" name="Footer Placeholder 4"/>
          <p:cNvSpPr>
            <a:spLocks noGrp="1"/>
          </p:cNvSpPr>
          <p:nvPr>
            <p:ph type="ftr" sz="quarter" idx="10"/>
          </p:nvPr>
        </p:nvSpPr>
        <p:spPr/>
        <p:txBody>
          <a:bodyPr/>
          <a:lstStyle/>
          <a:p>
            <a:pPr>
              <a:defRPr/>
            </a:pPr>
            <a:r>
              <a:rPr lang="en-US" altLang="fr-FR" dirty="0"/>
              <a:t>SEG2106 - Hussein Al Osman - Winter 2014</a:t>
            </a:r>
          </a:p>
        </p:txBody>
      </p:sp>
      <p:sp>
        <p:nvSpPr>
          <p:cNvPr id="1946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1DECEF1-44F8-445F-89F3-83CB96C097CD}" type="slidenum">
              <a:rPr lang="en-US" altLang="fr-FR" sz="1200" b="0" smtClean="0">
                <a:solidFill>
                  <a:srgbClr val="898989"/>
                </a:solidFill>
                <a:cs typeface="Arial" pitchFamily="34" charset="0"/>
              </a:rPr>
              <a:pPr>
                <a:spcBef>
                  <a:spcPct val="0"/>
                </a:spcBef>
                <a:spcAft>
                  <a:spcPct val="0"/>
                </a:spcAft>
                <a:buFontTx/>
                <a:buNone/>
              </a:pPr>
              <a:t>325</a:t>
            </a:fld>
            <a:endParaRPr lang="en-US" altLang="fr-FR" sz="1200" b="0" smtClean="0">
              <a:solidFill>
                <a:srgbClr val="898989"/>
              </a:solidFill>
              <a:cs typeface="Arial" pitchFamily="34" charset="0"/>
            </a:endParaRPr>
          </a:p>
        </p:txBody>
      </p:sp>
      <p:pic>
        <p:nvPicPr>
          <p:cNvPr id="1946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2060575"/>
            <a:ext cx="2544763" cy="8302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46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419475" y="3716338"/>
            <a:ext cx="2808288" cy="13430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03912255"/>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Factorisation gauche</a:t>
            </a:r>
            <a:endParaRPr lang="fr-CA" dirty="0"/>
          </a:p>
        </p:txBody>
      </p:sp>
      <p:sp>
        <p:nvSpPr>
          <p:cNvPr id="20483" name="Content Placeholder 2"/>
          <p:cNvSpPr>
            <a:spLocks noGrp="1"/>
          </p:cNvSpPr>
          <p:nvPr>
            <p:ph idx="1"/>
          </p:nvPr>
        </p:nvSpPr>
        <p:spPr/>
        <p:txBody>
          <a:bodyPr/>
          <a:lstStyle/>
          <a:p>
            <a:r>
              <a:rPr lang="fr-CA" altLang="fr-FR" sz="2400" smtClean="0"/>
              <a:t>Pour toutes deux productions A</a:t>
            </a:r>
            <a:r>
              <a:rPr lang="fr-CA" altLang="fr-FR" sz="2400" smtClean="0">
                <a:sym typeface="Wingdings" pitchFamily="2" charset="2"/>
              </a:rPr>
              <a:t></a:t>
            </a:r>
            <a:r>
              <a:rPr lang="fr-CA" altLang="fr-FR" sz="2400" smtClean="0"/>
              <a:t>α | β, on veut avoir une façon distincte pour choisir la bonne production à étendre</a:t>
            </a:r>
          </a:p>
          <a:p>
            <a:endParaRPr lang="fr-CA" altLang="fr-FR" sz="2400" smtClean="0"/>
          </a:p>
          <a:p>
            <a:r>
              <a:rPr lang="fr-CA" altLang="fr-FR" sz="2400" smtClean="0"/>
              <a:t>On définit FIRST(α) comme étant l’ensemble de terminaux qui apparaissent en début d’une chaîne quelconque dérivée de α</a:t>
            </a:r>
          </a:p>
          <a:p>
            <a:pPr lvl="1" indent="0">
              <a:buFont typeface="Arial" pitchFamily="34" charset="0"/>
              <a:buNone/>
            </a:pPr>
            <a:endParaRPr lang="fr-CA" altLang="fr-FR" sz="2400" smtClean="0"/>
          </a:p>
          <a:p>
            <a:pPr lvl="1" indent="0" algn="ctr">
              <a:buFont typeface="Arial" pitchFamily="34" charset="0"/>
              <a:buNone/>
            </a:pPr>
            <a:r>
              <a:rPr lang="fr-CA" altLang="fr-FR" sz="2400" smtClean="0"/>
              <a:t>Pour un terminal </a:t>
            </a:r>
            <a:r>
              <a:rPr lang="fr-CA" altLang="fr-FR" sz="2400" b="1" smtClean="0"/>
              <a:t>w</a:t>
            </a:r>
            <a:r>
              <a:rPr lang="fr-CA" altLang="fr-FR" sz="2400" smtClean="0"/>
              <a:t>, on peut dire que:</a:t>
            </a:r>
          </a:p>
          <a:p>
            <a:pPr lvl="1" indent="0" algn="ctr">
              <a:buFont typeface="Arial" pitchFamily="34" charset="0"/>
              <a:buNone/>
            </a:pPr>
            <a:endParaRPr lang="fr-CA" altLang="fr-FR" sz="2400" smtClean="0"/>
          </a:p>
          <a:p>
            <a:pPr lvl="1" indent="0" algn="ctr">
              <a:buFont typeface="Arial" pitchFamily="34" charset="0"/>
              <a:buNone/>
            </a:pPr>
            <a:r>
              <a:rPr lang="fr-CA" altLang="fr-FR" sz="2400" b="1" smtClean="0"/>
              <a:t>w ∈ FIRST(α) iff α </a:t>
            </a:r>
            <a:r>
              <a:rPr lang="fr-CA" altLang="fr-FR" sz="2400" b="1" smtClean="0">
                <a:sym typeface="Symbol" pitchFamily="18" charset="2"/>
              </a:rPr>
              <a:t>wz</a:t>
            </a:r>
          </a:p>
          <a:p>
            <a:endParaRPr lang="fr-CA" altLang="fr-FR" smtClean="0">
              <a:sym typeface="Symbol" pitchFamily="18" charset="2"/>
            </a:endParaRP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04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2DD5B65-6875-43BF-93D5-A05C0EC61BA6}" type="slidenum">
              <a:rPr lang="fr-CA" altLang="fr-FR" sz="1200" b="0" smtClean="0">
                <a:solidFill>
                  <a:srgbClr val="898989"/>
                </a:solidFill>
                <a:cs typeface="Arial" pitchFamily="34" charset="0"/>
              </a:rPr>
              <a:pPr>
                <a:spcBef>
                  <a:spcPct val="0"/>
                </a:spcBef>
                <a:spcAft>
                  <a:spcPct val="0"/>
                </a:spcAft>
                <a:buFontTx/>
                <a:buNone/>
              </a:pPr>
              <a:t>326</a:t>
            </a:fld>
            <a:endParaRPr lang="fr-CA" altLang="fr-FR" sz="1200" b="0" smtClean="0">
              <a:solidFill>
                <a:srgbClr val="898989"/>
              </a:solidFill>
              <a:cs typeface="Arial" pitchFamily="34" charset="0"/>
            </a:endParaRPr>
          </a:p>
        </p:txBody>
      </p:sp>
      <p:sp>
        <p:nvSpPr>
          <p:cNvPr id="20486" name="TextBox 5"/>
          <p:cNvSpPr txBox="1">
            <a:spLocks noChangeArrowheads="1"/>
          </p:cNvSpPr>
          <p:nvPr/>
        </p:nvSpPr>
        <p:spPr bwMode="auto">
          <a:xfrm>
            <a:off x="5364163" y="5997575"/>
            <a:ext cx="2159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a:t>
            </a:r>
            <a:endParaRPr lang="fr-CA" altLang="fr-FR" sz="1800" b="0"/>
          </a:p>
        </p:txBody>
      </p:sp>
    </p:spTree>
    <p:extLst>
      <p:ext uri="{BB962C8B-B14F-4D97-AF65-F5344CB8AC3E}">
        <p14:creationId xmlns:p14="http://schemas.microsoft.com/office/powerpoint/2010/main" val="1276846113"/>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Factorisation gauche</a:t>
            </a:r>
            <a:endParaRPr lang="fr-CA" dirty="0"/>
          </a:p>
        </p:txBody>
      </p:sp>
      <p:sp>
        <p:nvSpPr>
          <p:cNvPr id="21507" name="Content Placeholder 2"/>
          <p:cNvSpPr>
            <a:spLocks noGrp="1"/>
          </p:cNvSpPr>
          <p:nvPr>
            <p:ph idx="1"/>
          </p:nvPr>
        </p:nvSpPr>
        <p:spPr/>
        <p:txBody>
          <a:bodyPr/>
          <a:lstStyle/>
          <a:p>
            <a:r>
              <a:rPr lang="fr-CA" altLang="fr-FR" sz="2400" smtClean="0">
                <a:sym typeface="Symbol" pitchFamily="18" charset="2"/>
              </a:rPr>
              <a:t>Maintenant, retournons à nos deux productions: </a:t>
            </a:r>
            <a:r>
              <a:rPr lang="fr-CA" altLang="fr-FR" sz="2400" smtClean="0"/>
              <a:t>A</a:t>
            </a:r>
            <a:r>
              <a:rPr lang="fr-CA" altLang="fr-FR" sz="2400" smtClean="0">
                <a:sym typeface="Wingdings" pitchFamily="2" charset="2"/>
              </a:rPr>
              <a:t></a:t>
            </a:r>
            <a:r>
              <a:rPr lang="fr-CA" altLang="fr-FR" sz="2400" smtClean="0"/>
              <a:t>α et A</a:t>
            </a:r>
            <a:r>
              <a:rPr lang="fr-CA" altLang="fr-FR" sz="2400" smtClean="0">
                <a:sym typeface="Wingdings" pitchFamily="2" charset="2"/>
              </a:rPr>
              <a:t></a:t>
            </a:r>
            <a:r>
              <a:rPr lang="fr-CA" altLang="fr-FR" sz="2400" smtClean="0"/>
              <a:t>β, on veut:</a:t>
            </a:r>
          </a:p>
          <a:p>
            <a:r>
              <a:rPr lang="fr-CA" altLang="fr-FR" sz="2400" smtClean="0">
                <a:sym typeface="Symbol" pitchFamily="18" charset="2"/>
              </a:rPr>
              <a:t>		FIRST(</a:t>
            </a:r>
            <a:r>
              <a:rPr lang="fr-CA" altLang="fr-FR" sz="2400" smtClean="0"/>
              <a:t>α) ∩ </a:t>
            </a:r>
            <a:r>
              <a:rPr lang="fr-CA" altLang="fr-FR" sz="2400" smtClean="0">
                <a:sym typeface="Symbol" pitchFamily="18" charset="2"/>
              </a:rPr>
              <a:t>FIRST(</a:t>
            </a:r>
            <a:r>
              <a:rPr lang="fr-CA" altLang="fr-FR" sz="2400" smtClean="0"/>
              <a:t>β)  = </a:t>
            </a:r>
            <a:r>
              <a:rPr lang="fr-CA" altLang="fr-FR" sz="2400" smtClean="0">
                <a:latin typeface="Symbol" pitchFamily="18" charset="2"/>
              </a:rPr>
              <a:t>f</a:t>
            </a:r>
          </a:p>
          <a:p>
            <a:endParaRPr lang="fr-CA" altLang="fr-FR" sz="2400" smtClean="0">
              <a:sym typeface="Symbol" pitchFamily="18" charset="2"/>
            </a:endParaRPr>
          </a:p>
          <a:p>
            <a:r>
              <a:rPr lang="fr-CA" altLang="fr-FR" sz="2400" smtClean="0">
                <a:sym typeface="Symbol" pitchFamily="18" charset="2"/>
              </a:rPr>
              <a:t>Ceci permet à l’analyseur syntaxique de faire le bon choix avec une vue d’avance d’un seul symbole</a:t>
            </a: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15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2F77C54-88D7-47DB-90D0-E740541EBFF0}" type="slidenum">
              <a:rPr lang="fr-CA" altLang="fr-FR" sz="1200" b="0" smtClean="0">
                <a:solidFill>
                  <a:srgbClr val="898989"/>
                </a:solidFill>
                <a:cs typeface="Arial" pitchFamily="34" charset="0"/>
              </a:rPr>
              <a:pPr>
                <a:spcBef>
                  <a:spcPct val="0"/>
                </a:spcBef>
                <a:spcAft>
                  <a:spcPct val="0"/>
                </a:spcAft>
                <a:buFontTx/>
                <a:buNone/>
              </a:pPr>
              <a:t>327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34403954"/>
      </p:ext>
    </p:extLst>
  </p:cSld>
  <p:clrMapOvr>
    <a:masterClrMapping/>
  </p:clrMapOvr>
  <p:timing>
    <p:tnLst>
      <p:par>
        <p:cTn id="1" dur="indefinite" restart="never" nodeType="tmRoot"/>
      </p:par>
    </p:tn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Factorisation gauche</a:t>
            </a:r>
            <a:endParaRPr lang="fr-CA" dirty="0"/>
          </a:p>
        </p:txBody>
      </p:sp>
      <p:sp>
        <p:nvSpPr>
          <p:cNvPr id="3" name="Content Placeholder 2"/>
          <p:cNvSpPr>
            <a:spLocks noGrp="1"/>
          </p:cNvSpPr>
          <p:nvPr>
            <p:ph idx="1"/>
          </p:nvPr>
        </p:nvSpPr>
        <p:spPr/>
        <p:txBody>
          <a:bodyPr/>
          <a:lstStyle/>
          <a:p>
            <a:r>
              <a:rPr lang="fr-CA" altLang="fr-FR" sz="1800" smtClean="0"/>
              <a:t>Étant donné cette grammaire:</a:t>
            </a:r>
          </a:p>
          <a:p>
            <a:endParaRPr lang="fr-CA" altLang="fr-FR" smtClean="0"/>
          </a:p>
          <a:p>
            <a:endParaRPr lang="fr-CA" altLang="fr-FR" smtClean="0"/>
          </a:p>
          <a:p>
            <a:endParaRPr lang="fr-CA" altLang="fr-FR" smtClean="0"/>
          </a:p>
          <a:p>
            <a:endParaRPr lang="fr-CA" altLang="fr-FR" smtClean="0"/>
          </a:p>
          <a:p>
            <a:endParaRPr lang="fr-CA" altLang="fr-FR" sz="1800" smtClean="0"/>
          </a:p>
          <a:p>
            <a:r>
              <a:rPr lang="fr-CA" altLang="fr-FR" sz="1800" smtClean="0"/>
              <a:t>L’analyseur syntaxique ne peut pas choisir entre les productions 1, 2 et 3 étant donné un token d’entrée de </a:t>
            </a:r>
            <a:r>
              <a:rPr lang="fr-CA" altLang="fr-FR" sz="1800" smtClean="0">
                <a:latin typeface="Courier New" pitchFamily="49" charset="0"/>
                <a:cs typeface="Courier New" pitchFamily="49" charset="0"/>
              </a:rPr>
              <a:t>num</a:t>
            </a:r>
            <a:r>
              <a:rPr lang="fr-CA" altLang="fr-FR" sz="1800" smtClean="0"/>
              <a:t> ou </a:t>
            </a:r>
            <a:r>
              <a:rPr lang="fr-CA" altLang="fr-FR" sz="1800" smtClean="0">
                <a:latin typeface="Courier New" pitchFamily="49" charset="0"/>
                <a:cs typeface="Courier New" pitchFamily="49" charset="0"/>
              </a:rPr>
              <a:t>id</a:t>
            </a:r>
          </a:p>
          <a:p>
            <a:pPr algn="ctr"/>
            <a:r>
              <a:rPr lang="fr-CA" altLang="fr-FR" sz="1800" smtClean="0">
                <a:sym typeface="Symbol" pitchFamily="18" charset="2"/>
              </a:rPr>
              <a:t>FIRST(</a:t>
            </a:r>
            <a:r>
              <a:rPr lang="fr-CA" altLang="fr-FR" sz="1800" smtClean="0"/>
              <a:t>1) ∩ </a:t>
            </a:r>
            <a:r>
              <a:rPr lang="fr-CA" altLang="fr-FR" sz="1800" smtClean="0">
                <a:sym typeface="Symbol" pitchFamily="18" charset="2"/>
              </a:rPr>
              <a:t>FIRST(</a:t>
            </a:r>
            <a:r>
              <a:rPr lang="fr-CA" altLang="fr-FR" sz="1800" smtClean="0"/>
              <a:t>2) ∩ </a:t>
            </a:r>
            <a:r>
              <a:rPr lang="fr-CA" altLang="fr-FR" sz="1800" smtClean="0">
                <a:sym typeface="Symbol" pitchFamily="18" charset="2"/>
              </a:rPr>
              <a:t>FIRST(</a:t>
            </a:r>
            <a:r>
              <a:rPr lang="fr-CA" altLang="fr-FR" sz="1800" smtClean="0"/>
              <a:t>3) ≠ </a:t>
            </a:r>
            <a:r>
              <a:rPr lang="fr-CA" altLang="fr-FR" sz="1800" smtClean="0">
                <a:latin typeface="Symbol" pitchFamily="18" charset="2"/>
              </a:rPr>
              <a:t>f</a:t>
            </a:r>
          </a:p>
          <a:p>
            <a:endParaRPr lang="fr-CA" altLang="fr-FR" smtClean="0">
              <a:solidFill>
                <a:schemeClr val="tx2"/>
              </a:solidFill>
            </a:endParaRPr>
          </a:p>
          <a:p>
            <a:r>
              <a:rPr lang="fr-CA" altLang="fr-FR" smtClean="0">
                <a:solidFill>
                  <a:schemeClr val="tx2"/>
                </a:solidFill>
              </a:rPr>
              <a:t>La factorisation gauche est nécessaire pour résoudre ce problème!</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253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E3B5009-8906-4A7A-8BD9-6433B9A039F9}" type="slidenum">
              <a:rPr lang="fr-CA" altLang="fr-FR" sz="1200" b="0" smtClean="0">
                <a:solidFill>
                  <a:srgbClr val="898989"/>
                </a:solidFill>
                <a:cs typeface="Arial" pitchFamily="34" charset="0"/>
              </a:rPr>
              <a:pPr>
                <a:spcBef>
                  <a:spcPct val="0"/>
                </a:spcBef>
                <a:spcAft>
                  <a:spcPct val="0"/>
                </a:spcAft>
                <a:buFontTx/>
                <a:buNone/>
              </a:pPr>
              <a:t>328</a:t>
            </a:fld>
            <a:endParaRPr lang="fr-CA" altLang="fr-FR" sz="1200" b="0" smtClean="0">
              <a:solidFill>
                <a:srgbClr val="898989"/>
              </a:solidFill>
              <a:cs typeface="Arial" pitchFamily="34" charset="0"/>
            </a:endParaRPr>
          </a:p>
        </p:txBody>
      </p:sp>
      <p:grpSp>
        <p:nvGrpSpPr>
          <p:cNvPr id="22534" name="Group 6"/>
          <p:cNvGrpSpPr>
            <a:grpSpLocks/>
          </p:cNvGrpSpPr>
          <p:nvPr/>
        </p:nvGrpSpPr>
        <p:grpSpPr bwMode="auto">
          <a:xfrm>
            <a:off x="2843213" y="2159000"/>
            <a:ext cx="2736850" cy="2062163"/>
            <a:chOff x="2843808" y="2276872"/>
            <a:chExt cx="3160789" cy="2360849"/>
          </a:xfrm>
        </p:grpSpPr>
        <p:pic>
          <p:nvPicPr>
            <p:cNvPr id="2253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59832" y="2326531"/>
              <a:ext cx="2944765" cy="22586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537" name="TextBox 5"/>
            <p:cNvSpPr txBox="1">
              <a:spLocks noChangeArrowheads="1"/>
            </p:cNvSpPr>
            <p:nvPr/>
          </p:nvSpPr>
          <p:spPr bwMode="auto">
            <a:xfrm>
              <a:off x="2843808" y="2276872"/>
              <a:ext cx="648072" cy="23608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1</a:t>
              </a:r>
            </a:p>
            <a:p>
              <a:pPr eaLnBrk="1" hangingPunct="1">
                <a:spcBef>
                  <a:spcPct val="0"/>
                </a:spcBef>
                <a:spcAft>
                  <a:spcPct val="0"/>
                </a:spcAft>
                <a:buFontTx/>
                <a:buNone/>
              </a:pPr>
              <a:r>
                <a:rPr lang="en-CA" altLang="fr-FR" sz="1600" b="0"/>
                <a:t>2</a:t>
              </a:r>
            </a:p>
            <a:p>
              <a:pPr eaLnBrk="1" hangingPunct="1">
                <a:spcBef>
                  <a:spcPct val="0"/>
                </a:spcBef>
                <a:spcAft>
                  <a:spcPct val="0"/>
                </a:spcAft>
                <a:buFontTx/>
                <a:buNone/>
              </a:pPr>
              <a:r>
                <a:rPr lang="en-CA" altLang="fr-FR" sz="1600" b="0"/>
                <a:t>3</a:t>
              </a:r>
            </a:p>
            <a:p>
              <a:pPr eaLnBrk="1" hangingPunct="1">
                <a:spcBef>
                  <a:spcPct val="0"/>
                </a:spcBef>
                <a:spcAft>
                  <a:spcPct val="0"/>
                </a:spcAft>
                <a:buFontTx/>
                <a:buNone/>
              </a:pPr>
              <a:r>
                <a:rPr lang="en-CA" altLang="fr-FR" sz="1600" b="0"/>
                <a:t>4</a:t>
              </a:r>
            </a:p>
            <a:p>
              <a:pPr eaLnBrk="1" hangingPunct="1">
                <a:spcBef>
                  <a:spcPct val="0"/>
                </a:spcBef>
                <a:spcAft>
                  <a:spcPct val="0"/>
                </a:spcAft>
                <a:buFontTx/>
                <a:buNone/>
              </a:pPr>
              <a:r>
                <a:rPr lang="en-CA" altLang="fr-FR" sz="1600" b="0"/>
                <a:t>5</a:t>
              </a:r>
            </a:p>
            <a:p>
              <a:pPr eaLnBrk="1" hangingPunct="1">
                <a:spcBef>
                  <a:spcPct val="0"/>
                </a:spcBef>
                <a:spcAft>
                  <a:spcPct val="0"/>
                </a:spcAft>
                <a:buFontTx/>
                <a:buNone/>
              </a:pPr>
              <a:r>
                <a:rPr lang="en-CA" altLang="fr-FR" sz="1600" b="0"/>
                <a:t>6</a:t>
              </a:r>
            </a:p>
            <a:p>
              <a:pPr eaLnBrk="1" hangingPunct="1">
                <a:spcBef>
                  <a:spcPct val="0"/>
                </a:spcBef>
                <a:spcAft>
                  <a:spcPct val="0"/>
                </a:spcAft>
                <a:buFontTx/>
                <a:buNone/>
              </a:pPr>
              <a:r>
                <a:rPr lang="en-CA" altLang="fr-FR" sz="1600" b="0"/>
                <a:t>7</a:t>
              </a:r>
            </a:p>
            <a:p>
              <a:pPr eaLnBrk="1" hangingPunct="1">
                <a:spcBef>
                  <a:spcPct val="0"/>
                </a:spcBef>
                <a:spcAft>
                  <a:spcPct val="0"/>
                </a:spcAft>
                <a:buFontTx/>
                <a:buNone/>
              </a:pPr>
              <a:r>
                <a:rPr lang="en-CA" altLang="fr-FR" sz="1600" b="0"/>
                <a:t>8</a:t>
              </a:r>
              <a:endParaRPr lang="fr-CA" altLang="fr-FR" sz="1600" b="0"/>
            </a:p>
          </p:txBody>
        </p:sp>
      </p:grpSp>
      <p:pic>
        <p:nvPicPr>
          <p:cNvPr id="109572" name="Picture 4" descr="http://www.bubblews.com/assets/images/news/1301101599_137391034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364413" y="5548313"/>
            <a:ext cx="681037" cy="806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072241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9" end="9"/>
                                            </p:txEl>
                                          </p:spTgt>
                                        </p:tgtEl>
                                        <p:attrNameLst>
                                          <p:attrName>style.visibility</p:attrName>
                                        </p:attrNameLst>
                                      </p:cBhvr>
                                      <p:to>
                                        <p:strVal val="visible"/>
                                      </p:to>
                                    </p:set>
                                    <p:animEffect transition="in" filter="fade">
                                      <p:cBhvr>
                                        <p:cTn id="7" dur="500"/>
                                        <p:tgtEl>
                                          <p:spTgt spid="3">
                                            <p:txEl>
                                              <p:pRg st="9" end="9"/>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09572"/>
                                        </p:tgtEl>
                                        <p:attrNameLst>
                                          <p:attrName>style.visibility</p:attrName>
                                        </p:attrNameLst>
                                      </p:cBhvr>
                                      <p:to>
                                        <p:strVal val="visible"/>
                                      </p:to>
                                    </p:set>
                                    <p:animEffect transition="in" filter="fade">
                                      <p:cBhvr>
                                        <p:cTn id="10" dur="500"/>
                                        <p:tgtEl>
                                          <p:spTgt spid="1095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Factorisation gauche</a:t>
            </a:r>
            <a:endParaRPr lang="fr-CA" dirty="0"/>
          </a:p>
        </p:txBody>
      </p:sp>
      <p:sp>
        <p:nvSpPr>
          <p:cNvPr id="23555" name="Content Placeholder 2"/>
          <p:cNvSpPr>
            <a:spLocks noGrp="1"/>
          </p:cNvSpPr>
          <p:nvPr>
            <p:ph idx="1"/>
          </p:nvPr>
        </p:nvSpPr>
        <p:spPr/>
        <p:txBody>
          <a:bodyPr/>
          <a:lstStyle/>
          <a:p>
            <a:r>
              <a:rPr lang="fr-CA" altLang="fr-FR" smtClean="0"/>
              <a:t>Alors, comment ça fonctionne?</a:t>
            </a:r>
          </a:p>
          <a:p>
            <a:r>
              <a:rPr lang="fr-CA" altLang="fr-FR" sz="1800" b="0" smtClean="0"/>
              <a:t>Pour chaque non-terminal </a:t>
            </a:r>
            <a:r>
              <a:rPr lang="fr-CA" altLang="fr-FR" sz="1800" smtClean="0"/>
              <a:t>A</a:t>
            </a:r>
            <a:r>
              <a:rPr lang="fr-CA" altLang="fr-FR" sz="1800" b="0" smtClean="0"/>
              <a:t>, trouvez le plus long préfixe </a:t>
            </a:r>
            <a:r>
              <a:rPr lang="fr-CA" altLang="fr-FR" sz="1800" smtClean="0"/>
              <a:t>α</a:t>
            </a:r>
            <a:r>
              <a:rPr lang="fr-CA" altLang="fr-FR" sz="1800" b="0" smtClean="0"/>
              <a:t> commun à deux de ses alternatives ou plus</a:t>
            </a:r>
          </a:p>
          <a:p>
            <a:r>
              <a:rPr lang="fr-CA" altLang="fr-FR" sz="1800" b="0" smtClean="0"/>
              <a:t>Si </a:t>
            </a:r>
            <a:r>
              <a:rPr lang="fr-CA" altLang="fr-FR" sz="1800" smtClean="0">
                <a:latin typeface="Courier New" pitchFamily="49" charset="0"/>
                <a:cs typeface="Courier New" pitchFamily="49" charset="0"/>
              </a:rPr>
              <a:t>α ≠ ε</a:t>
            </a:r>
            <a:r>
              <a:rPr lang="fr-CA" altLang="fr-FR" sz="1800" smtClean="0"/>
              <a:t>, alors remplacez  toutes les productions A</a:t>
            </a:r>
          </a:p>
          <a:p>
            <a:r>
              <a:rPr lang="fr-CA" altLang="fr-FR" sz="1800" b="0" smtClean="0">
                <a:latin typeface="Courier New" pitchFamily="49" charset="0"/>
                <a:cs typeface="Courier New" pitchFamily="49" charset="0"/>
              </a:rPr>
              <a:t>A</a:t>
            </a:r>
            <a:r>
              <a:rPr lang="fr-CA" altLang="fr-FR" sz="1800" b="0" smtClean="0">
                <a:latin typeface="Courier New" pitchFamily="49" charset="0"/>
                <a:cs typeface="Courier New" pitchFamily="49" charset="0"/>
                <a:sym typeface="Wingdings" pitchFamily="2" charset="2"/>
              </a:rPr>
              <a:t></a:t>
            </a:r>
            <a:r>
              <a:rPr lang="fr-CA" altLang="fr-FR" sz="1800" smtClean="0">
                <a:latin typeface="Courier New" pitchFamily="49" charset="0"/>
                <a:cs typeface="Courier New" pitchFamily="49" charset="0"/>
              </a:rPr>
              <a:t> αβ</a:t>
            </a:r>
            <a:r>
              <a:rPr lang="fr-CA" altLang="fr-FR" sz="1800" baseline="-25000" smtClean="0">
                <a:latin typeface="Courier New" pitchFamily="49" charset="0"/>
                <a:cs typeface="Courier New" pitchFamily="49" charset="0"/>
              </a:rPr>
              <a:t>1</a:t>
            </a:r>
            <a:r>
              <a:rPr lang="fr-CA" altLang="fr-FR" sz="1800" smtClean="0">
                <a:latin typeface="Courier New" pitchFamily="49" charset="0"/>
                <a:cs typeface="Courier New" pitchFamily="49" charset="0"/>
              </a:rPr>
              <a:t>| αβ</a:t>
            </a:r>
            <a:r>
              <a:rPr lang="fr-CA" altLang="fr-FR" sz="1800" baseline="-25000" smtClean="0">
                <a:latin typeface="Courier New" pitchFamily="49" charset="0"/>
                <a:cs typeface="Courier New" pitchFamily="49" charset="0"/>
              </a:rPr>
              <a:t>2</a:t>
            </a:r>
            <a:r>
              <a:rPr lang="fr-CA" altLang="fr-FR" sz="1800" smtClean="0">
                <a:latin typeface="Courier New" pitchFamily="49" charset="0"/>
                <a:cs typeface="Courier New" pitchFamily="49" charset="0"/>
              </a:rPr>
              <a:t>| αβ</a:t>
            </a:r>
            <a:r>
              <a:rPr lang="fr-CA" altLang="fr-FR" sz="1800" baseline="-25000" smtClean="0">
                <a:latin typeface="Courier New" pitchFamily="49" charset="0"/>
                <a:cs typeface="Courier New" pitchFamily="49" charset="0"/>
              </a:rPr>
              <a:t>3</a:t>
            </a:r>
            <a:r>
              <a:rPr lang="fr-CA" altLang="fr-FR" sz="1800" smtClean="0">
                <a:latin typeface="Courier New" pitchFamily="49" charset="0"/>
                <a:cs typeface="Courier New" pitchFamily="49" charset="0"/>
              </a:rPr>
              <a:t>| … | αβ</a:t>
            </a:r>
            <a:r>
              <a:rPr lang="fr-CA" altLang="fr-FR" sz="1800" baseline="-25000" smtClean="0">
                <a:latin typeface="Courier New" pitchFamily="49" charset="0"/>
                <a:cs typeface="Courier New" pitchFamily="49" charset="0"/>
              </a:rPr>
              <a:t>n</a:t>
            </a:r>
            <a:endParaRPr lang="fr-CA" altLang="fr-FR" sz="1800" smtClean="0">
              <a:latin typeface="Courier New" pitchFamily="49" charset="0"/>
              <a:cs typeface="Courier New" pitchFamily="49" charset="0"/>
            </a:endParaRPr>
          </a:p>
          <a:p>
            <a:r>
              <a:rPr lang="fr-CA" altLang="fr-FR" sz="1800" b="0" smtClean="0"/>
              <a:t>Par</a:t>
            </a:r>
          </a:p>
          <a:p>
            <a:r>
              <a:rPr lang="fr-CA" altLang="fr-FR" sz="1800" b="0" smtClean="0">
                <a:latin typeface="Courier New" pitchFamily="49" charset="0"/>
                <a:cs typeface="Courier New" pitchFamily="49" charset="0"/>
              </a:rPr>
              <a:t>A</a:t>
            </a:r>
            <a:r>
              <a:rPr lang="fr-CA" altLang="fr-FR" sz="1800" b="0" smtClean="0">
                <a:latin typeface="Courier New" pitchFamily="49" charset="0"/>
                <a:cs typeface="Courier New" pitchFamily="49" charset="0"/>
                <a:sym typeface="Wingdings" pitchFamily="2" charset="2"/>
              </a:rPr>
              <a:t> </a:t>
            </a:r>
            <a:r>
              <a:rPr lang="fr-CA" altLang="fr-FR" sz="1800" smtClean="0">
                <a:latin typeface="Courier New" pitchFamily="49" charset="0"/>
                <a:cs typeface="Courier New" pitchFamily="49" charset="0"/>
              </a:rPr>
              <a:t>α</a:t>
            </a:r>
            <a:r>
              <a:rPr lang="fr-CA" altLang="fr-FR" sz="1800" b="0" smtClean="0">
                <a:latin typeface="Courier New" pitchFamily="49" charset="0"/>
                <a:cs typeface="Courier New" pitchFamily="49" charset="0"/>
              </a:rPr>
              <a:t> A’</a:t>
            </a:r>
          </a:p>
          <a:p>
            <a:r>
              <a:rPr lang="fr-CA" altLang="fr-FR" sz="1800" b="0" smtClean="0">
                <a:latin typeface="Courier New" pitchFamily="49" charset="0"/>
                <a:cs typeface="Courier New" pitchFamily="49" charset="0"/>
              </a:rPr>
              <a:t>A’</a:t>
            </a:r>
            <a:r>
              <a:rPr lang="fr-CA" altLang="fr-FR" sz="1800" b="0" smtClean="0">
                <a:latin typeface="Courier New" pitchFamily="49" charset="0"/>
                <a:cs typeface="Courier New" pitchFamily="49" charset="0"/>
                <a:sym typeface="Wingdings" pitchFamily="2" charset="2"/>
              </a:rPr>
              <a:t></a:t>
            </a:r>
            <a:r>
              <a:rPr lang="fr-CA" altLang="fr-FR" sz="1800" smtClean="0">
                <a:latin typeface="Courier New" pitchFamily="49" charset="0"/>
                <a:cs typeface="Courier New" pitchFamily="49" charset="0"/>
              </a:rPr>
              <a:t>β</a:t>
            </a:r>
            <a:r>
              <a:rPr lang="fr-CA" altLang="fr-FR" sz="1800" baseline="-25000" smtClean="0">
                <a:latin typeface="Courier New" pitchFamily="49" charset="0"/>
                <a:cs typeface="Courier New" pitchFamily="49" charset="0"/>
              </a:rPr>
              <a:t>1</a:t>
            </a:r>
            <a:r>
              <a:rPr lang="fr-CA" altLang="fr-FR" sz="1800" smtClean="0">
                <a:latin typeface="Courier New" pitchFamily="49" charset="0"/>
                <a:cs typeface="Courier New" pitchFamily="49" charset="0"/>
              </a:rPr>
              <a:t>| β</a:t>
            </a:r>
            <a:r>
              <a:rPr lang="fr-CA" altLang="fr-FR" sz="1800" baseline="-25000" smtClean="0">
                <a:latin typeface="Courier New" pitchFamily="49" charset="0"/>
                <a:cs typeface="Courier New" pitchFamily="49" charset="0"/>
              </a:rPr>
              <a:t>2</a:t>
            </a:r>
            <a:r>
              <a:rPr lang="fr-CA" altLang="fr-FR" sz="1800" smtClean="0">
                <a:latin typeface="Courier New" pitchFamily="49" charset="0"/>
                <a:cs typeface="Courier New" pitchFamily="49" charset="0"/>
              </a:rPr>
              <a:t>| β</a:t>
            </a:r>
            <a:r>
              <a:rPr lang="fr-CA" altLang="fr-FR" sz="1800" baseline="-25000" smtClean="0">
                <a:latin typeface="Courier New" pitchFamily="49" charset="0"/>
                <a:cs typeface="Courier New" pitchFamily="49" charset="0"/>
              </a:rPr>
              <a:t>3</a:t>
            </a:r>
            <a:r>
              <a:rPr lang="fr-CA" altLang="fr-FR" sz="1800" smtClean="0">
                <a:latin typeface="Courier New" pitchFamily="49" charset="0"/>
                <a:cs typeface="Courier New" pitchFamily="49" charset="0"/>
              </a:rPr>
              <a:t>| … | β</a:t>
            </a:r>
            <a:r>
              <a:rPr lang="fr-CA" altLang="fr-FR" sz="1800" baseline="-25000" smtClean="0">
                <a:latin typeface="Courier New" pitchFamily="49" charset="0"/>
                <a:cs typeface="Courier New" pitchFamily="49" charset="0"/>
              </a:rPr>
              <a:t>n</a:t>
            </a:r>
          </a:p>
          <a:p>
            <a:r>
              <a:rPr lang="fr-CA" altLang="fr-FR" sz="1800" b="0" smtClean="0"/>
              <a:t>Où </a:t>
            </a:r>
            <a:r>
              <a:rPr lang="fr-CA" altLang="fr-FR" sz="1800" b="0" smtClean="0">
                <a:latin typeface="Courier New" pitchFamily="49" charset="0"/>
                <a:cs typeface="Courier New" pitchFamily="49" charset="0"/>
              </a:rPr>
              <a:t>A’ </a:t>
            </a:r>
            <a:r>
              <a:rPr lang="fr-CA" altLang="fr-FR" sz="1800" b="0" smtClean="0"/>
              <a:t>est un nouveau non-terminal</a:t>
            </a:r>
          </a:p>
          <a:p>
            <a:r>
              <a:rPr lang="fr-CA" altLang="fr-FR" sz="1800" b="0" smtClean="0"/>
              <a:t>Répétez jusqu’à ce qu’aucune deux alternatives pour un non-terminal simple possède un préfixe commun</a:t>
            </a: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355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466162E-DC1F-423F-AA6A-F439FCB00A01}" type="slidenum">
              <a:rPr lang="fr-CA" altLang="fr-FR" sz="1200" b="0" smtClean="0">
                <a:solidFill>
                  <a:srgbClr val="898989"/>
                </a:solidFill>
                <a:cs typeface="Arial" pitchFamily="34" charset="0"/>
              </a:rPr>
              <a:pPr>
                <a:spcBef>
                  <a:spcPct val="0"/>
                </a:spcBef>
                <a:spcAft>
                  <a:spcPct val="0"/>
                </a:spcAft>
                <a:buFontTx/>
                <a:buNone/>
              </a:pPr>
              <a:t>329</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222690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3555">
                                            <p:txEl>
                                              <p:pRg st="1" end="1"/>
                                            </p:txEl>
                                          </p:spTgt>
                                        </p:tgtEl>
                                        <p:attrNameLst>
                                          <p:attrName>style.visibility</p:attrName>
                                        </p:attrNameLst>
                                      </p:cBhvr>
                                      <p:to>
                                        <p:strVal val="visible"/>
                                      </p:to>
                                    </p:set>
                                    <p:animEffect transition="in" filter="fade">
                                      <p:cBhvr>
                                        <p:cTn id="7" dur="500"/>
                                        <p:tgtEl>
                                          <p:spTgt spid="23555">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3555">
                                            <p:txEl>
                                              <p:pRg st="2" end="2"/>
                                            </p:txEl>
                                          </p:spTgt>
                                        </p:tgtEl>
                                        <p:attrNameLst>
                                          <p:attrName>style.visibility</p:attrName>
                                        </p:attrNameLst>
                                      </p:cBhvr>
                                      <p:to>
                                        <p:strVal val="visible"/>
                                      </p:to>
                                    </p:set>
                                    <p:animEffect transition="in" filter="fade">
                                      <p:cBhvr>
                                        <p:cTn id="12" dur="500"/>
                                        <p:tgtEl>
                                          <p:spTgt spid="23555">
                                            <p:txEl>
                                              <p:pRg st="2" end="2"/>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23555">
                                            <p:txEl>
                                              <p:pRg st="3" end="3"/>
                                            </p:txEl>
                                          </p:spTgt>
                                        </p:tgtEl>
                                        <p:attrNameLst>
                                          <p:attrName>style.visibility</p:attrName>
                                        </p:attrNameLst>
                                      </p:cBhvr>
                                      <p:to>
                                        <p:strVal val="visible"/>
                                      </p:to>
                                    </p:set>
                                    <p:animEffect transition="in" filter="fade">
                                      <p:cBhvr>
                                        <p:cTn id="15" dur="500"/>
                                        <p:tgtEl>
                                          <p:spTgt spid="23555">
                                            <p:txEl>
                                              <p:pRg st="3" end="3"/>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23555">
                                            <p:txEl>
                                              <p:pRg st="4" end="4"/>
                                            </p:txEl>
                                          </p:spTgt>
                                        </p:tgtEl>
                                        <p:attrNameLst>
                                          <p:attrName>style.visibility</p:attrName>
                                        </p:attrNameLst>
                                      </p:cBhvr>
                                      <p:to>
                                        <p:strVal val="visible"/>
                                      </p:to>
                                    </p:set>
                                    <p:animEffect transition="in" filter="fade">
                                      <p:cBhvr>
                                        <p:cTn id="18" dur="500"/>
                                        <p:tgtEl>
                                          <p:spTgt spid="23555">
                                            <p:txEl>
                                              <p:pRg st="4" end="4"/>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3555">
                                            <p:txEl>
                                              <p:pRg st="5" end="5"/>
                                            </p:txEl>
                                          </p:spTgt>
                                        </p:tgtEl>
                                        <p:attrNameLst>
                                          <p:attrName>style.visibility</p:attrName>
                                        </p:attrNameLst>
                                      </p:cBhvr>
                                      <p:to>
                                        <p:strVal val="visible"/>
                                      </p:to>
                                    </p:set>
                                    <p:animEffect transition="in" filter="fade">
                                      <p:cBhvr>
                                        <p:cTn id="21" dur="500"/>
                                        <p:tgtEl>
                                          <p:spTgt spid="23555">
                                            <p:txEl>
                                              <p:pRg st="5" end="5"/>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23555">
                                            <p:txEl>
                                              <p:pRg st="6" end="6"/>
                                            </p:txEl>
                                          </p:spTgt>
                                        </p:tgtEl>
                                        <p:attrNameLst>
                                          <p:attrName>style.visibility</p:attrName>
                                        </p:attrNameLst>
                                      </p:cBhvr>
                                      <p:to>
                                        <p:strVal val="visible"/>
                                      </p:to>
                                    </p:set>
                                    <p:animEffect transition="in" filter="fade">
                                      <p:cBhvr>
                                        <p:cTn id="24" dur="500"/>
                                        <p:tgtEl>
                                          <p:spTgt spid="23555">
                                            <p:txEl>
                                              <p:pRg st="6" end="6"/>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nodeType="clickEffect">
                                  <p:stCondLst>
                                    <p:cond delay="0"/>
                                  </p:stCondLst>
                                  <p:childTnLst>
                                    <p:set>
                                      <p:cBhvr>
                                        <p:cTn id="28" dur="1" fill="hold">
                                          <p:stCondLst>
                                            <p:cond delay="0"/>
                                          </p:stCondLst>
                                        </p:cTn>
                                        <p:tgtEl>
                                          <p:spTgt spid="23555">
                                            <p:txEl>
                                              <p:pRg st="7" end="7"/>
                                            </p:txEl>
                                          </p:spTgt>
                                        </p:tgtEl>
                                        <p:attrNameLst>
                                          <p:attrName>style.visibility</p:attrName>
                                        </p:attrNameLst>
                                      </p:cBhvr>
                                      <p:to>
                                        <p:strVal val="visible"/>
                                      </p:to>
                                    </p:set>
                                    <p:animEffect transition="in" filter="fade">
                                      <p:cBhvr>
                                        <p:cTn id="29" dur="500"/>
                                        <p:tgtEl>
                                          <p:spTgt spid="23555">
                                            <p:txEl>
                                              <p:pRg st="7" end="7"/>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nodeType="clickEffect">
                                  <p:stCondLst>
                                    <p:cond delay="0"/>
                                  </p:stCondLst>
                                  <p:childTnLst>
                                    <p:set>
                                      <p:cBhvr>
                                        <p:cTn id="33" dur="1" fill="hold">
                                          <p:stCondLst>
                                            <p:cond delay="0"/>
                                          </p:stCondLst>
                                        </p:cTn>
                                        <p:tgtEl>
                                          <p:spTgt spid="23555">
                                            <p:txEl>
                                              <p:pRg st="8" end="8"/>
                                            </p:txEl>
                                          </p:spTgt>
                                        </p:tgtEl>
                                        <p:attrNameLst>
                                          <p:attrName>style.visibility</p:attrName>
                                        </p:attrNameLst>
                                      </p:cBhvr>
                                      <p:to>
                                        <p:strVal val="visible"/>
                                      </p:to>
                                    </p:set>
                                    <p:animEffect transition="in" filter="fade">
                                      <p:cBhvr>
                                        <p:cTn id="34" dur="500"/>
                                        <p:tgtEl>
                                          <p:spTgt spid="2355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eaLnBrk="1" hangingPunct="1">
              <a:defRPr/>
            </a:pPr>
            <a:r>
              <a:rPr lang="fr-FR" dirty="0" smtClean="0"/>
              <a:t>Processus de développement itératif</a:t>
            </a:r>
            <a:endParaRPr lang="fr-FR" dirty="0"/>
          </a:p>
        </p:txBody>
      </p:sp>
      <p:sp>
        <p:nvSpPr>
          <p:cNvPr id="21507" name="Content Placeholder 2"/>
          <p:cNvSpPr>
            <a:spLocks noGrp="1"/>
          </p:cNvSpPr>
          <p:nvPr>
            <p:ph idx="1"/>
          </p:nvPr>
        </p:nvSpPr>
        <p:spPr/>
        <p:txBody>
          <a:bodyPr/>
          <a:lstStyle/>
          <a:p>
            <a:pPr eaLnBrk="1" hangingPunct="1"/>
            <a:r>
              <a:rPr lang="fr-FR" altLang="fr-FR" smtClean="0"/>
              <a:t>Aussi appelé processus de développement incrémental</a:t>
            </a:r>
          </a:p>
          <a:p>
            <a:pPr eaLnBrk="1" hangingPunct="1"/>
            <a:endParaRPr lang="fr-FR" altLang="fr-FR" smtClean="0"/>
          </a:p>
          <a:p>
            <a:pPr eaLnBrk="1" hangingPunct="1"/>
            <a:r>
              <a:rPr lang="fr-FR" altLang="fr-FR" smtClean="0"/>
              <a:t>Développer le système par cycle répété (itérations)</a:t>
            </a:r>
          </a:p>
          <a:p>
            <a:pPr lvl="1" eaLnBrk="1" hangingPunct="1"/>
            <a:r>
              <a:rPr lang="fr-FR" altLang="fr-FR" smtClean="0"/>
              <a:t>Chaque cycle est responsable du développement d'une petite portion de la solution (tranche de fonctionnalité)</a:t>
            </a:r>
          </a:p>
          <a:p>
            <a:pPr eaLnBrk="1" hangingPunct="1"/>
            <a:endParaRPr lang="fr-FR" altLang="fr-FR" smtClean="0"/>
          </a:p>
          <a:p>
            <a:pPr eaLnBrk="1" hangingPunct="1"/>
            <a:r>
              <a:rPr lang="fr-FR" altLang="fr-FR" smtClean="0"/>
              <a:t>Contraste avec cascade:</a:t>
            </a:r>
          </a:p>
          <a:p>
            <a:pPr lvl="1" eaLnBrk="1" hangingPunct="1"/>
            <a:r>
              <a:rPr lang="fr-FR" altLang="fr-FR" smtClean="0"/>
              <a:t>Cascade est un processus itératif particulier avec un seul cycle</a:t>
            </a:r>
          </a:p>
          <a:p>
            <a:pPr eaLnBrk="1" hangingPunct="1"/>
            <a:endParaRPr lang="fr-FR" altLang="fr-FR" smtClean="0"/>
          </a:p>
          <a:p>
            <a:pPr eaLnBrk="1" hangingPunct="1"/>
            <a:endParaRPr lang="fr-FR" altLang="fr-FR" smtClean="0"/>
          </a:p>
        </p:txBody>
      </p:sp>
      <p:sp>
        <p:nvSpPr>
          <p:cNvPr id="21508"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C2604A19-4EBF-4D1B-B351-296BF41D1B9A}" type="slidenum">
              <a:rPr lang="fr-CA" smtClean="0">
                <a:solidFill>
                  <a:srgbClr val="000000">
                    <a:tint val="75000"/>
                  </a:srgbClr>
                </a:solidFill>
              </a:rPr>
              <a:pPr>
                <a:defRPr/>
              </a:pPr>
              <a:t>33</a:t>
            </a:fld>
            <a:endParaRPr lang="fr-CA">
              <a:solidFill>
                <a:srgbClr val="000000">
                  <a:tint val="75000"/>
                </a:srgbClr>
              </a:solidFill>
            </a:endParaRPr>
          </a:p>
        </p:txBody>
      </p:sp>
    </p:spTree>
    <p:extLst>
      <p:ext uri="{BB962C8B-B14F-4D97-AF65-F5344CB8AC3E}">
        <p14:creationId xmlns:p14="http://schemas.microsoft.com/office/powerpoint/2010/main" val="2115809236"/>
      </p:ext>
    </p:extLst>
  </p:cSld>
  <p:clrMapOvr>
    <a:masterClrMapping/>
  </p:clrMapOvr>
  <p:timing>
    <p:tnLst>
      <p:par>
        <p:cT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Factorisation gauche</a:t>
            </a:r>
            <a:endParaRPr lang="fr-CA" dirty="0"/>
          </a:p>
        </p:txBody>
      </p:sp>
      <p:sp>
        <p:nvSpPr>
          <p:cNvPr id="24579" name="Content Placeholder 2"/>
          <p:cNvSpPr>
            <a:spLocks noGrp="1"/>
          </p:cNvSpPr>
          <p:nvPr>
            <p:ph idx="1"/>
          </p:nvPr>
        </p:nvSpPr>
        <p:spPr/>
        <p:txBody>
          <a:bodyPr/>
          <a:lstStyle/>
          <a:p>
            <a:r>
              <a:rPr lang="fr-CA" altLang="fr-FR" sz="1600" smtClean="0"/>
              <a:t>Donc, dans notre grammaire:</a:t>
            </a:r>
          </a:p>
          <a:p>
            <a:endParaRPr lang="fr-CA" altLang="fr-FR" sz="1600" smtClean="0"/>
          </a:p>
          <a:p>
            <a:endParaRPr lang="fr-CA" altLang="fr-FR" sz="1600" smtClean="0"/>
          </a:p>
          <a:p>
            <a:endParaRPr lang="fr-CA" altLang="fr-FR" sz="1600" smtClean="0"/>
          </a:p>
          <a:p>
            <a:endParaRPr lang="fr-CA" altLang="fr-FR" sz="1600" smtClean="0"/>
          </a:p>
          <a:p>
            <a:endParaRPr lang="fr-CA" altLang="fr-FR" sz="1600" smtClean="0"/>
          </a:p>
          <a:p>
            <a:r>
              <a:rPr lang="fr-CA" altLang="fr-FR" sz="1600" smtClean="0"/>
              <a:t>Lorsqu’on effectue la factorisation gauche (sur expr et term), on obtient:</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458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3068B28-A8DA-410E-862C-027DA4910F8C}" type="slidenum">
              <a:rPr lang="fr-CA" altLang="fr-FR" sz="1200" b="0" smtClean="0">
                <a:solidFill>
                  <a:srgbClr val="898989"/>
                </a:solidFill>
                <a:cs typeface="Arial" pitchFamily="34" charset="0"/>
              </a:rPr>
              <a:pPr>
                <a:spcBef>
                  <a:spcPct val="0"/>
                </a:spcBef>
                <a:spcAft>
                  <a:spcPct val="0"/>
                </a:spcAft>
                <a:buFontTx/>
                <a:buNone/>
              </a:pPr>
              <a:t>330</a:t>
            </a:fld>
            <a:endParaRPr lang="fr-CA" altLang="fr-FR" sz="1200" b="0" smtClean="0">
              <a:solidFill>
                <a:srgbClr val="898989"/>
              </a:solidFill>
              <a:cs typeface="Arial" pitchFamily="34" charset="0"/>
            </a:endParaRPr>
          </a:p>
        </p:txBody>
      </p:sp>
      <p:pic>
        <p:nvPicPr>
          <p:cNvPr id="2458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432175" y="1989138"/>
            <a:ext cx="3011488" cy="200977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24583"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b="3148"/>
          <a:stretch>
            <a:fillRect/>
          </a:stretch>
        </p:blipFill>
        <p:spPr bwMode="auto">
          <a:xfrm>
            <a:off x="3390900" y="4321175"/>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09154977"/>
      </p:ext>
    </p:extLst>
  </p:cSld>
  <p:clrMapOvr>
    <a:masterClrMapping/>
  </p:clrMapOvr>
  <p:timing>
    <p:tnLst>
      <p:par>
        <p:cTn id="1" dur="indefinite" restart="never" nodeType="tmRoot"/>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 syntaxique LL(1)</a:t>
            </a:r>
            <a:endParaRPr lang="fr-CA" dirty="0"/>
          </a:p>
        </p:txBody>
      </p:sp>
      <p:sp>
        <p:nvSpPr>
          <p:cNvPr id="25603" name="Content Placeholder 2"/>
          <p:cNvSpPr>
            <a:spLocks noGrp="1"/>
          </p:cNvSpPr>
          <p:nvPr>
            <p:ph idx="1"/>
          </p:nvPr>
        </p:nvSpPr>
        <p:spPr/>
        <p:txBody>
          <a:bodyPr/>
          <a:lstStyle/>
          <a:p>
            <a:r>
              <a:rPr lang="fr-CA" altLang="fr-FR" smtClean="0"/>
              <a:t>On sait maintenant comment prendre une grammaire non-contextuelle et la transformer en en grammaire LL(1) (au moins on peut essayer…) </a:t>
            </a:r>
          </a:p>
          <a:p>
            <a:endParaRPr lang="fr-CA" altLang="fr-FR" smtClean="0"/>
          </a:p>
          <a:p>
            <a:endParaRPr lang="fr-CA" altLang="fr-FR" smtClean="0"/>
          </a:p>
          <a:p>
            <a:endParaRPr lang="fr-CA" altLang="fr-FR" smtClean="0"/>
          </a:p>
          <a:p>
            <a:endParaRPr lang="fr-CA" altLang="fr-FR" smtClean="0"/>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56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309940E-39C0-4353-A83A-15C08C1BF6D2}" type="slidenum">
              <a:rPr lang="fr-CA" altLang="fr-FR" sz="1200" b="0" smtClean="0">
                <a:solidFill>
                  <a:srgbClr val="898989"/>
                </a:solidFill>
                <a:cs typeface="Arial" pitchFamily="34" charset="0"/>
              </a:rPr>
              <a:pPr>
                <a:spcBef>
                  <a:spcPct val="0"/>
                </a:spcBef>
                <a:spcAft>
                  <a:spcPct val="0"/>
                </a:spcAft>
                <a:buFontTx/>
                <a:buNone/>
              </a:pPr>
              <a:t>331</a:t>
            </a:fld>
            <a:endParaRPr lang="fr-CA" altLang="fr-FR" sz="1200" b="0" smtClean="0">
              <a:solidFill>
                <a:srgbClr val="898989"/>
              </a:solidFill>
              <a:cs typeface="Arial" pitchFamily="34" charset="0"/>
            </a:endParaRPr>
          </a:p>
        </p:txBody>
      </p:sp>
      <p:sp>
        <p:nvSpPr>
          <p:cNvPr id="25606" name="TextBox 15"/>
          <p:cNvSpPr txBox="1">
            <a:spLocks noChangeArrowheads="1"/>
          </p:cNvSpPr>
          <p:nvPr/>
        </p:nvSpPr>
        <p:spPr bwMode="auto">
          <a:xfrm>
            <a:off x="142875" y="3544888"/>
            <a:ext cx="15843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400" b="0"/>
              <a:t>Grammaire</a:t>
            </a:r>
          </a:p>
          <a:p>
            <a:pPr eaLnBrk="1" hangingPunct="1">
              <a:spcBef>
                <a:spcPct val="0"/>
              </a:spcBef>
              <a:spcAft>
                <a:spcPct val="0"/>
              </a:spcAft>
              <a:buFontTx/>
              <a:buNone/>
            </a:pPr>
            <a:r>
              <a:rPr lang="fr-FR" altLang="fr-FR" sz="1400" b="0"/>
              <a:t>Non-Contextuelle</a:t>
            </a:r>
          </a:p>
        </p:txBody>
      </p:sp>
      <p:cxnSp>
        <p:nvCxnSpPr>
          <p:cNvPr id="17" name="Straight Arrow Connector 16"/>
          <p:cNvCxnSpPr>
            <a:stCxn id="25606" idx="3"/>
            <a:endCxn id="18" idx="1"/>
          </p:cNvCxnSpPr>
          <p:nvPr/>
        </p:nvCxnSpPr>
        <p:spPr>
          <a:xfrm>
            <a:off x="1727200" y="3805238"/>
            <a:ext cx="360363"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2087563" y="3302000"/>
            <a:ext cx="1366837" cy="1008063"/>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r>
              <a:rPr lang="fr-FR" sz="1600" dirty="0"/>
              <a:t>Elimination d’ambiguïté</a:t>
            </a:r>
          </a:p>
        </p:txBody>
      </p:sp>
      <p:sp>
        <p:nvSpPr>
          <p:cNvPr id="19" name="Rectangle 18"/>
          <p:cNvSpPr/>
          <p:nvPr/>
        </p:nvSpPr>
        <p:spPr>
          <a:xfrm>
            <a:off x="3743325" y="3302000"/>
            <a:ext cx="1655763" cy="1008063"/>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r>
              <a:rPr lang="fr-FR" sz="1600" dirty="0"/>
              <a:t>Elimination de récursivité gauche</a:t>
            </a:r>
          </a:p>
        </p:txBody>
      </p:sp>
      <p:cxnSp>
        <p:nvCxnSpPr>
          <p:cNvPr id="20" name="Straight Arrow Connector 19"/>
          <p:cNvCxnSpPr>
            <a:stCxn id="18" idx="3"/>
            <a:endCxn id="19" idx="1"/>
          </p:cNvCxnSpPr>
          <p:nvPr/>
        </p:nvCxnSpPr>
        <p:spPr>
          <a:xfrm>
            <a:off x="3454400" y="3805238"/>
            <a:ext cx="288925"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1" name="Rectangle 20"/>
          <p:cNvSpPr/>
          <p:nvPr/>
        </p:nvSpPr>
        <p:spPr>
          <a:xfrm>
            <a:off x="5688013" y="3302000"/>
            <a:ext cx="1439862" cy="1008063"/>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r>
              <a:rPr lang="fr-FR" sz="1600" dirty="0"/>
              <a:t>Factorisation à gauche</a:t>
            </a:r>
            <a:endParaRPr lang="fr-FR" sz="2000" dirty="0"/>
          </a:p>
        </p:txBody>
      </p:sp>
      <p:cxnSp>
        <p:nvCxnSpPr>
          <p:cNvPr id="22" name="Straight Arrow Connector 21"/>
          <p:cNvCxnSpPr>
            <a:stCxn id="19" idx="3"/>
            <a:endCxn id="21" idx="1"/>
          </p:cNvCxnSpPr>
          <p:nvPr/>
        </p:nvCxnSpPr>
        <p:spPr>
          <a:xfrm>
            <a:off x="5399088" y="3805238"/>
            <a:ext cx="288925"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a:stCxn id="21" idx="3"/>
            <a:endCxn id="25614" idx="1"/>
          </p:cNvCxnSpPr>
          <p:nvPr/>
        </p:nvCxnSpPr>
        <p:spPr>
          <a:xfrm>
            <a:off x="7127875" y="3805238"/>
            <a:ext cx="431800" cy="0"/>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25614" name="TextBox 23"/>
          <p:cNvSpPr txBox="1">
            <a:spLocks noChangeArrowheads="1"/>
          </p:cNvSpPr>
          <p:nvPr/>
        </p:nvSpPr>
        <p:spPr bwMode="auto">
          <a:xfrm>
            <a:off x="7559675" y="3544888"/>
            <a:ext cx="13684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FR" altLang="fr-FR" sz="1400" b="0"/>
              <a:t>Grammaire LL(1)</a:t>
            </a:r>
          </a:p>
        </p:txBody>
      </p:sp>
      <p:sp>
        <p:nvSpPr>
          <p:cNvPr id="25" name="Rectangle 24"/>
          <p:cNvSpPr/>
          <p:nvPr/>
        </p:nvSpPr>
        <p:spPr>
          <a:xfrm>
            <a:off x="1906588" y="3157538"/>
            <a:ext cx="5437187" cy="1296987"/>
          </a:xfrm>
          <a:prstGeom prst="rect">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609488172"/>
      </p:ext>
    </p:extLst>
  </p:cSld>
  <p:clrMapOvr>
    <a:masterClrMapping/>
  </p:clrMapOvr>
  <p:timing>
    <p:tnLst>
      <p:par>
        <p:cTn id="1" dur="indefinite" restart="never" nodeType="tmRoot"/>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 syntaxique LL(1)</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On veut implémenter un analyseur syntaxique LL(1) qui est capable d’analyser le syntaxe d’une chaîne de donnée de </a:t>
            </a:r>
            <a:r>
              <a:rPr lang="fr-CA" dirty="0" err="1" smtClean="0"/>
              <a:t>tokens</a:t>
            </a:r>
            <a:r>
              <a:rPr lang="fr-CA" dirty="0" smtClean="0"/>
              <a:t> sans reculer</a:t>
            </a:r>
          </a:p>
          <a:p>
            <a:pPr lvl="1">
              <a:buFont typeface="Arial" charset="0"/>
              <a:buChar char="•"/>
              <a:defRPr/>
            </a:pPr>
            <a:r>
              <a:rPr lang="fr-CA" dirty="0" smtClean="0"/>
              <a:t>Évidemment, étant donné que la grammaire est compatible avec cet analyseur syntaxique</a:t>
            </a:r>
          </a:p>
          <a:p>
            <a:pPr>
              <a:buFont typeface="Arial" charset="0"/>
              <a:buNone/>
              <a:defRPr/>
            </a:pPr>
            <a:endParaRPr lang="fr-CA" dirty="0" smtClean="0"/>
          </a:p>
          <a:p>
            <a:pPr>
              <a:buFont typeface="Arial" charset="0"/>
              <a:buNone/>
              <a:defRPr/>
            </a:pPr>
            <a:r>
              <a:rPr lang="fr-CA" dirty="0" smtClean="0"/>
              <a:t>Afin d’effectuer ceci, on doit trouver deux ensembles pour chaque non-terminal:</a:t>
            </a:r>
          </a:p>
          <a:p>
            <a:pPr marL="800100" lvl="1" indent="-342900">
              <a:defRPr/>
            </a:pPr>
            <a:r>
              <a:rPr lang="fr-CA" dirty="0" smtClean="0"/>
              <a:t>FIRST (on a déjà parlé de cet ensemble brièvement)</a:t>
            </a:r>
          </a:p>
          <a:p>
            <a:pPr marL="800100" lvl="1" indent="-342900">
              <a:defRPr/>
            </a:pPr>
            <a:r>
              <a:rPr lang="fr-CA" dirty="0" smtClean="0"/>
              <a:t>FOLLOW</a:t>
            </a:r>
          </a:p>
          <a:p>
            <a:pPr>
              <a:buFont typeface="Arial" charset="0"/>
              <a:buNone/>
              <a:defRPr/>
            </a:pP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662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9C98374-BD5A-4795-9CC6-253A74B06190}" type="slidenum">
              <a:rPr lang="fr-CA" altLang="fr-FR" sz="1200" b="0" smtClean="0">
                <a:solidFill>
                  <a:srgbClr val="898989"/>
                </a:solidFill>
                <a:cs typeface="Arial" pitchFamily="34" charset="0"/>
              </a:rPr>
              <a:pPr>
                <a:spcBef>
                  <a:spcPct val="0"/>
                </a:spcBef>
                <a:spcAft>
                  <a:spcPct val="0"/>
                </a:spcAft>
                <a:buFontTx/>
                <a:buNone/>
              </a:pPr>
              <a:t>332</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34726671"/>
      </p:ext>
    </p:extLst>
  </p:cSld>
  <p:clrMapOvr>
    <a:masterClrMapping/>
  </p:clrMapOvr>
  <p:timing>
    <p:tnLst>
      <p:par>
        <p:cTn id="1" dur="indefinite" restart="never" nodeType="tmRoot"/>
      </p:par>
    </p:tn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Calcul de l’ensemble FIRST</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Règles pour calculer l’ensemble FIRST:</a:t>
            </a:r>
          </a:p>
          <a:p>
            <a:pPr marL="914400" lvl="1" indent="-457200">
              <a:buFont typeface="+mj-lt"/>
              <a:buAutoNum type="arabicPeriod"/>
              <a:defRPr/>
            </a:pPr>
            <a:r>
              <a:rPr lang="fr-CA" dirty="0" smtClean="0">
                <a:latin typeface="Courier New" panose="02070309020205020404" pitchFamily="49" charset="0"/>
                <a:cs typeface="Courier New" panose="02070309020205020404" pitchFamily="49" charset="0"/>
              </a:rPr>
              <a:t>FIRST(terminal)</a:t>
            </a:r>
            <a:r>
              <a:rPr lang="fr-CA" dirty="0" smtClean="0">
                <a:latin typeface="Courier New" panose="02070309020205020404" pitchFamily="49" charset="0"/>
                <a:cs typeface="Courier New" panose="02070309020205020404" pitchFamily="49" charset="0"/>
                <a:sym typeface="Wingdings" panose="05000000000000000000" pitchFamily="2" charset="2"/>
              </a:rPr>
              <a:t>{terminal}</a:t>
            </a:r>
          </a:p>
          <a:p>
            <a:pPr marL="914400" lvl="1" indent="-457200">
              <a:buFont typeface="+mj-lt"/>
              <a:buAutoNum type="arabicPeriod"/>
              <a:defRPr/>
            </a:pPr>
            <a:endParaRPr lang="fr-CA" dirty="0" smtClean="0">
              <a:sym typeface="Wingdings" panose="05000000000000000000" pitchFamily="2" charset="2"/>
            </a:endParaRPr>
          </a:p>
          <a:p>
            <a:pPr marL="914400" lvl="1" indent="-457200">
              <a:buFont typeface="+mj-lt"/>
              <a:buAutoNum type="arabicPeriod"/>
              <a:defRPr/>
            </a:pPr>
            <a:r>
              <a:rPr lang="fr-CA" dirty="0" smtClean="0">
                <a:sym typeface="Wingdings" panose="05000000000000000000" pitchFamily="2" charset="2"/>
              </a:rPr>
              <a:t>Si </a:t>
            </a:r>
            <a:r>
              <a:rPr lang="fr-CA" dirty="0" err="1" smtClean="0">
                <a:solidFill>
                  <a:schemeClr val="tx2"/>
                </a:solidFill>
                <a:sym typeface="Wingdings" panose="05000000000000000000" pitchFamily="2" charset="2"/>
              </a:rPr>
              <a:t>Aa</a:t>
            </a:r>
            <a:r>
              <a:rPr lang="fr-CA" dirty="0" smtClean="0">
                <a:solidFill>
                  <a:schemeClr val="tx2"/>
                </a:solidFill>
                <a:sym typeface="Wingdings" panose="05000000000000000000" pitchFamily="2" charset="2"/>
              </a:rPr>
              <a:t>α</a:t>
            </a:r>
            <a:r>
              <a:rPr lang="fr-CA" dirty="0" smtClean="0">
                <a:sym typeface="Wingdings" panose="05000000000000000000" pitchFamily="2" charset="2"/>
              </a:rPr>
              <a:t>, et a est un terminal: </a:t>
            </a:r>
          </a:p>
          <a:p>
            <a:pPr lvl="1" indent="0" algn="ctr">
              <a:buFont typeface="Arial" charset="0"/>
              <a:buNone/>
              <a:defRPr/>
            </a:pPr>
            <a:r>
              <a:rPr lang="fr-CA" dirty="0" smtClean="0">
                <a:latin typeface="Courier New" panose="02070309020205020404" pitchFamily="49" charset="0"/>
                <a:cs typeface="Courier New" panose="02070309020205020404" pitchFamily="49" charset="0"/>
                <a:sym typeface="Wingdings" panose="05000000000000000000" pitchFamily="2" charset="2"/>
              </a:rPr>
              <a:t>FIRST(A){a}</a:t>
            </a:r>
          </a:p>
          <a:p>
            <a:pPr marL="914400" lvl="1" indent="-457200">
              <a:buFont typeface="Arial" charset="0"/>
              <a:buChar char="•"/>
              <a:defRPr/>
            </a:pPr>
            <a:endParaRPr lang="fr-CA" dirty="0" smtClean="0">
              <a:sym typeface="Wingdings" panose="05000000000000000000" pitchFamily="2" charset="2"/>
            </a:endParaRPr>
          </a:p>
          <a:p>
            <a:pPr marL="914400" lvl="1" indent="-457200">
              <a:buFont typeface="+mj-lt"/>
              <a:buAutoNum type="arabicPeriod" startAt="3"/>
              <a:defRPr/>
            </a:pPr>
            <a:r>
              <a:rPr lang="fr-CA" dirty="0" smtClean="0">
                <a:sym typeface="Wingdings" panose="05000000000000000000" pitchFamily="2" charset="2"/>
              </a:rPr>
              <a:t>Si </a:t>
            </a:r>
            <a:r>
              <a:rPr lang="fr-CA" dirty="0" smtClean="0">
                <a:solidFill>
                  <a:schemeClr val="tx2"/>
                </a:solidFill>
                <a:sym typeface="Wingdings" panose="05000000000000000000" pitchFamily="2" charset="2"/>
              </a:rPr>
              <a:t>ABα</a:t>
            </a:r>
            <a:r>
              <a:rPr lang="fr-CA" dirty="0" smtClean="0">
                <a:sym typeface="Wingdings" panose="05000000000000000000" pitchFamily="2" charset="2"/>
              </a:rPr>
              <a:t>, et la règle </a:t>
            </a:r>
            <a:r>
              <a:rPr lang="fr-CA" dirty="0" err="1" smtClean="0">
                <a:sym typeface="Wingdings" panose="05000000000000000000" pitchFamily="2" charset="2"/>
              </a:rPr>
              <a:t>Bε</a:t>
            </a:r>
            <a:r>
              <a:rPr lang="fr-CA" dirty="0" smtClean="0">
                <a:sym typeface="Wingdings" panose="05000000000000000000" pitchFamily="2" charset="2"/>
              </a:rPr>
              <a:t> </a:t>
            </a:r>
            <a:r>
              <a:rPr lang="fr-CA" b="1" dirty="0" smtClean="0">
                <a:sym typeface="Wingdings" panose="05000000000000000000" pitchFamily="2" charset="2"/>
              </a:rPr>
              <a:t>N’EXISTE PAS</a:t>
            </a:r>
            <a:r>
              <a:rPr lang="fr-CA" dirty="0" smtClean="0">
                <a:sym typeface="Wingdings" panose="05000000000000000000" pitchFamily="2" charset="2"/>
              </a:rPr>
              <a:t>:</a:t>
            </a:r>
          </a:p>
          <a:p>
            <a:pPr lvl="1" indent="0" algn="ctr">
              <a:buFont typeface="Arial" charset="0"/>
              <a:buNone/>
              <a:defRPr/>
            </a:pPr>
            <a:r>
              <a:rPr lang="fr-CA" dirty="0" smtClean="0">
                <a:latin typeface="Courier New" panose="02070309020205020404" pitchFamily="49" charset="0"/>
                <a:cs typeface="Courier New" panose="02070309020205020404" pitchFamily="49" charset="0"/>
                <a:sym typeface="Wingdings" panose="05000000000000000000" pitchFamily="2" charset="2"/>
              </a:rPr>
              <a:t>FIRST(A)FIRST(B)</a:t>
            </a:r>
          </a:p>
          <a:p>
            <a:pPr lvl="1" indent="0" algn="ctr">
              <a:buFont typeface="Arial" charset="0"/>
              <a:buNone/>
              <a:defRPr/>
            </a:pPr>
            <a:endParaRPr lang="fr-CA" dirty="0" smtClean="0">
              <a:sym typeface="Wingdings" panose="05000000000000000000" pitchFamily="2" charset="2"/>
            </a:endParaRPr>
          </a:p>
          <a:p>
            <a:pPr marL="914400" lvl="1" indent="-457200">
              <a:buFont typeface="+mj-lt"/>
              <a:buAutoNum type="arabicPeriod" startAt="4"/>
              <a:defRPr/>
            </a:pPr>
            <a:r>
              <a:rPr lang="fr-CA" dirty="0" smtClean="0">
                <a:sym typeface="Wingdings" panose="05000000000000000000" pitchFamily="2" charset="2"/>
              </a:rPr>
              <a:t>Si </a:t>
            </a:r>
            <a:r>
              <a:rPr lang="fr-CA" dirty="0" smtClean="0">
                <a:solidFill>
                  <a:schemeClr val="tx2"/>
                </a:solidFill>
                <a:sym typeface="Wingdings" panose="05000000000000000000" pitchFamily="2" charset="2"/>
              </a:rPr>
              <a:t>ABα, </a:t>
            </a:r>
            <a:r>
              <a:rPr lang="fr-CA" dirty="0" smtClean="0">
                <a:sym typeface="Wingdings" panose="05000000000000000000" pitchFamily="2" charset="2"/>
              </a:rPr>
              <a:t>et la règle </a:t>
            </a:r>
            <a:r>
              <a:rPr lang="fr-CA" dirty="0" err="1" smtClean="0">
                <a:sym typeface="Wingdings" panose="05000000000000000000" pitchFamily="2" charset="2"/>
              </a:rPr>
              <a:t>Bε</a:t>
            </a:r>
            <a:r>
              <a:rPr lang="fr-CA" dirty="0" smtClean="0">
                <a:sym typeface="Wingdings" panose="05000000000000000000" pitchFamily="2" charset="2"/>
              </a:rPr>
              <a:t> </a:t>
            </a:r>
            <a:r>
              <a:rPr lang="fr-CA" b="1" dirty="0" smtClean="0">
                <a:sym typeface="Wingdings" panose="05000000000000000000" pitchFamily="2" charset="2"/>
              </a:rPr>
              <a:t>EXISTE</a:t>
            </a:r>
            <a:r>
              <a:rPr lang="fr-CA" dirty="0" smtClean="0">
                <a:sym typeface="Wingdings" panose="05000000000000000000" pitchFamily="2" charset="2"/>
              </a:rPr>
              <a:t>:</a:t>
            </a:r>
          </a:p>
          <a:p>
            <a:pPr lvl="1" indent="0" algn="ctr">
              <a:buFont typeface="Arial" charset="0"/>
              <a:buNone/>
              <a:defRPr/>
            </a:pPr>
            <a:r>
              <a:rPr lang="fr-CA" dirty="0" smtClean="0">
                <a:latin typeface="Courier New" panose="02070309020205020404" pitchFamily="49" charset="0"/>
                <a:cs typeface="Courier New" panose="02070309020205020404" pitchFamily="49" charset="0"/>
                <a:sym typeface="Wingdings" panose="05000000000000000000" pitchFamily="2" charset="2"/>
              </a:rPr>
              <a:t>FIRST(A)[FIRST(B)- ε] υ FIRST(α)</a:t>
            </a:r>
          </a:p>
          <a:p>
            <a:pPr lvl="1" indent="0">
              <a:buFont typeface="Arial" charset="0"/>
              <a:buNone/>
              <a:defRPr/>
            </a:pPr>
            <a:endParaRPr lang="fr-CA" dirty="0" smtClean="0">
              <a:solidFill>
                <a:schemeClr val="tx2"/>
              </a:solidFill>
              <a:sym typeface="Wingdings" panose="05000000000000000000" pitchFamily="2" charset="2"/>
            </a:endParaRP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765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D4AC360-9B55-46A3-AEFE-D4B323962A55}" type="slidenum">
              <a:rPr lang="fr-CA" altLang="fr-FR" sz="1200" b="0" smtClean="0">
                <a:solidFill>
                  <a:srgbClr val="898989"/>
                </a:solidFill>
                <a:cs typeface="Arial" pitchFamily="34" charset="0"/>
              </a:rPr>
              <a:pPr>
                <a:spcBef>
                  <a:spcPct val="0"/>
                </a:spcBef>
                <a:spcAft>
                  <a:spcPct val="0"/>
                </a:spcAft>
                <a:buFontTx/>
                <a:buNone/>
              </a:pPr>
              <a:t>333</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660063204"/>
      </p:ext>
    </p:extLst>
  </p:cSld>
  <p:clrMapOvr>
    <a:masterClrMapping/>
  </p:clrMapOvr>
  <p:timing>
    <p:tnLst>
      <p:par>
        <p:cT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Calcul de l’ensemble FIRST</a:t>
            </a:r>
            <a:endParaRPr lang="fr-CA" dirty="0"/>
          </a:p>
        </p:txBody>
      </p:sp>
      <p:sp>
        <p:nvSpPr>
          <p:cNvPr id="3" name="Content Placeholder 2"/>
          <p:cNvSpPr>
            <a:spLocks noGrp="1"/>
          </p:cNvSpPr>
          <p:nvPr>
            <p:ph idx="1"/>
          </p:nvPr>
        </p:nvSpPr>
        <p:spPr>
          <a:xfrm>
            <a:off x="457200" y="1752600"/>
            <a:ext cx="4691063" cy="4373563"/>
          </a:xfrm>
        </p:spPr>
        <p:txBody>
          <a:bodyPr/>
          <a:lstStyle/>
          <a:p>
            <a:r>
              <a:rPr lang="fr-CA" altLang="fr-FR" sz="1800" smtClean="0">
                <a:solidFill>
                  <a:schemeClr val="tx2"/>
                </a:solidFill>
              </a:rPr>
              <a:t>Appliquons ces règles à un exemple.</a:t>
            </a:r>
          </a:p>
          <a:p>
            <a:r>
              <a:rPr lang="fr-CA" altLang="fr-FR" sz="1800" smtClean="0"/>
              <a:t>Étant donné la grammaire:</a:t>
            </a:r>
          </a:p>
          <a:p>
            <a:pPr>
              <a:spcBef>
                <a:spcPct val="0"/>
              </a:spcBef>
              <a:spcAft>
                <a:spcPct val="0"/>
              </a:spcAft>
            </a:pPr>
            <a:r>
              <a:rPr lang="fr-CA" altLang="fr-FR" sz="1800" smtClean="0">
                <a:latin typeface="Courier New" pitchFamily="49" charset="0"/>
                <a:cs typeface="Courier New" pitchFamily="49" charset="0"/>
              </a:rPr>
              <a:t>&lt;S&gt; ::= &lt;A&gt;&lt;B&gt;</a:t>
            </a:r>
          </a:p>
          <a:p>
            <a:pPr>
              <a:spcBef>
                <a:spcPct val="0"/>
              </a:spcBef>
              <a:spcAft>
                <a:spcPct val="0"/>
              </a:spcAft>
            </a:pPr>
            <a:r>
              <a:rPr lang="fr-CA" altLang="fr-FR" sz="1800" smtClean="0">
                <a:latin typeface="Courier New" pitchFamily="49" charset="0"/>
                <a:cs typeface="Courier New" pitchFamily="49" charset="0"/>
              </a:rPr>
              <a:t>&lt;A&gt; ::= a</a:t>
            </a:r>
          </a:p>
          <a:p>
            <a:pPr>
              <a:spcBef>
                <a:spcPct val="0"/>
              </a:spcBef>
              <a:spcAft>
                <a:spcPct val="0"/>
              </a:spcAft>
            </a:pPr>
            <a:r>
              <a:rPr lang="fr-CA" altLang="fr-FR" sz="1800" smtClean="0">
                <a:latin typeface="Courier New" pitchFamily="49" charset="0"/>
                <a:cs typeface="Courier New" pitchFamily="49" charset="0"/>
              </a:rPr>
              <a:t>&lt;B&gt; ::= b</a:t>
            </a:r>
          </a:p>
          <a:p>
            <a:endParaRPr lang="fr-CA" altLang="fr-FR" sz="1800" smtClean="0"/>
          </a:p>
          <a:p>
            <a:r>
              <a:rPr lang="fr-CA" altLang="fr-FR" sz="1800" smtClean="0"/>
              <a:t>FIRST(A) = {a} </a:t>
            </a:r>
            <a:r>
              <a:rPr lang="fr-CA" altLang="fr-FR" sz="1800" b="0" smtClean="0"/>
              <a:t>(on applique la 2</a:t>
            </a:r>
            <a:r>
              <a:rPr lang="fr-CA" altLang="fr-FR" sz="1800" b="0" baseline="30000" smtClean="0"/>
              <a:t>e</a:t>
            </a:r>
            <a:r>
              <a:rPr lang="fr-CA" altLang="fr-FR" sz="1800" b="0" smtClean="0"/>
              <a:t> règle)</a:t>
            </a:r>
          </a:p>
          <a:p>
            <a:endParaRPr lang="fr-CA" altLang="fr-FR" sz="1800" smtClean="0"/>
          </a:p>
          <a:p>
            <a:r>
              <a:rPr lang="fr-CA" altLang="fr-FR" sz="1800" smtClean="0"/>
              <a:t>FIRST(B) = {b} </a:t>
            </a:r>
            <a:r>
              <a:rPr lang="fr-CA" altLang="fr-FR" sz="1800" b="0" smtClean="0"/>
              <a:t>(on applique la 2</a:t>
            </a:r>
            <a:r>
              <a:rPr lang="fr-CA" altLang="fr-FR" sz="1800" b="0" baseline="30000" smtClean="0"/>
              <a:t>e</a:t>
            </a:r>
            <a:r>
              <a:rPr lang="fr-CA" altLang="fr-FR" sz="1800" b="0" smtClean="0"/>
              <a:t> règle)</a:t>
            </a:r>
          </a:p>
          <a:p>
            <a:endParaRPr lang="fr-CA" altLang="fr-FR" sz="1800" smtClean="0"/>
          </a:p>
          <a:p>
            <a:r>
              <a:rPr lang="fr-CA" altLang="fr-FR" sz="1800" smtClean="0"/>
              <a:t>FIRST(S) = FIRST(A)</a:t>
            </a:r>
            <a:endParaRPr lang="fr-CA" altLang="fr-FR" sz="1800" b="0" smtClean="0"/>
          </a:p>
          <a:p>
            <a:r>
              <a:rPr lang="fr-CA" altLang="fr-FR" sz="1800" b="0" smtClean="0"/>
              <a:t>	  </a:t>
            </a:r>
            <a:r>
              <a:rPr lang="fr-CA" altLang="fr-FR" sz="1800" smtClean="0"/>
              <a:t>= {a} </a:t>
            </a:r>
            <a:r>
              <a:rPr lang="fr-CA" altLang="fr-FR" sz="1800" b="0" smtClean="0"/>
              <a:t>(on applique la 3</a:t>
            </a:r>
            <a:r>
              <a:rPr lang="fr-CA" altLang="fr-FR" sz="1800" b="0" baseline="30000" smtClean="0"/>
              <a:t>e</a:t>
            </a:r>
            <a:r>
              <a:rPr lang="fr-CA" altLang="fr-FR" sz="1800" b="0" smtClean="0"/>
              <a:t> règle)</a:t>
            </a:r>
            <a:endParaRPr lang="fr-CA" altLang="fr-FR" sz="1800" smtClean="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867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E7D7615-F660-44BE-8649-93B7567D1BFA}" type="slidenum">
              <a:rPr lang="fr-CA" altLang="fr-FR" sz="1200" b="0" smtClean="0">
                <a:solidFill>
                  <a:srgbClr val="898989"/>
                </a:solidFill>
                <a:cs typeface="Arial" pitchFamily="34" charset="0"/>
              </a:rPr>
              <a:pPr>
                <a:spcBef>
                  <a:spcPct val="0"/>
                </a:spcBef>
                <a:spcAft>
                  <a:spcPct val="0"/>
                </a:spcAft>
                <a:buFontTx/>
                <a:buNone/>
              </a:pPr>
              <a:t>334</a:t>
            </a:fld>
            <a:endParaRPr lang="fr-CA" altLang="fr-FR" sz="1200" b="0" smtClean="0">
              <a:solidFill>
                <a:srgbClr val="898989"/>
              </a:solidFill>
              <a:cs typeface="Arial" pitchFamily="34" charset="0"/>
            </a:endParaRPr>
          </a:p>
        </p:txBody>
      </p:sp>
      <p:sp>
        <p:nvSpPr>
          <p:cNvPr id="6" name="TextBox 5"/>
          <p:cNvSpPr txBox="1"/>
          <p:nvPr/>
        </p:nvSpPr>
        <p:spPr>
          <a:xfrm>
            <a:off x="5076825" y="1773238"/>
            <a:ext cx="3816350" cy="2246312"/>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marL="457200" indent="-457200" eaLnBrk="1" hangingPunct="1">
              <a:defRPr/>
            </a:pPr>
            <a:r>
              <a:rPr lang="en-CA" sz="1400" b="1" dirty="0">
                <a:cs typeface="Courier New" panose="02070309020205020404" pitchFamily="49" charset="0"/>
              </a:rPr>
              <a:t>1) </a:t>
            </a:r>
            <a:r>
              <a:rPr lang="en-CA" sz="1400" dirty="0">
                <a:latin typeface="Courier New" panose="02070309020205020404" pitchFamily="49" charset="0"/>
                <a:cs typeface="Courier New" panose="02070309020205020404" pitchFamily="49" charset="0"/>
              </a:rPr>
              <a:t>FIRST(terminal)</a:t>
            </a:r>
            <a:r>
              <a:rPr lang="en-CA" sz="1400" dirty="0">
                <a:latin typeface="Courier New" panose="02070309020205020404" pitchFamily="49" charset="0"/>
                <a:cs typeface="Courier New" panose="02070309020205020404" pitchFamily="49" charset="0"/>
                <a:sym typeface="Wingdings" panose="05000000000000000000" pitchFamily="2" charset="2"/>
              </a:rPr>
              <a:t>{terminal}</a:t>
            </a:r>
          </a:p>
          <a:p>
            <a:pPr marL="457200" indent="-457200" eaLnBrk="1" hangingPunct="1">
              <a:buFont typeface="+mj-lt"/>
              <a:buAutoNum type="arabicPeriod"/>
              <a:defRPr/>
            </a:pPr>
            <a:endParaRPr lang="en-CA" sz="1400" dirty="0">
              <a:sym typeface="Wingdings" panose="05000000000000000000" pitchFamily="2" charset="2"/>
            </a:endParaRPr>
          </a:p>
          <a:p>
            <a:pPr marL="457200" indent="-457200" eaLnBrk="1" hangingPunct="1">
              <a:defRPr/>
            </a:pPr>
            <a:r>
              <a:rPr lang="en-CA" sz="1400" b="1" dirty="0">
                <a:sym typeface="Wingdings" panose="05000000000000000000" pitchFamily="2" charset="2"/>
              </a:rPr>
              <a:t>2)</a:t>
            </a:r>
            <a:r>
              <a:rPr lang="en-CA" sz="1400" dirty="0">
                <a:sym typeface="Wingdings" panose="05000000000000000000" pitchFamily="2" charset="2"/>
              </a:rPr>
              <a:t> Si </a:t>
            </a:r>
            <a:r>
              <a:rPr lang="en-CA" sz="1400" dirty="0" err="1">
                <a:solidFill>
                  <a:schemeClr val="tx2"/>
                </a:solidFill>
                <a:sym typeface="Wingdings" panose="05000000000000000000" pitchFamily="2" charset="2"/>
              </a:rPr>
              <a:t>Aa</a:t>
            </a:r>
            <a:r>
              <a:rPr lang="el-GR" sz="1400" dirty="0">
                <a:solidFill>
                  <a:schemeClr val="tx2"/>
                </a:solidFill>
                <a:sym typeface="Wingdings" panose="05000000000000000000" pitchFamily="2" charset="2"/>
              </a:rPr>
              <a:t>α</a:t>
            </a:r>
            <a:r>
              <a:rPr lang="en-CA" sz="1400" dirty="0">
                <a:sym typeface="Wingdings" panose="05000000000000000000" pitchFamily="2" charset="2"/>
              </a:rPr>
              <a:t>, et a </a:t>
            </a:r>
            <a:r>
              <a:rPr lang="en-CA" sz="1400" dirty="0" err="1">
                <a:sym typeface="Wingdings" panose="05000000000000000000" pitchFamily="2" charset="2"/>
              </a:rPr>
              <a:t>est</a:t>
            </a:r>
            <a:r>
              <a:rPr lang="en-CA" sz="1400" dirty="0">
                <a:sym typeface="Wingdings" panose="05000000000000000000" pitchFamily="2" charset="2"/>
              </a:rPr>
              <a:t> un terminal: </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FIRST(A){a}</a:t>
            </a:r>
          </a:p>
          <a:p>
            <a:pPr marL="457200" indent="-457200" eaLnBrk="1" hangingPunct="1">
              <a:defRPr/>
            </a:pPr>
            <a:endParaRPr lang="en-CA" sz="1400" dirty="0">
              <a:sym typeface="Wingdings" panose="05000000000000000000" pitchFamily="2" charset="2"/>
            </a:endParaRPr>
          </a:p>
          <a:p>
            <a:pPr marL="457200" indent="-457200" eaLnBrk="1" hangingPunct="1">
              <a:defRPr/>
            </a:pPr>
            <a:r>
              <a:rPr lang="en-CA" sz="1400" b="1" dirty="0">
                <a:sym typeface="Wingdings" panose="05000000000000000000" pitchFamily="2" charset="2"/>
              </a:rPr>
              <a:t>3)</a:t>
            </a:r>
            <a:r>
              <a:rPr lang="en-CA" sz="1400" dirty="0">
                <a:sym typeface="Wingdings" panose="05000000000000000000" pitchFamily="2" charset="2"/>
              </a:rPr>
              <a:t> Si </a:t>
            </a:r>
            <a:r>
              <a:rPr lang="en-CA" sz="1400" dirty="0">
                <a:solidFill>
                  <a:schemeClr val="tx2"/>
                </a:solidFill>
                <a:sym typeface="Wingdings" panose="05000000000000000000" pitchFamily="2" charset="2"/>
              </a:rPr>
              <a:t>AB</a:t>
            </a:r>
            <a:r>
              <a:rPr lang="el-GR" sz="1400" dirty="0">
                <a:solidFill>
                  <a:schemeClr val="tx2"/>
                </a:solidFill>
                <a:sym typeface="Wingdings" panose="05000000000000000000" pitchFamily="2" charset="2"/>
              </a:rPr>
              <a:t>α</a:t>
            </a:r>
            <a:r>
              <a:rPr lang="en-CA" sz="1400" dirty="0">
                <a:sym typeface="Wingdings" panose="05000000000000000000" pitchFamily="2" charset="2"/>
              </a:rPr>
              <a:t>, et la </a:t>
            </a:r>
            <a:r>
              <a:rPr lang="en-CA" sz="1400" dirty="0" err="1">
                <a:sym typeface="Wingdings" panose="05000000000000000000" pitchFamily="2" charset="2"/>
              </a:rPr>
              <a:t>règle</a:t>
            </a:r>
            <a:r>
              <a:rPr lang="en-CA" sz="1400" dirty="0">
                <a:sym typeface="Wingdings" panose="05000000000000000000" pitchFamily="2" charset="2"/>
              </a:rPr>
              <a:t> B</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N’EXISTE PAS</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FIRST(A)FIRST(B)</a:t>
            </a:r>
          </a:p>
          <a:p>
            <a:pPr algn="ctr" eaLnBrk="1" hangingPunct="1">
              <a:defRPr/>
            </a:pPr>
            <a:endParaRPr lang="en-CA" sz="1400" dirty="0">
              <a:sym typeface="Wingdings" panose="05000000000000000000" pitchFamily="2" charset="2"/>
            </a:endParaRPr>
          </a:p>
          <a:p>
            <a:pPr marL="342900" indent="-342900" eaLnBrk="1" hangingPunct="1">
              <a:defRPr/>
            </a:pPr>
            <a:r>
              <a:rPr lang="en-CA" sz="1400" b="1" dirty="0">
                <a:sym typeface="Wingdings" panose="05000000000000000000" pitchFamily="2" charset="2"/>
              </a:rPr>
              <a:t>4)</a:t>
            </a:r>
            <a:r>
              <a:rPr lang="en-CA" sz="1400" dirty="0">
                <a:sym typeface="Wingdings" panose="05000000000000000000" pitchFamily="2" charset="2"/>
              </a:rPr>
              <a:t> Si </a:t>
            </a:r>
            <a:r>
              <a:rPr lang="en-CA" sz="1400" dirty="0">
                <a:solidFill>
                  <a:schemeClr val="tx2"/>
                </a:solidFill>
                <a:sym typeface="Wingdings" panose="05000000000000000000" pitchFamily="2" charset="2"/>
              </a:rPr>
              <a:t>AB</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 </a:t>
            </a:r>
            <a:r>
              <a:rPr lang="en-CA" sz="1400" dirty="0">
                <a:sym typeface="Wingdings" panose="05000000000000000000" pitchFamily="2" charset="2"/>
              </a:rPr>
              <a:t>et la </a:t>
            </a:r>
            <a:r>
              <a:rPr lang="en-CA" sz="1400" dirty="0" err="1">
                <a:sym typeface="Wingdings" panose="05000000000000000000" pitchFamily="2" charset="2"/>
              </a:rPr>
              <a:t>règle</a:t>
            </a:r>
            <a:r>
              <a:rPr lang="en-CA" sz="1400" dirty="0">
                <a:sym typeface="Wingdings" panose="05000000000000000000" pitchFamily="2" charset="2"/>
              </a:rPr>
              <a:t> B</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 EXISTE</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FIRST(A)[FIRST(B)-</a:t>
            </a:r>
            <a:r>
              <a:rPr lang="el-GR" sz="1400" dirty="0">
                <a:latin typeface="Courier New" panose="02070309020205020404" pitchFamily="49" charset="0"/>
                <a:cs typeface="Courier New" panose="02070309020205020404" pitchFamily="49" charset="0"/>
                <a:sym typeface="Wingdings" panose="05000000000000000000" pitchFamily="2" charset="2"/>
              </a:rPr>
              <a:t> ε</a:t>
            </a:r>
            <a:r>
              <a:rPr lang="en-CA" sz="1400" dirty="0">
                <a:latin typeface="Courier New" panose="02070309020205020404" pitchFamily="49" charset="0"/>
                <a:cs typeface="Courier New" panose="02070309020205020404" pitchFamily="49" charset="0"/>
                <a:sym typeface="Wingdings" panose="05000000000000000000" pitchFamily="2" charset="2"/>
              </a:rPr>
              <a:t>] </a:t>
            </a:r>
            <a:r>
              <a:rPr lang="el-GR" sz="1400" dirty="0">
                <a:latin typeface="Courier New" panose="02070309020205020404" pitchFamily="49" charset="0"/>
                <a:cs typeface="Courier New" panose="02070309020205020404" pitchFamily="49" charset="0"/>
                <a:sym typeface="Wingdings" panose="05000000000000000000" pitchFamily="2" charset="2"/>
              </a:rPr>
              <a:t>υ</a:t>
            </a:r>
            <a:r>
              <a:rPr lang="en-CA" sz="1400" dirty="0">
                <a:latin typeface="Courier New" panose="02070309020205020404" pitchFamily="49" charset="0"/>
                <a:cs typeface="Courier New" panose="02070309020205020404" pitchFamily="49" charset="0"/>
                <a:sym typeface="Wingdings" panose="05000000000000000000" pitchFamily="2" charset="2"/>
              </a:rPr>
              <a:t> FIRST(</a:t>
            </a:r>
            <a:r>
              <a:rPr lang="el-GR" sz="1400" dirty="0">
                <a:latin typeface="Courier New" panose="02070309020205020404" pitchFamily="49" charset="0"/>
                <a:cs typeface="Courier New" panose="02070309020205020404" pitchFamily="49" charset="0"/>
                <a:sym typeface="Wingdings" panose="05000000000000000000" pitchFamily="2" charset="2"/>
              </a:rPr>
              <a:t>α)</a:t>
            </a:r>
            <a:endParaRPr lang="fr-CA" sz="1400" dirty="0"/>
          </a:p>
        </p:txBody>
      </p:sp>
    </p:spTree>
    <p:extLst>
      <p:ext uri="{BB962C8B-B14F-4D97-AF65-F5344CB8AC3E}">
        <p14:creationId xmlns:p14="http://schemas.microsoft.com/office/powerpoint/2010/main" val="27987943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8" end="8"/>
                                            </p:txEl>
                                          </p:spTgt>
                                        </p:tgtEl>
                                        <p:attrNameLst>
                                          <p:attrName>style.visibility</p:attrName>
                                        </p:attrNameLst>
                                      </p:cBhvr>
                                      <p:to>
                                        <p:strVal val="visible"/>
                                      </p:to>
                                    </p:set>
                                    <p:animEffect transition="in" filter="fade">
                                      <p:cBhvr>
                                        <p:cTn id="12" dur="500"/>
                                        <p:tgtEl>
                                          <p:spTgt spid="3">
                                            <p:txEl>
                                              <p:pRg st="8" end="8"/>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10" end="10"/>
                                            </p:txEl>
                                          </p:spTgt>
                                        </p:tgtEl>
                                        <p:attrNameLst>
                                          <p:attrName>style.visibility</p:attrName>
                                        </p:attrNameLst>
                                      </p:cBhvr>
                                      <p:to>
                                        <p:strVal val="visible"/>
                                      </p:to>
                                    </p:set>
                                    <p:animEffect transition="in" filter="fade">
                                      <p:cBhvr>
                                        <p:cTn id="17" dur="500"/>
                                        <p:tgtEl>
                                          <p:spTgt spid="3">
                                            <p:txEl>
                                              <p:pRg st="10" end="10"/>
                                            </p:txEl>
                                          </p:spTgt>
                                        </p:tgtEl>
                                      </p:cBhvr>
                                    </p:animEffect>
                                  </p:childTnLst>
                                </p:cTn>
                              </p:par>
                              <p:par>
                                <p:cTn id="18" presetID="10" presetClass="entr" presetSubtype="0" fill="hold" nodeType="withEffect">
                                  <p:stCondLst>
                                    <p:cond delay="0"/>
                                  </p:stCondLst>
                                  <p:childTnLst>
                                    <p:set>
                                      <p:cBhvr>
                                        <p:cTn id="19" dur="1" fill="hold">
                                          <p:stCondLst>
                                            <p:cond delay="0"/>
                                          </p:stCondLst>
                                        </p:cTn>
                                        <p:tgtEl>
                                          <p:spTgt spid="3">
                                            <p:txEl>
                                              <p:pRg st="11" end="11"/>
                                            </p:txEl>
                                          </p:spTgt>
                                        </p:tgtEl>
                                        <p:attrNameLst>
                                          <p:attrName>style.visibility</p:attrName>
                                        </p:attrNameLst>
                                      </p:cBhvr>
                                      <p:to>
                                        <p:strVal val="visible"/>
                                      </p:to>
                                    </p:set>
                                    <p:animEffect transition="in" filter="fade">
                                      <p:cBhvr>
                                        <p:cTn id="20" dur="500"/>
                                        <p:tgtEl>
                                          <p:spTgt spid="3">
                                            <p:txEl>
                                              <p:pRg st="11" end="1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Calcul de l’ensemble FIRST</a:t>
            </a:r>
            <a:endParaRPr lang="fr-CA" dirty="0"/>
          </a:p>
        </p:txBody>
      </p:sp>
      <p:sp>
        <p:nvSpPr>
          <p:cNvPr id="3" name="Content Placeholder 2"/>
          <p:cNvSpPr>
            <a:spLocks noGrp="1"/>
          </p:cNvSpPr>
          <p:nvPr>
            <p:ph idx="1"/>
          </p:nvPr>
        </p:nvSpPr>
        <p:spPr>
          <a:xfrm>
            <a:off x="457200" y="1752600"/>
            <a:ext cx="4691063" cy="4373563"/>
          </a:xfrm>
        </p:spPr>
        <p:txBody>
          <a:bodyPr/>
          <a:lstStyle/>
          <a:p>
            <a:r>
              <a:rPr lang="fr-CA" altLang="fr-FR" sz="1800" smtClean="0">
                <a:solidFill>
                  <a:schemeClr val="tx2"/>
                </a:solidFill>
              </a:rPr>
              <a:t>Un autre exemple…</a:t>
            </a:r>
          </a:p>
          <a:p>
            <a:r>
              <a:rPr lang="fr-CA" altLang="fr-FR" sz="1800" smtClean="0"/>
              <a:t>Étant donné la grammaire:</a:t>
            </a:r>
          </a:p>
          <a:p>
            <a:pPr>
              <a:spcBef>
                <a:spcPct val="0"/>
              </a:spcBef>
              <a:spcAft>
                <a:spcPct val="0"/>
              </a:spcAft>
            </a:pPr>
            <a:r>
              <a:rPr lang="fr-CA" altLang="fr-FR" sz="1800" smtClean="0">
                <a:latin typeface="Courier New" pitchFamily="49" charset="0"/>
                <a:cs typeface="Courier New" pitchFamily="49" charset="0"/>
              </a:rPr>
              <a:t>&lt;S&gt; ::= &lt;A&gt;&lt;B&gt;</a:t>
            </a:r>
          </a:p>
          <a:p>
            <a:pPr>
              <a:spcBef>
                <a:spcPct val="0"/>
              </a:spcBef>
              <a:spcAft>
                <a:spcPct val="0"/>
              </a:spcAft>
            </a:pPr>
            <a:r>
              <a:rPr lang="fr-CA" altLang="fr-FR" sz="1800" smtClean="0">
                <a:latin typeface="Courier New" pitchFamily="49" charset="0"/>
                <a:cs typeface="Courier New" pitchFamily="49" charset="0"/>
              </a:rPr>
              <a:t>&lt;A&gt; ::= a | ε</a:t>
            </a:r>
          </a:p>
          <a:p>
            <a:pPr>
              <a:spcBef>
                <a:spcPct val="0"/>
              </a:spcBef>
              <a:spcAft>
                <a:spcPct val="0"/>
              </a:spcAft>
            </a:pPr>
            <a:r>
              <a:rPr lang="fr-CA" altLang="fr-FR" sz="1800" smtClean="0">
                <a:latin typeface="Courier New" pitchFamily="49" charset="0"/>
                <a:cs typeface="Courier New" pitchFamily="49" charset="0"/>
              </a:rPr>
              <a:t>&lt;B&gt; ::= b</a:t>
            </a:r>
          </a:p>
          <a:p>
            <a:endParaRPr lang="fr-CA" altLang="fr-FR" sz="1800" smtClean="0"/>
          </a:p>
          <a:p>
            <a:r>
              <a:rPr lang="fr-CA" altLang="fr-FR" sz="1800" smtClean="0"/>
              <a:t>FIRST(A) = {a, </a:t>
            </a:r>
            <a:r>
              <a:rPr lang="fr-CA" altLang="fr-FR" sz="1800" smtClean="0">
                <a:latin typeface="Courier New" pitchFamily="49" charset="0"/>
                <a:cs typeface="Courier New" pitchFamily="49" charset="0"/>
              </a:rPr>
              <a:t>ε</a:t>
            </a:r>
            <a:r>
              <a:rPr lang="fr-CA" altLang="fr-FR" sz="1800" smtClean="0"/>
              <a:t>} </a:t>
            </a:r>
            <a:r>
              <a:rPr lang="fr-CA" altLang="fr-FR" sz="1800" b="0" smtClean="0"/>
              <a:t>(2</a:t>
            </a:r>
            <a:r>
              <a:rPr lang="fr-CA" altLang="fr-FR" sz="1800" b="0" baseline="30000" smtClean="0"/>
              <a:t>e</a:t>
            </a:r>
            <a:r>
              <a:rPr lang="fr-CA" altLang="fr-FR" sz="1800" b="0" smtClean="0"/>
              <a:t> règle)</a:t>
            </a:r>
          </a:p>
          <a:p>
            <a:endParaRPr lang="fr-CA" altLang="fr-FR" sz="1800" smtClean="0"/>
          </a:p>
          <a:p>
            <a:r>
              <a:rPr lang="fr-CA" altLang="fr-FR" sz="1800" smtClean="0"/>
              <a:t>FIRST(B) = {b} </a:t>
            </a:r>
            <a:r>
              <a:rPr lang="fr-CA" altLang="fr-FR" sz="1800" b="0" smtClean="0"/>
              <a:t>(2</a:t>
            </a:r>
            <a:r>
              <a:rPr lang="fr-CA" altLang="fr-FR" sz="1800" b="0" baseline="30000" smtClean="0"/>
              <a:t>e</a:t>
            </a:r>
            <a:r>
              <a:rPr lang="fr-CA" altLang="fr-FR" sz="1800" b="0" smtClean="0"/>
              <a:t> règle)</a:t>
            </a:r>
          </a:p>
          <a:p>
            <a:endParaRPr lang="fr-CA" altLang="fr-FR" sz="1800" smtClean="0"/>
          </a:p>
          <a:p>
            <a:r>
              <a:rPr lang="fr-CA" altLang="fr-FR" sz="1800" smtClean="0"/>
              <a:t>FIRST(S) = </a:t>
            </a:r>
            <a:r>
              <a:rPr lang="fr-CA" altLang="fr-FR" sz="1800" smtClean="0">
                <a:cs typeface="Courier New" pitchFamily="49" charset="0"/>
                <a:sym typeface="Wingdings" pitchFamily="2" charset="2"/>
              </a:rPr>
              <a:t>[FIRST(A)- ε] υ FIRST(B) </a:t>
            </a:r>
            <a:r>
              <a:rPr lang="fr-CA" altLang="fr-FR" sz="1800" b="0" smtClean="0"/>
              <a:t>	  </a:t>
            </a:r>
            <a:r>
              <a:rPr lang="fr-CA" altLang="fr-FR" sz="1800" smtClean="0"/>
              <a:t>= {a, b}	      </a:t>
            </a:r>
            <a:r>
              <a:rPr lang="fr-CA" altLang="fr-FR" sz="1800" b="0" smtClean="0"/>
              <a:t>(4</a:t>
            </a:r>
            <a:r>
              <a:rPr lang="fr-CA" altLang="fr-FR" sz="1800" b="0" baseline="30000" smtClean="0"/>
              <a:t>e</a:t>
            </a:r>
            <a:r>
              <a:rPr lang="fr-CA" altLang="fr-FR" sz="1800" b="0" smtClean="0"/>
              <a:t> règle)</a:t>
            </a: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2970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25C26B6-FED6-43BA-AA59-DFDD3CF2B266}" type="slidenum">
              <a:rPr lang="fr-CA" altLang="fr-FR" sz="1200" b="0" smtClean="0">
                <a:solidFill>
                  <a:srgbClr val="898989"/>
                </a:solidFill>
                <a:cs typeface="Arial" pitchFamily="34" charset="0"/>
              </a:rPr>
              <a:pPr>
                <a:spcBef>
                  <a:spcPct val="0"/>
                </a:spcBef>
                <a:spcAft>
                  <a:spcPct val="0"/>
                </a:spcAft>
                <a:buFontTx/>
                <a:buNone/>
              </a:pPr>
              <a:t>335</a:t>
            </a:fld>
            <a:endParaRPr lang="fr-CA" altLang="fr-FR" sz="1200" b="0" smtClean="0">
              <a:solidFill>
                <a:srgbClr val="898989"/>
              </a:solidFill>
              <a:cs typeface="Arial" pitchFamily="34" charset="0"/>
            </a:endParaRPr>
          </a:p>
        </p:txBody>
      </p:sp>
      <p:sp>
        <p:nvSpPr>
          <p:cNvPr id="6" name="TextBox 5"/>
          <p:cNvSpPr txBox="1"/>
          <p:nvPr/>
        </p:nvSpPr>
        <p:spPr>
          <a:xfrm>
            <a:off x="5076825" y="1773238"/>
            <a:ext cx="3816350" cy="2462212"/>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marL="457200" indent="-457200" eaLnBrk="1" hangingPunct="1">
              <a:defRPr/>
            </a:pPr>
            <a:r>
              <a:rPr lang="en-CA" sz="1400" b="1" dirty="0">
                <a:cs typeface="Courier New" panose="02070309020205020404" pitchFamily="49" charset="0"/>
              </a:rPr>
              <a:t>1) </a:t>
            </a:r>
            <a:r>
              <a:rPr lang="en-CA" sz="1400" dirty="0">
                <a:latin typeface="Courier New" panose="02070309020205020404" pitchFamily="49" charset="0"/>
                <a:cs typeface="Courier New" panose="02070309020205020404" pitchFamily="49" charset="0"/>
              </a:rPr>
              <a:t>FIRST(terminal)</a:t>
            </a:r>
            <a:r>
              <a:rPr lang="en-CA" sz="1400" dirty="0">
                <a:latin typeface="Courier New" panose="02070309020205020404" pitchFamily="49" charset="0"/>
                <a:cs typeface="Courier New" panose="02070309020205020404" pitchFamily="49" charset="0"/>
                <a:sym typeface="Wingdings" panose="05000000000000000000" pitchFamily="2" charset="2"/>
              </a:rPr>
              <a:t>{terminal}</a:t>
            </a:r>
          </a:p>
          <a:p>
            <a:pPr marL="457200" indent="-457200" eaLnBrk="1" hangingPunct="1">
              <a:buFont typeface="+mj-lt"/>
              <a:buAutoNum type="arabicPeriod"/>
              <a:defRPr/>
            </a:pPr>
            <a:endParaRPr lang="en-CA" sz="1400" dirty="0">
              <a:sym typeface="Wingdings" panose="05000000000000000000" pitchFamily="2" charset="2"/>
            </a:endParaRPr>
          </a:p>
          <a:p>
            <a:pPr marL="457200" indent="-457200" eaLnBrk="1" hangingPunct="1">
              <a:defRPr/>
            </a:pPr>
            <a:r>
              <a:rPr lang="en-CA" sz="1400" b="1" dirty="0">
                <a:sym typeface="Wingdings" panose="05000000000000000000" pitchFamily="2" charset="2"/>
              </a:rPr>
              <a:t>2)</a:t>
            </a:r>
            <a:r>
              <a:rPr lang="en-CA" sz="1400" dirty="0">
                <a:sym typeface="Wingdings" panose="05000000000000000000" pitchFamily="2" charset="2"/>
              </a:rPr>
              <a:t> Si </a:t>
            </a:r>
            <a:r>
              <a:rPr lang="en-CA" sz="1400" dirty="0" err="1">
                <a:solidFill>
                  <a:schemeClr val="tx2"/>
                </a:solidFill>
                <a:sym typeface="Wingdings" panose="05000000000000000000" pitchFamily="2" charset="2"/>
              </a:rPr>
              <a:t>Aa</a:t>
            </a:r>
            <a:r>
              <a:rPr lang="el-GR" sz="1400" dirty="0">
                <a:solidFill>
                  <a:schemeClr val="tx2"/>
                </a:solidFill>
                <a:sym typeface="Wingdings" panose="05000000000000000000" pitchFamily="2" charset="2"/>
              </a:rPr>
              <a:t>α</a:t>
            </a:r>
            <a:r>
              <a:rPr lang="en-CA" sz="1400" dirty="0">
                <a:sym typeface="Wingdings" panose="05000000000000000000" pitchFamily="2" charset="2"/>
              </a:rPr>
              <a:t>, et a </a:t>
            </a:r>
            <a:r>
              <a:rPr lang="en-CA" sz="1400" dirty="0" err="1">
                <a:sym typeface="Wingdings" panose="05000000000000000000" pitchFamily="2" charset="2"/>
              </a:rPr>
              <a:t>est</a:t>
            </a:r>
            <a:r>
              <a:rPr lang="en-CA" sz="1400" dirty="0">
                <a:sym typeface="Wingdings" panose="05000000000000000000" pitchFamily="2" charset="2"/>
              </a:rPr>
              <a:t> un terminal: </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FIRST(A){a}</a:t>
            </a:r>
          </a:p>
          <a:p>
            <a:pPr marL="457200" indent="-457200" eaLnBrk="1" hangingPunct="1">
              <a:defRPr/>
            </a:pPr>
            <a:endParaRPr lang="en-CA" sz="1400" dirty="0">
              <a:sym typeface="Wingdings" panose="05000000000000000000" pitchFamily="2" charset="2"/>
            </a:endParaRPr>
          </a:p>
          <a:p>
            <a:pPr marL="457200" indent="-457200" eaLnBrk="1" hangingPunct="1">
              <a:defRPr/>
            </a:pPr>
            <a:r>
              <a:rPr lang="en-CA" sz="1400" b="1" dirty="0">
                <a:sym typeface="Wingdings" panose="05000000000000000000" pitchFamily="2" charset="2"/>
              </a:rPr>
              <a:t>3)</a:t>
            </a:r>
            <a:r>
              <a:rPr lang="en-CA" sz="1400" dirty="0">
                <a:sym typeface="Wingdings" panose="05000000000000000000" pitchFamily="2" charset="2"/>
              </a:rPr>
              <a:t> Si </a:t>
            </a:r>
            <a:r>
              <a:rPr lang="en-CA" sz="1400" dirty="0">
                <a:solidFill>
                  <a:schemeClr val="tx2"/>
                </a:solidFill>
                <a:sym typeface="Wingdings" panose="05000000000000000000" pitchFamily="2" charset="2"/>
              </a:rPr>
              <a:t>AB</a:t>
            </a:r>
            <a:r>
              <a:rPr lang="el-GR" sz="1400" dirty="0">
                <a:solidFill>
                  <a:schemeClr val="tx2"/>
                </a:solidFill>
                <a:sym typeface="Wingdings" panose="05000000000000000000" pitchFamily="2" charset="2"/>
              </a:rPr>
              <a:t>α</a:t>
            </a:r>
            <a:r>
              <a:rPr lang="en-CA" sz="1400" dirty="0">
                <a:sym typeface="Wingdings" panose="05000000000000000000" pitchFamily="2" charset="2"/>
              </a:rPr>
              <a:t>, et la </a:t>
            </a:r>
            <a:r>
              <a:rPr lang="en-CA" sz="1400" dirty="0" err="1">
                <a:sym typeface="Wingdings" panose="05000000000000000000" pitchFamily="2" charset="2"/>
              </a:rPr>
              <a:t>règle</a:t>
            </a:r>
            <a:r>
              <a:rPr lang="en-CA" sz="1400" dirty="0">
                <a:sym typeface="Wingdings" panose="05000000000000000000" pitchFamily="2" charset="2"/>
              </a:rPr>
              <a:t> B</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N’EXISTE PAS</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FIRST(A)FIRST(B)</a:t>
            </a:r>
          </a:p>
          <a:p>
            <a:pPr algn="ctr" eaLnBrk="1" hangingPunct="1">
              <a:defRPr/>
            </a:pPr>
            <a:endParaRPr lang="en-CA" sz="1400" dirty="0">
              <a:sym typeface="Wingdings" panose="05000000000000000000" pitchFamily="2" charset="2"/>
            </a:endParaRPr>
          </a:p>
          <a:p>
            <a:pPr marL="342900" indent="-342900" eaLnBrk="1" hangingPunct="1">
              <a:defRPr/>
            </a:pPr>
            <a:r>
              <a:rPr lang="en-CA" sz="1400" b="1" dirty="0">
                <a:sym typeface="Wingdings" panose="05000000000000000000" pitchFamily="2" charset="2"/>
              </a:rPr>
              <a:t>4)</a:t>
            </a:r>
            <a:r>
              <a:rPr lang="en-CA" sz="1400" dirty="0">
                <a:sym typeface="Wingdings" panose="05000000000000000000" pitchFamily="2" charset="2"/>
              </a:rPr>
              <a:t> Si </a:t>
            </a:r>
            <a:r>
              <a:rPr lang="en-CA" sz="1400" dirty="0">
                <a:solidFill>
                  <a:schemeClr val="tx2"/>
                </a:solidFill>
                <a:sym typeface="Wingdings" panose="05000000000000000000" pitchFamily="2" charset="2"/>
              </a:rPr>
              <a:t>AB</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 </a:t>
            </a:r>
            <a:r>
              <a:rPr lang="en-CA" sz="1400" dirty="0">
                <a:sym typeface="Wingdings" panose="05000000000000000000" pitchFamily="2" charset="2"/>
              </a:rPr>
              <a:t>et la </a:t>
            </a:r>
            <a:r>
              <a:rPr lang="en-CA" sz="1400" dirty="0" err="1">
                <a:sym typeface="Wingdings" panose="05000000000000000000" pitchFamily="2" charset="2"/>
              </a:rPr>
              <a:t>règle</a:t>
            </a:r>
            <a:r>
              <a:rPr lang="en-CA" sz="1400" dirty="0">
                <a:sym typeface="Wingdings" panose="05000000000000000000" pitchFamily="2" charset="2"/>
              </a:rPr>
              <a:t> B</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 EXISTE</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FIRST(A)[FIRST(B)-</a:t>
            </a:r>
            <a:r>
              <a:rPr lang="el-GR" sz="1400" dirty="0">
                <a:latin typeface="Courier New" panose="02070309020205020404" pitchFamily="49" charset="0"/>
                <a:cs typeface="Courier New" panose="02070309020205020404" pitchFamily="49" charset="0"/>
                <a:sym typeface="Wingdings" panose="05000000000000000000" pitchFamily="2" charset="2"/>
              </a:rPr>
              <a:t> ε</a:t>
            </a:r>
            <a:r>
              <a:rPr lang="en-CA" sz="1400" dirty="0">
                <a:latin typeface="Courier New" panose="02070309020205020404" pitchFamily="49" charset="0"/>
                <a:cs typeface="Courier New" panose="02070309020205020404" pitchFamily="49" charset="0"/>
                <a:sym typeface="Wingdings" panose="05000000000000000000" pitchFamily="2" charset="2"/>
              </a:rPr>
              <a:t>] </a:t>
            </a:r>
            <a:r>
              <a:rPr lang="el-GR" sz="1400" dirty="0">
                <a:latin typeface="Courier New" panose="02070309020205020404" pitchFamily="49" charset="0"/>
                <a:cs typeface="Courier New" panose="02070309020205020404" pitchFamily="49" charset="0"/>
                <a:sym typeface="Wingdings" panose="05000000000000000000" pitchFamily="2" charset="2"/>
              </a:rPr>
              <a:t>υ</a:t>
            </a:r>
            <a:r>
              <a:rPr lang="en-CA" sz="1400" dirty="0">
                <a:latin typeface="Courier New" panose="02070309020205020404" pitchFamily="49" charset="0"/>
                <a:cs typeface="Courier New" panose="02070309020205020404" pitchFamily="49" charset="0"/>
                <a:sym typeface="Wingdings" panose="05000000000000000000" pitchFamily="2" charset="2"/>
              </a:rPr>
              <a:t> FIRST(</a:t>
            </a:r>
            <a:r>
              <a:rPr lang="el-GR" sz="1400" dirty="0">
                <a:latin typeface="Courier New" panose="02070309020205020404" pitchFamily="49" charset="0"/>
                <a:cs typeface="Courier New" panose="02070309020205020404" pitchFamily="49" charset="0"/>
                <a:sym typeface="Wingdings" panose="05000000000000000000" pitchFamily="2" charset="2"/>
              </a:rPr>
              <a:t>α)</a:t>
            </a:r>
            <a:endParaRPr lang="fr-CA" sz="1400" dirty="0"/>
          </a:p>
          <a:p>
            <a:pPr marL="457200" indent="-457200" eaLnBrk="1" hangingPunct="1">
              <a:defRPr/>
            </a:pPr>
            <a:endParaRPr lang="fr-CA" sz="1400" dirty="0"/>
          </a:p>
        </p:txBody>
      </p:sp>
    </p:spTree>
    <p:extLst>
      <p:ext uri="{BB962C8B-B14F-4D97-AF65-F5344CB8AC3E}">
        <p14:creationId xmlns:p14="http://schemas.microsoft.com/office/powerpoint/2010/main" val="15566576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8" end="8"/>
                                            </p:txEl>
                                          </p:spTgt>
                                        </p:tgtEl>
                                        <p:attrNameLst>
                                          <p:attrName>style.visibility</p:attrName>
                                        </p:attrNameLst>
                                      </p:cBhvr>
                                      <p:to>
                                        <p:strVal val="visible"/>
                                      </p:to>
                                    </p:set>
                                    <p:animEffect transition="in" filter="fade">
                                      <p:cBhvr>
                                        <p:cTn id="12" dur="500"/>
                                        <p:tgtEl>
                                          <p:spTgt spid="3">
                                            <p:txEl>
                                              <p:pRg st="8" end="8"/>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10" end="10"/>
                                            </p:txEl>
                                          </p:spTgt>
                                        </p:tgtEl>
                                        <p:attrNameLst>
                                          <p:attrName>style.visibility</p:attrName>
                                        </p:attrNameLst>
                                      </p:cBhvr>
                                      <p:to>
                                        <p:strVal val="visible"/>
                                      </p:to>
                                    </p:set>
                                    <p:animEffect transition="in" filter="fade">
                                      <p:cBhvr>
                                        <p:cTn id="17" dur="500"/>
                                        <p:tgtEl>
                                          <p:spTgt spid="3">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Calcul de l’ensemble FOLLOW</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Règles pour calculer l’ensemble FOLLOW:</a:t>
            </a:r>
          </a:p>
          <a:p>
            <a:pPr marL="914400" lvl="1" indent="-457200">
              <a:buFont typeface="+mj-lt"/>
              <a:buAutoNum type="arabicPeriod"/>
              <a:defRPr/>
            </a:pPr>
            <a:r>
              <a:rPr lang="fr-CA" dirty="0" smtClean="0">
                <a:latin typeface="Courier New" panose="02070309020205020404" pitchFamily="49" charset="0"/>
                <a:cs typeface="Courier New" panose="02070309020205020404" pitchFamily="49" charset="0"/>
              </a:rPr>
              <a:t>FOLLOW(S)</a:t>
            </a:r>
            <a:r>
              <a:rPr lang="fr-CA" dirty="0" smtClean="0">
                <a:latin typeface="Courier New" panose="02070309020205020404" pitchFamily="49" charset="0"/>
                <a:cs typeface="Courier New" panose="02070309020205020404" pitchFamily="49" charset="0"/>
                <a:sym typeface="Wingdings" panose="05000000000000000000" pitchFamily="2" charset="2"/>
              </a:rPr>
              <a:t>{$} </a:t>
            </a:r>
            <a:r>
              <a:rPr lang="fr-CA" dirty="0" smtClean="0">
                <a:cs typeface="Courier New" panose="02070309020205020404" pitchFamily="49" charset="0"/>
                <a:sym typeface="Wingdings" panose="05000000000000000000" pitchFamily="2" charset="2"/>
              </a:rPr>
              <a:t>(où S est le symbole de départ)</a:t>
            </a:r>
          </a:p>
          <a:p>
            <a:pPr marL="914400" lvl="1" indent="-457200">
              <a:buFont typeface="+mj-lt"/>
              <a:buAutoNum type="arabicPeriod"/>
              <a:defRPr/>
            </a:pPr>
            <a:endParaRPr lang="fr-CA" dirty="0" smtClean="0">
              <a:sym typeface="Wingdings" panose="05000000000000000000" pitchFamily="2" charset="2"/>
            </a:endParaRPr>
          </a:p>
          <a:p>
            <a:pPr marL="914400" lvl="1" indent="-457200">
              <a:buFont typeface="+mj-lt"/>
              <a:buAutoNum type="arabicPeriod"/>
              <a:defRPr/>
            </a:pPr>
            <a:r>
              <a:rPr lang="fr-CA" dirty="0" smtClean="0">
                <a:sym typeface="Wingdings" panose="05000000000000000000" pitchFamily="2" charset="2"/>
              </a:rPr>
              <a:t>Si </a:t>
            </a:r>
            <a:r>
              <a:rPr lang="fr-CA" dirty="0" smtClean="0">
                <a:solidFill>
                  <a:schemeClr val="tx2"/>
                </a:solidFill>
                <a:sym typeface="Wingdings" panose="05000000000000000000" pitchFamily="2" charset="2"/>
              </a:rPr>
              <a:t>A αB</a:t>
            </a:r>
            <a:r>
              <a:rPr lang="fr-CA" dirty="0" smtClean="0">
                <a:sym typeface="Wingdings" panose="05000000000000000000" pitchFamily="2" charset="2"/>
              </a:rPr>
              <a:t>: </a:t>
            </a:r>
          </a:p>
          <a:p>
            <a:pPr lvl="1" indent="0" algn="ctr">
              <a:buFont typeface="Arial" charset="0"/>
              <a:buNone/>
              <a:defRPr/>
            </a:pPr>
            <a:r>
              <a:rPr lang="fr-CA" dirty="0" smtClean="0">
                <a:latin typeface="Courier New" panose="02070309020205020404" pitchFamily="49" charset="0"/>
                <a:cs typeface="Courier New" panose="02070309020205020404" pitchFamily="49" charset="0"/>
                <a:sym typeface="Wingdings" panose="05000000000000000000" pitchFamily="2" charset="2"/>
              </a:rPr>
              <a:t>FOLLOW(B) FOLLOW(A)</a:t>
            </a:r>
          </a:p>
          <a:p>
            <a:pPr marL="914400" lvl="1" indent="-457200">
              <a:buFont typeface="Arial" charset="0"/>
              <a:buChar char="•"/>
              <a:defRPr/>
            </a:pPr>
            <a:endParaRPr lang="fr-CA" dirty="0" smtClean="0">
              <a:sym typeface="Wingdings" panose="05000000000000000000" pitchFamily="2" charset="2"/>
            </a:endParaRPr>
          </a:p>
          <a:p>
            <a:pPr marL="914400" lvl="1" indent="-457200">
              <a:buFont typeface="+mj-lt"/>
              <a:buAutoNum type="arabicPeriod" startAt="3"/>
              <a:defRPr/>
            </a:pPr>
            <a:r>
              <a:rPr lang="fr-CA" dirty="0" smtClean="0">
                <a:sym typeface="Wingdings" panose="05000000000000000000" pitchFamily="2" charset="2"/>
              </a:rPr>
              <a:t>Si </a:t>
            </a:r>
            <a:r>
              <a:rPr lang="fr-CA" dirty="0" smtClean="0">
                <a:solidFill>
                  <a:schemeClr val="tx2"/>
                </a:solidFill>
                <a:sym typeface="Wingdings" panose="05000000000000000000" pitchFamily="2" charset="2"/>
              </a:rPr>
              <a:t>AαBC</a:t>
            </a:r>
            <a:r>
              <a:rPr lang="fr-CA" dirty="0" smtClean="0">
                <a:sym typeface="Wingdings" panose="05000000000000000000" pitchFamily="2" charset="2"/>
              </a:rPr>
              <a:t>, et la règle </a:t>
            </a:r>
            <a:r>
              <a:rPr lang="fr-CA" dirty="0" err="1" smtClean="0">
                <a:sym typeface="Wingdings" panose="05000000000000000000" pitchFamily="2" charset="2"/>
              </a:rPr>
              <a:t>Cε</a:t>
            </a:r>
            <a:r>
              <a:rPr lang="fr-CA" dirty="0" smtClean="0">
                <a:sym typeface="Wingdings" panose="05000000000000000000" pitchFamily="2" charset="2"/>
              </a:rPr>
              <a:t> </a:t>
            </a:r>
            <a:r>
              <a:rPr lang="fr-CA" b="1" dirty="0" smtClean="0">
                <a:sym typeface="Wingdings" panose="05000000000000000000" pitchFamily="2" charset="2"/>
              </a:rPr>
              <a:t>N’EXISTE PAS</a:t>
            </a:r>
            <a:r>
              <a:rPr lang="fr-CA" dirty="0" smtClean="0">
                <a:sym typeface="Wingdings" panose="05000000000000000000" pitchFamily="2" charset="2"/>
              </a:rPr>
              <a:t>:</a:t>
            </a:r>
          </a:p>
          <a:p>
            <a:pPr lvl="1" indent="0" algn="ctr">
              <a:buFont typeface="Arial" charset="0"/>
              <a:buNone/>
              <a:defRPr/>
            </a:pPr>
            <a:r>
              <a:rPr lang="fr-CA" dirty="0" smtClean="0">
                <a:latin typeface="Courier New" panose="02070309020205020404" pitchFamily="49" charset="0"/>
                <a:cs typeface="Courier New" panose="02070309020205020404" pitchFamily="49" charset="0"/>
                <a:sym typeface="Wingdings" panose="05000000000000000000" pitchFamily="2" charset="2"/>
              </a:rPr>
              <a:t>FOLLOW(B)FIRST(C)</a:t>
            </a:r>
          </a:p>
          <a:p>
            <a:pPr lvl="1" indent="0" algn="ctr">
              <a:buFont typeface="Arial" charset="0"/>
              <a:buNone/>
              <a:defRPr/>
            </a:pPr>
            <a:endParaRPr lang="fr-CA" dirty="0" smtClean="0">
              <a:sym typeface="Wingdings" panose="05000000000000000000" pitchFamily="2" charset="2"/>
            </a:endParaRPr>
          </a:p>
          <a:p>
            <a:pPr marL="914400" lvl="1" indent="-457200">
              <a:buFont typeface="+mj-lt"/>
              <a:buAutoNum type="arabicPeriod" startAt="4"/>
              <a:defRPr/>
            </a:pPr>
            <a:r>
              <a:rPr lang="fr-CA" dirty="0" smtClean="0">
                <a:sym typeface="Wingdings" panose="05000000000000000000" pitchFamily="2" charset="2"/>
              </a:rPr>
              <a:t>Si </a:t>
            </a:r>
            <a:r>
              <a:rPr lang="fr-CA" dirty="0" smtClean="0">
                <a:solidFill>
                  <a:schemeClr val="tx2"/>
                </a:solidFill>
                <a:sym typeface="Wingdings" panose="05000000000000000000" pitchFamily="2" charset="2"/>
              </a:rPr>
              <a:t>AαBC, </a:t>
            </a:r>
            <a:r>
              <a:rPr lang="fr-CA" dirty="0" smtClean="0">
                <a:sym typeface="Wingdings" panose="05000000000000000000" pitchFamily="2" charset="2"/>
              </a:rPr>
              <a:t>et la règle </a:t>
            </a:r>
            <a:r>
              <a:rPr lang="fr-CA" dirty="0" err="1" smtClean="0">
                <a:sym typeface="Wingdings" panose="05000000000000000000" pitchFamily="2" charset="2"/>
              </a:rPr>
              <a:t>Cε</a:t>
            </a:r>
            <a:r>
              <a:rPr lang="fr-CA" dirty="0" smtClean="0">
                <a:sym typeface="Wingdings" panose="05000000000000000000" pitchFamily="2" charset="2"/>
              </a:rPr>
              <a:t> </a:t>
            </a:r>
            <a:r>
              <a:rPr lang="fr-CA" b="1" dirty="0" smtClean="0">
                <a:sym typeface="Wingdings" panose="05000000000000000000" pitchFamily="2" charset="2"/>
              </a:rPr>
              <a:t>EXISTE</a:t>
            </a:r>
            <a:r>
              <a:rPr lang="fr-CA" dirty="0" smtClean="0">
                <a:sym typeface="Wingdings" panose="05000000000000000000" pitchFamily="2" charset="2"/>
              </a:rPr>
              <a:t>:</a:t>
            </a:r>
          </a:p>
          <a:p>
            <a:pPr lvl="1" indent="0" algn="ctr">
              <a:buFont typeface="Arial" charset="0"/>
              <a:buNone/>
              <a:defRPr/>
            </a:pPr>
            <a:r>
              <a:rPr lang="fr-CA" dirty="0" smtClean="0">
                <a:latin typeface="Courier New" panose="02070309020205020404" pitchFamily="49" charset="0"/>
                <a:cs typeface="Courier New" panose="02070309020205020404" pitchFamily="49" charset="0"/>
                <a:sym typeface="Wingdings" panose="05000000000000000000" pitchFamily="2" charset="2"/>
              </a:rPr>
              <a:t>FOLLOW(B)[FIRST(C)- ε] υ FOLLOW(A)</a:t>
            </a:r>
          </a:p>
          <a:p>
            <a:pPr>
              <a:buFont typeface="Arial" charset="0"/>
              <a:buNone/>
              <a:defRPr/>
            </a:pP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072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E7EBE29-B1FF-480C-8873-5EA9F60D687D}" type="slidenum">
              <a:rPr lang="fr-CA" altLang="fr-FR" sz="1200" b="0" smtClean="0">
                <a:solidFill>
                  <a:srgbClr val="898989"/>
                </a:solidFill>
                <a:cs typeface="Arial" pitchFamily="34" charset="0"/>
              </a:rPr>
              <a:pPr>
                <a:spcBef>
                  <a:spcPct val="0"/>
                </a:spcBef>
                <a:spcAft>
                  <a:spcPct val="0"/>
                </a:spcAft>
                <a:buFontTx/>
                <a:buNone/>
              </a:pPr>
              <a:t>336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714191173"/>
      </p:ext>
    </p:extLst>
  </p:cSld>
  <p:clrMapOvr>
    <a:masterClrMapping/>
  </p:clrMapOvr>
  <p:timing>
    <p:tnLst>
      <p:par>
        <p:cTn id="1" dur="indefinite" restart="never" nodeType="tmRoot"/>
      </p:par>
    </p:tn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Calcul de l’ensemble FOLLOW</a:t>
            </a:r>
            <a:endParaRPr lang="fr-CA" dirty="0"/>
          </a:p>
        </p:txBody>
      </p:sp>
      <p:sp>
        <p:nvSpPr>
          <p:cNvPr id="3" name="Content Placeholder 2"/>
          <p:cNvSpPr>
            <a:spLocks noGrp="1"/>
          </p:cNvSpPr>
          <p:nvPr>
            <p:ph idx="1"/>
          </p:nvPr>
        </p:nvSpPr>
        <p:spPr>
          <a:xfrm>
            <a:off x="457200" y="1752600"/>
            <a:ext cx="4691063" cy="4373563"/>
          </a:xfrm>
        </p:spPr>
        <p:txBody>
          <a:bodyPr/>
          <a:lstStyle/>
          <a:p>
            <a:r>
              <a:rPr lang="fr-CA" altLang="fr-FR" sz="1800" smtClean="0">
                <a:solidFill>
                  <a:schemeClr val="tx2"/>
                </a:solidFill>
              </a:rPr>
              <a:t>Appliquons ces règles à un exemple.</a:t>
            </a:r>
          </a:p>
          <a:p>
            <a:r>
              <a:rPr lang="fr-CA" altLang="fr-FR" sz="1800" smtClean="0"/>
              <a:t>Étant donné la grammaire:</a:t>
            </a:r>
          </a:p>
          <a:p>
            <a:pPr>
              <a:spcBef>
                <a:spcPct val="0"/>
              </a:spcBef>
              <a:spcAft>
                <a:spcPct val="0"/>
              </a:spcAft>
            </a:pPr>
            <a:r>
              <a:rPr lang="fr-CA" altLang="fr-FR" sz="1800" smtClean="0">
                <a:latin typeface="Courier New" pitchFamily="49" charset="0"/>
                <a:cs typeface="Courier New" pitchFamily="49" charset="0"/>
              </a:rPr>
              <a:t>&lt;S&gt; ::= &lt;A&gt;&lt;B&gt;</a:t>
            </a:r>
          </a:p>
          <a:p>
            <a:pPr>
              <a:spcBef>
                <a:spcPct val="0"/>
              </a:spcBef>
              <a:spcAft>
                <a:spcPct val="0"/>
              </a:spcAft>
            </a:pPr>
            <a:r>
              <a:rPr lang="fr-CA" altLang="fr-FR" sz="1800" smtClean="0">
                <a:latin typeface="Courier New" pitchFamily="49" charset="0"/>
                <a:cs typeface="Courier New" pitchFamily="49" charset="0"/>
              </a:rPr>
              <a:t>&lt;A&gt; ::= a</a:t>
            </a:r>
          </a:p>
          <a:p>
            <a:pPr>
              <a:spcBef>
                <a:spcPct val="0"/>
              </a:spcBef>
              <a:spcAft>
                <a:spcPct val="0"/>
              </a:spcAft>
            </a:pPr>
            <a:r>
              <a:rPr lang="fr-CA" altLang="fr-FR" sz="1800" smtClean="0">
                <a:latin typeface="Courier New" pitchFamily="49" charset="0"/>
                <a:cs typeface="Courier New" pitchFamily="49" charset="0"/>
              </a:rPr>
              <a:t>&lt;B&gt; ::= b</a:t>
            </a:r>
          </a:p>
          <a:p>
            <a:endParaRPr lang="fr-CA" altLang="fr-FR" sz="1800" smtClean="0"/>
          </a:p>
          <a:p>
            <a:r>
              <a:rPr lang="fr-CA" altLang="fr-FR" sz="1600" smtClean="0"/>
              <a:t>FOLLOW(S) = {$} </a:t>
            </a:r>
            <a:r>
              <a:rPr lang="fr-CA" altLang="fr-FR" sz="1600" b="0" smtClean="0"/>
              <a:t>(1</a:t>
            </a:r>
            <a:r>
              <a:rPr lang="fr-CA" altLang="fr-FR" sz="1600" b="0" baseline="30000" smtClean="0"/>
              <a:t>e</a:t>
            </a:r>
            <a:r>
              <a:rPr lang="fr-CA" altLang="fr-FR" sz="1600" b="0" smtClean="0"/>
              <a:t> règle)</a:t>
            </a:r>
          </a:p>
          <a:p>
            <a:endParaRPr lang="fr-CA" altLang="fr-FR" sz="1600" smtClean="0"/>
          </a:p>
          <a:p>
            <a:r>
              <a:rPr lang="fr-CA" altLang="fr-FR" sz="1600" smtClean="0"/>
              <a:t>FOLLOW(A) = FIRST(B)</a:t>
            </a:r>
            <a:endParaRPr lang="fr-CA" altLang="fr-FR" sz="1600" b="0" smtClean="0"/>
          </a:p>
          <a:p>
            <a:r>
              <a:rPr lang="fr-CA" altLang="fr-FR" sz="1600" smtClean="0"/>
              <a:t>                     = {b} </a:t>
            </a:r>
            <a:r>
              <a:rPr lang="fr-CA" altLang="fr-FR" sz="1600" b="0" smtClean="0"/>
              <a:t>(3</a:t>
            </a:r>
            <a:r>
              <a:rPr lang="fr-CA" altLang="fr-FR" sz="1600" b="0" baseline="30000" smtClean="0"/>
              <a:t>e</a:t>
            </a:r>
            <a:r>
              <a:rPr lang="fr-CA" altLang="fr-FR" sz="1600" b="0" smtClean="0"/>
              <a:t> règle)</a:t>
            </a:r>
            <a:endParaRPr lang="fr-CA" altLang="fr-FR" sz="1600" smtClean="0"/>
          </a:p>
          <a:p>
            <a:endParaRPr lang="fr-CA" altLang="fr-FR" sz="1600" smtClean="0"/>
          </a:p>
          <a:p>
            <a:r>
              <a:rPr lang="fr-CA" altLang="fr-FR" sz="1600" smtClean="0"/>
              <a:t>FOLLOW(B) = FOLLOW (S) </a:t>
            </a:r>
            <a:endParaRPr lang="fr-CA" altLang="fr-FR" sz="1600" b="0" smtClean="0"/>
          </a:p>
          <a:p>
            <a:r>
              <a:rPr lang="fr-CA" altLang="fr-FR" sz="1600" smtClean="0"/>
              <a:t>                     = {$} </a:t>
            </a:r>
            <a:r>
              <a:rPr lang="fr-CA" altLang="fr-FR" sz="1600" b="0" smtClean="0"/>
              <a:t>(2</a:t>
            </a:r>
            <a:r>
              <a:rPr lang="fr-CA" altLang="fr-FR" sz="1600" b="0" baseline="30000" smtClean="0"/>
              <a:t>e</a:t>
            </a:r>
            <a:r>
              <a:rPr lang="fr-CA" altLang="fr-FR" sz="1600" b="0" smtClean="0"/>
              <a:t> règle)</a:t>
            </a:r>
            <a:endParaRPr lang="fr-CA" altLang="fr-FR" sz="1600" smtClean="0"/>
          </a:p>
          <a:p>
            <a:endParaRPr lang="fr-CA" altLang="fr-FR" sz="1600" smtClean="0"/>
          </a:p>
        </p:txBody>
      </p:sp>
      <p:sp>
        <p:nvSpPr>
          <p:cNvPr id="4" name="Footer Placeholder 3"/>
          <p:cNvSpPr>
            <a:spLocks noGrp="1"/>
          </p:cNvSpPr>
          <p:nvPr>
            <p:ph type="ftr" sz="quarter" idx="10"/>
          </p:nvPr>
        </p:nvSpPr>
        <p:spPr/>
        <p:txBody>
          <a:bodyPr/>
          <a:lstStyle/>
          <a:p>
            <a:pPr>
              <a:defRPr/>
            </a:pPr>
            <a:r>
              <a:rPr lang="en-US" dirty="0" smtClean="0"/>
              <a:t>SEG2106 - Hussein Al Osman - Winter 2014</a:t>
            </a:r>
            <a:endParaRPr lang="en-US" dirty="0"/>
          </a:p>
        </p:txBody>
      </p:sp>
      <p:sp>
        <p:nvSpPr>
          <p:cNvPr id="3174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1B448F6-4512-4B59-BD3D-2B6FFA6FD1B2}" type="slidenum">
              <a:rPr lang="fr-CA" altLang="fr-FR" sz="1200" b="0" smtClean="0">
                <a:solidFill>
                  <a:srgbClr val="898989"/>
                </a:solidFill>
                <a:cs typeface="Arial" pitchFamily="34" charset="0"/>
              </a:rPr>
              <a:pPr>
                <a:spcBef>
                  <a:spcPct val="0"/>
                </a:spcBef>
                <a:spcAft>
                  <a:spcPct val="0"/>
                </a:spcAft>
                <a:buFontTx/>
                <a:buNone/>
              </a:pPr>
              <a:t>337</a:t>
            </a:fld>
            <a:endParaRPr lang="fr-CA" altLang="fr-FR" sz="1200" b="0" smtClean="0">
              <a:solidFill>
                <a:srgbClr val="898989"/>
              </a:solidFill>
              <a:cs typeface="Arial" pitchFamily="34" charset="0"/>
            </a:endParaRPr>
          </a:p>
        </p:txBody>
      </p:sp>
      <p:sp>
        <p:nvSpPr>
          <p:cNvPr id="6" name="TextBox 5"/>
          <p:cNvSpPr txBox="1"/>
          <p:nvPr/>
        </p:nvSpPr>
        <p:spPr>
          <a:xfrm>
            <a:off x="5219700" y="1773238"/>
            <a:ext cx="3744913" cy="2632075"/>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eaLnBrk="1" hangingPunct="1">
              <a:defRPr/>
            </a:pPr>
            <a:r>
              <a:rPr lang="en-CA" sz="1400" b="1" dirty="0">
                <a:cs typeface="Courier New" panose="02070309020205020404" pitchFamily="49" charset="0"/>
              </a:rPr>
              <a:t>1)</a:t>
            </a:r>
            <a:r>
              <a:rPr lang="en-CA" sz="1400" dirty="0">
                <a:latin typeface="Courier New" panose="02070309020205020404" pitchFamily="49" charset="0"/>
                <a:cs typeface="Courier New" panose="02070309020205020404" pitchFamily="49" charset="0"/>
              </a:rPr>
              <a:t> FOLLOW(S)</a:t>
            </a:r>
            <a:r>
              <a:rPr lang="en-CA" sz="1400" dirty="0">
                <a:latin typeface="Courier New" panose="02070309020205020404" pitchFamily="49" charset="0"/>
                <a:cs typeface="Courier New" panose="02070309020205020404" pitchFamily="49" charset="0"/>
                <a:sym typeface="Wingdings" panose="05000000000000000000" pitchFamily="2" charset="2"/>
              </a:rPr>
              <a:t>{$}</a:t>
            </a:r>
            <a:endParaRPr lang="en-CA" sz="1400" dirty="0">
              <a:sym typeface="Wingdings" panose="05000000000000000000" pitchFamily="2" charset="2"/>
            </a:endParaRPr>
          </a:p>
          <a:p>
            <a:pP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2)</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 α</a:t>
            </a:r>
            <a:r>
              <a:rPr lang="en-CA" sz="1400" dirty="0">
                <a:solidFill>
                  <a:schemeClr val="tx2"/>
                </a:solidFill>
                <a:sym typeface="Wingdings" panose="05000000000000000000" pitchFamily="2" charset="2"/>
              </a:rPr>
              <a:t>B</a:t>
            </a:r>
            <a:r>
              <a:rPr lang="en-CA" sz="1400" dirty="0">
                <a:sym typeface="Wingdings" panose="05000000000000000000" pitchFamily="2" charset="2"/>
              </a:rPr>
              <a:t>: </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FOLLOW(B) FOLLOW(A)</a:t>
            </a:r>
          </a:p>
          <a:p>
            <a:pP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3)</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BC</a:t>
            </a:r>
            <a:r>
              <a:rPr lang="en-CA" sz="1400" dirty="0">
                <a:sym typeface="Wingdings" panose="05000000000000000000" pitchFamily="2" charset="2"/>
              </a:rPr>
              <a:t>, et la </a:t>
            </a:r>
            <a:r>
              <a:rPr lang="en-CA" sz="1400" dirty="0" err="1">
                <a:sym typeface="Wingdings" panose="05000000000000000000" pitchFamily="2" charset="2"/>
              </a:rPr>
              <a:t>règle</a:t>
            </a:r>
            <a:r>
              <a:rPr lang="en-CA" sz="1400" dirty="0">
                <a:sym typeface="Wingdings" panose="05000000000000000000" pitchFamily="2" charset="2"/>
              </a:rPr>
              <a:t> C</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N’EXISTE PAS</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FOLLOW(B)FIRST(C)</a:t>
            </a:r>
          </a:p>
          <a:p>
            <a:pPr algn="ct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4)</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BC, </a:t>
            </a:r>
            <a:r>
              <a:rPr lang="en-CA" sz="1400" dirty="0">
                <a:sym typeface="Wingdings" panose="05000000000000000000" pitchFamily="2" charset="2"/>
              </a:rPr>
              <a:t>et la </a:t>
            </a:r>
            <a:r>
              <a:rPr lang="en-CA" sz="1400" dirty="0" err="1">
                <a:sym typeface="Wingdings" panose="05000000000000000000" pitchFamily="2" charset="2"/>
              </a:rPr>
              <a:t>règle</a:t>
            </a:r>
            <a:r>
              <a:rPr lang="en-CA" sz="1400" dirty="0">
                <a:sym typeface="Wingdings" panose="05000000000000000000" pitchFamily="2" charset="2"/>
              </a:rPr>
              <a:t> C</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EXISTE</a:t>
            </a:r>
            <a:r>
              <a:rPr lang="en-CA" sz="1400" dirty="0">
                <a:sym typeface="Wingdings" panose="05000000000000000000" pitchFamily="2" charset="2"/>
              </a:rPr>
              <a:t>:</a:t>
            </a:r>
          </a:p>
          <a:p>
            <a:pPr algn="ctr" eaLnBrk="1" hangingPunct="1">
              <a:defRPr/>
            </a:pPr>
            <a:r>
              <a:rPr lang="en-CA" sz="1300" dirty="0">
                <a:latin typeface="Courier New" panose="02070309020205020404" pitchFamily="49" charset="0"/>
                <a:cs typeface="Courier New" panose="02070309020205020404" pitchFamily="49" charset="0"/>
                <a:sym typeface="Wingdings" panose="05000000000000000000" pitchFamily="2" charset="2"/>
              </a:rPr>
              <a:t>FOLLOW(B)[FIRST(C)-</a:t>
            </a:r>
            <a:r>
              <a:rPr lang="el-GR" sz="1300" dirty="0">
                <a:latin typeface="Courier New" panose="02070309020205020404" pitchFamily="49" charset="0"/>
                <a:cs typeface="Courier New" panose="02070309020205020404" pitchFamily="49" charset="0"/>
                <a:sym typeface="Wingdings" panose="05000000000000000000" pitchFamily="2" charset="2"/>
              </a:rPr>
              <a:t> ε</a:t>
            </a:r>
            <a:r>
              <a:rPr lang="en-CA" sz="1300" dirty="0">
                <a:latin typeface="Courier New" panose="02070309020205020404" pitchFamily="49" charset="0"/>
                <a:cs typeface="Courier New" panose="02070309020205020404" pitchFamily="49" charset="0"/>
                <a:sym typeface="Wingdings" panose="05000000000000000000" pitchFamily="2" charset="2"/>
              </a:rPr>
              <a:t>] </a:t>
            </a:r>
            <a:r>
              <a:rPr lang="el-GR" sz="1300" dirty="0">
                <a:latin typeface="Courier New" panose="02070309020205020404" pitchFamily="49" charset="0"/>
                <a:cs typeface="Courier New" panose="02070309020205020404" pitchFamily="49" charset="0"/>
                <a:sym typeface="Wingdings" panose="05000000000000000000" pitchFamily="2" charset="2"/>
              </a:rPr>
              <a:t>υ</a:t>
            </a:r>
            <a:r>
              <a:rPr lang="en-CA" sz="1300" dirty="0">
                <a:latin typeface="Courier New" panose="02070309020205020404" pitchFamily="49" charset="0"/>
                <a:cs typeface="Courier New" panose="02070309020205020404" pitchFamily="49" charset="0"/>
                <a:sym typeface="Wingdings" panose="05000000000000000000" pitchFamily="2" charset="2"/>
              </a:rPr>
              <a:t> FOLLOW(A)</a:t>
            </a:r>
          </a:p>
          <a:p>
            <a:pPr eaLnBrk="1" hangingPunct="1">
              <a:defRPr/>
            </a:pPr>
            <a:endParaRPr lang="fr-CA" sz="1200" dirty="0"/>
          </a:p>
        </p:txBody>
      </p:sp>
    </p:spTree>
    <p:extLst>
      <p:ext uri="{BB962C8B-B14F-4D97-AF65-F5344CB8AC3E}">
        <p14:creationId xmlns:p14="http://schemas.microsoft.com/office/powerpoint/2010/main" val="19687777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8" end="8"/>
                                            </p:txEl>
                                          </p:spTgt>
                                        </p:tgtEl>
                                        <p:attrNameLst>
                                          <p:attrName>style.visibility</p:attrName>
                                        </p:attrNameLst>
                                      </p:cBhvr>
                                      <p:to>
                                        <p:strVal val="visible"/>
                                      </p:to>
                                    </p:set>
                                    <p:animEffect transition="in" filter="fade">
                                      <p:cBhvr>
                                        <p:cTn id="12" dur="500"/>
                                        <p:tgtEl>
                                          <p:spTgt spid="3">
                                            <p:txEl>
                                              <p:pRg st="8" end="8"/>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animEffect transition="in" filter="fade">
                                      <p:cBhvr>
                                        <p:cTn id="15" dur="500"/>
                                        <p:tgtEl>
                                          <p:spTgt spid="3">
                                            <p:txEl>
                                              <p:pRg st="9" end="9"/>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
                                            <p:txEl>
                                              <p:pRg st="11" end="11"/>
                                            </p:txEl>
                                          </p:spTgt>
                                        </p:tgtEl>
                                        <p:attrNameLst>
                                          <p:attrName>style.visibility</p:attrName>
                                        </p:attrNameLst>
                                      </p:cBhvr>
                                      <p:to>
                                        <p:strVal val="visible"/>
                                      </p:to>
                                    </p:set>
                                    <p:animEffect transition="in" filter="fade">
                                      <p:cBhvr>
                                        <p:cTn id="20" dur="500"/>
                                        <p:tgtEl>
                                          <p:spTgt spid="3">
                                            <p:txEl>
                                              <p:pRg st="11" end="1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
                                            <p:txEl>
                                              <p:pRg st="12" end="12"/>
                                            </p:txEl>
                                          </p:spTgt>
                                        </p:tgtEl>
                                        <p:attrNameLst>
                                          <p:attrName>style.visibility</p:attrName>
                                        </p:attrNameLst>
                                      </p:cBhvr>
                                      <p:to>
                                        <p:strVal val="visible"/>
                                      </p:to>
                                    </p:set>
                                    <p:animEffect transition="in" filter="fade">
                                      <p:cBhvr>
                                        <p:cTn id="23" dur="500"/>
                                        <p:tgtEl>
                                          <p:spTgt spid="3">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Calcul de l’ensemble FOLLOW</a:t>
            </a:r>
            <a:endParaRPr lang="fr-CA" dirty="0"/>
          </a:p>
        </p:txBody>
      </p:sp>
      <p:sp>
        <p:nvSpPr>
          <p:cNvPr id="3" name="Content Placeholder 2"/>
          <p:cNvSpPr>
            <a:spLocks noGrp="1"/>
          </p:cNvSpPr>
          <p:nvPr>
            <p:ph idx="1"/>
          </p:nvPr>
        </p:nvSpPr>
        <p:spPr>
          <a:xfrm>
            <a:off x="457200" y="1752600"/>
            <a:ext cx="4691063" cy="4373563"/>
          </a:xfrm>
        </p:spPr>
        <p:txBody>
          <a:bodyPr/>
          <a:lstStyle/>
          <a:p>
            <a:r>
              <a:rPr lang="fr-CA" altLang="fr-FR" sz="1800" smtClean="0">
                <a:solidFill>
                  <a:schemeClr val="tx2"/>
                </a:solidFill>
              </a:rPr>
              <a:t>Un autre exemple…</a:t>
            </a:r>
          </a:p>
          <a:p>
            <a:r>
              <a:rPr lang="fr-CA" altLang="fr-FR" sz="1800" smtClean="0"/>
              <a:t>Étant donné la grammaire:</a:t>
            </a:r>
          </a:p>
          <a:p>
            <a:pPr>
              <a:spcBef>
                <a:spcPct val="0"/>
              </a:spcBef>
              <a:spcAft>
                <a:spcPct val="0"/>
              </a:spcAft>
            </a:pPr>
            <a:r>
              <a:rPr lang="fr-CA" altLang="fr-FR" sz="1800" smtClean="0">
                <a:latin typeface="Courier New" pitchFamily="49" charset="0"/>
                <a:cs typeface="Courier New" pitchFamily="49" charset="0"/>
              </a:rPr>
              <a:t>&lt;S&gt; ::= &lt;A&gt;&lt;B&gt;</a:t>
            </a:r>
          </a:p>
          <a:p>
            <a:pPr>
              <a:spcBef>
                <a:spcPct val="0"/>
              </a:spcBef>
              <a:spcAft>
                <a:spcPct val="0"/>
              </a:spcAft>
            </a:pPr>
            <a:r>
              <a:rPr lang="fr-CA" altLang="fr-FR" sz="1800" smtClean="0">
                <a:latin typeface="Courier New" pitchFamily="49" charset="0"/>
                <a:cs typeface="Courier New" pitchFamily="49" charset="0"/>
              </a:rPr>
              <a:t>&lt;A&gt; ::= a</a:t>
            </a:r>
          </a:p>
          <a:p>
            <a:pPr>
              <a:spcBef>
                <a:spcPct val="0"/>
              </a:spcBef>
              <a:spcAft>
                <a:spcPct val="0"/>
              </a:spcAft>
            </a:pPr>
            <a:r>
              <a:rPr lang="fr-CA" altLang="fr-FR" sz="1800" smtClean="0">
                <a:latin typeface="Courier New" pitchFamily="49" charset="0"/>
                <a:cs typeface="Courier New" pitchFamily="49" charset="0"/>
              </a:rPr>
              <a:t>&lt;B&gt; ::= b | ε</a:t>
            </a:r>
          </a:p>
          <a:p>
            <a:endParaRPr lang="fr-CA" altLang="fr-FR" sz="1800" smtClean="0"/>
          </a:p>
          <a:p>
            <a:r>
              <a:rPr lang="fr-CA" altLang="fr-FR" sz="1600" smtClean="0"/>
              <a:t>FOLLOW(S) = {$} </a:t>
            </a:r>
            <a:r>
              <a:rPr lang="fr-CA" altLang="fr-FR" sz="1600" b="0" smtClean="0"/>
              <a:t>(1</a:t>
            </a:r>
            <a:r>
              <a:rPr lang="fr-CA" altLang="fr-FR" sz="1600" b="0" baseline="30000" smtClean="0"/>
              <a:t>e</a:t>
            </a:r>
            <a:r>
              <a:rPr lang="fr-CA" altLang="fr-FR" sz="1600" b="0" smtClean="0"/>
              <a:t> règle)</a:t>
            </a:r>
          </a:p>
          <a:p>
            <a:endParaRPr lang="fr-CA" altLang="fr-FR" sz="1600" smtClean="0"/>
          </a:p>
          <a:p>
            <a:r>
              <a:rPr lang="fr-CA" altLang="fr-FR" sz="1600" smtClean="0"/>
              <a:t>FOLLOW(A) = [</a:t>
            </a:r>
            <a:r>
              <a:rPr lang="fr-CA" altLang="fr-FR" sz="1600" smtClean="0">
                <a:cs typeface="Courier New" pitchFamily="49" charset="0"/>
                <a:sym typeface="Wingdings" pitchFamily="2" charset="2"/>
              </a:rPr>
              <a:t>FIRST(B)- ε]υFOLLOW(S)</a:t>
            </a:r>
            <a:endParaRPr lang="fr-CA" altLang="fr-FR" sz="1600" b="0" smtClean="0"/>
          </a:p>
          <a:p>
            <a:r>
              <a:rPr lang="fr-CA" altLang="fr-FR" sz="1600" smtClean="0"/>
              <a:t>                     = {b, $} </a:t>
            </a:r>
            <a:r>
              <a:rPr lang="fr-CA" altLang="fr-FR" sz="1600" b="0" smtClean="0"/>
              <a:t>(4</a:t>
            </a:r>
            <a:r>
              <a:rPr lang="fr-CA" altLang="fr-FR" sz="1600" b="0" baseline="30000" smtClean="0"/>
              <a:t>e</a:t>
            </a:r>
            <a:r>
              <a:rPr lang="fr-CA" altLang="fr-FR" sz="1600" b="0" smtClean="0"/>
              <a:t> règle)</a:t>
            </a:r>
          </a:p>
          <a:p>
            <a:endParaRPr lang="fr-CA" altLang="fr-FR" sz="1600" smtClean="0"/>
          </a:p>
          <a:p>
            <a:r>
              <a:rPr lang="fr-CA" altLang="fr-FR" sz="1600" smtClean="0"/>
              <a:t>FOLLOW(B) = FOLLOW (S)</a:t>
            </a:r>
            <a:endParaRPr lang="fr-CA" altLang="fr-FR" sz="1600" b="0" smtClean="0"/>
          </a:p>
          <a:p>
            <a:r>
              <a:rPr lang="fr-CA" altLang="fr-FR" sz="1600" smtClean="0"/>
              <a:t>                     = {$} </a:t>
            </a:r>
            <a:r>
              <a:rPr lang="fr-CA" altLang="fr-FR" sz="1600" b="0" smtClean="0"/>
              <a:t>(2</a:t>
            </a:r>
            <a:r>
              <a:rPr lang="fr-CA" altLang="fr-FR" sz="1600" b="0" baseline="30000" smtClean="0"/>
              <a:t>e</a:t>
            </a:r>
            <a:r>
              <a:rPr lang="fr-CA" altLang="fr-FR" sz="1600" b="0" smtClean="0"/>
              <a:t> règle)</a:t>
            </a:r>
            <a:endParaRPr lang="fr-CA" altLang="fr-FR" sz="1600" smtClean="0"/>
          </a:p>
          <a:p>
            <a:endParaRPr lang="fr-CA" altLang="fr-FR" sz="1600" smtClean="0"/>
          </a:p>
        </p:txBody>
      </p:sp>
      <p:sp>
        <p:nvSpPr>
          <p:cNvPr id="4" name="Footer Placeholder 3"/>
          <p:cNvSpPr>
            <a:spLocks noGrp="1"/>
          </p:cNvSpPr>
          <p:nvPr>
            <p:ph type="ftr" sz="quarter" idx="10"/>
          </p:nvPr>
        </p:nvSpPr>
        <p:spPr/>
        <p:txBody>
          <a:bodyPr/>
          <a:lstStyle/>
          <a:p>
            <a:pPr>
              <a:defRPr/>
            </a:pPr>
            <a:r>
              <a:rPr lang="en-US" dirty="0" smtClean="0"/>
              <a:t>SEG2106 - Hussein Al Osman - Winter 2014</a:t>
            </a:r>
            <a:endParaRPr lang="en-US" dirty="0"/>
          </a:p>
        </p:txBody>
      </p:sp>
      <p:sp>
        <p:nvSpPr>
          <p:cNvPr id="3277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1E955AD-2DC1-4E73-8B8A-07B05C1410FF}" type="slidenum">
              <a:rPr lang="fr-CA" altLang="fr-FR" sz="1200" b="0" smtClean="0">
                <a:solidFill>
                  <a:srgbClr val="898989"/>
                </a:solidFill>
                <a:cs typeface="Arial" pitchFamily="34" charset="0"/>
              </a:rPr>
              <a:pPr>
                <a:spcBef>
                  <a:spcPct val="0"/>
                </a:spcBef>
                <a:spcAft>
                  <a:spcPct val="0"/>
                </a:spcAft>
                <a:buFontTx/>
                <a:buNone/>
              </a:pPr>
              <a:t>338</a:t>
            </a:fld>
            <a:endParaRPr lang="fr-CA" altLang="fr-FR" sz="1200" b="0" smtClean="0">
              <a:solidFill>
                <a:srgbClr val="898989"/>
              </a:solidFill>
              <a:cs typeface="Arial" pitchFamily="34" charset="0"/>
            </a:endParaRPr>
          </a:p>
        </p:txBody>
      </p:sp>
      <p:sp>
        <p:nvSpPr>
          <p:cNvPr id="6" name="TextBox 5"/>
          <p:cNvSpPr txBox="1"/>
          <p:nvPr/>
        </p:nvSpPr>
        <p:spPr>
          <a:xfrm>
            <a:off x="5219700" y="1773238"/>
            <a:ext cx="3744913" cy="2632075"/>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eaLnBrk="1" hangingPunct="1">
              <a:defRPr/>
            </a:pPr>
            <a:r>
              <a:rPr lang="en-CA" sz="1400" b="1" dirty="0">
                <a:cs typeface="Courier New" panose="02070309020205020404" pitchFamily="49" charset="0"/>
              </a:rPr>
              <a:t>1)</a:t>
            </a:r>
            <a:r>
              <a:rPr lang="en-CA" sz="1400" dirty="0">
                <a:latin typeface="Courier New" panose="02070309020205020404" pitchFamily="49" charset="0"/>
                <a:cs typeface="Courier New" panose="02070309020205020404" pitchFamily="49" charset="0"/>
              </a:rPr>
              <a:t> FOLLOW(S)</a:t>
            </a:r>
            <a:r>
              <a:rPr lang="en-CA" sz="1400" dirty="0">
                <a:latin typeface="Courier New" panose="02070309020205020404" pitchFamily="49" charset="0"/>
                <a:cs typeface="Courier New" panose="02070309020205020404" pitchFamily="49" charset="0"/>
                <a:sym typeface="Wingdings" panose="05000000000000000000" pitchFamily="2" charset="2"/>
              </a:rPr>
              <a:t>{$}</a:t>
            </a:r>
            <a:endParaRPr lang="en-CA" sz="1400" dirty="0">
              <a:sym typeface="Wingdings" panose="05000000000000000000" pitchFamily="2" charset="2"/>
            </a:endParaRPr>
          </a:p>
          <a:p>
            <a:pP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2)</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 α</a:t>
            </a:r>
            <a:r>
              <a:rPr lang="en-CA" sz="1400" dirty="0">
                <a:solidFill>
                  <a:schemeClr val="tx2"/>
                </a:solidFill>
                <a:sym typeface="Wingdings" panose="05000000000000000000" pitchFamily="2" charset="2"/>
              </a:rPr>
              <a:t>B</a:t>
            </a:r>
            <a:r>
              <a:rPr lang="en-CA" sz="1400" dirty="0">
                <a:sym typeface="Wingdings" panose="05000000000000000000" pitchFamily="2" charset="2"/>
              </a:rPr>
              <a:t>: </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FOLLOW(B) FOLLOW(A)</a:t>
            </a:r>
          </a:p>
          <a:p>
            <a:pP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3)</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BC</a:t>
            </a:r>
            <a:r>
              <a:rPr lang="en-CA" sz="1400" dirty="0">
                <a:sym typeface="Wingdings" panose="05000000000000000000" pitchFamily="2" charset="2"/>
              </a:rPr>
              <a:t>, et la </a:t>
            </a:r>
            <a:r>
              <a:rPr lang="en-CA" sz="1400" dirty="0" err="1">
                <a:sym typeface="Wingdings" panose="05000000000000000000" pitchFamily="2" charset="2"/>
              </a:rPr>
              <a:t>règle</a:t>
            </a:r>
            <a:r>
              <a:rPr lang="en-CA" sz="1400" dirty="0">
                <a:sym typeface="Wingdings" panose="05000000000000000000" pitchFamily="2" charset="2"/>
              </a:rPr>
              <a:t> C</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N’EXISTE PAS</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FOLLOW(B)FIRST(C)</a:t>
            </a:r>
          </a:p>
          <a:p>
            <a:pPr algn="ct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4)</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BC, </a:t>
            </a:r>
            <a:r>
              <a:rPr lang="en-CA" sz="1400" dirty="0">
                <a:sym typeface="Wingdings" panose="05000000000000000000" pitchFamily="2" charset="2"/>
              </a:rPr>
              <a:t>et la </a:t>
            </a:r>
            <a:r>
              <a:rPr lang="en-CA" sz="1400" dirty="0" err="1">
                <a:sym typeface="Wingdings" panose="05000000000000000000" pitchFamily="2" charset="2"/>
              </a:rPr>
              <a:t>règle</a:t>
            </a:r>
            <a:r>
              <a:rPr lang="en-CA" sz="1400" dirty="0">
                <a:sym typeface="Wingdings" panose="05000000000000000000" pitchFamily="2" charset="2"/>
              </a:rPr>
              <a:t> C</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EXISTE</a:t>
            </a:r>
            <a:r>
              <a:rPr lang="en-CA" sz="1400" dirty="0">
                <a:sym typeface="Wingdings" panose="05000000000000000000" pitchFamily="2" charset="2"/>
              </a:rPr>
              <a:t>:</a:t>
            </a:r>
          </a:p>
          <a:p>
            <a:pPr algn="ctr" eaLnBrk="1" hangingPunct="1">
              <a:defRPr/>
            </a:pPr>
            <a:r>
              <a:rPr lang="en-CA" sz="1300" dirty="0">
                <a:latin typeface="Courier New" panose="02070309020205020404" pitchFamily="49" charset="0"/>
                <a:cs typeface="Courier New" panose="02070309020205020404" pitchFamily="49" charset="0"/>
                <a:sym typeface="Wingdings" panose="05000000000000000000" pitchFamily="2" charset="2"/>
              </a:rPr>
              <a:t>FOLLOW(B)[FIRST(C)-</a:t>
            </a:r>
            <a:r>
              <a:rPr lang="el-GR" sz="1300" dirty="0">
                <a:latin typeface="Courier New" panose="02070309020205020404" pitchFamily="49" charset="0"/>
                <a:cs typeface="Courier New" panose="02070309020205020404" pitchFamily="49" charset="0"/>
                <a:sym typeface="Wingdings" panose="05000000000000000000" pitchFamily="2" charset="2"/>
              </a:rPr>
              <a:t> ε</a:t>
            </a:r>
            <a:r>
              <a:rPr lang="en-CA" sz="1300" dirty="0">
                <a:latin typeface="Courier New" panose="02070309020205020404" pitchFamily="49" charset="0"/>
                <a:cs typeface="Courier New" panose="02070309020205020404" pitchFamily="49" charset="0"/>
                <a:sym typeface="Wingdings" panose="05000000000000000000" pitchFamily="2" charset="2"/>
              </a:rPr>
              <a:t>] </a:t>
            </a:r>
            <a:r>
              <a:rPr lang="el-GR" sz="1300" dirty="0">
                <a:latin typeface="Courier New" panose="02070309020205020404" pitchFamily="49" charset="0"/>
                <a:cs typeface="Courier New" panose="02070309020205020404" pitchFamily="49" charset="0"/>
                <a:sym typeface="Wingdings" panose="05000000000000000000" pitchFamily="2" charset="2"/>
              </a:rPr>
              <a:t>υ</a:t>
            </a:r>
            <a:r>
              <a:rPr lang="en-CA" sz="1300" dirty="0">
                <a:latin typeface="Courier New" panose="02070309020205020404" pitchFamily="49" charset="0"/>
                <a:cs typeface="Courier New" panose="02070309020205020404" pitchFamily="49" charset="0"/>
                <a:sym typeface="Wingdings" panose="05000000000000000000" pitchFamily="2" charset="2"/>
              </a:rPr>
              <a:t> FOLLOW(A)</a:t>
            </a:r>
          </a:p>
          <a:p>
            <a:pPr eaLnBrk="1" hangingPunct="1">
              <a:defRPr/>
            </a:pPr>
            <a:endParaRPr lang="fr-CA" sz="1200" dirty="0"/>
          </a:p>
        </p:txBody>
      </p:sp>
    </p:spTree>
    <p:extLst>
      <p:ext uri="{BB962C8B-B14F-4D97-AF65-F5344CB8AC3E}">
        <p14:creationId xmlns:p14="http://schemas.microsoft.com/office/powerpoint/2010/main" val="30454590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animEffect transition="in" filter="fade">
                                      <p:cBhvr>
                                        <p:cTn id="7" dur="500"/>
                                        <p:tgtEl>
                                          <p:spTgt spid="3">
                                            <p:txEl>
                                              <p:pRg st="6" end="6"/>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8" end="8"/>
                                            </p:txEl>
                                          </p:spTgt>
                                        </p:tgtEl>
                                        <p:attrNameLst>
                                          <p:attrName>style.visibility</p:attrName>
                                        </p:attrNameLst>
                                      </p:cBhvr>
                                      <p:to>
                                        <p:strVal val="visible"/>
                                      </p:to>
                                    </p:set>
                                    <p:animEffect transition="in" filter="fade">
                                      <p:cBhvr>
                                        <p:cTn id="12" dur="500"/>
                                        <p:tgtEl>
                                          <p:spTgt spid="3">
                                            <p:txEl>
                                              <p:pRg st="8" end="8"/>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animEffect transition="in" filter="fade">
                                      <p:cBhvr>
                                        <p:cTn id="15" dur="500"/>
                                        <p:tgtEl>
                                          <p:spTgt spid="3">
                                            <p:txEl>
                                              <p:pRg st="9" end="9"/>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
                                            <p:txEl>
                                              <p:pRg st="11" end="11"/>
                                            </p:txEl>
                                          </p:spTgt>
                                        </p:tgtEl>
                                        <p:attrNameLst>
                                          <p:attrName>style.visibility</p:attrName>
                                        </p:attrNameLst>
                                      </p:cBhvr>
                                      <p:to>
                                        <p:strVal val="visible"/>
                                      </p:to>
                                    </p:set>
                                    <p:animEffect transition="in" filter="fade">
                                      <p:cBhvr>
                                        <p:cTn id="20" dur="500"/>
                                        <p:tgtEl>
                                          <p:spTgt spid="3">
                                            <p:txEl>
                                              <p:pRg st="11" end="11"/>
                                            </p:txEl>
                                          </p:spTgt>
                                        </p:tgtEl>
                                      </p:cBhvr>
                                    </p:animEffect>
                                  </p:childTnLst>
                                </p:cTn>
                              </p:par>
                              <p:par>
                                <p:cTn id="21" presetID="10" presetClass="entr" presetSubtype="0" fill="hold" nodeType="withEffect">
                                  <p:stCondLst>
                                    <p:cond delay="0"/>
                                  </p:stCondLst>
                                  <p:childTnLst>
                                    <p:set>
                                      <p:cBhvr>
                                        <p:cTn id="22" dur="1" fill="hold">
                                          <p:stCondLst>
                                            <p:cond delay="0"/>
                                          </p:stCondLst>
                                        </p:cTn>
                                        <p:tgtEl>
                                          <p:spTgt spid="3">
                                            <p:txEl>
                                              <p:pRg st="12" end="12"/>
                                            </p:txEl>
                                          </p:spTgt>
                                        </p:tgtEl>
                                        <p:attrNameLst>
                                          <p:attrName>style.visibility</p:attrName>
                                        </p:attrNameLst>
                                      </p:cBhvr>
                                      <p:to>
                                        <p:strVal val="visible"/>
                                      </p:to>
                                    </p:set>
                                    <p:animEffect transition="in" filter="fade">
                                      <p:cBhvr>
                                        <p:cTn id="23" dur="500"/>
                                        <p:tgtEl>
                                          <p:spTgt spid="3">
                                            <p:txEl>
                                              <p:pRg st="12" end="1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FIRST et FOLLOW</a:t>
            </a:r>
            <a:endParaRPr lang="fr-CA" dirty="0"/>
          </a:p>
        </p:txBody>
      </p:sp>
      <p:sp>
        <p:nvSpPr>
          <p:cNvPr id="34819" name="Content Placeholder 2"/>
          <p:cNvSpPr>
            <a:spLocks noGrp="1"/>
          </p:cNvSpPr>
          <p:nvPr>
            <p:ph idx="1"/>
          </p:nvPr>
        </p:nvSpPr>
        <p:spPr>
          <a:xfrm>
            <a:off x="457200" y="1752600"/>
            <a:ext cx="5410200" cy="4373563"/>
          </a:xfrm>
          <a:extLst>
            <a:ext uri="{91240B29-F687-4F45-9708-019B960494DF}">
              <a14:hiddenLine xmlns:a14="http://schemas.microsoft.com/office/drawing/2010/main" w="9525">
                <a:solidFill>
                  <a:srgbClr val="000000"/>
                </a:solidFill>
                <a:prstDash val="dash"/>
                <a:miter lim="800000"/>
                <a:headEnd/>
                <a:tailEnd/>
              </a14:hiddenLine>
            </a:ext>
          </a:extLst>
        </p:spPr>
        <p:txBody>
          <a:bodyPr/>
          <a:lstStyle/>
          <a:p>
            <a:r>
              <a:rPr lang="fr-CA" altLang="fr-FR" sz="1800" b="0" smtClean="0"/>
              <a:t>Calculons </a:t>
            </a:r>
            <a:r>
              <a:rPr lang="fr-CA" altLang="fr-FR" sz="1800" smtClean="0"/>
              <a:t>FIRST</a:t>
            </a:r>
            <a:r>
              <a:rPr lang="fr-CA" altLang="fr-FR" sz="1800" b="0" smtClean="0"/>
              <a:t> et </a:t>
            </a:r>
            <a:r>
              <a:rPr lang="fr-CA" altLang="fr-FR" sz="1800" smtClean="0"/>
              <a:t>FOLLOW</a:t>
            </a:r>
            <a:r>
              <a:rPr lang="fr-CA" altLang="fr-FR" sz="1800" b="0" smtClean="0"/>
              <a:t> pour chaque non-terminal dans notre fameuse grammaire:</a:t>
            </a:r>
          </a:p>
          <a:p>
            <a:r>
              <a:rPr lang="fr-CA" altLang="fr-FR" sz="1600" i="1" smtClean="0">
                <a:cs typeface="Courier New" pitchFamily="49" charset="0"/>
              </a:rPr>
              <a:t>Trouvez ceux qui sont faciles en premier:</a:t>
            </a:r>
          </a:p>
          <a:p>
            <a:r>
              <a:rPr lang="fr-CA" altLang="fr-FR" sz="1600" b="0" smtClean="0">
                <a:latin typeface="Courier New" pitchFamily="49" charset="0"/>
                <a:cs typeface="Courier New" pitchFamily="49" charset="0"/>
              </a:rPr>
              <a:t>FIRST(factor)={num, id} </a:t>
            </a:r>
          </a:p>
          <a:p>
            <a:r>
              <a:rPr lang="fr-CA" altLang="fr-FR" sz="1600" b="0" smtClean="0">
                <a:latin typeface="Courier New" pitchFamily="49" charset="0"/>
                <a:cs typeface="Courier New" pitchFamily="49" charset="0"/>
              </a:rPr>
              <a:t>FIRST(term’)={*, /, ε}</a:t>
            </a:r>
          </a:p>
          <a:p>
            <a:r>
              <a:rPr lang="fr-CA" altLang="fr-FR" sz="1600" b="0" smtClean="0">
                <a:latin typeface="Courier New" pitchFamily="49" charset="0"/>
                <a:cs typeface="Courier New" pitchFamily="49" charset="0"/>
              </a:rPr>
              <a:t>FIRST(expr’)={+, -, ε}</a:t>
            </a:r>
          </a:p>
          <a:p>
            <a:r>
              <a:rPr lang="fr-CA" altLang="fr-FR" sz="1600" i="1" smtClean="0">
                <a:cs typeface="Courier New" pitchFamily="49" charset="0"/>
              </a:rPr>
              <a:t>Ensuite, trouvez ceux qui sont plus difficiles:</a:t>
            </a:r>
          </a:p>
          <a:p>
            <a:r>
              <a:rPr lang="fr-CA" altLang="fr-FR" sz="1600" b="0" smtClean="0">
                <a:latin typeface="Courier New" pitchFamily="49" charset="0"/>
                <a:cs typeface="Courier New" pitchFamily="49" charset="0"/>
              </a:rPr>
              <a:t>FIRST(term)=FIRST(factor)={num, id}</a:t>
            </a:r>
          </a:p>
          <a:p>
            <a:r>
              <a:rPr lang="fr-CA" altLang="fr-FR" sz="1600" b="0" smtClean="0">
                <a:latin typeface="Courier New" pitchFamily="49" charset="0"/>
                <a:cs typeface="Courier New" pitchFamily="49" charset="0"/>
              </a:rPr>
              <a:t>FIRST(expr)=FIRST(term)={num, id}</a:t>
            </a: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379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FC628B2-4602-4D32-B29C-0F1C0535897D}" type="slidenum">
              <a:rPr lang="fr-CA" altLang="fr-FR" sz="1200" b="0" smtClean="0">
                <a:solidFill>
                  <a:srgbClr val="898989"/>
                </a:solidFill>
                <a:cs typeface="Arial" pitchFamily="34" charset="0"/>
              </a:rPr>
              <a:pPr>
                <a:spcBef>
                  <a:spcPct val="0"/>
                </a:spcBef>
                <a:spcAft>
                  <a:spcPct val="0"/>
                </a:spcAft>
                <a:buFontTx/>
                <a:buNone/>
              </a:pPr>
              <a:t>339</a:t>
            </a:fld>
            <a:endParaRPr lang="fr-CA" altLang="fr-FR" sz="1200" b="0" smtClean="0">
              <a:solidFill>
                <a:srgbClr val="898989"/>
              </a:solidFill>
              <a:cs typeface="Arial" pitchFamily="34" charset="0"/>
            </a:endParaRPr>
          </a:p>
        </p:txBody>
      </p:sp>
      <p:grpSp>
        <p:nvGrpSpPr>
          <p:cNvPr id="14" name="Group 13"/>
          <p:cNvGrpSpPr>
            <a:grpSpLocks/>
          </p:cNvGrpSpPr>
          <p:nvPr/>
        </p:nvGrpSpPr>
        <p:grpSpPr bwMode="auto">
          <a:xfrm>
            <a:off x="6227763" y="1341438"/>
            <a:ext cx="2665412" cy="2447925"/>
            <a:chOff x="6228184" y="1340768"/>
            <a:chExt cx="2664296" cy="2448272"/>
          </a:xfrm>
        </p:grpSpPr>
        <p:grpSp>
          <p:nvGrpSpPr>
            <p:cNvPr id="33802" name="Group 10"/>
            <p:cNvGrpSpPr>
              <a:grpSpLocks/>
            </p:cNvGrpSpPr>
            <p:nvPr/>
          </p:nvGrpSpPr>
          <p:grpSpPr bwMode="auto">
            <a:xfrm>
              <a:off x="6228184" y="1556792"/>
              <a:ext cx="2664296" cy="2232248"/>
              <a:chOff x="5796136" y="1556792"/>
              <a:chExt cx="3151813" cy="3168352"/>
            </a:xfrm>
          </p:grpSpPr>
          <p:grpSp>
            <p:nvGrpSpPr>
              <p:cNvPr id="33804" name="Group 2"/>
              <p:cNvGrpSpPr>
                <a:grpSpLocks/>
              </p:cNvGrpSpPr>
              <p:nvPr/>
            </p:nvGrpSpPr>
            <p:grpSpPr bwMode="auto">
              <a:xfrm>
                <a:off x="5796136" y="1628800"/>
                <a:ext cx="3151813" cy="3096344"/>
                <a:chOff x="5796136" y="1628800"/>
                <a:chExt cx="3151813" cy="3096344"/>
              </a:xfrm>
            </p:grpSpPr>
            <p:pic>
              <p:nvPicPr>
                <p:cNvPr id="33806"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33807"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0" name="Rectangle 9"/>
              <p:cNvSpPr/>
              <p:nvPr/>
            </p:nvSpPr>
            <p:spPr>
              <a:xfrm>
                <a:off x="5867469" y="1556660"/>
                <a:ext cx="3054199" cy="3168484"/>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33803" name="TextBox 12"/>
            <p:cNvSpPr txBox="1">
              <a:spLocks noChangeArrowheads="1"/>
            </p:cNvSpPr>
            <p:nvPr/>
          </p:nvSpPr>
          <p:spPr bwMode="auto">
            <a:xfrm>
              <a:off x="6488377" y="1340768"/>
              <a:ext cx="1090996" cy="307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Grammaire</a:t>
              </a:r>
              <a:endParaRPr lang="fr-CA" altLang="fr-FR" sz="1400" b="0"/>
            </a:p>
          </p:txBody>
        </p:sp>
      </p:grpSp>
      <p:grpSp>
        <p:nvGrpSpPr>
          <p:cNvPr id="16" name="Group 15"/>
          <p:cNvGrpSpPr>
            <a:grpSpLocks/>
          </p:cNvGrpSpPr>
          <p:nvPr/>
        </p:nvGrpSpPr>
        <p:grpSpPr bwMode="auto">
          <a:xfrm>
            <a:off x="5048250" y="3984625"/>
            <a:ext cx="3816350" cy="2684463"/>
            <a:chOff x="5048203" y="3985318"/>
            <a:chExt cx="3816350" cy="2683870"/>
          </a:xfrm>
        </p:grpSpPr>
        <p:sp>
          <p:nvSpPr>
            <p:cNvPr id="12" name="TextBox 11"/>
            <p:cNvSpPr txBox="1"/>
            <p:nvPr/>
          </p:nvSpPr>
          <p:spPr>
            <a:xfrm>
              <a:off x="5048203" y="4207519"/>
              <a:ext cx="3816350" cy="2461669"/>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marL="457200" indent="-457200" eaLnBrk="1" hangingPunct="1">
                <a:defRPr/>
              </a:pPr>
              <a:r>
                <a:rPr lang="en-CA" sz="1400" b="1" dirty="0">
                  <a:cs typeface="Courier New" panose="02070309020205020404" pitchFamily="49" charset="0"/>
                </a:rPr>
                <a:t>1) </a:t>
              </a:r>
              <a:r>
                <a:rPr lang="en-CA" sz="1400" dirty="0">
                  <a:latin typeface="Courier New" panose="02070309020205020404" pitchFamily="49" charset="0"/>
                  <a:cs typeface="Courier New" panose="02070309020205020404" pitchFamily="49" charset="0"/>
                </a:rPr>
                <a:t>FIRST(terminal)</a:t>
              </a:r>
              <a:r>
                <a:rPr lang="en-CA" sz="1400" dirty="0">
                  <a:latin typeface="Courier New" panose="02070309020205020404" pitchFamily="49" charset="0"/>
                  <a:cs typeface="Courier New" panose="02070309020205020404" pitchFamily="49" charset="0"/>
                  <a:sym typeface="Wingdings" panose="05000000000000000000" pitchFamily="2" charset="2"/>
                </a:rPr>
                <a:t>{terminal}</a:t>
              </a:r>
            </a:p>
            <a:p>
              <a:pPr marL="457200" indent="-457200" eaLnBrk="1" hangingPunct="1">
                <a:buFont typeface="+mj-lt"/>
                <a:buAutoNum type="arabicPeriod"/>
                <a:defRPr/>
              </a:pPr>
              <a:endParaRPr lang="en-CA" sz="1400" dirty="0">
                <a:sym typeface="Wingdings" panose="05000000000000000000" pitchFamily="2" charset="2"/>
              </a:endParaRPr>
            </a:p>
            <a:p>
              <a:pPr marL="457200" indent="-457200" eaLnBrk="1" hangingPunct="1">
                <a:defRPr/>
              </a:pPr>
              <a:r>
                <a:rPr lang="en-CA" sz="1400" b="1" dirty="0">
                  <a:sym typeface="Wingdings" panose="05000000000000000000" pitchFamily="2" charset="2"/>
                </a:rPr>
                <a:t>2)</a:t>
              </a:r>
              <a:r>
                <a:rPr lang="en-CA" sz="1400" dirty="0">
                  <a:sym typeface="Wingdings" panose="05000000000000000000" pitchFamily="2" charset="2"/>
                </a:rPr>
                <a:t> Si </a:t>
              </a:r>
              <a:r>
                <a:rPr lang="en-CA" sz="1400" dirty="0" err="1">
                  <a:solidFill>
                    <a:schemeClr val="tx2"/>
                  </a:solidFill>
                  <a:sym typeface="Wingdings" panose="05000000000000000000" pitchFamily="2" charset="2"/>
                </a:rPr>
                <a:t>Aa</a:t>
              </a:r>
              <a:r>
                <a:rPr lang="el-GR" sz="1400" dirty="0">
                  <a:solidFill>
                    <a:schemeClr val="tx2"/>
                  </a:solidFill>
                  <a:sym typeface="Wingdings" panose="05000000000000000000" pitchFamily="2" charset="2"/>
                </a:rPr>
                <a:t>α</a:t>
              </a:r>
              <a:r>
                <a:rPr lang="en-CA" sz="1400" dirty="0">
                  <a:sym typeface="Wingdings" panose="05000000000000000000" pitchFamily="2" charset="2"/>
                </a:rPr>
                <a:t>, et a </a:t>
              </a:r>
              <a:r>
                <a:rPr lang="en-CA" sz="1400" dirty="0" err="1">
                  <a:sym typeface="Wingdings" panose="05000000000000000000" pitchFamily="2" charset="2"/>
                </a:rPr>
                <a:t>est</a:t>
              </a:r>
              <a:r>
                <a:rPr lang="en-CA" sz="1400" dirty="0">
                  <a:sym typeface="Wingdings" panose="05000000000000000000" pitchFamily="2" charset="2"/>
                </a:rPr>
                <a:t> un terminal: </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FIRST(A){a}</a:t>
              </a:r>
            </a:p>
            <a:p>
              <a:pPr marL="457200" indent="-457200" eaLnBrk="1" hangingPunct="1">
                <a:defRPr/>
              </a:pPr>
              <a:endParaRPr lang="en-CA" sz="1400" dirty="0">
                <a:sym typeface="Wingdings" panose="05000000000000000000" pitchFamily="2" charset="2"/>
              </a:endParaRPr>
            </a:p>
            <a:p>
              <a:pPr marL="457200" indent="-457200" eaLnBrk="1" hangingPunct="1">
                <a:defRPr/>
              </a:pPr>
              <a:r>
                <a:rPr lang="en-CA" sz="1400" b="1" dirty="0">
                  <a:sym typeface="Wingdings" panose="05000000000000000000" pitchFamily="2" charset="2"/>
                </a:rPr>
                <a:t>3)</a:t>
              </a:r>
              <a:r>
                <a:rPr lang="en-CA" sz="1400" dirty="0">
                  <a:sym typeface="Wingdings" panose="05000000000000000000" pitchFamily="2" charset="2"/>
                </a:rPr>
                <a:t> Si </a:t>
              </a:r>
              <a:r>
                <a:rPr lang="en-CA" sz="1400" dirty="0">
                  <a:solidFill>
                    <a:schemeClr val="tx2"/>
                  </a:solidFill>
                  <a:sym typeface="Wingdings" panose="05000000000000000000" pitchFamily="2" charset="2"/>
                </a:rPr>
                <a:t>AB</a:t>
              </a:r>
              <a:r>
                <a:rPr lang="el-GR" sz="1400" dirty="0">
                  <a:solidFill>
                    <a:schemeClr val="tx2"/>
                  </a:solidFill>
                  <a:sym typeface="Wingdings" panose="05000000000000000000" pitchFamily="2" charset="2"/>
                </a:rPr>
                <a:t>α</a:t>
              </a:r>
              <a:r>
                <a:rPr lang="en-CA" sz="1400" dirty="0">
                  <a:sym typeface="Wingdings" panose="05000000000000000000" pitchFamily="2" charset="2"/>
                </a:rPr>
                <a:t>, et la </a:t>
              </a:r>
              <a:r>
                <a:rPr lang="en-CA" sz="1400" dirty="0" err="1">
                  <a:sym typeface="Wingdings" panose="05000000000000000000" pitchFamily="2" charset="2"/>
                </a:rPr>
                <a:t>règle</a:t>
              </a:r>
              <a:r>
                <a:rPr lang="en-CA" sz="1400" dirty="0">
                  <a:sym typeface="Wingdings" panose="05000000000000000000" pitchFamily="2" charset="2"/>
                </a:rPr>
                <a:t> B</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N’EXISTE PAS</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FIRST(A)FIRST(B)</a:t>
              </a:r>
            </a:p>
            <a:p>
              <a:pPr algn="ctr" eaLnBrk="1" hangingPunct="1">
                <a:defRPr/>
              </a:pPr>
              <a:endParaRPr lang="en-CA" sz="1400" dirty="0">
                <a:sym typeface="Wingdings" panose="05000000000000000000" pitchFamily="2" charset="2"/>
              </a:endParaRPr>
            </a:p>
            <a:p>
              <a:pPr marL="342900" indent="-342900" eaLnBrk="1" hangingPunct="1">
                <a:defRPr/>
              </a:pPr>
              <a:r>
                <a:rPr lang="en-CA" sz="1400" b="1" dirty="0">
                  <a:sym typeface="Wingdings" panose="05000000000000000000" pitchFamily="2" charset="2"/>
                </a:rPr>
                <a:t>4)</a:t>
              </a:r>
              <a:r>
                <a:rPr lang="en-CA" sz="1400" dirty="0">
                  <a:sym typeface="Wingdings" panose="05000000000000000000" pitchFamily="2" charset="2"/>
                </a:rPr>
                <a:t> Si </a:t>
              </a:r>
              <a:r>
                <a:rPr lang="en-CA" sz="1400" dirty="0">
                  <a:solidFill>
                    <a:schemeClr val="tx2"/>
                  </a:solidFill>
                  <a:sym typeface="Wingdings" panose="05000000000000000000" pitchFamily="2" charset="2"/>
                </a:rPr>
                <a:t>AB</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 </a:t>
              </a:r>
              <a:r>
                <a:rPr lang="en-CA" sz="1400" dirty="0">
                  <a:sym typeface="Wingdings" panose="05000000000000000000" pitchFamily="2" charset="2"/>
                </a:rPr>
                <a:t>et la </a:t>
              </a:r>
              <a:r>
                <a:rPr lang="en-CA" sz="1400" dirty="0" err="1">
                  <a:sym typeface="Wingdings" panose="05000000000000000000" pitchFamily="2" charset="2"/>
                </a:rPr>
                <a:t>règle</a:t>
              </a:r>
              <a:r>
                <a:rPr lang="en-CA" sz="1400" dirty="0">
                  <a:sym typeface="Wingdings" panose="05000000000000000000" pitchFamily="2" charset="2"/>
                </a:rPr>
                <a:t> B</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 EXISTE</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FIRST(A)[FIRST(B)-</a:t>
              </a:r>
              <a:r>
                <a:rPr lang="el-GR" sz="1400" dirty="0">
                  <a:latin typeface="Courier New" panose="02070309020205020404" pitchFamily="49" charset="0"/>
                  <a:cs typeface="Courier New" panose="02070309020205020404" pitchFamily="49" charset="0"/>
                  <a:sym typeface="Wingdings" panose="05000000000000000000" pitchFamily="2" charset="2"/>
                </a:rPr>
                <a:t> ε</a:t>
              </a:r>
              <a:r>
                <a:rPr lang="en-CA" sz="1400" dirty="0">
                  <a:latin typeface="Courier New" panose="02070309020205020404" pitchFamily="49" charset="0"/>
                  <a:cs typeface="Courier New" panose="02070309020205020404" pitchFamily="49" charset="0"/>
                  <a:sym typeface="Wingdings" panose="05000000000000000000" pitchFamily="2" charset="2"/>
                </a:rPr>
                <a:t>] </a:t>
              </a:r>
              <a:r>
                <a:rPr lang="el-GR" sz="1400" dirty="0">
                  <a:latin typeface="Courier New" panose="02070309020205020404" pitchFamily="49" charset="0"/>
                  <a:cs typeface="Courier New" panose="02070309020205020404" pitchFamily="49" charset="0"/>
                  <a:sym typeface="Wingdings" panose="05000000000000000000" pitchFamily="2" charset="2"/>
                </a:rPr>
                <a:t>υ</a:t>
              </a:r>
              <a:r>
                <a:rPr lang="en-CA" sz="1400" dirty="0">
                  <a:latin typeface="Courier New" panose="02070309020205020404" pitchFamily="49" charset="0"/>
                  <a:cs typeface="Courier New" panose="02070309020205020404" pitchFamily="49" charset="0"/>
                  <a:sym typeface="Wingdings" panose="05000000000000000000" pitchFamily="2" charset="2"/>
                </a:rPr>
                <a:t> FIRST(</a:t>
              </a:r>
              <a:r>
                <a:rPr lang="el-GR" sz="1400" dirty="0">
                  <a:latin typeface="Courier New" panose="02070309020205020404" pitchFamily="49" charset="0"/>
                  <a:cs typeface="Courier New" panose="02070309020205020404" pitchFamily="49" charset="0"/>
                  <a:sym typeface="Wingdings" panose="05000000000000000000" pitchFamily="2" charset="2"/>
                </a:rPr>
                <a:t>α)</a:t>
              </a:r>
              <a:endParaRPr lang="fr-CA" sz="1400" dirty="0"/>
            </a:p>
            <a:p>
              <a:pPr marL="457200" indent="-457200" eaLnBrk="1" hangingPunct="1">
                <a:defRPr/>
              </a:pPr>
              <a:endParaRPr lang="fr-CA" sz="1400" dirty="0"/>
            </a:p>
          </p:txBody>
        </p:sp>
        <p:sp>
          <p:nvSpPr>
            <p:cNvPr id="33801" name="TextBox 14"/>
            <p:cNvSpPr txBox="1">
              <a:spLocks noChangeArrowheads="1"/>
            </p:cNvSpPr>
            <p:nvPr/>
          </p:nvSpPr>
          <p:spPr bwMode="auto">
            <a:xfrm>
              <a:off x="5292079" y="3985318"/>
              <a:ext cx="1872162" cy="30770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“Règles” de FIRST</a:t>
              </a:r>
              <a:endParaRPr lang="fr-CA" altLang="fr-FR" sz="1400" b="0"/>
            </a:p>
          </p:txBody>
        </p:sp>
      </p:grpSp>
    </p:spTree>
    <p:extLst>
      <p:ext uri="{BB962C8B-B14F-4D97-AF65-F5344CB8AC3E}">
        <p14:creationId xmlns:p14="http://schemas.microsoft.com/office/powerpoint/2010/main" val="56295082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4819">
                                            <p:txEl>
                                              <p:pRg st="2" end="2"/>
                                            </p:txEl>
                                          </p:spTgt>
                                        </p:tgtEl>
                                        <p:attrNameLst>
                                          <p:attrName>style.visibility</p:attrName>
                                        </p:attrNameLst>
                                      </p:cBhvr>
                                      <p:to>
                                        <p:strVal val="visible"/>
                                      </p:to>
                                    </p:set>
                                    <p:animEffect transition="in" filter="fade">
                                      <p:cBhvr>
                                        <p:cTn id="15" dur="500"/>
                                        <p:tgtEl>
                                          <p:spTgt spid="34819">
                                            <p:txEl>
                                              <p:pRg st="2" end="2"/>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4819">
                                            <p:txEl>
                                              <p:pRg st="3" end="3"/>
                                            </p:txEl>
                                          </p:spTgt>
                                        </p:tgtEl>
                                        <p:attrNameLst>
                                          <p:attrName>style.visibility</p:attrName>
                                        </p:attrNameLst>
                                      </p:cBhvr>
                                      <p:to>
                                        <p:strVal val="visible"/>
                                      </p:to>
                                    </p:set>
                                    <p:animEffect transition="in" filter="fade">
                                      <p:cBhvr>
                                        <p:cTn id="20" dur="500"/>
                                        <p:tgtEl>
                                          <p:spTgt spid="34819">
                                            <p:txEl>
                                              <p:pRg st="3" end="3"/>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34819">
                                            <p:txEl>
                                              <p:pRg st="4" end="4"/>
                                            </p:txEl>
                                          </p:spTgt>
                                        </p:tgtEl>
                                        <p:attrNameLst>
                                          <p:attrName>style.visibility</p:attrName>
                                        </p:attrNameLst>
                                      </p:cBhvr>
                                      <p:to>
                                        <p:strVal val="visible"/>
                                      </p:to>
                                    </p:set>
                                    <p:animEffect transition="in" filter="fade">
                                      <p:cBhvr>
                                        <p:cTn id="25" dur="500"/>
                                        <p:tgtEl>
                                          <p:spTgt spid="34819">
                                            <p:txEl>
                                              <p:pRg st="4" end="4"/>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34819">
                                            <p:txEl>
                                              <p:pRg st="5" end="5"/>
                                            </p:txEl>
                                          </p:spTgt>
                                        </p:tgtEl>
                                        <p:attrNameLst>
                                          <p:attrName>style.visibility</p:attrName>
                                        </p:attrNameLst>
                                      </p:cBhvr>
                                      <p:to>
                                        <p:strVal val="visible"/>
                                      </p:to>
                                    </p:set>
                                    <p:animEffect transition="in" filter="fade">
                                      <p:cBhvr>
                                        <p:cTn id="30" dur="500"/>
                                        <p:tgtEl>
                                          <p:spTgt spid="34819">
                                            <p:txEl>
                                              <p:pRg st="5" end="5"/>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nodeType="clickEffect">
                                  <p:stCondLst>
                                    <p:cond delay="0"/>
                                  </p:stCondLst>
                                  <p:childTnLst>
                                    <p:set>
                                      <p:cBhvr>
                                        <p:cTn id="34" dur="1" fill="hold">
                                          <p:stCondLst>
                                            <p:cond delay="0"/>
                                          </p:stCondLst>
                                        </p:cTn>
                                        <p:tgtEl>
                                          <p:spTgt spid="34819">
                                            <p:txEl>
                                              <p:pRg st="6" end="6"/>
                                            </p:txEl>
                                          </p:spTgt>
                                        </p:tgtEl>
                                        <p:attrNameLst>
                                          <p:attrName>style.visibility</p:attrName>
                                        </p:attrNameLst>
                                      </p:cBhvr>
                                      <p:to>
                                        <p:strVal val="visible"/>
                                      </p:to>
                                    </p:set>
                                    <p:animEffect transition="in" filter="fade">
                                      <p:cBhvr>
                                        <p:cTn id="35" dur="500"/>
                                        <p:tgtEl>
                                          <p:spTgt spid="34819">
                                            <p:txEl>
                                              <p:pRg st="6" end="6"/>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nodeType="clickEffect">
                                  <p:stCondLst>
                                    <p:cond delay="0"/>
                                  </p:stCondLst>
                                  <p:childTnLst>
                                    <p:set>
                                      <p:cBhvr>
                                        <p:cTn id="39" dur="1" fill="hold">
                                          <p:stCondLst>
                                            <p:cond delay="0"/>
                                          </p:stCondLst>
                                        </p:cTn>
                                        <p:tgtEl>
                                          <p:spTgt spid="34819">
                                            <p:txEl>
                                              <p:pRg st="7" end="7"/>
                                            </p:txEl>
                                          </p:spTgt>
                                        </p:tgtEl>
                                        <p:attrNameLst>
                                          <p:attrName>style.visibility</p:attrName>
                                        </p:attrNameLst>
                                      </p:cBhvr>
                                      <p:to>
                                        <p:strVal val="visible"/>
                                      </p:to>
                                    </p:set>
                                    <p:animEffect transition="in" filter="fade">
                                      <p:cBhvr>
                                        <p:cTn id="40" dur="500"/>
                                        <p:tgtEl>
                                          <p:spTgt spid="34819">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eaLnBrk="1" hangingPunct="1">
              <a:defRPr/>
            </a:pPr>
            <a:r>
              <a:rPr lang="fr-FR" dirty="0"/>
              <a:t>Processus de développement itératif</a:t>
            </a:r>
          </a:p>
        </p:txBody>
      </p:sp>
      <p:sp>
        <p:nvSpPr>
          <p:cNvPr id="4" name="Rectangle 3"/>
          <p:cNvSpPr/>
          <p:nvPr/>
        </p:nvSpPr>
        <p:spPr>
          <a:xfrm>
            <a:off x="1865313" y="3508375"/>
            <a:ext cx="1800225"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fr-FR" dirty="0">
                <a:solidFill>
                  <a:srgbClr val="000000"/>
                </a:solidFill>
              </a:rPr>
              <a:t>Planification pour l'itération</a:t>
            </a:r>
          </a:p>
        </p:txBody>
      </p:sp>
      <p:sp>
        <p:nvSpPr>
          <p:cNvPr id="5" name="Rectangle 4"/>
          <p:cNvSpPr/>
          <p:nvPr/>
        </p:nvSpPr>
        <p:spPr>
          <a:xfrm>
            <a:off x="3160713" y="2212975"/>
            <a:ext cx="1800225"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fr-FR" dirty="0">
                <a:solidFill>
                  <a:srgbClr val="000000"/>
                </a:solidFill>
              </a:rPr>
              <a:t>Collecte d’exigences</a:t>
            </a:r>
          </a:p>
        </p:txBody>
      </p:sp>
      <p:sp>
        <p:nvSpPr>
          <p:cNvPr id="6" name="Rectangle 5"/>
          <p:cNvSpPr/>
          <p:nvPr/>
        </p:nvSpPr>
        <p:spPr>
          <a:xfrm>
            <a:off x="5461000" y="2212975"/>
            <a:ext cx="2519363"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fr-FR" dirty="0">
                <a:solidFill>
                  <a:srgbClr val="000000"/>
                </a:solidFill>
              </a:rPr>
              <a:t>Conception et mise a jours de l’architecture</a:t>
            </a:r>
          </a:p>
        </p:txBody>
      </p:sp>
      <p:sp>
        <p:nvSpPr>
          <p:cNvPr id="7" name="Rectangle 6"/>
          <p:cNvSpPr/>
          <p:nvPr/>
        </p:nvSpPr>
        <p:spPr>
          <a:xfrm>
            <a:off x="7010400" y="3470275"/>
            <a:ext cx="1800225"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fr-FR" dirty="0">
                <a:solidFill>
                  <a:srgbClr val="000000"/>
                </a:solidFill>
              </a:rPr>
              <a:t>Implémentation</a:t>
            </a:r>
          </a:p>
        </p:txBody>
      </p:sp>
      <p:sp>
        <p:nvSpPr>
          <p:cNvPr id="8" name="Rectangle 7"/>
          <p:cNvSpPr/>
          <p:nvPr/>
        </p:nvSpPr>
        <p:spPr>
          <a:xfrm>
            <a:off x="112713" y="1900238"/>
            <a:ext cx="2519362"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Analyse du domain et </a:t>
            </a:r>
            <a:r>
              <a:rPr lang="fr-FR" dirty="0">
                <a:solidFill>
                  <a:srgbClr val="000000"/>
                </a:solidFill>
              </a:rPr>
              <a:t>Planification </a:t>
            </a:r>
            <a:r>
              <a:rPr lang="en-CA" dirty="0">
                <a:solidFill>
                  <a:srgbClr val="000000"/>
                </a:solidFill>
              </a:rPr>
              <a:t>initial</a:t>
            </a:r>
            <a:endParaRPr lang="fr-CA" dirty="0">
              <a:solidFill>
                <a:srgbClr val="000000"/>
              </a:solidFill>
            </a:endParaRPr>
          </a:p>
        </p:txBody>
      </p:sp>
      <p:sp>
        <p:nvSpPr>
          <p:cNvPr id="9" name="Rectangle 8"/>
          <p:cNvSpPr/>
          <p:nvPr/>
        </p:nvSpPr>
        <p:spPr>
          <a:xfrm>
            <a:off x="6019800" y="4832350"/>
            <a:ext cx="1800225" cy="71913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Verification</a:t>
            </a:r>
            <a:endParaRPr lang="fr-CA" dirty="0">
              <a:solidFill>
                <a:srgbClr val="000000"/>
              </a:solidFill>
            </a:endParaRPr>
          </a:p>
        </p:txBody>
      </p:sp>
      <p:sp>
        <p:nvSpPr>
          <p:cNvPr id="10" name="Rectangle 9"/>
          <p:cNvSpPr/>
          <p:nvPr/>
        </p:nvSpPr>
        <p:spPr>
          <a:xfrm>
            <a:off x="2819400" y="4846638"/>
            <a:ext cx="2519363" cy="71913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fr-FR" dirty="0">
                <a:solidFill>
                  <a:srgbClr val="000000"/>
                </a:solidFill>
              </a:rPr>
              <a:t>Evaluation (impliquant l’utilisateur)</a:t>
            </a:r>
          </a:p>
        </p:txBody>
      </p:sp>
      <p:sp>
        <p:nvSpPr>
          <p:cNvPr id="11" name="Rectangle 10"/>
          <p:cNvSpPr/>
          <p:nvPr/>
        </p:nvSpPr>
        <p:spPr>
          <a:xfrm>
            <a:off x="76200" y="5832475"/>
            <a:ext cx="2519363" cy="7207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fr-FR" dirty="0">
                <a:solidFill>
                  <a:srgbClr val="000000"/>
                </a:solidFill>
              </a:rPr>
              <a:t>Déploiement</a:t>
            </a:r>
          </a:p>
        </p:txBody>
      </p:sp>
      <p:cxnSp>
        <p:nvCxnSpPr>
          <p:cNvPr id="15" name="Straight Arrow Connector 14"/>
          <p:cNvCxnSpPr>
            <a:stCxn id="4" idx="0"/>
            <a:endCxn id="5" idx="2"/>
          </p:cNvCxnSpPr>
          <p:nvPr/>
        </p:nvCxnSpPr>
        <p:spPr>
          <a:xfrm flipV="1">
            <a:off x="2765425" y="2933700"/>
            <a:ext cx="1295400" cy="5746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7" name="Straight Arrow Connector 16"/>
          <p:cNvCxnSpPr>
            <a:stCxn id="5" idx="3"/>
            <a:endCxn id="6" idx="1"/>
          </p:cNvCxnSpPr>
          <p:nvPr/>
        </p:nvCxnSpPr>
        <p:spPr>
          <a:xfrm>
            <a:off x="4960938" y="2573338"/>
            <a:ext cx="500062" cy="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a:stCxn id="6" idx="2"/>
            <a:endCxn id="7" idx="0"/>
          </p:cNvCxnSpPr>
          <p:nvPr/>
        </p:nvCxnSpPr>
        <p:spPr>
          <a:xfrm>
            <a:off x="6721475" y="2933700"/>
            <a:ext cx="1189038" cy="536575"/>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a:stCxn id="7" idx="2"/>
            <a:endCxn id="9" idx="0"/>
          </p:cNvCxnSpPr>
          <p:nvPr/>
        </p:nvCxnSpPr>
        <p:spPr>
          <a:xfrm flipH="1">
            <a:off x="6919913" y="4191000"/>
            <a:ext cx="990600" cy="641350"/>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a:stCxn id="9" idx="1"/>
            <a:endCxn id="10" idx="3"/>
          </p:cNvCxnSpPr>
          <p:nvPr/>
        </p:nvCxnSpPr>
        <p:spPr>
          <a:xfrm flipH="1">
            <a:off x="5338763" y="5192713"/>
            <a:ext cx="681037" cy="14287"/>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a:stCxn id="10" idx="0"/>
            <a:endCxn id="4" idx="2"/>
          </p:cNvCxnSpPr>
          <p:nvPr/>
        </p:nvCxnSpPr>
        <p:spPr>
          <a:xfrm flipH="1" flipV="1">
            <a:off x="2765425" y="4229100"/>
            <a:ext cx="1314450" cy="617538"/>
          </a:xfrm>
          <a:prstGeom prst="straightConnector1">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29" name="Elbow Connector 28"/>
          <p:cNvCxnSpPr>
            <a:stCxn id="8" idx="2"/>
            <a:endCxn id="4" idx="1"/>
          </p:cNvCxnSpPr>
          <p:nvPr/>
        </p:nvCxnSpPr>
        <p:spPr>
          <a:xfrm rot="16200000" flipH="1">
            <a:off x="994569" y="2997994"/>
            <a:ext cx="1247775" cy="493713"/>
          </a:xfrm>
          <a:prstGeom prst="bentConnector2">
            <a:avLst/>
          </a:prstGeom>
          <a:ln w="38100">
            <a:tailEnd type="arrow"/>
          </a:ln>
        </p:spPr>
        <p:style>
          <a:lnRef idx="1">
            <a:schemeClr val="accent1"/>
          </a:lnRef>
          <a:fillRef idx="0">
            <a:schemeClr val="accent1"/>
          </a:fillRef>
          <a:effectRef idx="0">
            <a:schemeClr val="accent1"/>
          </a:effectRef>
          <a:fontRef idx="minor">
            <a:schemeClr val="tx1"/>
          </a:fontRef>
        </p:style>
      </p:cxnSp>
      <p:cxnSp>
        <p:nvCxnSpPr>
          <p:cNvPr id="31" name="Elbow Connector 30"/>
          <p:cNvCxnSpPr>
            <a:stCxn id="10" idx="1"/>
            <a:endCxn id="11" idx="0"/>
          </p:cNvCxnSpPr>
          <p:nvPr/>
        </p:nvCxnSpPr>
        <p:spPr>
          <a:xfrm rot="10800000" flipV="1">
            <a:off x="1336675" y="5207000"/>
            <a:ext cx="1482725" cy="625475"/>
          </a:xfrm>
          <a:prstGeom prst="bentConnector2">
            <a:avLst/>
          </a:prstGeom>
          <a:ln w="38100">
            <a:tailEnd type="arrow"/>
          </a:ln>
        </p:spPr>
        <p:style>
          <a:lnRef idx="1">
            <a:schemeClr val="accent1"/>
          </a:lnRef>
          <a:fillRef idx="0">
            <a:schemeClr val="accent1"/>
          </a:fillRef>
          <a:effectRef idx="0">
            <a:schemeClr val="accent1"/>
          </a:effectRef>
          <a:fontRef idx="minor">
            <a:schemeClr val="tx1"/>
          </a:fontRef>
        </p:style>
      </p:cxnSp>
      <p:sp>
        <p:nvSpPr>
          <p:cNvPr id="3" name="Oval 2"/>
          <p:cNvSpPr/>
          <p:nvPr/>
        </p:nvSpPr>
        <p:spPr>
          <a:xfrm>
            <a:off x="4259263" y="3141663"/>
            <a:ext cx="2159000" cy="1511300"/>
          </a:xfrm>
          <a:prstGeom prst="ellipse">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dirty="0">
                <a:solidFill>
                  <a:srgbClr val="000000"/>
                </a:solidFill>
              </a:rPr>
              <a:t>Cycle</a:t>
            </a:r>
            <a:endParaRPr lang="fr-CA" dirty="0">
              <a:solidFill>
                <a:srgbClr val="000000"/>
              </a:solidFill>
            </a:endParaRPr>
          </a:p>
        </p:txBody>
      </p:sp>
      <p:sp>
        <p:nvSpPr>
          <p:cNvPr id="22548" name="Footer Placeholder 1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13" name="Slide Number Placeholder 12"/>
          <p:cNvSpPr>
            <a:spLocks noGrp="1"/>
          </p:cNvSpPr>
          <p:nvPr>
            <p:ph type="sldNum" sz="quarter" idx="10"/>
          </p:nvPr>
        </p:nvSpPr>
        <p:spPr/>
        <p:txBody>
          <a:bodyPr/>
          <a:lstStyle/>
          <a:p>
            <a:pPr>
              <a:defRPr/>
            </a:pPr>
            <a:fld id="{1304DBD6-39E6-4A6D-A17A-20E07E7792C7}" type="slidenum">
              <a:rPr lang="fr-CA" smtClean="0">
                <a:solidFill>
                  <a:srgbClr val="000000">
                    <a:tint val="75000"/>
                  </a:srgbClr>
                </a:solidFill>
              </a:rPr>
              <a:pPr>
                <a:defRPr/>
              </a:pPr>
              <a:t>34</a:t>
            </a:fld>
            <a:endParaRPr lang="fr-CA">
              <a:solidFill>
                <a:srgbClr val="000000">
                  <a:tint val="75000"/>
                </a:srgbClr>
              </a:solidFill>
            </a:endParaRPr>
          </a:p>
        </p:txBody>
      </p:sp>
    </p:spTree>
    <p:extLst>
      <p:ext uri="{BB962C8B-B14F-4D97-AF65-F5344CB8AC3E}">
        <p14:creationId xmlns:p14="http://schemas.microsoft.com/office/powerpoint/2010/main" val="23009583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FIRST et FOLLOW</a:t>
            </a:r>
            <a:endParaRPr lang="fr-CA" dirty="0"/>
          </a:p>
        </p:txBody>
      </p:sp>
      <p:sp>
        <p:nvSpPr>
          <p:cNvPr id="34819" name="Content Placeholder 2"/>
          <p:cNvSpPr>
            <a:spLocks noGrp="1"/>
          </p:cNvSpPr>
          <p:nvPr>
            <p:ph idx="1"/>
          </p:nvPr>
        </p:nvSpPr>
        <p:spPr>
          <a:xfrm>
            <a:off x="457200" y="1752600"/>
            <a:ext cx="5699125" cy="4373563"/>
          </a:xfrm>
          <a:extLst>
            <a:ext uri="{91240B29-F687-4F45-9708-019B960494DF}">
              <a14:hiddenLine xmlns:a14="http://schemas.microsoft.com/office/drawing/2010/main" w="9525">
                <a:solidFill>
                  <a:srgbClr val="000000"/>
                </a:solidFill>
                <a:prstDash val="dash"/>
                <a:miter lim="800000"/>
                <a:headEnd/>
                <a:tailEnd/>
              </a14:hiddenLine>
            </a:ext>
          </a:extLst>
        </p:spPr>
        <p:txBody>
          <a:bodyPr/>
          <a:lstStyle/>
          <a:p>
            <a:r>
              <a:rPr lang="fr-CA" altLang="fr-FR" sz="1800" b="0" smtClean="0"/>
              <a:t>Calculons </a:t>
            </a:r>
            <a:r>
              <a:rPr lang="fr-CA" altLang="fr-FR" sz="1800" smtClean="0"/>
              <a:t>FIRST</a:t>
            </a:r>
            <a:r>
              <a:rPr lang="fr-CA" altLang="fr-FR" sz="1800" b="0" smtClean="0"/>
              <a:t> et </a:t>
            </a:r>
            <a:r>
              <a:rPr lang="fr-CA" altLang="fr-FR" sz="1800" smtClean="0"/>
              <a:t>FOLLOW</a:t>
            </a:r>
            <a:r>
              <a:rPr lang="fr-CA" altLang="fr-FR" sz="1800" b="0" smtClean="0"/>
              <a:t> pour chaque non-terminal dans notre fameuse grammaire:</a:t>
            </a:r>
          </a:p>
          <a:p>
            <a:r>
              <a:rPr lang="fr-CA" altLang="fr-FR" sz="1600" i="1" smtClean="0"/>
              <a:t>Commencez avec ceux qui sont faciles:</a:t>
            </a:r>
          </a:p>
          <a:p>
            <a:r>
              <a:rPr lang="fr-CA" altLang="fr-FR" sz="1600" b="0" smtClean="0">
                <a:latin typeface="Courier New" pitchFamily="49" charset="0"/>
                <a:cs typeface="Courier New" pitchFamily="49" charset="0"/>
              </a:rPr>
              <a:t>FOLLOW(expr)={$}</a:t>
            </a:r>
          </a:p>
          <a:p>
            <a:endParaRPr lang="fr-CA" altLang="fr-FR" sz="1600" b="0" smtClean="0">
              <a:latin typeface="Courier New" pitchFamily="49" charset="0"/>
              <a:cs typeface="Courier New" pitchFamily="49" charset="0"/>
            </a:endParaRPr>
          </a:p>
          <a:p>
            <a:r>
              <a:rPr lang="fr-CA" altLang="fr-FR" sz="1600" b="0" smtClean="0">
                <a:latin typeface="Courier New" pitchFamily="49" charset="0"/>
                <a:cs typeface="Courier New" pitchFamily="49" charset="0"/>
              </a:rPr>
              <a:t>FOLLOW(expr’)=FOLLOW(expr)={$}</a:t>
            </a:r>
          </a:p>
          <a:p>
            <a:endParaRPr lang="fr-CA" altLang="fr-FR" sz="1600" b="0" smtClean="0">
              <a:latin typeface="Courier New" pitchFamily="49" charset="0"/>
              <a:cs typeface="Courier New" pitchFamily="49" charset="0"/>
            </a:endParaRPr>
          </a:p>
          <a:p>
            <a:endParaRPr lang="fr-CA" altLang="fr-FR" sz="1600" b="0" smtClean="0">
              <a:latin typeface="Courier New" pitchFamily="49" charset="0"/>
              <a:cs typeface="Courier New" pitchFamily="49" charset="0"/>
            </a:endParaRP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4821" name="Slide Number Placeholder 4"/>
          <p:cNvSpPr>
            <a:spLocks noGrp="1"/>
          </p:cNvSpPr>
          <p:nvPr>
            <p:ph type="sldNum" sz="quarter" idx="11"/>
          </p:nvPr>
        </p:nvSpPr>
        <p:spPr bwMode="auto">
          <a:xfrm>
            <a:off x="6553200" y="5899150"/>
            <a:ext cx="2133600" cy="3651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AA27726-7366-4274-9C98-2F464288512B}" type="slidenum">
              <a:rPr lang="fr-CA" altLang="fr-FR" sz="1200" b="0" smtClean="0">
                <a:solidFill>
                  <a:srgbClr val="898989"/>
                </a:solidFill>
                <a:cs typeface="Arial" pitchFamily="34" charset="0"/>
              </a:rPr>
              <a:pPr>
                <a:spcBef>
                  <a:spcPct val="0"/>
                </a:spcBef>
                <a:spcAft>
                  <a:spcPct val="0"/>
                </a:spcAft>
                <a:buFontTx/>
                <a:buNone/>
              </a:pPr>
              <a:t>340</a:t>
            </a:fld>
            <a:endParaRPr lang="fr-CA" altLang="fr-FR" sz="1200" b="0" smtClean="0">
              <a:solidFill>
                <a:srgbClr val="898989"/>
              </a:solidFill>
              <a:cs typeface="Arial" pitchFamily="34" charset="0"/>
            </a:endParaRPr>
          </a:p>
        </p:txBody>
      </p:sp>
      <p:grpSp>
        <p:nvGrpSpPr>
          <p:cNvPr id="14" name="Group 13"/>
          <p:cNvGrpSpPr>
            <a:grpSpLocks/>
          </p:cNvGrpSpPr>
          <p:nvPr/>
        </p:nvGrpSpPr>
        <p:grpSpPr bwMode="auto">
          <a:xfrm>
            <a:off x="6227763" y="1341438"/>
            <a:ext cx="2665412" cy="2447925"/>
            <a:chOff x="6228184" y="1340768"/>
            <a:chExt cx="2664296" cy="2448272"/>
          </a:xfrm>
        </p:grpSpPr>
        <p:grpSp>
          <p:nvGrpSpPr>
            <p:cNvPr id="34828" name="Group 10"/>
            <p:cNvGrpSpPr>
              <a:grpSpLocks/>
            </p:cNvGrpSpPr>
            <p:nvPr/>
          </p:nvGrpSpPr>
          <p:grpSpPr bwMode="auto">
            <a:xfrm>
              <a:off x="6228184" y="1556792"/>
              <a:ext cx="2664296" cy="2232248"/>
              <a:chOff x="5796136" y="1556792"/>
              <a:chExt cx="3151813" cy="3168352"/>
            </a:xfrm>
          </p:grpSpPr>
          <p:grpSp>
            <p:nvGrpSpPr>
              <p:cNvPr id="34830" name="Group 2"/>
              <p:cNvGrpSpPr>
                <a:grpSpLocks/>
              </p:cNvGrpSpPr>
              <p:nvPr/>
            </p:nvGrpSpPr>
            <p:grpSpPr bwMode="auto">
              <a:xfrm>
                <a:off x="5796136" y="1628800"/>
                <a:ext cx="3151813" cy="3096344"/>
                <a:chOff x="5796136" y="1628800"/>
                <a:chExt cx="3151813" cy="3096344"/>
              </a:xfrm>
            </p:grpSpPr>
            <p:pic>
              <p:nvPicPr>
                <p:cNvPr id="34832"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34833"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0" name="Rectangle 9"/>
              <p:cNvSpPr/>
              <p:nvPr/>
            </p:nvSpPr>
            <p:spPr>
              <a:xfrm>
                <a:off x="5867469" y="1556660"/>
                <a:ext cx="3054199" cy="3168484"/>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34829" name="TextBox 12"/>
            <p:cNvSpPr txBox="1">
              <a:spLocks noChangeArrowheads="1"/>
            </p:cNvSpPr>
            <p:nvPr/>
          </p:nvSpPr>
          <p:spPr bwMode="auto">
            <a:xfrm>
              <a:off x="6488378" y="1340768"/>
              <a:ext cx="1079548" cy="307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Grammaire</a:t>
              </a:r>
              <a:endParaRPr lang="fr-CA" altLang="fr-FR" sz="1400" b="0"/>
            </a:p>
          </p:txBody>
        </p:sp>
      </p:grpSp>
      <p:grpSp>
        <p:nvGrpSpPr>
          <p:cNvPr id="7" name="Group 6"/>
          <p:cNvGrpSpPr>
            <a:grpSpLocks/>
          </p:cNvGrpSpPr>
          <p:nvPr/>
        </p:nvGrpSpPr>
        <p:grpSpPr bwMode="auto">
          <a:xfrm>
            <a:off x="5148263" y="3860800"/>
            <a:ext cx="3744912" cy="2822575"/>
            <a:chOff x="5147567" y="3985317"/>
            <a:chExt cx="3744913" cy="2820326"/>
          </a:xfrm>
        </p:grpSpPr>
        <p:sp>
          <p:nvSpPr>
            <p:cNvPr id="17" name="TextBox 16"/>
            <p:cNvSpPr txBox="1"/>
            <p:nvPr/>
          </p:nvSpPr>
          <p:spPr>
            <a:xfrm>
              <a:off x="5147567" y="4175665"/>
              <a:ext cx="3744913" cy="2629978"/>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eaLnBrk="1" hangingPunct="1">
                <a:defRPr/>
              </a:pPr>
              <a:r>
                <a:rPr lang="en-CA" sz="1400" b="1" dirty="0">
                  <a:cs typeface="Courier New" panose="02070309020205020404" pitchFamily="49" charset="0"/>
                </a:rPr>
                <a:t>1)</a:t>
              </a:r>
              <a:r>
                <a:rPr lang="en-CA" sz="1400" dirty="0">
                  <a:latin typeface="Courier New" panose="02070309020205020404" pitchFamily="49" charset="0"/>
                  <a:cs typeface="Courier New" panose="02070309020205020404" pitchFamily="49" charset="0"/>
                </a:rPr>
                <a:t> FOLLOW(S)</a:t>
              </a:r>
              <a:r>
                <a:rPr lang="en-CA" sz="1400" dirty="0">
                  <a:latin typeface="Courier New" panose="02070309020205020404" pitchFamily="49" charset="0"/>
                  <a:cs typeface="Courier New" panose="02070309020205020404" pitchFamily="49" charset="0"/>
                  <a:sym typeface="Wingdings" panose="05000000000000000000" pitchFamily="2" charset="2"/>
                </a:rPr>
                <a:t>{$}</a:t>
              </a:r>
              <a:endParaRPr lang="en-CA" sz="1400" dirty="0">
                <a:sym typeface="Wingdings" panose="05000000000000000000" pitchFamily="2" charset="2"/>
              </a:endParaRPr>
            </a:p>
            <a:p>
              <a:pP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2)</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 α</a:t>
              </a:r>
              <a:r>
                <a:rPr lang="en-CA" sz="1400" dirty="0">
                  <a:solidFill>
                    <a:schemeClr val="tx2"/>
                  </a:solidFill>
                  <a:sym typeface="Wingdings" panose="05000000000000000000" pitchFamily="2" charset="2"/>
                </a:rPr>
                <a:t>B</a:t>
              </a:r>
              <a:r>
                <a:rPr lang="en-CA" sz="1400" dirty="0">
                  <a:sym typeface="Wingdings" panose="05000000000000000000" pitchFamily="2" charset="2"/>
                </a:rPr>
                <a:t>: </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FOLLOW(B) FOLLOW(A)</a:t>
              </a:r>
            </a:p>
            <a:p>
              <a:pP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3)</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BC</a:t>
              </a:r>
              <a:r>
                <a:rPr lang="en-CA" sz="1400" dirty="0">
                  <a:sym typeface="Wingdings" panose="05000000000000000000" pitchFamily="2" charset="2"/>
                </a:rPr>
                <a:t>, et la </a:t>
              </a:r>
              <a:r>
                <a:rPr lang="en-CA" sz="1400" dirty="0" err="1">
                  <a:sym typeface="Wingdings" panose="05000000000000000000" pitchFamily="2" charset="2"/>
                </a:rPr>
                <a:t>règle</a:t>
              </a:r>
              <a:r>
                <a:rPr lang="en-CA" sz="1400" dirty="0">
                  <a:sym typeface="Wingdings" panose="05000000000000000000" pitchFamily="2" charset="2"/>
                </a:rPr>
                <a:t> C</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N’EXISTE PAS</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FOLLOW(B)FIRST(C)</a:t>
              </a:r>
            </a:p>
            <a:p>
              <a:pPr algn="ct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4)</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BC, </a:t>
              </a:r>
              <a:r>
                <a:rPr lang="en-CA" sz="1400" dirty="0">
                  <a:sym typeface="Wingdings" panose="05000000000000000000" pitchFamily="2" charset="2"/>
                </a:rPr>
                <a:t>et la </a:t>
              </a:r>
              <a:r>
                <a:rPr lang="en-CA" sz="1400" dirty="0" err="1">
                  <a:sym typeface="Wingdings" panose="05000000000000000000" pitchFamily="2" charset="2"/>
                </a:rPr>
                <a:t>règle</a:t>
              </a:r>
              <a:r>
                <a:rPr lang="en-CA" sz="1400" dirty="0">
                  <a:sym typeface="Wingdings" panose="05000000000000000000" pitchFamily="2" charset="2"/>
                </a:rPr>
                <a:t> C</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EXISTE</a:t>
              </a:r>
              <a:r>
                <a:rPr lang="en-CA" sz="1400" dirty="0">
                  <a:sym typeface="Wingdings" panose="05000000000000000000" pitchFamily="2" charset="2"/>
                </a:rPr>
                <a:t>:</a:t>
              </a:r>
            </a:p>
            <a:p>
              <a:pPr algn="ctr" eaLnBrk="1" hangingPunct="1">
                <a:defRPr/>
              </a:pPr>
              <a:r>
                <a:rPr lang="en-CA" sz="1300" dirty="0">
                  <a:latin typeface="Courier New" panose="02070309020205020404" pitchFamily="49" charset="0"/>
                  <a:cs typeface="Courier New" panose="02070309020205020404" pitchFamily="49" charset="0"/>
                  <a:sym typeface="Wingdings" panose="05000000000000000000" pitchFamily="2" charset="2"/>
                </a:rPr>
                <a:t>FOLLOW(B)[FIRST(C)-</a:t>
              </a:r>
              <a:r>
                <a:rPr lang="el-GR" sz="1300" dirty="0">
                  <a:latin typeface="Courier New" panose="02070309020205020404" pitchFamily="49" charset="0"/>
                  <a:cs typeface="Courier New" panose="02070309020205020404" pitchFamily="49" charset="0"/>
                  <a:sym typeface="Wingdings" panose="05000000000000000000" pitchFamily="2" charset="2"/>
                </a:rPr>
                <a:t> ε</a:t>
              </a:r>
              <a:r>
                <a:rPr lang="en-CA" sz="1300" dirty="0">
                  <a:latin typeface="Courier New" panose="02070309020205020404" pitchFamily="49" charset="0"/>
                  <a:cs typeface="Courier New" panose="02070309020205020404" pitchFamily="49" charset="0"/>
                  <a:sym typeface="Wingdings" panose="05000000000000000000" pitchFamily="2" charset="2"/>
                </a:rPr>
                <a:t>] </a:t>
              </a:r>
              <a:r>
                <a:rPr lang="el-GR" sz="1300" dirty="0">
                  <a:latin typeface="Courier New" panose="02070309020205020404" pitchFamily="49" charset="0"/>
                  <a:cs typeface="Courier New" panose="02070309020205020404" pitchFamily="49" charset="0"/>
                  <a:sym typeface="Wingdings" panose="05000000000000000000" pitchFamily="2" charset="2"/>
                </a:rPr>
                <a:t>υ</a:t>
              </a:r>
              <a:r>
                <a:rPr lang="en-CA" sz="1300" dirty="0">
                  <a:latin typeface="Courier New" panose="02070309020205020404" pitchFamily="49" charset="0"/>
                  <a:cs typeface="Courier New" panose="02070309020205020404" pitchFamily="49" charset="0"/>
                  <a:sym typeface="Wingdings" panose="05000000000000000000" pitchFamily="2" charset="2"/>
                </a:rPr>
                <a:t> FOLLOW(A)</a:t>
              </a:r>
            </a:p>
            <a:p>
              <a:pPr eaLnBrk="1" hangingPunct="1">
                <a:defRPr/>
              </a:pPr>
              <a:endParaRPr lang="fr-CA" sz="1200" dirty="0"/>
            </a:p>
          </p:txBody>
        </p:sp>
        <p:sp>
          <p:nvSpPr>
            <p:cNvPr id="34827" name="TextBox 14"/>
            <p:cNvSpPr txBox="1">
              <a:spLocks noChangeArrowheads="1"/>
            </p:cNvSpPr>
            <p:nvPr/>
          </p:nvSpPr>
          <p:spPr bwMode="auto">
            <a:xfrm>
              <a:off x="5400240" y="3985317"/>
              <a:ext cx="1990465" cy="2517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“Règles” de FOLLOW</a:t>
              </a:r>
              <a:endParaRPr lang="fr-CA" altLang="fr-FR" sz="1400" b="0"/>
            </a:p>
          </p:txBody>
        </p:sp>
      </p:grpSp>
      <p:sp>
        <p:nvSpPr>
          <p:cNvPr id="9" name="Rectangle 8"/>
          <p:cNvSpPr/>
          <p:nvPr/>
        </p:nvSpPr>
        <p:spPr>
          <a:xfrm>
            <a:off x="6329363" y="1587500"/>
            <a:ext cx="627062"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9" name="Rectangle 18"/>
          <p:cNvSpPr/>
          <p:nvPr/>
        </p:nvSpPr>
        <p:spPr>
          <a:xfrm>
            <a:off x="8101013" y="1608138"/>
            <a:ext cx="627062" cy="236537"/>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15599968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fade">
                                      <p:cBhvr>
                                        <p:cTn id="15" dur="500"/>
                                        <p:tgtEl>
                                          <p:spTgt spid="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4819">
                                            <p:txEl>
                                              <p:pRg st="2" end="2"/>
                                            </p:txEl>
                                          </p:spTgt>
                                        </p:tgtEl>
                                        <p:attrNameLst>
                                          <p:attrName>style.visibility</p:attrName>
                                        </p:attrNameLst>
                                      </p:cBhvr>
                                      <p:to>
                                        <p:strVal val="visible"/>
                                      </p:to>
                                    </p:set>
                                    <p:animEffect transition="in" filter="fade">
                                      <p:cBhvr>
                                        <p:cTn id="20" dur="500"/>
                                        <p:tgtEl>
                                          <p:spTgt spid="34819">
                                            <p:txEl>
                                              <p:pRg st="2" end="2"/>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500"/>
                                        <p:tgtEl>
                                          <p:spTgt spid="1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34819">
                                            <p:txEl>
                                              <p:pRg st="4" end="4"/>
                                            </p:txEl>
                                          </p:spTgt>
                                        </p:tgtEl>
                                        <p:attrNameLst>
                                          <p:attrName>style.visibility</p:attrName>
                                        </p:attrNameLst>
                                      </p:cBhvr>
                                      <p:to>
                                        <p:strVal val="visible"/>
                                      </p:to>
                                    </p:set>
                                    <p:animEffect transition="in" filter="fade">
                                      <p:cBhvr>
                                        <p:cTn id="30" dur="500"/>
                                        <p:tgtEl>
                                          <p:spTgt spid="34819">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9" grpId="0" animBg="1"/>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FIRST et FOLLOW</a:t>
            </a:r>
            <a:endParaRPr lang="fr-CA" dirty="0"/>
          </a:p>
        </p:txBody>
      </p:sp>
      <p:sp>
        <p:nvSpPr>
          <p:cNvPr id="34819" name="Content Placeholder 2"/>
          <p:cNvSpPr>
            <a:spLocks noGrp="1"/>
          </p:cNvSpPr>
          <p:nvPr>
            <p:ph idx="1"/>
          </p:nvPr>
        </p:nvSpPr>
        <p:spPr>
          <a:xfrm>
            <a:off x="457200" y="1752600"/>
            <a:ext cx="5699125" cy="4373563"/>
          </a:xfrm>
          <a:extLst>
            <a:ext uri="{91240B29-F687-4F45-9708-019B960494DF}">
              <a14:hiddenLine xmlns:a14="http://schemas.microsoft.com/office/drawing/2010/main" w="9525">
                <a:solidFill>
                  <a:srgbClr val="000000"/>
                </a:solidFill>
                <a:prstDash val="dash"/>
                <a:miter lim="800000"/>
                <a:headEnd/>
                <a:tailEnd/>
              </a14:hiddenLine>
            </a:ext>
          </a:extLst>
        </p:spPr>
        <p:txBody>
          <a:bodyPr/>
          <a:lstStyle/>
          <a:p>
            <a:r>
              <a:rPr lang="fr-CA" altLang="fr-FR" sz="1800" b="0" smtClean="0"/>
              <a:t>Calculons </a:t>
            </a:r>
            <a:r>
              <a:rPr lang="fr-CA" altLang="fr-FR" sz="1800" smtClean="0"/>
              <a:t>FIRST</a:t>
            </a:r>
            <a:r>
              <a:rPr lang="fr-CA" altLang="fr-FR" sz="1800" b="0" smtClean="0"/>
              <a:t> et </a:t>
            </a:r>
            <a:r>
              <a:rPr lang="fr-CA" altLang="fr-FR" sz="1800" smtClean="0"/>
              <a:t>FOLLOW</a:t>
            </a:r>
            <a:r>
              <a:rPr lang="fr-CA" altLang="fr-FR" sz="1800" b="0" smtClean="0"/>
              <a:t> pour chaque non-terminal dans notre fameuse grammaire:</a:t>
            </a:r>
          </a:p>
          <a:p>
            <a:r>
              <a:rPr lang="fr-CA" altLang="fr-FR" sz="1600" i="1" smtClean="0"/>
              <a:t>Trouvez ceux qui sont plus difficiles:</a:t>
            </a:r>
          </a:p>
          <a:p>
            <a:r>
              <a:rPr lang="fr-CA" altLang="fr-FR" sz="1600" b="0" smtClean="0">
                <a:latin typeface="Courier New" pitchFamily="49" charset="0"/>
                <a:cs typeface="Courier New" pitchFamily="49" charset="0"/>
              </a:rPr>
              <a:t>FOLLOW(term)=[FIRST(expr’)-ε]υFOLLOW(expr)</a:t>
            </a:r>
          </a:p>
          <a:p>
            <a:r>
              <a:rPr lang="fr-CA" altLang="fr-FR" sz="1600" b="0" smtClean="0">
                <a:latin typeface="Courier New" pitchFamily="49" charset="0"/>
                <a:cs typeface="Courier New" pitchFamily="49" charset="0"/>
              </a:rPr>
              <a:t>	    = {+, -, $}</a:t>
            </a:r>
          </a:p>
          <a:p>
            <a:r>
              <a:rPr lang="fr-CA" altLang="fr-FR" sz="1600" b="0" smtClean="0">
                <a:latin typeface="Courier New" pitchFamily="49" charset="0"/>
                <a:cs typeface="Courier New" pitchFamily="49" charset="0"/>
              </a:rPr>
              <a:t>FOLLOW(factor)=[FIRST(term’)-ε]υFOLLOW(term)</a:t>
            </a:r>
          </a:p>
          <a:p>
            <a:r>
              <a:rPr lang="fr-CA" altLang="fr-FR" sz="1600" b="0" smtClean="0">
                <a:latin typeface="Courier New" pitchFamily="49" charset="0"/>
                <a:cs typeface="Courier New" pitchFamily="49" charset="0"/>
              </a:rPr>
              <a:t>	    = {*, /, +, -, $}</a:t>
            </a:r>
          </a:p>
          <a:p>
            <a:endParaRPr lang="fr-CA" altLang="fr-FR" sz="1600" b="0" smtClean="0">
              <a:latin typeface="Courier New" pitchFamily="49" charset="0"/>
              <a:cs typeface="Courier New" pitchFamily="49" charset="0"/>
            </a:endParaRPr>
          </a:p>
          <a:p>
            <a:r>
              <a:rPr lang="fr-CA" altLang="fr-FR" sz="1600" b="0" smtClean="0">
                <a:latin typeface="Courier New" pitchFamily="49" charset="0"/>
                <a:cs typeface="Courier New" pitchFamily="49" charset="0"/>
              </a:rPr>
              <a:t>FOLLOW(term’)= FOLLOW(term)</a:t>
            </a:r>
          </a:p>
          <a:p>
            <a:r>
              <a:rPr lang="fr-CA" altLang="fr-FR" sz="1600" b="0" smtClean="0">
                <a:latin typeface="Courier New" pitchFamily="49" charset="0"/>
                <a:cs typeface="Courier New" pitchFamily="49" charset="0"/>
              </a:rPr>
              <a:t>             = {+, -, $}</a:t>
            </a:r>
          </a:p>
          <a:p>
            <a:endParaRPr lang="fr-CA" altLang="fr-FR" sz="1600" b="0" smtClean="0">
              <a:latin typeface="Courier New" pitchFamily="49" charset="0"/>
              <a:cs typeface="Courier New" pitchFamily="49" charset="0"/>
            </a:endParaRPr>
          </a:p>
          <a:p>
            <a:endParaRPr lang="fr-CA" altLang="fr-FR" sz="1600" b="0" smtClean="0">
              <a:latin typeface="Courier New" pitchFamily="49" charset="0"/>
              <a:cs typeface="Courier New" pitchFamily="49" charset="0"/>
            </a:endParaRP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584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3EBF612-38CE-4C4F-A800-BA4037DF917C}" type="slidenum">
              <a:rPr lang="fr-CA" altLang="fr-FR" sz="1200" b="0" smtClean="0">
                <a:solidFill>
                  <a:srgbClr val="898989"/>
                </a:solidFill>
                <a:cs typeface="Arial" pitchFamily="34" charset="0"/>
              </a:rPr>
              <a:pPr>
                <a:spcBef>
                  <a:spcPct val="0"/>
                </a:spcBef>
                <a:spcAft>
                  <a:spcPct val="0"/>
                </a:spcAft>
                <a:buFontTx/>
                <a:buNone/>
              </a:pPr>
              <a:t>341</a:t>
            </a:fld>
            <a:endParaRPr lang="fr-CA" altLang="fr-FR" sz="1200" b="0" smtClean="0">
              <a:solidFill>
                <a:srgbClr val="898989"/>
              </a:solidFill>
              <a:cs typeface="Arial" pitchFamily="34" charset="0"/>
            </a:endParaRPr>
          </a:p>
        </p:txBody>
      </p:sp>
      <p:grpSp>
        <p:nvGrpSpPr>
          <p:cNvPr id="35846" name="Group 13"/>
          <p:cNvGrpSpPr>
            <a:grpSpLocks/>
          </p:cNvGrpSpPr>
          <p:nvPr/>
        </p:nvGrpSpPr>
        <p:grpSpPr bwMode="auto">
          <a:xfrm>
            <a:off x="6227763" y="1341438"/>
            <a:ext cx="2665412" cy="2447925"/>
            <a:chOff x="6228184" y="1340768"/>
            <a:chExt cx="2664296" cy="2448272"/>
          </a:xfrm>
        </p:grpSpPr>
        <p:grpSp>
          <p:nvGrpSpPr>
            <p:cNvPr id="35854" name="Group 10"/>
            <p:cNvGrpSpPr>
              <a:grpSpLocks/>
            </p:cNvGrpSpPr>
            <p:nvPr/>
          </p:nvGrpSpPr>
          <p:grpSpPr bwMode="auto">
            <a:xfrm>
              <a:off x="6228184" y="1556792"/>
              <a:ext cx="2664296" cy="2232248"/>
              <a:chOff x="5796136" y="1556792"/>
              <a:chExt cx="3151813" cy="3168352"/>
            </a:xfrm>
          </p:grpSpPr>
          <p:grpSp>
            <p:nvGrpSpPr>
              <p:cNvPr id="35856" name="Group 2"/>
              <p:cNvGrpSpPr>
                <a:grpSpLocks/>
              </p:cNvGrpSpPr>
              <p:nvPr/>
            </p:nvGrpSpPr>
            <p:grpSpPr bwMode="auto">
              <a:xfrm>
                <a:off x="5796136" y="1628800"/>
                <a:ext cx="3151813" cy="3096344"/>
                <a:chOff x="5796136" y="1628800"/>
                <a:chExt cx="3151813" cy="3096344"/>
              </a:xfrm>
            </p:grpSpPr>
            <p:pic>
              <p:nvPicPr>
                <p:cNvPr id="35858"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35859"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0" name="Rectangle 9"/>
              <p:cNvSpPr/>
              <p:nvPr/>
            </p:nvSpPr>
            <p:spPr>
              <a:xfrm>
                <a:off x="5867469" y="1556660"/>
                <a:ext cx="3054199" cy="3168484"/>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35855" name="TextBox 12"/>
            <p:cNvSpPr txBox="1">
              <a:spLocks noChangeArrowheads="1"/>
            </p:cNvSpPr>
            <p:nvPr/>
          </p:nvSpPr>
          <p:spPr bwMode="auto">
            <a:xfrm>
              <a:off x="6488378" y="1340768"/>
              <a:ext cx="1079548" cy="307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Grammaire</a:t>
              </a:r>
              <a:endParaRPr lang="fr-CA" altLang="fr-FR" sz="1400" b="0"/>
            </a:p>
          </p:txBody>
        </p:sp>
      </p:grpSp>
      <p:sp>
        <p:nvSpPr>
          <p:cNvPr id="16" name="Rectangle 15"/>
          <p:cNvSpPr/>
          <p:nvPr/>
        </p:nvSpPr>
        <p:spPr>
          <a:xfrm>
            <a:off x="7472363" y="1592263"/>
            <a:ext cx="628650"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8" name="Rectangle 17"/>
          <p:cNvSpPr/>
          <p:nvPr/>
        </p:nvSpPr>
        <p:spPr>
          <a:xfrm>
            <a:off x="7545388" y="2492375"/>
            <a:ext cx="627062"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9" name="Rectangle 18"/>
          <p:cNvSpPr/>
          <p:nvPr/>
        </p:nvSpPr>
        <p:spPr>
          <a:xfrm>
            <a:off x="8210550" y="2492375"/>
            <a:ext cx="628650"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5850" name="Slide Number Placeholder 4"/>
          <p:cNvSpPr txBox="1">
            <a:spLocks/>
          </p:cNvSpPr>
          <p:nvPr/>
        </p:nvSpPr>
        <p:spPr bwMode="auto">
          <a:xfrm>
            <a:off x="6553200" y="58991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r" eaLnBrk="1" hangingPunct="1">
              <a:spcBef>
                <a:spcPct val="0"/>
              </a:spcBef>
              <a:spcAft>
                <a:spcPct val="0"/>
              </a:spcAft>
              <a:buFontTx/>
              <a:buNone/>
            </a:pPr>
            <a:fld id="{64C00989-01FC-468A-8CF0-50C8A65AE4CC}" type="slidenum">
              <a:rPr lang="fr-CA" altLang="fr-FR" sz="1200" b="0">
                <a:solidFill>
                  <a:srgbClr val="898989"/>
                </a:solidFill>
              </a:rPr>
              <a:pPr algn="r" eaLnBrk="1" hangingPunct="1">
                <a:spcBef>
                  <a:spcPct val="0"/>
                </a:spcBef>
                <a:spcAft>
                  <a:spcPct val="0"/>
                </a:spcAft>
                <a:buFontTx/>
                <a:buNone/>
              </a:pPr>
              <a:t>341</a:t>
            </a:fld>
            <a:endParaRPr lang="fr-CA" altLang="fr-FR" sz="1200" b="0">
              <a:solidFill>
                <a:srgbClr val="898989"/>
              </a:solidFill>
            </a:endParaRPr>
          </a:p>
        </p:txBody>
      </p:sp>
      <p:grpSp>
        <p:nvGrpSpPr>
          <p:cNvPr id="35851" name="Group 20"/>
          <p:cNvGrpSpPr>
            <a:grpSpLocks/>
          </p:cNvGrpSpPr>
          <p:nvPr/>
        </p:nvGrpSpPr>
        <p:grpSpPr bwMode="auto">
          <a:xfrm>
            <a:off x="5148263" y="3860800"/>
            <a:ext cx="3744912" cy="2822575"/>
            <a:chOff x="5147567" y="3985317"/>
            <a:chExt cx="3744913" cy="2820326"/>
          </a:xfrm>
        </p:grpSpPr>
        <p:sp>
          <p:nvSpPr>
            <p:cNvPr id="22" name="TextBox 21"/>
            <p:cNvSpPr txBox="1"/>
            <p:nvPr/>
          </p:nvSpPr>
          <p:spPr>
            <a:xfrm>
              <a:off x="5147567" y="4175665"/>
              <a:ext cx="3744913" cy="2629978"/>
            </a:xfrm>
            <a:prstGeom prst="rect">
              <a:avLst/>
            </a:prstGeom>
          </p:spPr>
          <p:style>
            <a:lnRef idx="2">
              <a:schemeClr val="accent5"/>
            </a:lnRef>
            <a:fillRef idx="1">
              <a:schemeClr val="lt1"/>
            </a:fillRef>
            <a:effectRef idx="0">
              <a:schemeClr val="accent5"/>
            </a:effectRef>
            <a:fontRef idx="minor">
              <a:schemeClr val="dk1"/>
            </a:fontRef>
          </p:style>
          <p:txBody>
            <a:bodyPr>
              <a:spAutoFit/>
            </a:bodyPr>
            <a:lstStyle/>
            <a:p>
              <a:pPr eaLnBrk="1" hangingPunct="1">
                <a:defRPr/>
              </a:pPr>
              <a:r>
                <a:rPr lang="en-CA" sz="1400" b="1" dirty="0">
                  <a:cs typeface="Courier New" panose="02070309020205020404" pitchFamily="49" charset="0"/>
                </a:rPr>
                <a:t>1)</a:t>
              </a:r>
              <a:r>
                <a:rPr lang="en-CA" sz="1400" dirty="0">
                  <a:latin typeface="Courier New" panose="02070309020205020404" pitchFamily="49" charset="0"/>
                  <a:cs typeface="Courier New" panose="02070309020205020404" pitchFamily="49" charset="0"/>
                </a:rPr>
                <a:t> FOLLOW(S)</a:t>
              </a:r>
              <a:r>
                <a:rPr lang="en-CA" sz="1400" dirty="0">
                  <a:latin typeface="Courier New" panose="02070309020205020404" pitchFamily="49" charset="0"/>
                  <a:cs typeface="Courier New" panose="02070309020205020404" pitchFamily="49" charset="0"/>
                  <a:sym typeface="Wingdings" panose="05000000000000000000" pitchFamily="2" charset="2"/>
                </a:rPr>
                <a:t>{$}</a:t>
              </a:r>
              <a:endParaRPr lang="en-CA" sz="1400" dirty="0">
                <a:sym typeface="Wingdings" panose="05000000000000000000" pitchFamily="2" charset="2"/>
              </a:endParaRPr>
            </a:p>
            <a:p>
              <a:pP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2)</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 α</a:t>
              </a:r>
              <a:r>
                <a:rPr lang="en-CA" sz="1400" dirty="0">
                  <a:solidFill>
                    <a:schemeClr val="tx2"/>
                  </a:solidFill>
                  <a:sym typeface="Wingdings" panose="05000000000000000000" pitchFamily="2" charset="2"/>
                </a:rPr>
                <a:t>B</a:t>
              </a:r>
              <a:r>
                <a:rPr lang="en-CA" sz="1400" dirty="0">
                  <a:sym typeface="Wingdings" panose="05000000000000000000" pitchFamily="2" charset="2"/>
                </a:rPr>
                <a:t>: </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FOLLOW(B) FOLLOW(A)</a:t>
              </a:r>
            </a:p>
            <a:p>
              <a:pP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3)</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BC</a:t>
              </a:r>
              <a:r>
                <a:rPr lang="en-CA" sz="1400" dirty="0">
                  <a:sym typeface="Wingdings" panose="05000000000000000000" pitchFamily="2" charset="2"/>
                </a:rPr>
                <a:t>, et la </a:t>
              </a:r>
              <a:r>
                <a:rPr lang="en-CA" sz="1400" dirty="0" err="1">
                  <a:sym typeface="Wingdings" panose="05000000000000000000" pitchFamily="2" charset="2"/>
                </a:rPr>
                <a:t>règle</a:t>
              </a:r>
              <a:r>
                <a:rPr lang="en-CA" sz="1400" dirty="0">
                  <a:sym typeface="Wingdings" panose="05000000000000000000" pitchFamily="2" charset="2"/>
                </a:rPr>
                <a:t> C</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N’EXISTE PAS</a:t>
              </a:r>
              <a:r>
                <a:rPr lang="en-CA" sz="1400" dirty="0">
                  <a:sym typeface="Wingdings" panose="05000000000000000000" pitchFamily="2" charset="2"/>
                </a:rPr>
                <a:t>:</a:t>
              </a:r>
            </a:p>
            <a:p>
              <a:pPr algn="ctr" eaLnBrk="1" hangingPunct="1">
                <a:defRPr/>
              </a:pPr>
              <a:r>
                <a:rPr lang="en-CA" sz="1400" dirty="0">
                  <a:latin typeface="Courier New" panose="02070309020205020404" pitchFamily="49" charset="0"/>
                  <a:cs typeface="Courier New" panose="02070309020205020404" pitchFamily="49" charset="0"/>
                  <a:sym typeface="Wingdings" panose="05000000000000000000" pitchFamily="2" charset="2"/>
                </a:rPr>
                <a:t>FOLLOW(B)FIRST(C)</a:t>
              </a:r>
            </a:p>
            <a:p>
              <a:pPr algn="ctr" eaLnBrk="1" hangingPunct="1">
                <a:defRPr/>
              </a:pPr>
              <a:endParaRPr lang="en-CA" sz="1400" dirty="0">
                <a:sym typeface="Wingdings" panose="05000000000000000000" pitchFamily="2" charset="2"/>
              </a:endParaRPr>
            </a:p>
            <a:p>
              <a:pPr eaLnBrk="1" hangingPunct="1">
                <a:defRPr/>
              </a:pPr>
              <a:r>
                <a:rPr lang="en-CA" sz="1400" b="1" dirty="0">
                  <a:sym typeface="Wingdings" panose="05000000000000000000" pitchFamily="2" charset="2"/>
                </a:rPr>
                <a:t>4)</a:t>
              </a:r>
              <a:r>
                <a:rPr lang="en-CA" sz="1400" dirty="0">
                  <a:sym typeface="Wingdings" panose="05000000000000000000" pitchFamily="2" charset="2"/>
                </a:rPr>
                <a:t> Si </a:t>
              </a:r>
              <a:r>
                <a:rPr lang="en-CA" sz="1400" dirty="0">
                  <a:solidFill>
                    <a:schemeClr val="tx2"/>
                  </a:solidFill>
                  <a:sym typeface="Wingdings" panose="05000000000000000000" pitchFamily="2" charset="2"/>
                </a:rPr>
                <a:t>A</a:t>
              </a:r>
              <a:r>
                <a:rPr lang="el-GR" sz="1400" dirty="0">
                  <a:solidFill>
                    <a:schemeClr val="tx2"/>
                  </a:solidFill>
                  <a:sym typeface="Wingdings" panose="05000000000000000000" pitchFamily="2" charset="2"/>
                </a:rPr>
                <a:t>α</a:t>
              </a:r>
              <a:r>
                <a:rPr lang="en-CA" sz="1400" dirty="0">
                  <a:solidFill>
                    <a:schemeClr val="tx2"/>
                  </a:solidFill>
                  <a:sym typeface="Wingdings" panose="05000000000000000000" pitchFamily="2" charset="2"/>
                </a:rPr>
                <a:t>BC, </a:t>
              </a:r>
              <a:r>
                <a:rPr lang="en-CA" sz="1400" dirty="0">
                  <a:sym typeface="Wingdings" panose="05000000000000000000" pitchFamily="2" charset="2"/>
                </a:rPr>
                <a:t>et la </a:t>
              </a:r>
              <a:r>
                <a:rPr lang="en-CA" sz="1400" dirty="0" err="1">
                  <a:sym typeface="Wingdings" panose="05000000000000000000" pitchFamily="2" charset="2"/>
                </a:rPr>
                <a:t>règle</a:t>
              </a:r>
              <a:r>
                <a:rPr lang="en-CA" sz="1400" dirty="0">
                  <a:sym typeface="Wingdings" panose="05000000000000000000" pitchFamily="2" charset="2"/>
                </a:rPr>
                <a:t> C</a:t>
              </a:r>
              <a:r>
                <a:rPr lang="el-GR" sz="1400" dirty="0">
                  <a:sym typeface="Wingdings" panose="05000000000000000000" pitchFamily="2" charset="2"/>
                </a:rPr>
                <a:t>ε</a:t>
              </a:r>
              <a:r>
                <a:rPr lang="en-CA" sz="1400" dirty="0">
                  <a:sym typeface="Wingdings" panose="05000000000000000000" pitchFamily="2" charset="2"/>
                </a:rPr>
                <a:t> </a:t>
              </a:r>
              <a:r>
                <a:rPr lang="en-CA" sz="1400" b="1" dirty="0">
                  <a:sym typeface="Wingdings" panose="05000000000000000000" pitchFamily="2" charset="2"/>
                </a:rPr>
                <a:t>EXISTE</a:t>
              </a:r>
              <a:r>
                <a:rPr lang="en-CA" sz="1400" dirty="0">
                  <a:sym typeface="Wingdings" panose="05000000000000000000" pitchFamily="2" charset="2"/>
                </a:rPr>
                <a:t>:</a:t>
              </a:r>
            </a:p>
            <a:p>
              <a:pPr algn="ctr" eaLnBrk="1" hangingPunct="1">
                <a:defRPr/>
              </a:pPr>
              <a:r>
                <a:rPr lang="en-CA" sz="1300" dirty="0">
                  <a:latin typeface="Courier New" panose="02070309020205020404" pitchFamily="49" charset="0"/>
                  <a:cs typeface="Courier New" panose="02070309020205020404" pitchFamily="49" charset="0"/>
                  <a:sym typeface="Wingdings" panose="05000000000000000000" pitchFamily="2" charset="2"/>
                </a:rPr>
                <a:t>FOLLOW(B)[FIRST(C)-</a:t>
              </a:r>
              <a:r>
                <a:rPr lang="el-GR" sz="1300" dirty="0">
                  <a:latin typeface="Courier New" panose="02070309020205020404" pitchFamily="49" charset="0"/>
                  <a:cs typeface="Courier New" panose="02070309020205020404" pitchFamily="49" charset="0"/>
                  <a:sym typeface="Wingdings" panose="05000000000000000000" pitchFamily="2" charset="2"/>
                </a:rPr>
                <a:t> ε</a:t>
              </a:r>
              <a:r>
                <a:rPr lang="en-CA" sz="1300" dirty="0">
                  <a:latin typeface="Courier New" panose="02070309020205020404" pitchFamily="49" charset="0"/>
                  <a:cs typeface="Courier New" panose="02070309020205020404" pitchFamily="49" charset="0"/>
                  <a:sym typeface="Wingdings" panose="05000000000000000000" pitchFamily="2" charset="2"/>
                </a:rPr>
                <a:t>] </a:t>
              </a:r>
              <a:r>
                <a:rPr lang="el-GR" sz="1300" dirty="0">
                  <a:latin typeface="Courier New" panose="02070309020205020404" pitchFamily="49" charset="0"/>
                  <a:cs typeface="Courier New" panose="02070309020205020404" pitchFamily="49" charset="0"/>
                  <a:sym typeface="Wingdings" panose="05000000000000000000" pitchFamily="2" charset="2"/>
                </a:rPr>
                <a:t>υ</a:t>
              </a:r>
              <a:r>
                <a:rPr lang="en-CA" sz="1300" dirty="0">
                  <a:latin typeface="Courier New" panose="02070309020205020404" pitchFamily="49" charset="0"/>
                  <a:cs typeface="Courier New" panose="02070309020205020404" pitchFamily="49" charset="0"/>
                  <a:sym typeface="Wingdings" panose="05000000000000000000" pitchFamily="2" charset="2"/>
                </a:rPr>
                <a:t> FOLLOW(A)</a:t>
              </a:r>
            </a:p>
            <a:p>
              <a:pPr eaLnBrk="1" hangingPunct="1">
                <a:defRPr/>
              </a:pPr>
              <a:endParaRPr lang="fr-CA" sz="1200" dirty="0"/>
            </a:p>
          </p:txBody>
        </p:sp>
        <p:sp>
          <p:nvSpPr>
            <p:cNvPr id="35853" name="TextBox 14"/>
            <p:cNvSpPr txBox="1">
              <a:spLocks noChangeArrowheads="1"/>
            </p:cNvSpPr>
            <p:nvPr/>
          </p:nvSpPr>
          <p:spPr bwMode="auto">
            <a:xfrm>
              <a:off x="5400240" y="3985317"/>
              <a:ext cx="1990465" cy="251799"/>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“Règles” de FOLLOW</a:t>
              </a:r>
              <a:endParaRPr lang="fr-CA" altLang="fr-FR" sz="1400" b="0"/>
            </a:p>
          </p:txBody>
        </p:sp>
      </p:grpSp>
    </p:spTree>
    <p:extLst>
      <p:ext uri="{BB962C8B-B14F-4D97-AF65-F5344CB8AC3E}">
        <p14:creationId xmlns:p14="http://schemas.microsoft.com/office/powerpoint/2010/main" val="284089541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4819">
                                            <p:txEl>
                                              <p:pRg st="2" end="2"/>
                                            </p:txEl>
                                          </p:spTgt>
                                        </p:tgtEl>
                                        <p:attrNameLst>
                                          <p:attrName>style.visibility</p:attrName>
                                        </p:attrNameLst>
                                      </p:cBhvr>
                                      <p:to>
                                        <p:strVal val="visible"/>
                                      </p:to>
                                    </p:set>
                                    <p:animEffect transition="in" filter="fade">
                                      <p:cBhvr>
                                        <p:cTn id="12" dur="500"/>
                                        <p:tgtEl>
                                          <p:spTgt spid="34819">
                                            <p:txEl>
                                              <p:pRg st="2" end="2"/>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4819">
                                            <p:txEl>
                                              <p:pRg st="3" end="3"/>
                                            </p:txEl>
                                          </p:spTgt>
                                        </p:tgtEl>
                                        <p:attrNameLst>
                                          <p:attrName>style.visibility</p:attrName>
                                        </p:attrNameLst>
                                      </p:cBhvr>
                                      <p:to>
                                        <p:strVal val="visible"/>
                                      </p:to>
                                    </p:set>
                                    <p:animEffect transition="in" filter="fade">
                                      <p:cBhvr>
                                        <p:cTn id="15" dur="500"/>
                                        <p:tgtEl>
                                          <p:spTgt spid="34819">
                                            <p:txEl>
                                              <p:pRg st="3" end="3"/>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34819">
                                            <p:txEl>
                                              <p:pRg st="4" end="4"/>
                                            </p:txEl>
                                          </p:spTgt>
                                        </p:tgtEl>
                                        <p:attrNameLst>
                                          <p:attrName>style.visibility</p:attrName>
                                        </p:attrNameLst>
                                      </p:cBhvr>
                                      <p:to>
                                        <p:strVal val="visible"/>
                                      </p:to>
                                    </p:set>
                                    <p:animEffect transition="in" filter="fade">
                                      <p:cBhvr>
                                        <p:cTn id="25" dur="500"/>
                                        <p:tgtEl>
                                          <p:spTgt spid="34819">
                                            <p:txEl>
                                              <p:pRg st="4" end="4"/>
                                            </p:txEl>
                                          </p:spTgt>
                                        </p:tgtEl>
                                      </p:cBhvr>
                                    </p:animEffect>
                                  </p:childTnLst>
                                </p:cTn>
                              </p:par>
                              <p:par>
                                <p:cTn id="26" presetID="10" presetClass="entr" presetSubtype="0" fill="hold" nodeType="withEffect">
                                  <p:stCondLst>
                                    <p:cond delay="0"/>
                                  </p:stCondLst>
                                  <p:childTnLst>
                                    <p:set>
                                      <p:cBhvr>
                                        <p:cTn id="27" dur="1" fill="hold">
                                          <p:stCondLst>
                                            <p:cond delay="0"/>
                                          </p:stCondLst>
                                        </p:cTn>
                                        <p:tgtEl>
                                          <p:spTgt spid="34819">
                                            <p:txEl>
                                              <p:pRg st="5" end="5"/>
                                            </p:txEl>
                                          </p:spTgt>
                                        </p:tgtEl>
                                        <p:attrNameLst>
                                          <p:attrName>style.visibility</p:attrName>
                                        </p:attrNameLst>
                                      </p:cBhvr>
                                      <p:to>
                                        <p:strVal val="visible"/>
                                      </p:to>
                                    </p:set>
                                    <p:animEffect transition="in" filter="fade">
                                      <p:cBhvr>
                                        <p:cTn id="28" dur="500"/>
                                        <p:tgtEl>
                                          <p:spTgt spid="34819">
                                            <p:txEl>
                                              <p:pRg st="5" end="5"/>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500"/>
                                        <p:tgtEl>
                                          <p:spTgt spid="19"/>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10" presetClass="entr" presetSubtype="0" fill="hold" nodeType="clickEffect">
                                  <p:stCondLst>
                                    <p:cond delay="0"/>
                                  </p:stCondLst>
                                  <p:childTnLst>
                                    <p:set>
                                      <p:cBhvr>
                                        <p:cTn id="37" dur="1" fill="hold">
                                          <p:stCondLst>
                                            <p:cond delay="0"/>
                                          </p:stCondLst>
                                        </p:cTn>
                                        <p:tgtEl>
                                          <p:spTgt spid="34819">
                                            <p:txEl>
                                              <p:pRg st="7" end="7"/>
                                            </p:txEl>
                                          </p:spTgt>
                                        </p:tgtEl>
                                        <p:attrNameLst>
                                          <p:attrName>style.visibility</p:attrName>
                                        </p:attrNameLst>
                                      </p:cBhvr>
                                      <p:to>
                                        <p:strVal val="visible"/>
                                      </p:to>
                                    </p:set>
                                    <p:animEffect transition="in" filter="fade">
                                      <p:cBhvr>
                                        <p:cTn id="38" dur="500"/>
                                        <p:tgtEl>
                                          <p:spTgt spid="34819">
                                            <p:txEl>
                                              <p:pRg st="7" end="7"/>
                                            </p:txEl>
                                          </p:spTgt>
                                        </p:tgtEl>
                                      </p:cBhvr>
                                    </p:animEffect>
                                  </p:childTnLst>
                                </p:cTn>
                              </p:par>
                              <p:par>
                                <p:cTn id="39" presetID="10" presetClass="entr" presetSubtype="0" fill="hold" nodeType="withEffect">
                                  <p:stCondLst>
                                    <p:cond delay="0"/>
                                  </p:stCondLst>
                                  <p:childTnLst>
                                    <p:set>
                                      <p:cBhvr>
                                        <p:cTn id="40" dur="1" fill="hold">
                                          <p:stCondLst>
                                            <p:cond delay="0"/>
                                          </p:stCondLst>
                                        </p:cTn>
                                        <p:tgtEl>
                                          <p:spTgt spid="34819">
                                            <p:txEl>
                                              <p:pRg st="8" end="8"/>
                                            </p:txEl>
                                          </p:spTgt>
                                        </p:tgtEl>
                                        <p:attrNameLst>
                                          <p:attrName>style.visibility</p:attrName>
                                        </p:attrNameLst>
                                      </p:cBhvr>
                                      <p:to>
                                        <p:strVal val="visible"/>
                                      </p:to>
                                    </p:set>
                                    <p:animEffect transition="in" filter="fade">
                                      <p:cBhvr>
                                        <p:cTn id="41" dur="500"/>
                                        <p:tgtEl>
                                          <p:spTgt spid="34819">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8" grpId="0" animBg="1"/>
      <p:bldP spid="19" grpId="0" animBg="1"/>
    </p:bld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FIRST et FOLLOW</a:t>
            </a:r>
            <a:endParaRPr lang="fr-CA" dirty="0"/>
          </a:p>
        </p:txBody>
      </p:sp>
      <p:sp>
        <p:nvSpPr>
          <p:cNvPr id="36867" name="Content Placeholder 2"/>
          <p:cNvSpPr>
            <a:spLocks noGrp="1"/>
          </p:cNvSpPr>
          <p:nvPr>
            <p:ph idx="1"/>
          </p:nvPr>
        </p:nvSpPr>
        <p:spPr>
          <a:xfrm>
            <a:off x="457200" y="1752600"/>
            <a:ext cx="8147050" cy="4413250"/>
          </a:xfrm>
          <a:extLst>
            <a:ext uri="{91240B29-F687-4F45-9708-019B960494DF}">
              <a14:hiddenLine xmlns:a14="http://schemas.microsoft.com/office/drawing/2010/main" w="9525">
                <a:solidFill>
                  <a:srgbClr val="000000"/>
                </a:solidFill>
                <a:prstDash val="dash"/>
                <a:miter lim="800000"/>
                <a:headEnd/>
                <a:tailEnd/>
              </a14:hiddenLine>
            </a:ext>
          </a:extLst>
        </p:spPr>
        <p:txBody>
          <a:bodyPr/>
          <a:lstStyle/>
          <a:p>
            <a:r>
              <a:rPr lang="fr-CA" altLang="fr-FR" smtClean="0"/>
              <a:t>Résumé:</a:t>
            </a:r>
          </a:p>
          <a:p>
            <a:endParaRPr lang="fr-CA" altLang="fr-FR" smtClean="0"/>
          </a:p>
          <a:p>
            <a:endParaRPr lang="fr-CA" altLang="fr-FR" sz="1600" smtClean="0"/>
          </a:p>
          <a:p>
            <a:endParaRPr lang="fr-CA" altLang="fr-FR" sz="1600" smtClean="0"/>
          </a:p>
          <a:p>
            <a:endParaRPr lang="fr-CA" altLang="fr-FR" sz="1600" smtClean="0"/>
          </a:p>
          <a:p>
            <a:endParaRPr lang="fr-CA" altLang="fr-FR" sz="1600" smtClean="0"/>
          </a:p>
          <a:p>
            <a:r>
              <a:rPr lang="fr-CA" altLang="fr-FR" smtClean="0"/>
              <a:t>En utilisant ces ensembles, on construit un tableau syntaxique</a:t>
            </a:r>
          </a:p>
          <a:p>
            <a:pPr lvl="1"/>
            <a:r>
              <a:rPr lang="fr-CA" altLang="fr-FR" smtClean="0"/>
              <a:t>Ce tableau syntaxique est nécessaire pour effectuer l’analyse syntaxique LL(1)</a:t>
            </a:r>
          </a:p>
          <a:p>
            <a:endParaRPr lang="fr-CA" altLang="fr-FR" sz="1600" smtClean="0"/>
          </a:p>
          <a:p>
            <a:endParaRPr lang="fr-CA" altLang="fr-FR" sz="1600" b="0" smtClean="0">
              <a:latin typeface="Courier New" pitchFamily="49" charset="0"/>
              <a:cs typeface="Courier New" pitchFamily="49" charset="0"/>
            </a:endParaRPr>
          </a:p>
          <a:p>
            <a:endParaRPr lang="fr-CA" altLang="fr-FR" sz="1600" b="0" smtClean="0">
              <a:latin typeface="Courier New" pitchFamily="49" charset="0"/>
              <a:cs typeface="Courier New" pitchFamily="49" charset="0"/>
            </a:endParaRPr>
          </a:p>
          <a:p>
            <a:endParaRPr lang="fr-CA" altLang="fr-FR" sz="1600" b="0" smtClean="0">
              <a:latin typeface="Courier New" pitchFamily="49" charset="0"/>
              <a:cs typeface="Courier New" pitchFamily="49" charset="0"/>
            </a:endParaRP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686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311FA5F-6589-43F6-A9F2-13FE5A5457FA}" type="slidenum">
              <a:rPr lang="fr-CA" altLang="fr-FR" sz="1200" b="0" smtClean="0">
                <a:solidFill>
                  <a:srgbClr val="898989"/>
                </a:solidFill>
                <a:cs typeface="Arial" pitchFamily="34" charset="0"/>
              </a:rPr>
              <a:pPr>
                <a:spcBef>
                  <a:spcPct val="0"/>
                </a:spcBef>
                <a:spcAft>
                  <a:spcPct val="0"/>
                </a:spcAft>
                <a:buFontTx/>
                <a:buNone/>
              </a:pPr>
              <a:t>342</a:t>
            </a:fld>
            <a:endParaRPr lang="fr-CA" altLang="fr-FR" sz="1200" b="0" smtClean="0">
              <a:solidFill>
                <a:srgbClr val="898989"/>
              </a:solidFill>
              <a:cs typeface="Arial" pitchFamily="34" charset="0"/>
            </a:endParaRPr>
          </a:p>
        </p:txBody>
      </p:sp>
      <p:sp>
        <p:nvSpPr>
          <p:cNvPr id="9" name="TextBox 8"/>
          <p:cNvSpPr txBox="1"/>
          <p:nvPr/>
        </p:nvSpPr>
        <p:spPr>
          <a:xfrm>
            <a:off x="468313" y="2420938"/>
            <a:ext cx="3598862" cy="1477962"/>
          </a:xfrm>
          <a:prstGeom prst="rect">
            <a:avLst/>
          </a:prstGeom>
          <a:noFill/>
          <a:ln w="28575">
            <a:solidFill>
              <a:schemeClr val="accent5"/>
            </a:solidFill>
          </a:ln>
        </p:spPr>
        <p:txBody>
          <a:bodyPr>
            <a:spAutoFit/>
          </a:bodyPr>
          <a:lstStyle/>
          <a:p>
            <a:pPr eaLnBrk="1" hangingPunct="1">
              <a:defRPr/>
            </a:pPr>
            <a:r>
              <a:rPr lang="en-CA" altLang="fr-FR" dirty="0">
                <a:latin typeface="Courier New" panose="02070309020205020404" pitchFamily="49" charset="0"/>
                <a:cs typeface="Courier New" panose="02070309020205020404" pitchFamily="49" charset="0"/>
              </a:rPr>
              <a:t>FIRST(expr)= {num, id}</a:t>
            </a:r>
          </a:p>
          <a:p>
            <a:pPr eaLnBrk="1" hangingPunct="1">
              <a:defRPr/>
            </a:pPr>
            <a:r>
              <a:rPr lang="en-CA" altLang="fr-FR" dirty="0">
                <a:latin typeface="Courier New" panose="02070309020205020404" pitchFamily="49" charset="0"/>
                <a:cs typeface="Courier New" panose="02070309020205020404" pitchFamily="49" charset="0"/>
              </a:rPr>
              <a:t>FIRST(expr’)= {+, -, </a:t>
            </a:r>
            <a:r>
              <a:rPr lang="el-GR" altLang="fr-FR" dirty="0">
                <a:latin typeface="Courier New" panose="02070309020205020404" pitchFamily="49" charset="0"/>
                <a:cs typeface="Courier New" panose="02070309020205020404" pitchFamily="49" charset="0"/>
              </a:rPr>
              <a:t>ε</a:t>
            </a:r>
            <a:r>
              <a:rPr lang="en-CA" altLang="fr-FR" dirty="0">
                <a:latin typeface="Courier New" panose="02070309020205020404" pitchFamily="49" charset="0"/>
                <a:cs typeface="Courier New" panose="02070309020205020404" pitchFamily="49" charset="0"/>
              </a:rPr>
              <a:t>}</a:t>
            </a:r>
          </a:p>
          <a:p>
            <a:pPr eaLnBrk="1" hangingPunct="1">
              <a:defRPr/>
            </a:pPr>
            <a:r>
              <a:rPr lang="en-CA" altLang="fr-FR" dirty="0">
                <a:latin typeface="Courier New" panose="02070309020205020404" pitchFamily="49" charset="0"/>
                <a:cs typeface="Courier New" panose="02070309020205020404" pitchFamily="49" charset="0"/>
              </a:rPr>
              <a:t>FIRST(term)= {num, id}</a:t>
            </a:r>
          </a:p>
          <a:p>
            <a:pPr eaLnBrk="1" hangingPunct="1">
              <a:defRPr/>
            </a:pPr>
            <a:r>
              <a:rPr lang="en-CA" altLang="fr-FR" dirty="0">
                <a:latin typeface="Courier New" panose="02070309020205020404" pitchFamily="49" charset="0"/>
                <a:cs typeface="Courier New" panose="02070309020205020404" pitchFamily="49" charset="0"/>
              </a:rPr>
              <a:t>FIRST(term’)= {*, /, </a:t>
            </a:r>
            <a:r>
              <a:rPr lang="el-GR" altLang="fr-FR" dirty="0">
                <a:latin typeface="Courier New" panose="02070309020205020404" pitchFamily="49" charset="0"/>
                <a:cs typeface="Courier New" panose="02070309020205020404" pitchFamily="49" charset="0"/>
              </a:rPr>
              <a:t>ε</a:t>
            </a:r>
            <a:r>
              <a:rPr lang="en-CA" altLang="fr-FR" dirty="0">
                <a:latin typeface="Courier New" panose="02070309020205020404" pitchFamily="49" charset="0"/>
                <a:cs typeface="Courier New" panose="02070309020205020404" pitchFamily="49" charset="0"/>
              </a:rPr>
              <a:t>}</a:t>
            </a:r>
          </a:p>
          <a:p>
            <a:pPr eaLnBrk="1" hangingPunct="1">
              <a:defRPr/>
            </a:pPr>
            <a:r>
              <a:rPr lang="en-CA" altLang="fr-FR" dirty="0">
                <a:latin typeface="Courier New" panose="02070309020205020404" pitchFamily="49" charset="0"/>
                <a:cs typeface="Courier New" panose="02070309020205020404" pitchFamily="49" charset="0"/>
              </a:rPr>
              <a:t>FIRST(factor)= {num, id} </a:t>
            </a:r>
          </a:p>
        </p:txBody>
      </p:sp>
      <p:sp>
        <p:nvSpPr>
          <p:cNvPr id="12" name="TextBox 11"/>
          <p:cNvSpPr txBox="1"/>
          <p:nvPr/>
        </p:nvSpPr>
        <p:spPr>
          <a:xfrm>
            <a:off x="4427538" y="2420938"/>
            <a:ext cx="4465637" cy="1477962"/>
          </a:xfrm>
          <a:prstGeom prst="rect">
            <a:avLst/>
          </a:prstGeom>
          <a:noFill/>
          <a:ln w="28575">
            <a:solidFill>
              <a:schemeClr val="accent5"/>
            </a:solidFill>
          </a:ln>
        </p:spPr>
        <p:txBody>
          <a:bodyPr>
            <a:spAutoFit/>
          </a:bodyPr>
          <a:lstStyle/>
          <a:p>
            <a:pPr eaLnBrk="1" hangingPunct="1">
              <a:defRPr/>
            </a:pPr>
            <a:r>
              <a:rPr lang="en-CA" altLang="fr-FR" dirty="0">
                <a:latin typeface="Courier New" panose="02070309020205020404" pitchFamily="49" charset="0"/>
                <a:cs typeface="Courier New" panose="02070309020205020404" pitchFamily="49" charset="0"/>
              </a:rPr>
              <a:t>FOLLOW(expr)={$}</a:t>
            </a:r>
          </a:p>
          <a:p>
            <a:pPr eaLnBrk="1" hangingPunct="1">
              <a:defRPr/>
            </a:pPr>
            <a:r>
              <a:rPr lang="en-CA" altLang="fr-FR" dirty="0">
                <a:latin typeface="Courier New" panose="02070309020205020404" pitchFamily="49" charset="0"/>
                <a:cs typeface="Courier New" panose="02070309020205020404" pitchFamily="49" charset="0"/>
              </a:rPr>
              <a:t>FOLLOW(expr’)={$}</a:t>
            </a:r>
          </a:p>
          <a:p>
            <a:pPr eaLnBrk="1" hangingPunct="1">
              <a:defRPr/>
            </a:pPr>
            <a:r>
              <a:rPr lang="en-CA" altLang="fr-FR" dirty="0">
                <a:latin typeface="Courier New" panose="02070309020205020404" pitchFamily="49" charset="0"/>
                <a:cs typeface="Courier New" panose="02070309020205020404" pitchFamily="49" charset="0"/>
              </a:rPr>
              <a:t>FOLLOW(term)= {+, -, $}</a:t>
            </a:r>
          </a:p>
          <a:p>
            <a:pPr eaLnBrk="1" hangingPunct="1">
              <a:defRPr/>
            </a:pPr>
            <a:r>
              <a:rPr lang="en-CA" altLang="fr-FR" dirty="0">
                <a:latin typeface="Courier New" panose="02070309020205020404" pitchFamily="49" charset="0"/>
                <a:cs typeface="Courier New" panose="02070309020205020404" pitchFamily="49" charset="0"/>
              </a:rPr>
              <a:t>FOLLOW(term’)= {+, -, $}</a:t>
            </a:r>
          </a:p>
          <a:p>
            <a:pPr eaLnBrk="1" hangingPunct="1">
              <a:defRPr/>
            </a:pPr>
            <a:r>
              <a:rPr lang="en-CA" altLang="fr-FR" dirty="0">
                <a:latin typeface="Courier New" panose="02070309020205020404" pitchFamily="49" charset="0"/>
                <a:cs typeface="Courier New" panose="02070309020205020404" pitchFamily="49" charset="0"/>
              </a:rPr>
              <a:t>FOLLOW(factor)= {*, /, +, -, $}</a:t>
            </a:r>
          </a:p>
        </p:txBody>
      </p:sp>
    </p:spTree>
    <p:extLst>
      <p:ext uri="{BB962C8B-B14F-4D97-AF65-F5344CB8AC3E}">
        <p14:creationId xmlns:p14="http://schemas.microsoft.com/office/powerpoint/2010/main" val="32159190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up)">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789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4D46709-1BC7-41B7-932A-831C6AF187C2}" type="slidenum">
              <a:rPr lang="fr-CA" altLang="fr-FR" sz="1200" b="0" smtClean="0">
                <a:solidFill>
                  <a:srgbClr val="898989"/>
                </a:solidFill>
                <a:cs typeface="Arial" pitchFamily="34" charset="0"/>
              </a:rPr>
              <a:pPr>
                <a:spcBef>
                  <a:spcPct val="0"/>
                </a:spcBef>
                <a:spcAft>
                  <a:spcPct val="0"/>
                </a:spcAft>
                <a:buFontTx/>
                <a:buNone/>
              </a:pPr>
              <a:t>343</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37961" name="Group 12"/>
          <p:cNvGrpSpPr>
            <a:grpSpLocks/>
          </p:cNvGrpSpPr>
          <p:nvPr/>
        </p:nvGrpSpPr>
        <p:grpSpPr bwMode="auto">
          <a:xfrm>
            <a:off x="6694488" y="1431925"/>
            <a:ext cx="2197100" cy="2068513"/>
            <a:chOff x="6228184" y="1285628"/>
            <a:chExt cx="2664296" cy="2503412"/>
          </a:xfrm>
        </p:grpSpPr>
        <p:grpSp>
          <p:nvGrpSpPr>
            <p:cNvPr id="37966" name="Group 13"/>
            <p:cNvGrpSpPr>
              <a:grpSpLocks/>
            </p:cNvGrpSpPr>
            <p:nvPr/>
          </p:nvGrpSpPr>
          <p:grpSpPr bwMode="auto">
            <a:xfrm>
              <a:off x="6228184" y="1556792"/>
              <a:ext cx="2664296" cy="2232248"/>
              <a:chOff x="5796136" y="1556792"/>
              <a:chExt cx="3151813" cy="3168352"/>
            </a:xfrm>
          </p:grpSpPr>
          <p:grpSp>
            <p:nvGrpSpPr>
              <p:cNvPr id="37968" name="Group 15"/>
              <p:cNvGrpSpPr>
                <a:grpSpLocks/>
              </p:cNvGrpSpPr>
              <p:nvPr/>
            </p:nvGrpSpPr>
            <p:grpSpPr bwMode="auto">
              <a:xfrm>
                <a:off x="5796136" y="1628800"/>
                <a:ext cx="3151813" cy="3096344"/>
                <a:chOff x="5796136" y="1628800"/>
                <a:chExt cx="3151813" cy="3096344"/>
              </a:xfrm>
            </p:grpSpPr>
            <p:pic>
              <p:nvPicPr>
                <p:cNvPr id="37970"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3797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37967"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37962"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37963"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1700213"/>
            <a:ext cx="2355850"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2" name="TextBox 31"/>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On ajoute deux données associées avec num et id</a:t>
            </a:r>
            <a:endParaRPr lang="fr-CA" altLang="fr-FR" sz="1800" b="0"/>
          </a:p>
        </p:txBody>
      </p:sp>
    </p:spTree>
    <p:extLst>
      <p:ext uri="{BB962C8B-B14F-4D97-AF65-F5344CB8AC3E}">
        <p14:creationId xmlns:p14="http://schemas.microsoft.com/office/powerpoint/2010/main" val="11245500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fade">
                                      <p:cBhvr>
                                        <p:cTn id="7" dur="500"/>
                                        <p:tgtEl>
                                          <p:spTgt spid="3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2">
                                            <p:txEl>
                                              <p:pRg st="0" end="0"/>
                                            </p:txEl>
                                          </p:spTgt>
                                        </p:tgtEl>
                                        <p:attrNameLst>
                                          <p:attrName>style.visibility</p:attrName>
                                        </p:attrNameLst>
                                      </p:cBhvr>
                                      <p:to>
                                        <p:strVal val="visible"/>
                                      </p:to>
                                    </p:set>
                                    <p:animEffect transition="in" filter="fade">
                                      <p:cBhvr>
                                        <p:cTn id="12" dur="500"/>
                                        <p:tgtEl>
                                          <p:spTgt spid="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891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1294AB3-C1C6-4A11-9ECE-A5E52732A4D1}" type="slidenum">
              <a:rPr lang="fr-CA" altLang="fr-FR" sz="1200" b="0" smtClean="0">
                <a:solidFill>
                  <a:srgbClr val="898989"/>
                </a:solidFill>
                <a:cs typeface="Arial" pitchFamily="34" charset="0"/>
              </a:rPr>
              <a:pPr>
                <a:spcBef>
                  <a:spcPct val="0"/>
                </a:spcBef>
                <a:spcAft>
                  <a:spcPct val="0"/>
                </a:spcAft>
                <a:buFontTx/>
                <a:buNone/>
              </a:pPr>
              <a:t>344</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38985" name="Group 12"/>
          <p:cNvGrpSpPr>
            <a:grpSpLocks/>
          </p:cNvGrpSpPr>
          <p:nvPr/>
        </p:nvGrpSpPr>
        <p:grpSpPr bwMode="auto">
          <a:xfrm>
            <a:off x="6694488" y="1431925"/>
            <a:ext cx="2197100" cy="2068513"/>
            <a:chOff x="6228184" y="1285628"/>
            <a:chExt cx="2664296" cy="2503412"/>
          </a:xfrm>
        </p:grpSpPr>
        <p:grpSp>
          <p:nvGrpSpPr>
            <p:cNvPr id="38990" name="Group 13"/>
            <p:cNvGrpSpPr>
              <a:grpSpLocks/>
            </p:cNvGrpSpPr>
            <p:nvPr/>
          </p:nvGrpSpPr>
          <p:grpSpPr bwMode="auto">
            <a:xfrm>
              <a:off x="6228184" y="1556792"/>
              <a:ext cx="2664296" cy="2232248"/>
              <a:chOff x="5796136" y="1556792"/>
              <a:chExt cx="3151813" cy="3168352"/>
            </a:xfrm>
          </p:grpSpPr>
          <p:grpSp>
            <p:nvGrpSpPr>
              <p:cNvPr id="38992" name="Group 15"/>
              <p:cNvGrpSpPr>
                <a:grpSpLocks/>
              </p:cNvGrpSpPr>
              <p:nvPr/>
            </p:nvGrpSpPr>
            <p:grpSpPr bwMode="auto">
              <a:xfrm>
                <a:off x="5796136" y="1628800"/>
                <a:ext cx="3151813" cy="3096344"/>
                <a:chOff x="5796136" y="1628800"/>
                <a:chExt cx="3151813" cy="3096344"/>
              </a:xfrm>
            </p:grpSpPr>
            <p:pic>
              <p:nvPicPr>
                <p:cNvPr id="38994"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38995"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38991"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38986"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38987"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1700213"/>
            <a:ext cx="2355850"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8989" name="TextBox 31"/>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800" b="0"/>
              <a:t>On ajoute deux entrées associées avec num et id</a:t>
            </a:r>
          </a:p>
        </p:txBody>
      </p:sp>
    </p:spTree>
    <p:extLst>
      <p:ext uri="{BB962C8B-B14F-4D97-AF65-F5344CB8AC3E}">
        <p14:creationId xmlns:p14="http://schemas.microsoft.com/office/powerpoint/2010/main" val="575372823"/>
      </p:ext>
    </p:extLst>
  </p:cSld>
  <p:clrMapOvr>
    <a:masterClrMapping/>
  </p:clrMapOvr>
  <p:timing>
    <p:tnLst>
      <p:par>
        <p:cTn id="1" dur="indefinite" restart="never" nodeType="tmRoot"/>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3994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815801F-6139-4DC0-ABEE-A9B4619D3302}" type="slidenum">
              <a:rPr lang="fr-CA" altLang="fr-FR" sz="1200" b="0" smtClean="0">
                <a:solidFill>
                  <a:srgbClr val="898989"/>
                </a:solidFill>
                <a:cs typeface="Arial" pitchFamily="34" charset="0"/>
              </a:rPr>
              <a:pPr>
                <a:spcBef>
                  <a:spcPct val="0"/>
                </a:spcBef>
                <a:spcAft>
                  <a:spcPct val="0"/>
                </a:spcAft>
                <a:buFontTx/>
                <a:buNone/>
              </a:pPr>
              <a:t>345</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0009" name="Group 12"/>
          <p:cNvGrpSpPr>
            <a:grpSpLocks/>
          </p:cNvGrpSpPr>
          <p:nvPr/>
        </p:nvGrpSpPr>
        <p:grpSpPr bwMode="auto">
          <a:xfrm>
            <a:off x="6694488" y="1431925"/>
            <a:ext cx="2197100" cy="2068513"/>
            <a:chOff x="6228184" y="1285628"/>
            <a:chExt cx="2664296" cy="2503412"/>
          </a:xfrm>
        </p:grpSpPr>
        <p:grpSp>
          <p:nvGrpSpPr>
            <p:cNvPr id="40014" name="Group 13"/>
            <p:cNvGrpSpPr>
              <a:grpSpLocks/>
            </p:cNvGrpSpPr>
            <p:nvPr/>
          </p:nvGrpSpPr>
          <p:grpSpPr bwMode="auto">
            <a:xfrm>
              <a:off x="6228184" y="1556792"/>
              <a:ext cx="2664296" cy="2232248"/>
              <a:chOff x="5796136" y="1556792"/>
              <a:chExt cx="3151813" cy="3168352"/>
            </a:xfrm>
          </p:grpSpPr>
          <p:grpSp>
            <p:nvGrpSpPr>
              <p:cNvPr id="40016" name="Group 15"/>
              <p:cNvGrpSpPr>
                <a:grpSpLocks/>
              </p:cNvGrpSpPr>
              <p:nvPr/>
            </p:nvGrpSpPr>
            <p:grpSpPr bwMode="auto">
              <a:xfrm>
                <a:off x="5796136" y="1628800"/>
                <a:ext cx="3151813" cy="3096344"/>
                <a:chOff x="5796136" y="1628800"/>
                <a:chExt cx="3151813" cy="3096344"/>
              </a:xfrm>
            </p:grpSpPr>
            <p:pic>
              <p:nvPicPr>
                <p:cNvPr id="40018"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0019"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0015"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0010"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0011"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1916113"/>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0013" name="TextBox 31"/>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Remplir le expr’ de la même façon</a:t>
            </a:r>
            <a:endParaRPr lang="fr-CA" altLang="fr-FR" sz="1800" b="0"/>
          </a:p>
        </p:txBody>
      </p:sp>
    </p:spTree>
    <p:extLst>
      <p:ext uri="{BB962C8B-B14F-4D97-AF65-F5344CB8AC3E}">
        <p14:creationId xmlns:p14="http://schemas.microsoft.com/office/powerpoint/2010/main" val="3189069006"/>
      </p:ext>
    </p:extLst>
  </p:cSld>
  <p:clrMapOvr>
    <a:masterClrMapping/>
  </p:clrMapOvr>
  <p:timing>
    <p:tnLst>
      <p:par>
        <p:cT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4096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5469701-D136-4911-BD62-0AFFEDC974A1}" type="slidenum">
              <a:rPr lang="fr-CA" altLang="fr-FR" sz="1200" b="0" smtClean="0">
                <a:solidFill>
                  <a:srgbClr val="898989"/>
                </a:solidFill>
                <a:cs typeface="Arial" pitchFamily="34" charset="0"/>
              </a:rPr>
              <a:pPr>
                <a:spcBef>
                  <a:spcPct val="0"/>
                </a:spcBef>
                <a:spcAft>
                  <a:spcPct val="0"/>
                </a:spcAft>
                <a:buFontTx/>
                <a:buNone/>
              </a:pPr>
              <a:t>346</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1033" name="Group 12"/>
          <p:cNvGrpSpPr>
            <a:grpSpLocks/>
          </p:cNvGrpSpPr>
          <p:nvPr/>
        </p:nvGrpSpPr>
        <p:grpSpPr bwMode="auto">
          <a:xfrm>
            <a:off x="6694488" y="1431925"/>
            <a:ext cx="2197100" cy="2068513"/>
            <a:chOff x="6228184" y="1285628"/>
            <a:chExt cx="2664296" cy="2503412"/>
          </a:xfrm>
        </p:grpSpPr>
        <p:grpSp>
          <p:nvGrpSpPr>
            <p:cNvPr id="41038" name="Group 13"/>
            <p:cNvGrpSpPr>
              <a:grpSpLocks/>
            </p:cNvGrpSpPr>
            <p:nvPr/>
          </p:nvGrpSpPr>
          <p:grpSpPr bwMode="auto">
            <a:xfrm>
              <a:off x="6228184" y="1556792"/>
              <a:ext cx="2664296" cy="2232248"/>
              <a:chOff x="5796136" y="1556792"/>
              <a:chExt cx="3151813" cy="3168352"/>
            </a:xfrm>
          </p:grpSpPr>
          <p:grpSp>
            <p:nvGrpSpPr>
              <p:cNvPr id="41040" name="Group 15"/>
              <p:cNvGrpSpPr>
                <a:grpSpLocks/>
              </p:cNvGrpSpPr>
              <p:nvPr/>
            </p:nvGrpSpPr>
            <p:grpSpPr bwMode="auto">
              <a:xfrm>
                <a:off x="5796136" y="1628800"/>
                <a:ext cx="3151813" cy="3096344"/>
                <a:chOff x="5796136" y="1628800"/>
                <a:chExt cx="3151813" cy="3096344"/>
              </a:xfrm>
            </p:grpSpPr>
            <p:pic>
              <p:nvPicPr>
                <p:cNvPr id="41042"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1043"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1039"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1034"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1035"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1916113"/>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1037" name="TextBox 31"/>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Remplir le expr’ de la même façon</a:t>
            </a:r>
            <a:endParaRPr lang="fr-CA" altLang="fr-FR" sz="1800" b="0"/>
          </a:p>
        </p:txBody>
      </p:sp>
    </p:spTree>
    <p:extLst>
      <p:ext uri="{BB962C8B-B14F-4D97-AF65-F5344CB8AC3E}">
        <p14:creationId xmlns:p14="http://schemas.microsoft.com/office/powerpoint/2010/main" val="3744166362"/>
      </p:ext>
    </p:extLst>
  </p:cSld>
  <p:clrMapOvr>
    <a:masterClrMapping/>
  </p:clrMapOvr>
  <p:timing>
    <p:tnLst>
      <p:par>
        <p:cTn id="1" dur="indefinite" restart="never" nodeType="tmRoot"/>
      </p:par>
    </p:tn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4198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C5F75B5-E432-4889-B606-840948827AD6}" type="slidenum">
              <a:rPr lang="fr-CA" altLang="fr-FR" sz="1200" b="0" smtClean="0">
                <a:solidFill>
                  <a:srgbClr val="898989"/>
                </a:solidFill>
                <a:cs typeface="Arial" pitchFamily="34" charset="0"/>
              </a:rPr>
              <a:pPr>
                <a:spcBef>
                  <a:spcPct val="0"/>
                </a:spcBef>
                <a:spcAft>
                  <a:spcPct val="0"/>
                </a:spcAft>
                <a:buFontTx/>
                <a:buNone/>
              </a:pPr>
              <a:t>347</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2057" name="Group 12"/>
          <p:cNvGrpSpPr>
            <a:grpSpLocks/>
          </p:cNvGrpSpPr>
          <p:nvPr/>
        </p:nvGrpSpPr>
        <p:grpSpPr bwMode="auto">
          <a:xfrm>
            <a:off x="6694488" y="1431925"/>
            <a:ext cx="2197100" cy="2068513"/>
            <a:chOff x="6228184" y="1285628"/>
            <a:chExt cx="2664296" cy="2503412"/>
          </a:xfrm>
        </p:grpSpPr>
        <p:grpSp>
          <p:nvGrpSpPr>
            <p:cNvPr id="42062" name="Group 13"/>
            <p:cNvGrpSpPr>
              <a:grpSpLocks/>
            </p:cNvGrpSpPr>
            <p:nvPr/>
          </p:nvGrpSpPr>
          <p:grpSpPr bwMode="auto">
            <a:xfrm>
              <a:off x="6228184" y="1556792"/>
              <a:ext cx="2664296" cy="2232248"/>
              <a:chOff x="5796136" y="1556792"/>
              <a:chExt cx="3151813" cy="3168352"/>
            </a:xfrm>
          </p:grpSpPr>
          <p:grpSp>
            <p:nvGrpSpPr>
              <p:cNvPr id="42064" name="Group 15"/>
              <p:cNvGrpSpPr>
                <a:grpSpLocks/>
              </p:cNvGrpSpPr>
              <p:nvPr/>
            </p:nvGrpSpPr>
            <p:grpSpPr bwMode="auto">
              <a:xfrm>
                <a:off x="5796136" y="1628800"/>
                <a:ext cx="3151813" cy="3096344"/>
                <a:chOff x="5796136" y="1628800"/>
                <a:chExt cx="3151813" cy="3096344"/>
              </a:xfrm>
            </p:grpSpPr>
            <p:pic>
              <p:nvPicPr>
                <p:cNvPr id="42066"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2067"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2063"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2058"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2059"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1916113"/>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2061" name="TextBox 31"/>
          <p:cNvSpPr txBox="1">
            <a:spLocks noChangeArrowheads="1"/>
          </p:cNvSpPr>
          <p:nvPr/>
        </p:nvSpPr>
        <p:spPr bwMode="auto">
          <a:xfrm>
            <a:off x="107950" y="2924175"/>
            <a:ext cx="55435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Qu’en est-il de epsilon? On utilise l’ensemble FOLLOW pour ajouter une règle epsilon…</a:t>
            </a:r>
            <a:endParaRPr lang="fr-CA" altLang="fr-FR" sz="1800" b="0"/>
          </a:p>
        </p:txBody>
      </p:sp>
    </p:spTree>
    <p:extLst>
      <p:ext uri="{BB962C8B-B14F-4D97-AF65-F5344CB8AC3E}">
        <p14:creationId xmlns:p14="http://schemas.microsoft.com/office/powerpoint/2010/main" val="2080706926"/>
      </p:ext>
    </p:extLst>
  </p:cSld>
  <p:clrMapOvr>
    <a:masterClrMapping/>
  </p:clrMapOvr>
  <p:timing>
    <p:tnLst>
      <p:par>
        <p:cTn id="1" dur="indefinite" restart="never" nodeType="tmRoot"/>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4301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B534745-D571-4296-B667-DB9993D89148}" type="slidenum">
              <a:rPr lang="fr-CA" altLang="fr-FR" sz="1200" b="0" smtClean="0">
                <a:solidFill>
                  <a:srgbClr val="898989"/>
                </a:solidFill>
                <a:cs typeface="Arial" pitchFamily="34" charset="0"/>
              </a:rPr>
              <a:pPr>
                <a:spcBef>
                  <a:spcPct val="0"/>
                </a:spcBef>
                <a:spcAft>
                  <a:spcPct val="0"/>
                </a:spcAft>
                <a:buFontTx/>
                <a:buNone/>
              </a:pPr>
              <a:t>348</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3081" name="Group 12"/>
          <p:cNvGrpSpPr>
            <a:grpSpLocks/>
          </p:cNvGrpSpPr>
          <p:nvPr/>
        </p:nvGrpSpPr>
        <p:grpSpPr bwMode="auto">
          <a:xfrm>
            <a:off x="6694488" y="1431925"/>
            <a:ext cx="2197100" cy="2068513"/>
            <a:chOff x="6228184" y="1285628"/>
            <a:chExt cx="2664296" cy="2503412"/>
          </a:xfrm>
        </p:grpSpPr>
        <p:grpSp>
          <p:nvGrpSpPr>
            <p:cNvPr id="43086" name="Group 13"/>
            <p:cNvGrpSpPr>
              <a:grpSpLocks/>
            </p:cNvGrpSpPr>
            <p:nvPr/>
          </p:nvGrpSpPr>
          <p:grpSpPr bwMode="auto">
            <a:xfrm>
              <a:off x="6228184" y="1556792"/>
              <a:ext cx="2664296" cy="2232248"/>
              <a:chOff x="5796136" y="1556792"/>
              <a:chExt cx="3151813" cy="3168352"/>
            </a:xfrm>
          </p:grpSpPr>
          <p:grpSp>
            <p:nvGrpSpPr>
              <p:cNvPr id="43088" name="Group 15"/>
              <p:cNvGrpSpPr>
                <a:grpSpLocks/>
              </p:cNvGrpSpPr>
              <p:nvPr/>
            </p:nvGrpSpPr>
            <p:grpSpPr bwMode="auto">
              <a:xfrm>
                <a:off x="5796136" y="1628800"/>
                <a:ext cx="3151813" cy="3096344"/>
                <a:chOff x="5796136" y="1628800"/>
                <a:chExt cx="3151813" cy="3096344"/>
              </a:xfrm>
            </p:grpSpPr>
            <p:pic>
              <p:nvPicPr>
                <p:cNvPr id="43090"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309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3087"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3082"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3083"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1916113"/>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3085" name="TextBox 19"/>
          <p:cNvSpPr txBox="1">
            <a:spLocks noChangeArrowheads="1"/>
          </p:cNvSpPr>
          <p:nvPr/>
        </p:nvSpPr>
        <p:spPr bwMode="auto">
          <a:xfrm>
            <a:off x="107950" y="2924175"/>
            <a:ext cx="55435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Qu’en est-il de epsilon? On utilise l’ensemble FOLLOW pour ajouter une règle epsilon…</a:t>
            </a:r>
            <a:endParaRPr lang="fr-CA" altLang="fr-FR" sz="1800" b="0"/>
          </a:p>
        </p:txBody>
      </p:sp>
    </p:spTree>
    <p:extLst>
      <p:ext uri="{BB962C8B-B14F-4D97-AF65-F5344CB8AC3E}">
        <p14:creationId xmlns:p14="http://schemas.microsoft.com/office/powerpoint/2010/main" val="2794409591"/>
      </p:ext>
    </p:extLst>
  </p:cSld>
  <p:clrMapOvr>
    <a:masterClrMapping/>
  </p:clrMapOvr>
  <p:timing>
    <p:tnLst>
      <p:par>
        <p:cT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4403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08FB43A-9173-4253-8C56-0C093583D5FA}" type="slidenum">
              <a:rPr lang="fr-CA" altLang="fr-FR" sz="1200" b="0" smtClean="0">
                <a:solidFill>
                  <a:srgbClr val="898989"/>
                </a:solidFill>
                <a:cs typeface="Arial" pitchFamily="34" charset="0"/>
              </a:rPr>
              <a:pPr>
                <a:spcBef>
                  <a:spcPct val="0"/>
                </a:spcBef>
                <a:spcAft>
                  <a:spcPct val="0"/>
                </a:spcAft>
                <a:buFontTx/>
                <a:buNone/>
              </a:pPr>
              <a:t>349</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4105" name="Group 12"/>
          <p:cNvGrpSpPr>
            <a:grpSpLocks/>
          </p:cNvGrpSpPr>
          <p:nvPr/>
        </p:nvGrpSpPr>
        <p:grpSpPr bwMode="auto">
          <a:xfrm>
            <a:off x="6694488" y="1431925"/>
            <a:ext cx="2197100" cy="2068513"/>
            <a:chOff x="6228184" y="1285628"/>
            <a:chExt cx="2664296" cy="2503412"/>
          </a:xfrm>
        </p:grpSpPr>
        <p:grpSp>
          <p:nvGrpSpPr>
            <p:cNvPr id="44110" name="Group 13"/>
            <p:cNvGrpSpPr>
              <a:grpSpLocks/>
            </p:cNvGrpSpPr>
            <p:nvPr/>
          </p:nvGrpSpPr>
          <p:grpSpPr bwMode="auto">
            <a:xfrm>
              <a:off x="6228184" y="1556792"/>
              <a:ext cx="2664296" cy="2232248"/>
              <a:chOff x="5796136" y="1556792"/>
              <a:chExt cx="3151813" cy="3168352"/>
            </a:xfrm>
          </p:grpSpPr>
          <p:grpSp>
            <p:nvGrpSpPr>
              <p:cNvPr id="44112" name="Group 15"/>
              <p:cNvGrpSpPr>
                <a:grpSpLocks/>
              </p:cNvGrpSpPr>
              <p:nvPr/>
            </p:nvGrpSpPr>
            <p:grpSpPr bwMode="auto">
              <a:xfrm>
                <a:off x="5796136" y="1628800"/>
                <a:ext cx="3151813" cy="3096344"/>
                <a:chOff x="5796136" y="1628800"/>
                <a:chExt cx="3151813" cy="3096344"/>
              </a:xfrm>
            </p:grpSpPr>
            <p:pic>
              <p:nvPicPr>
                <p:cNvPr id="44114"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4115"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4111"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4106"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4107"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2111375"/>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4109" name="TextBox 19"/>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Pas d’epsilon, on utilise l’ensemble FIRST</a:t>
            </a:r>
            <a:endParaRPr lang="fr-CA" altLang="fr-FR" sz="1800" b="0"/>
          </a:p>
        </p:txBody>
      </p:sp>
    </p:spTree>
    <p:extLst>
      <p:ext uri="{BB962C8B-B14F-4D97-AF65-F5344CB8AC3E}">
        <p14:creationId xmlns:p14="http://schemas.microsoft.com/office/powerpoint/2010/main" val="304236414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fontAlgn="auto" hangingPunct="1">
              <a:spcAft>
                <a:spcPts val="0"/>
              </a:spcAft>
              <a:defRPr/>
            </a:pPr>
            <a:r>
              <a:rPr lang="fr-FR" dirty="0" smtClean="0"/>
              <a:t>Processus Agile</a:t>
            </a:r>
            <a:endParaRPr lang="fr-FR" dirty="0"/>
          </a:p>
        </p:txBody>
      </p:sp>
      <p:sp>
        <p:nvSpPr>
          <p:cNvPr id="23555" name="Content Placeholder 2"/>
          <p:cNvSpPr>
            <a:spLocks noGrp="1"/>
          </p:cNvSpPr>
          <p:nvPr>
            <p:ph idx="1"/>
          </p:nvPr>
        </p:nvSpPr>
        <p:spPr/>
        <p:txBody>
          <a:bodyPr/>
          <a:lstStyle/>
          <a:p>
            <a:pPr eaLnBrk="1" hangingPunct="1"/>
            <a:r>
              <a:rPr lang="fr-FR" altLang="en-US" sz="1800" smtClean="0"/>
              <a:t>Insatisfaction avec les processus de développement des années 1980 et 1990 (après des faillites successive) a résulté dans la création de méthodes agiles. Ces méthodes:</a:t>
            </a:r>
          </a:p>
          <a:p>
            <a:pPr lvl="1" eaLnBrk="1" hangingPunct="1"/>
            <a:r>
              <a:rPr lang="fr-FR" altLang="fr-FR" sz="1800" smtClean="0"/>
              <a:t>Concentre sur le code plutôt que la conception</a:t>
            </a:r>
          </a:p>
          <a:p>
            <a:pPr lvl="1" eaLnBrk="1" hangingPunct="1"/>
            <a:r>
              <a:rPr lang="fr-FR" altLang="fr-FR" sz="1800" smtClean="0"/>
              <a:t>Sont basés sur une approche itérative pour le développement de logiciels</a:t>
            </a:r>
          </a:p>
          <a:p>
            <a:pPr lvl="1" eaLnBrk="1" hangingPunct="1"/>
            <a:r>
              <a:rPr lang="fr-FR" altLang="fr-FR" sz="1800" smtClean="0"/>
              <a:t>Sont supposé d’aider a produire des logiciels de rapidement</a:t>
            </a:r>
          </a:p>
          <a:p>
            <a:pPr lvl="1" eaLnBrk="1" hangingPunct="1"/>
            <a:r>
              <a:rPr lang="fr-FR" altLang="fr-FR" sz="1800" smtClean="0"/>
              <a:t>Ces logiciels doivent être capable d’évoluer rapidement avec les changements dans les exigences</a:t>
            </a:r>
          </a:p>
          <a:p>
            <a:pPr lvl="1" eaLnBrk="1" hangingPunct="1"/>
            <a:endParaRPr lang="fr-FR" altLang="fr-FR" sz="1800" smtClean="0"/>
          </a:p>
          <a:p>
            <a:pPr eaLnBrk="1" hangingPunct="1"/>
            <a:r>
              <a:rPr lang="fr-FR" altLang="fr-FR" sz="1800" i="1" smtClean="0"/>
              <a:t>L'objectif de ces méthodes est de réduire les frais généraux (overhead) dans le processus de développement (par exemple limiter la documentation) et à être en mesure de répondre rapidement à l'évolution des exigences</a:t>
            </a:r>
            <a:endParaRPr lang="fr-FR" altLang="fr-FR" sz="1800" smtClean="0"/>
          </a:p>
        </p:txBody>
      </p:sp>
      <p:sp>
        <p:nvSpPr>
          <p:cNvPr id="23556"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F2FA3840-3EC8-48AD-9477-0873130E6CD1}" type="slidenum">
              <a:rPr lang="fr-CA" smtClean="0">
                <a:solidFill>
                  <a:srgbClr val="000000">
                    <a:tint val="75000"/>
                  </a:srgbClr>
                </a:solidFill>
              </a:rPr>
              <a:pPr>
                <a:defRPr/>
              </a:pPr>
              <a:t>35</a:t>
            </a:fld>
            <a:endParaRPr lang="fr-CA">
              <a:solidFill>
                <a:srgbClr val="000000">
                  <a:tint val="75000"/>
                </a:srgbClr>
              </a:solidFill>
            </a:endParaRPr>
          </a:p>
        </p:txBody>
      </p:sp>
    </p:spTree>
    <p:extLst>
      <p:ext uri="{BB962C8B-B14F-4D97-AF65-F5344CB8AC3E}">
        <p14:creationId xmlns:p14="http://schemas.microsoft.com/office/powerpoint/2010/main" val="3073084581"/>
      </p:ext>
    </p:extLst>
  </p:cSld>
  <p:clrMapOvr>
    <a:masterClrMapping/>
  </p:clrMapOvr>
  <p:timing>
    <p:tnLst>
      <p:par>
        <p:cT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4506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D8D27D2-2339-400D-8782-0582FA89E3D1}" type="slidenum">
              <a:rPr lang="fr-CA" altLang="fr-FR" sz="1200" b="0" smtClean="0">
                <a:solidFill>
                  <a:srgbClr val="898989"/>
                </a:solidFill>
                <a:cs typeface="Arial" pitchFamily="34" charset="0"/>
              </a:rPr>
              <a:pPr>
                <a:spcBef>
                  <a:spcPct val="0"/>
                </a:spcBef>
                <a:spcAft>
                  <a:spcPct val="0"/>
                </a:spcAft>
                <a:buFontTx/>
                <a:buNone/>
              </a:pPr>
              <a:t>350</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5129" name="Group 12"/>
          <p:cNvGrpSpPr>
            <a:grpSpLocks/>
          </p:cNvGrpSpPr>
          <p:nvPr/>
        </p:nvGrpSpPr>
        <p:grpSpPr bwMode="auto">
          <a:xfrm>
            <a:off x="6694488" y="1431925"/>
            <a:ext cx="2197100" cy="2068513"/>
            <a:chOff x="6228184" y="1285628"/>
            <a:chExt cx="2664296" cy="2503412"/>
          </a:xfrm>
        </p:grpSpPr>
        <p:grpSp>
          <p:nvGrpSpPr>
            <p:cNvPr id="45134" name="Group 13"/>
            <p:cNvGrpSpPr>
              <a:grpSpLocks/>
            </p:cNvGrpSpPr>
            <p:nvPr/>
          </p:nvGrpSpPr>
          <p:grpSpPr bwMode="auto">
            <a:xfrm>
              <a:off x="6228184" y="1556792"/>
              <a:ext cx="2664296" cy="2232248"/>
              <a:chOff x="5796136" y="1556792"/>
              <a:chExt cx="3151813" cy="3168352"/>
            </a:xfrm>
          </p:grpSpPr>
          <p:grpSp>
            <p:nvGrpSpPr>
              <p:cNvPr id="45136" name="Group 15"/>
              <p:cNvGrpSpPr>
                <a:grpSpLocks/>
              </p:cNvGrpSpPr>
              <p:nvPr/>
            </p:nvGrpSpPr>
            <p:grpSpPr bwMode="auto">
              <a:xfrm>
                <a:off x="5796136" y="1628800"/>
                <a:ext cx="3151813" cy="3096344"/>
                <a:chOff x="5796136" y="1628800"/>
                <a:chExt cx="3151813" cy="3096344"/>
              </a:xfrm>
            </p:grpSpPr>
            <p:pic>
              <p:nvPicPr>
                <p:cNvPr id="45138"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5139"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5135"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5130"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5131"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2111375"/>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5133" name="TextBox 19"/>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Pas d’epsilon, on utilise l’ensemble FIRST</a:t>
            </a:r>
            <a:endParaRPr lang="fr-CA" altLang="fr-FR" sz="1800" b="0"/>
          </a:p>
        </p:txBody>
      </p:sp>
    </p:spTree>
    <p:extLst>
      <p:ext uri="{BB962C8B-B14F-4D97-AF65-F5344CB8AC3E}">
        <p14:creationId xmlns:p14="http://schemas.microsoft.com/office/powerpoint/2010/main" val="93416239"/>
      </p:ext>
    </p:extLst>
  </p:cSld>
  <p:clrMapOvr>
    <a:masterClrMapping/>
  </p:clrMapOvr>
  <p:timing>
    <p:tnLst>
      <p:par>
        <p:cTn id="1" dur="indefinite" restart="never" nodeType="tmRoot"/>
      </p:par>
    </p:tn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4608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05F2800-5B98-4858-81AB-BE114AF135A8}" type="slidenum">
              <a:rPr lang="fr-CA" altLang="fr-FR" sz="1200" b="0" smtClean="0">
                <a:solidFill>
                  <a:srgbClr val="898989"/>
                </a:solidFill>
                <a:cs typeface="Arial" pitchFamily="34" charset="0"/>
              </a:rPr>
              <a:pPr>
                <a:spcBef>
                  <a:spcPct val="0"/>
                </a:spcBef>
                <a:spcAft>
                  <a:spcPct val="0"/>
                </a:spcAft>
                <a:buFontTx/>
                <a:buNone/>
              </a:pPr>
              <a:t>351</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6153" name="Group 12"/>
          <p:cNvGrpSpPr>
            <a:grpSpLocks/>
          </p:cNvGrpSpPr>
          <p:nvPr/>
        </p:nvGrpSpPr>
        <p:grpSpPr bwMode="auto">
          <a:xfrm>
            <a:off x="6694488" y="1431925"/>
            <a:ext cx="2197100" cy="2068513"/>
            <a:chOff x="6228184" y="1285628"/>
            <a:chExt cx="2664296" cy="2503412"/>
          </a:xfrm>
        </p:grpSpPr>
        <p:grpSp>
          <p:nvGrpSpPr>
            <p:cNvPr id="46158" name="Group 13"/>
            <p:cNvGrpSpPr>
              <a:grpSpLocks/>
            </p:cNvGrpSpPr>
            <p:nvPr/>
          </p:nvGrpSpPr>
          <p:grpSpPr bwMode="auto">
            <a:xfrm>
              <a:off x="6228184" y="1556792"/>
              <a:ext cx="2664296" cy="2232248"/>
              <a:chOff x="5796136" y="1556792"/>
              <a:chExt cx="3151813" cy="3168352"/>
            </a:xfrm>
          </p:grpSpPr>
          <p:grpSp>
            <p:nvGrpSpPr>
              <p:cNvPr id="46160" name="Group 15"/>
              <p:cNvGrpSpPr>
                <a:grpSpLocks/>
              </p:cNvGrpSpPr>
              <p:nvPr/>
            </p:nvGrpSpPr>
            <p:grpSpPr bwMode="auto">
              <a:xfrm>
                <a:off x="5796136" y="1628800"/>
                <a:ext cx="3151813" cy="3096344"/>
                <a:chOff x="5796136" y="1628800"/>
                <a:chExt cx="3151813" cy="3096344"/>
              </a:xfrm>
            </p:grpSpPr>
            <p:pic>
              <p:nvPicPr>
                <p:cNvPr id="46162"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6163"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6159"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6154"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6155"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2349500"/>
            <a:ext cx="2500313" cy="23653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6157" name="TextBox 19"/>
          <p:cNvSpPr txBox="1">
            <a:spLocks noChangeArrowheads="1"/>
          </p:cNvSpPr>
          <p:nvPr/>
        </p:nvSpPr>
        <p:spPr bwMode="auto">
          <a:xfrm>
            <a:off x="107950" y="2924175"/>
            <a:ext cx="55435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Celle-ci possède un epsilon, on utilise les ensembles FIRST et FOLLOW</a:t>
            </a:r>
            <a:endParaRPr lang="fr-CA" altLang="fr-FR" sz="1800" b="0"/>
          </a:p>
        </p:txBody>
      </p:sp>
    </p:spTree>
    <p:extLst>
      <p:ext uri="{BB962C8B-B14F-4D97-AF65-F5344CB8AC3E}">
        <p14:creationId xmlns:p14="http://schemas.microsoft.com/office/powerpoint/2010/main" val="2349208177"/>
      </p:ext>
    </p:extLst>
  </p:cSld>
  <p:clrMapOvr>
    <a:masterClrMapping/>
  </p:clrMapOvr>
  <p:timing>
    <p:tnLst>
      <p:par>
        <p:cT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4710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80D3268-30FC-4D76-91E5-8AFB4CB88123}" type="slidenum">
              <a:rPr lang="fr-CA" altLang="fr-FR" sz="1200" b="0" smtClean="0">
                <a:solidFill>
                  <a:srgbClr val="898989"/>
                </a:solidFill>
                <a:cs typeface="Arial" pitchFamily="34" charset="0"/>
              </a:rPr>
              <a:pPr>
                <a:spcBef>
                  <a:spcPct val="0"/>
                </a:spcBef>
                <a:spcAft>
                  <a:spcPct val="0"/>
                </a:spcAft>
                <a:buFontTx/>
                <a:buNone/>
              </a:pPr>
              <a:t>352</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7177" name="Group 12"/>
          <p:cNvGrpSpPr>
            <a:grpSpLocks/>
          </p:cNvGrpSpPr>
          <p:nvPr/>
        </p:nvGrpSpPr>
        <p:grpSpPr bwMode="auto">
          <a:xfrm>
            <a:off x="6694488" y="1431925"/>
            <a:ext cx="2197100" cy="2068513"/>
            <a:chOff x="6228184" y="1285628"/>
            <a:chExt cx="2664296" cy="2503412"/>
          </a:xfrm>
        </p:grpSpPr>
        <p:grpSp>
          <p:nvGrpSpPr>
            <p:cNvPr id="47182" name="Group 13"/>
            <p:cNvGrpSpPr>
              <a:grpSpLocks/>
            </p:cNvGrpSpPr>
            <p:nvPr/>
          </p:nvGrpSpPr>
          <p:grpSpPr bwMode="auto">
            <a:xfrm>
              <a:off x="6228184" y="1556792"/>
              <a:ext cx="2664296" cy="2232248"/>
              <a:chOff x="5796136" y="1556792"/>
              <a:chExt cx="3151813" cy="3168352"/>
            </a:xfrm>
          </p:grpSpPr>
          <p:grpSp>
            <p:nvGrpSpPr>
              <p:cNvPr id="47184" name="Group 15"/>
              <p:cNvGrpSpPr>
                <a:grpSpLocks/>
              </p:cNvGrpSpPr>
              <p:nvPr/>
            </p:nvGrpSpPr>
            <p:grpSpPr bwMode="auto">
              <a:xfrm>
                <a:off x="5796136" y="1628800"/>
                <a:ext cx="3151813" cy="3096344"/>
                <a:chOff x="5796136" y="1628800"/>
                <a:chExt cx="3151813" cy="3096344"/>
              </a:xfrm>
            </p:grpSpPr>
            <p:pic>
              <p:nvPicPr>
                <p:cNvPr id="47186"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7187"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7183"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7178"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7179"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2349500"/>
            <a:ext cx="2500313" cy="23653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7181" name="TextBox 19"/>
          <p:cNvSpPr txBox="1">
            <a:spLocks noChangeArrowheads="1"/>
          </p:cNvSpPr>
          <p:nvPr/>
        </p:nvSpPr>
        <p:spPr bwMode="auto">
          <a:xfrm>
            <a:off x="107950" y="2924175"/>
            <a:ext cx="5543550"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Celle-ci possède un epsilon, on utilise les ensembles FIRST et FOLLOW</a:t>
            </a:r>
            <a:endParaRPr lang="fr-CA" altLang="fr-FR" sz="1800" b="0"/>
          </a:p>
        </p:txBody>
      </p:sp>
    </p:spTree>
    <p:extLst>
      <p:ext uri="{BB962C8B-B14F-4D97-AF65-F5344CB8AC3E}">
        <p14:creationId xmlns:p14="http://schemas.microsoft.com/office/powerpoint/2010/main" val="1160178039"/>
      </p:ext>
    </p:extLst>
  </p:cSld>
  <p:clrMapOvr>
    <a:masterClrMapping/>
  </p:clrMapOvr>
  <p:timing>
    <p:tnLst>
      <p:par>
        <p:cTn id="1" dur="indefinite" restart="never" nodeType="tmRoot"/>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4813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4C9871E-5A4B-4B51-B810-193B2276D103}" type="slidenum">
              <a:rPr lang="fr-CA" altLang="fr-FR" sz="1200" b="0" smtClean="0">
                <a:solidFill>
                  <a:srgbClr val="898989"/>
                </a:solidFill>
                <a:cs typeface="Arial" pitchFamily="34" charset="0"/>
              </a:rPr>
              <a:pPr>
                <a:spcBef>
                  <a:spcPct val="0"/>
                </a:spcBef>
                <a:spcAft>
                  <a:spcPct val="0"/>
                </a:spcAft>
                <a:buFontTx/>
                <a:buNone/>
              </a:pPr>
              <a:t>353</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8201" name="Group 12"/>
          <p:cNvGrpSpPr>
            <a:grpSpLocks/>
          </p:cNvGrpSpPr>
          <p:nvPr/>
        </p:nvGrpSpPr>
        <p:grpSpPr bwMode="auto">
          <a:xfrm>
            <a:off x="6694488" y="1431925"/>
            <a:ext cx="2197100" cy="2068513"/>
            <a:chOff x="6228184" y="1285628"/>
            <a:chExt cx="2664296" cy="2503412"/>
          </a:xfrm>
        </p:grpSpPr>
        <p:grpSp>
          <p:nvGrpSpPr>
            <p:cNvPr id="48206" name="Group 13"/>
            <p:cNvGrpSpPr>
              <a:grpSpLocks/>
            </p:cNvGrpSpPr>
            <p:nvPr/>
          </p:nvGrpSpPr>
          <p:grpSpPr bwMode="auto">
            <a:xfrm>
              <a:off x="6228184" y="1556792"/>
              <a:ext cx="2664296" cy="2232248"/>
              <a:chOff x="5796136" y="1556792"/>
              <a:chExt cx="3151813" cy="3168352"/>
            </a:xfrm>
          </p:grpSpPr>
          <p:grpSp>
            <p:nvGrpSpPr>
              <p:cNvPr id="48208" name="Group 15"/>
              <p:cNvGrpSpPr>
                <a:grpSpLocks/>
              </p:cNvGrpSpPr>
              <p:nvPr/>
            </p:nvGrpSpPr>
            <p:grpSpPr bwMode="auto">
              <a:xfrm>
                <a:off x="5796136" y="1628800"/>
                <a:ext cx="3151813" cy="3096344"/>
                <a:chOff x="5796136" y="1628800"/>
                <a:chExt cx="3151813" cy="3096344"/>
              </a:xfrm>
            </p:grpSpPr>
            <p:pic>
              <p:nvPicPr>
                <p:cNvPr id="48210"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821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8207"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8202"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8203"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2543175"/>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8205" name="TextBox 19"/>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Remplir la rangée pour factor…</a:t>
            </a:r>
            <a:endParaRPr lang="fr-CA" altLang="fr-FR" sz="1800" b="0"/>
          </a:p>
        </p:txBody>
      </p:sp>
    </p:spTree>
    <p:extLst>
      <p:ext uri="{BB962C8B-B14F-4D97-AF65-F5344CB8AC3E}">
        <p14:creationId xmlns:p14="http://schemas.microsoft.com/office/powerpoint/2010/main" val="2659822669"/>
      </p:ext>
    </p:extLst>
  </p:cSld>
  <p:clrMapOvr>
    <a:masterClrMapping/>
  </p:clrMapOvr>
  <p:timing>
    <p:tnLst>
      <p:par>
        <p:cT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4915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9E9F691-8B4B-4D7F-82E7-5126F50ED663}" type="slidenum">
              <a:rPr lang="fr-CA" altLang="fr-FR" sz="1200" b="0" smtClean="0">
                <a:solidFill>
                  <a:srgbClr val="898989"/>
                </a:solidFill>
                <a:cs typeface="Arial" pitchFamily="34" charset="0"/>
              </a:rPr>
              <a:pPr>
                <a:spcBef>
                  <a:spcPct val="0"/>
                </a:spcBef>
                <a:spcAft>
                  <a:spcPct val="0"/>
                </a:spcAft>
                <a:buFontTx/>
                <a:buNone/>
              </a:pPr>
              <a:t>354</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49225" name="Group 12"/>
          <p:cNvGrpSpPr>
            <a:grpSpLocks/>
          </p:cNvGrpSpPr>
          <p:nvPr/>
        </p:nvGrpSpPr>
        <p:grpSpPr bwMode="auto">
          <a:xfrm>
            <a:off x="6694488" y="1431925"/>
            <a:ext cx="2197100" cy="2068513"/>
            <a:chOff x="6228184" y="1285628"/>
            <a:chExt cx="2664296" cy="2503412"/>
          </a:xfrm>
        </p:grpSpPr>
        <p:grpSp>
          <p:nvGrpSpPr>
            <p:cNvPr id="49230" name="Group 13"/>
            <p:cNvGrpSpPr>
              <a:grpSpLocks/>
            </p:cNvGrpSpPr>
            <p:nvPr/>
          </p:nvGrpSpPr>
          <p:grpSpPr bwMode="auto">
            <a:xfrm>
              <a:off x="6228184" y="1556792"/>
              <a:ext cx="2664296" cy="2232248"/>
              <a:chOff x="5796136" y="1556792"/>
              <a:chExt cx="3151813" cy="3168352"/>
            </a:xfrm>
          </p:grpSpPr>
          <p:grpSp>
            <p:nvGrpSpPr>
              <p:cNvPr id="49232" name="Group 15"/>
              <p:cNvGrpSpPr>
                <a:grpSpLocks/>
              </p:cNvGrpSpPr>
              <p:nvPr/>
            </p:nvGrpSpPr>
            <p:grpSpPr bwMode="auto">
              <a:xfrm>
                <a:off x="5796136" y="1628800"/>
                <a:ext cx="3151813" cy="3096344"/>
                <a:chOff x="5796136" y="1628800"/>
                <a:chExt cx="3151813" cy="3096344"/>
              </a:xfrm>
            </p:grpSpPr>
            <p:pic>
              <p:nvPicPr>
                <p:cNvPr id="49234"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49235"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49231"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49226"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49227"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31" name="Rectangle 30"/>
          <p:cNvSpPr/>
          <p:nvPr/>
        </p:nvSpPr>
        <p:spPr>
          <a:xfrm>
            <a:off x="200025" y="2543175"/>
            <a:ext cx="2500313" cy="23812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9229" name="TextBox 19"/>
          <p:cNvSpPr txBox="1">
            <a:spLocks noChangeArrowheads="1"/>
          </p:cNvSpPr>
          <p:nvPr/>
        </p:nvSpPr>
        <p:spPr bwMode="auto">
          <a:xfrm>
            <a:off x="107950" y="2924175"/>
            <a:ext cx="55435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Remplir la rangée pour factor…</a:t>
            </a:r>
            <a:endParaRPr lang="fr-CA" altLang="fr-FR" sz="1800" b="0"/>
          </a:p>
        </p:txBody>
      </p:sp>
    </p:spTree>
    <p:extLst>
      <p:ext uri="{BB962C8B-B14F-4D97-AF65-F5344CB8AC3E}">
        <p14:creationId xmlns:p14="http://schemas.microsoft.com/office/powerpoint/2010/main" val="3477175297"/>
      </p:ext>
    </p:extLst>
  </p:cSld>
  <p:clrMapOvr>
    <a:masterClrMapping/>
  </p:clrMapOvr>
  <p:timing>
    <p:tnLst>
      <p:par>
        <p:cT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5018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76D6D82-7C9E-4CA2-B17B-A3D3AC4F23E7}" type="slidenum">
              <a:rPr lang="fr-CA" altLang="fr-FR" sz="1200" b="0" smtClean="0">
                <a:solidFill>
                  <a:srgbClr val="898989"/>
                </a:solidFill>
                <a:cs typeface="Arial" pitchFamily="34" charset="0"/>
              </a:rPr>
              <a:pPr>
                <a:spcBef>
                  <a:spcPct val="0"/>
                </a:spcBef>
                <a:spcAft>
                  <a:spcPct val="0"/>
                </a:spcAft>
                <a:buFontTx/>
                <a:buNone/>
              </a:pPr>
              <a:t>355</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c>
                  <a:txBody>
                    <a:bodyPr/>
                    <a:lstStyle/>
                    <a:p>
                      <a:pPr algn="ctr"/>
                      <a:endParaRPr lang="fr-CA" sz="1400" dirty="0"/>
                    </a:p>
                  </a:txBody>
                  <a:tcPr marT="45739" marB="45739"/>
                </a:tc>
              </a:tr>
            </a:tbl>
          </a:graphicData>
        </a:graphic>
      </p:graphicFrame>
      <p:grpSp>
        <p:nvGrpSpPr>
          <p:cNvPr id="50249" name="Group 12"/>
          <p:cNvGrpSpPr>
            <a:grpSpLocks/>
          </p:cNvGrpSpPr>
          <p:nvPr/>
        </p:nvGrpSpPr>
        <p:grpSpPr bwMode="auto">
          <a:xfrm>
            <a:off x="6694488" y="1431925"/>
            <a:ext cx="2197100" cy="2068513"/>
            <a:chOff x="6228184" y="1285628"/>
            <a:chExt cx="2664296" cy="2503412"/>
          </a:xfrm>
        </p:grpSpPr>
        <p:grpSp>
          <p:nvGrpSpPr>
            <p:cNvPr id="50253" name="Group 13"/>
            <p:cNvGrpSpPr>
              <a:grpSpLocks/>
            </p:cNvGrpSpPr>
            <p:nvPr/>
          </p:nvGrpSpPr>
          <p:grpSpPr bwMode="auto">
            <a:xfrm>
              <a:off x="6228184" y="1556792"/>
              <a:ext cx="2664296" cy="2232248"/>
              <a:chOff x="5796136" y="1556792"/>
              <a:chExt cx="3151813" cy="3168352"/>
            </a:xfrm>
          </p:grpSpPr>
          <p:grpSp>
            <p:nvGrpSpPr>
              <p:cNvPr id="50255" name="Group 15"/>
              <p:cNvGrpSpPr>
                <a:grpSpLocks/>
              </p:cNvGrpSpPr>
              <p:nvPr/>
            </p:nvGrpSpPr>
            <p:grpSpPr bwMode="auto">
              <a:xfrm>
                <a:off x="5796136" y="1628800"/>
                <a:ext cx="3151813" cy="3096344"/>
                <a:chOff x="5796136" y="1628800"/>
                <a:chExt cx="3151813" cy="3096344"/>
              </a:xfrm>
            </p:grpSpPr>
            <p:pic>
              <p:nvPicPr>
                <p:cNvPr id="50257"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50258"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50254"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50250"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50251"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
        <p:nvSpPr>
          <p:cNvPr id="50252" name="TextBox 19"/>
          <p:cNvSpPr txBox="1">
            <a:spLocks noChangeArrowheads="1"/>
          </p:cNvSpPr>
          <p:nvPr/>
        </p:nvSpPr>
        <p:spPr bwMode="auto">
          <a:xfrm>
            <a:off x="107950" y="2924175"/>
            <a:ext cx="5903913"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800" b="0"/>
              <a:t>On ajoute des tirets aux cellules restantes pour indiquer: aucun entrées</a:t>
            </a:r>
          </a:p>
        </p:txBody>
      </p:sp>
    </p:spTree>
    <p:extLst>
      <p:ext uri="{BB962C8B-B14F-4D97-AF65-F5344CB8AC3E}">
        <p14:creationId xmlns:p14="http://schemas.microsoft.com/office/powerpoint/2010/main" val="4214308231"/>
      </p:ext>
    </p:extLst>
  </p:cSld>
  <p:clrMapOvr>
    <a:masterClrMapping/>
  </p:clrMapOvr>
  <p:timing>
    <p:tnLst>
      <p:par>
        <p:cT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044575"/>
          </a:xfrm>
        </p:spPr>
        <p:txBody>
          <a:bodyPr/>
          <a:lstStyle/>
          <a:p>
            <a:pPr>
              <a:defRPr/>
            </a:pPr>
            <a:r>
              <a:rPr lang="fr-CA" dirty="0" smtClean="0"/>
              <a:t>Tableau syntaxique</a:t>
            </a:r>
            <a:endParaRPr lang="fr-CA" dirty="0"/>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5120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BDAB857-5BFA-4DE2-8772-6703BC9B75AD}" type="slidenum">
              <a:rPr lang="fr-CA" altLang="fr-FR" sz="1200" b="0" smtClean="0">
                <a:solidFill>
                  <a:srgbClr val="898989"/>
                </a:solidFill>
                <a:cs typeface="Arial" pitchFamily="34" charset="0"/>
              </a:rPr>
              <a:pPr>
                <a:spcBef>
                  <a:spcPct val="0"/>
                </a:spcBef>
                <a:spcAft>
                  <a:spcPct val="0"/>
                </a:spcAft>
                <a:buFontTx/>
                <a:buNone/>
              </a:pPr>
              <a:t>356</a:t>
            </a:fld>
            <a:endParaRPr lang="fr-CA" altLang="fr-FR" sz="1200" b="0" smtClean="0">
              <a:solidFill>
                <a:srgbClr val="898989"/>
              </a:solidFill>
              <a:cs typeface="Arial" pitchFamily="34" charset="0"/>
            </a:endParaRPr>
          </a:p>
        </p:txBody>
      </p:sp>
      <p:sp>
        <p:nvSpPr>
          <p:cNvPr id="6" name="TextBox 5"/>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7" name="TextBox 6"/>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8" name="Table 7"/>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bl>
          </a:graphicData>
        </a:graphic>
      </p:graphicFrame>
      <p:grpSp>
        <p:nvGrpSpPr>
          <p:cNvPr id="51273" name="Group 12"/>
          <p:cNvGrpSpPr>
            <a:grpSpLocks/>
          </p:cNvGrpSpPr>
          <p:nvPr/>
        </p:nvGrpSpPr>
        <p:grpSpPr bwMode="auto">
          <a:xfrm>
            <a:off x="6694488" y="1431925"/>
            <a:ext cx="2197100" cy="2068513"/>
            <a:chOff x="6228184" y="1285628"/>
            <a:chExt cx="2664296" cy="2503412"/>
          </a:xfrm>
        </p:grpSpPr>
        <p:grpSp>
          <p:nvGrpSpPr>
            <p:cNvPr id="51276" name="Group 13"/>
            <p:cNvGrpSpPr>
              <a:grpSpLocks/>
            </p:cNvGrpSpPr>
            <p:nvPr/>
          </p:nvGrpSpPr>
          <p:grpSpPr bwMode="auto">
            <a:xfrm>
              <a:off x="6228184" y="1556792"/>
              <a:ext cx="2664296" cy="2232248"/>
              <a:chOff x="5796136" y="1556792"/>
              <a:chExt cx="3151813" cy="3168352"/>
            </a:xfrm>
          </p:grpSpPr>
          <p:grpSp>
            <p:nvGrpSpPr>
              <p:cNvPr id="51278" name="Group 15"/>
              <p:cNvGrpSpPr>
                <a:grpSpLocks/>
              </p:cNvGrpSpPr>
              <p:nvPr/>
            </p:nvGrpSpPr>
            <p:grpSpPr bwMode="auto">
              <a:xfrm>
                <a:off x="5796136" y="1628800"/>
                <a:ext cx="3151813" cy="3096344"/>
                <a:chOff x="5796136" y="1628800"/>
                <a:chExt cx="3151813" cy="3096344"/>
              </a:xfrm>
            </p:grpSpPr>
            <p:pic>
              <p:nvPicPr>
                <p:cNvPr id="51280"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5128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7" name="Rectangle 16"/>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51277"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51274"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51275"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Tree>
    <p:extLst>
      <p:ext uri="{BB962C8B-B14F-4D97-AF65-F5344CB8AC3E}">
        <p14:creationId xmlns:p14="http://schemas.microsoft.com/office/powerpoint/2010/main" val="500006476"/>
      </p:ext>
    </p:extLst>
  </p:cSld>
  <p:clrMapOvr>
    <a:masterClrMapping/>
  </p:clrMapOvr>
  <p:timing>
    <p:tnLst>
      <p:par>
        <p:cT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52227" name="Content Placeholder 2"/>
          <p:cNvSpPr>
            <a:spLocks noGrp="1"/>
          </p:cNvSpPr>
          <p:nvPr>
            <p:ph idx="1"/>
          </p:nvPr>
        </p:nvSpPr>
        <p:spPr/>
        <p:txBody>
          <a:bodyPr/>
          <a:lstStyle/>
          <a:p>
            <a:r>
              <a:rPr lang="fr-CA" altLang="fr-FR" smtClean="0"/>
              <a:t>Afin d’implémenter un analyseur syntaxique LL(1), on doit utiliser les structures de données suivantes:</a:t>
            </a:r>
          </a:p>
          <a:p>
            <a:pPr lvl="1"/>
            <a:r>
              <a:rPr lang="fr-CA" altLang="fr-FR" smtClean="0"/>
              <a:t>Tableau syntaxique (peut être implémenté avec un tableau 2D ou autres structures plus sophistiquées)</a:t>
            </a:r>
          </a:p>
          <a:p>
            <a:pPr lvl="1"/>
            <a:r>
              <a:rPr lang="fr-CA" altLang="fr-FR" smtClean="0"/>
              <a:t>Pile (qui contiendra les dérivations)</a:t>
            </a:r>
          </a:p>
          <a:p>
            <a:pPr lvl="1"/>
            <a:r>
              <a:rPr lang="fr-CA" altLang="fr-FR" smtClean="0"/>
              <a:t>Liste (qui contiendra le flux de token de donnée)</a:t>
            </a:r>
          </a:p>
        </p:txBody>
      </p:sp>
      <p:sp>
        <p:nvSpPr>
          <p:cNvPr id="4" name="Footer Placeholder 3"/>
          <p:cNvSpPr>
            <a:spLocks noGrp="1"/>
          </p:cNvSpPr>
          <p:nvPr>
            <p:ph type="ftr" sz="quarter" idx="10"/>
          </p:nvPr>
        </p:nvSpPr>
        <p:spPr/>
        <p:txBody>
          <a:bodyPr/>
          <a:lstStyle/>
          <a:p>
            <a:pPr>
              <a:defRPr/>
            </a:pPr>
            <a:r>
              <a:rPr lang="en-US" smtClean="0"/>
              <a:t>SEG2106 - Hussein Al Osman - Winter 2014</a:t>
            </a:r>
            <a:endParaRPr lang="en-US" dirty="0"/>
          </a:p>
        </p:txBody>
      </p:sp>
      <p:sp>
        <p:nvSpPr>
          <p:cNvPr id="5222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FFE4C83-95C2-4285-B5D4-851919B802A3}" type="slidenum">
              <a:rPr lang="fr-CA" altLang="fr-FR" sz="1200" b="0" smtClean="0">
                <a:solidFill>
                  <a:srgbClr val="898989"/>
                </a:solidFill>
                <a:cs typeface="Arial" pitchFamily="34" charset="0"/>
              </a:rPr>
              <a:pPr>
                <a:spcBef>
                  <a:spcPct val="0"/>
                </a:spcBef>
                <a:spcAft>
                  <a:spcPct val="0"/>
                </a:spcAft>
                <a:buFontTx/>
                <a:buNone/>
              </a:pPr>
              <a:t>357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620701529"/>
      </p:ext>
    </p:extLst>
  </p:cSld>
  <p:clrMapOvr>
    <a:masterClrMapping/>
  </p:clrMapOvr>
  <p:timing>
    <p:tnLst>
      <p:par>
        <p:cT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Analyse syntaxique utilisant LL(1)</a:t>
            </a:r>
            <a:endParaRPr lang="fr-FR" dirty="0"/>
          </a:p>
        </p:txBody>
      </p:sp>
      <p:sp>
        <p:nvSpPr>
          <p:cNvPr id="53251" name="Content Placeholder 2"/>
          <p:cNvSpPr>
            <a:spLocks noGrp="1"/>
          </p:cNvSpPr>
          <p:nvPr>
            <p:ph idx="1"/>
          </p:nvPr>
        </p:nvSpPr>
        <p:spPr>
          <a:xfrm>
            <a:off x="457200" y="1752600"/>
            <a:ext cx="7620000" cy="452438"/>
          </a:xfrm>
        </p:spPr>
        <p:txBody>
          <a:bodyPr/>
          <a:lstStyle/>
          <a:p>
            <a:r>
              <a:rPr lang="fr-FR" altLang="fr-FR" smtClean="0"/>
              <a:t>Exemple:</a:t>
            </a:r>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fr-FR" dirty="0">
                <a:solidFill>
                  <a:schemeClr val="tx1"/>
                </a:solidFill>
              </a:rPr>
              <a:t>id</a:t>
            </a: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fr-FR" dirty="0">
                <a:solidFill>
                  <a:schemeClr val="tx1"/>
                </a:solidFill>
              </a:rPr>
              <a:t>-</a:t>
            </a: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fr-FR" dirty="0" err="1">
                <a:solidFill>
                  <a:schemeClr val="tx1"/>
                </a:solidFill>
              </a:rPr>
              <a:t>num</a:t>
            </a:r>
            <a:endParaRPr lang="fr-FR"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fr-FR" dirty="0">
                <a:solidFill>
                  <a:schemeClr val="tx1"/>
                </a:solidFill>
              </a:rPr>
              <a:t>*</a:t>
            </a: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fr-FR" dirty="0">
                <a:solidFill>
                  <a:schemeClr val="tx1"/>
                </a:solidFill>
              </a:rPr>
              <a:t>id</a:t>
            </a: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fr-FR" dirty="0">
                <a:solidFill>
                  <a:schemeClr val="tx1"/>
                </a:solidFill>
              </a:rPr>
              <a:t>$</a:t>
            </a: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14" name="Rectangle 13"/>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fr-FR" dirty="0">
                <a:solidFill>
                  <a:schemeClr val="tx1"/>
                </a:solidFill>
              </a:rPr>
              <a:t>$</a:t>
            </a:r>
          </a:p>
        </p:txBody>
      </p:sp>
      <p:sp>
        <p:nvSpPr>
          <p:cNvPr id="15" name="Rectangle 14"/>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FR" dirty="0">
              <a:solidFill>
                <a:schemeClr val="tx1"/>
              </a:solidFill>
            </a:endParaRPr>
          </a:p>
        </p:txBody>
      </p:sp>
      <p:sp>
        <p:nvSpPr>
          <p:cNvPr id="16" name="Rectangle 15"/>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FR" dirty="0">
              <a:solidFill>
                <a:schemeClr val="tx1"/>
              </a:solidFill>
            </a:endParaRPr>
          </a:p>
        </p:txBody>
      </p:sp>
      <p:sp>
        <p:nvSpPr>
          <p:cNvPr id="17" name="Rectangle 16"/>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FR" dirty="0">
              <a:solidFill>
                <a:schemeClr val="tx1"/>
              </a:solidFill>
            </a:endParaRPr>
          </a:p>
        </p:txBody>
      </p:sp>
      <p:sp>
        <p:nvSpPr>
          <p:cNvPr id="18" name="Rectangle 17"/>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FR" dirty="0">
              <a:solidFill>
                <a:schemeClr val="tx1"/>
              </a:solidFill>
            </a:endParaRPr>
          </a:p>
        </p:txBody>
      </p:sp>
      <p:sp>
        <p:nvSpPr>
          <p:cNvPr id="19" name="Rectangle 18"/>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FR" dirty="0">
              <a:solidFill>
                <a:schemeClr val="tx1"/>
              </a:solidFill>
            </a:endParaRPr>
          </a:p>
        </p:txBody>
      </p:sp>
      <p:sp>
        <p:nvSpPr>
          <p:cNvPr id="20" name="Rectangle 19"/>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FR" dirty="0">
              <a:solidFill>
                <a:schemeClr val="tx1"/>
              </a:solidFill>
            </a:endParaRPr>
          </a:p>
        </p:txBody>
      </p:sp>
      <p:sp>
        <p:nvSpPr>
          <p:cNvPr id="21" name="Right Brace 20"/>
          <p:cNvSpPr/>
          <p:nvPr/>
        </p:nvSpPr>
        <p:spPr>
          <a:xfrm rot="5400000">
            <a:off x="6019007" y="792956"/>
            <a:ext cx="274638" cy="3889375"/>
          </a:xfrm>
          <a:prstGeom prst="rightBrace">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FR" dirty="0"/>
          </a:p>
        </p:txBody>
      </p:sp>
      <p:sp>
        <p:nvSpPr>
          <p:cNvPr id="22" name="TextBox 21"/>
          <p:cNvSpPr txBox="1">
            <a:spLocks noChangeArrowheads="1"/>
          </p:cNvSpPr>
          <p:nvPr/>
        </p:nvSpPr>
        <p:spPr bwMode="auto">
          <a:xfrm>
            <a:off x="4859338" y="2919413"/>
            <a:ext cx="27368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800" b="0"/>
              <a:t>Liste de flux des tokens</a:t>
            </a:r>
          </a:p>
        </p:txBody>
      </p:sp>
      <p:sp>
        <p:nvSpPr>
          <p:cNvPr id="23" name="Right Brace 22"/>
          <p:cNvSpPr/>
          <p:nvPr/>
        </p:nvSpPr>
        <p:spPr>
          <a:xfrm>
            <a:off x="1057275" y="2874963"/>
            <a:ext cx="274638" cy="3001962"/>
          </a:xfrm>
          <a:prstGeom prst="rightBrace">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FR" dirty="0"/>
          </a:p>
        </p:txBody>
      </p:sp>
      <p:sp>
        <p:nvSpPr>
          <p:cNvPr id="24" name="TextBox 23"/>
          <p:cNvSpPr txBox="1">
            <a:spLocks noChangeArrowheads="1"/>
          </p:cNvSpPr>
          <p:nvPr/>
        </p:nvSpPr>
        <p:spPr bwMode="auto">
          <a:xfrm rot="5400000">
            <a:off x="503238" y="4248150"/>
            <a:ext cx="21510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800" b="0"/>
              <a:t>Pile de dérivations</a:t>
            </a:r>
          </a:p>
        </p:txBody>
      </p:sp>
      <p:sp>
        <p:nvSpPr>
          <p:cNvPr id="25" name="TextBox 24"/>
          <p:cNvSpPr txBox="1">
            <a:spLocks noChangeArrowheads="1"/>
          </p:cNvSpPr>
          <p:nvPr/>
        </p:nvSpPr>
        <p:spPr bwMode="auto">
          <a:xfrm>
            <a:off x="3059113" y="3495675"/>
            <a:ext cx="21240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800" b="0"/>
              <a:t>Table Syntaxique</a:t>
            </a:r>
          </a:p>
        </p:txBody>
      </p:sp>
    </p:spTree>
    <p:extLst>
      <p:ext uri="{BB962C8B-B14F-4D97-AF65-F5344CB8AC3E}">
        <p14:creationId xmlns:p14="http://schemas.microsoft.com/office/powerpoint/2010/main" val="41862368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fade">
                                      <p:cBhvr>
                                        <p:cTn id="12" dur="500"/>
                                        <p:tgtEl>
                                          <p:spTgt spid="2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500"/>
                                        <p:tgtEl>
                                          <p:spTgt spid="2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23"/>
                                        </p:tgtEl>
                                        <p:attrNameLst>
                                          <p:attrName>style.visibility</p:attrName>
                                        </p:attrNameLst>
                                      </p:cBhvr>
                                      <p:to>
                                        <p:strVal val="visible"/>
                                      </p:to>
                                    </p:set>
                                    <p:animEffect transition="in" filter="fade">
                                      <p:cBhvr>
                                        <p:cTn id="20" dur="500"/>
                                        <p:tgtEl>
                                          <p:spTgt spid="2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p:bldP spid="23" grpId="0" animBg="1"/>
      <p:bldP spid="24" grpId="0"/>
      <p:bldP spid="25"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54275" name="Content Placeholder 2"/>
          <p:cNvSpPr>
            <a:spLocks noGrp="1"/>
          </p:cNvSpPr>
          <p:nvPr>
            <p:ph idx="1"/>
          </p:nvPr>
        </p:nvSpPr>
        <p:spPr>
          <a:xfrm>
            <a:off x="457200" y="1752600"/>
            <a:ext cx="7620000" cy="452438"/>
          </a:xfrm>
        </p:spPr>
        <p:txBody>
          <a:bodyPr/>
          <a:lstStyle/>
          <a:p>
            <a:r>
              <a:rPr lang="fr-CA" altLang="fr-FR" smtClean="0"/>
              <a:t>Exemple:</a:t>
            </a:r>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54347" name="TextBox 3"/>
          <p:cNvSpPr txBox="1">
            <a:spLocks noChangeArrowheads="1"/>
          </p:cNvSpPr>
          <p:nvPr/>
        </p:nvSpPr>
        <p:spPr bwMode="auto">
          <a:xfrm>
            <a:off x="2124075" y="2874963"/>
            <a:ext cx="68405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Commencez en poussant le symbole de départ (but) dans la pile</a:t>
            </a:r>
            <a:endParaRPr lang="fr-CA" altLang="fr-FR" sz="1800" b="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Tree>
    <p:extLst>
      <p:ext uri="{BB962C8B-B14F-4D97-AF65-F5344CB8AC3E}">
        <p14:creationId xmlns:p14="http://schemas.microsoft.com/office/powerpoint/2010/main" val="2041676714"/>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fr-FR" dirty="0"/>
              <a:t>Manifeste agile</a:t>
            </a:r>
          </a:p>
        </p:txBody>
      </p:sp>
      <p:sp>
        <p:nvSpPr>
          <p:cNvPr id="24579" name="Content Placeholder 2"/>
          <p:cNvSpPr>
            <a:spLocks noGrp="1"/>
          </p:cNvSpPr>
          <p:nvPr>
            <p:ph idx="1"/>
          </p:nvPr>
        </p:nvSpPr>
        <p:spPr/>
        <p:txBody>
          <a:bodyPr/>
          <a:lstStyle/>
          <a:p>
            <a:pPr eaLnBrk="1" hangingPunct="1"/>
            <a:r>
              <a:rPr lang="fr-FR" altLang="en-US" sz="1800" smtClean="0"/>
              <a:t>Nous découvrons des meilleures façons pour développement de logiciels. Grâce à ce travail, nous sommes rendu-compte que:</a:t>
            </a:r>
          </a:p>
          <a:p>
            <a:pPr eaLnBrk="1" hangingPunct="1"/>
            <a:endParaRPr lang="fr-FR" altLang="en-US" sz="1800" smtClean="0"/>
          </a:p>
          <a:p>
            <a:pPr marL="273050" lvl="1" indent="0" eaLnBrk="1" hangingPunct="1">
              <a:buFont typeface="Arial" pitchFamily="34" charset="0"/>
              <a:buNone/>
            </a:pPr>
            <a:r>
              <a:rPr lang="fr-FR" altLang="en-US" sz="1800" smtClean="0"/>
              <a:t> </a:t>
            </a:r>
          </a:p>
          <a:p>
            <a:pPr marL="273050" lvl="1" indent="0" eaLnBrk="1" hangingPunct="1">
              <a:buFont typeface="Arial" pitchFamily="34" charset="0"/>
              <a:buNone/>
            </a:pPr>
            <a:endParaRPr lang="fr-FR" altLang="en-US" sz="1800" smtClean="0"/>
          </a:p>
          <a:p>
            <a:pPr marL="273050" lvl="1" indent="0" eaLnBrk="1" hangingPunct="1">
              <a:buFont typeface="Arial" pitchFamily="34" charset="0"/>
              <a:buNone/>
            </a:pPr>
            <a:endParaRPr lang="fr-FR" altLang="en-US" sz="1800" smtClean="0"/>
          </a:p>
          <a:p>
            <a:pPr marL="273050" lvl="1" indent="0" eaLnBrk="1" hangingPunct="1">
              <a:buFont typeface="Arial" pitchFamily="34" charset="0"/>
              <a:buNone/>
            </a:pPr>
            <a:endParaRPr lang="fr-FR" altLang="en-US" sz="1800" smtClean="0"/>
          </a:p>
          <a:p>
            <a:pPr marL="273050" lvl="1" indent="0" eaLnBrk="1" hangingPunct="1">
              <a:buFont typeface="Arial" pitchFamily="34" charset="0"/>
              <a:buNone/>
            </a:pPr>
            <a:endParaRPr lang="fr-FR" altLang="en-US" sz="1800" smtClean="0"/>
          </a:p>
          <a:p>
            <a:pPr eaLnBrk="1" hangingPunct="1"/>
            <a:endParaRPr lang="fr-FR" altLang="en-US" sz="1800" smtClean="0"/>
          </a:p>
          <a:p>
            <a:pPr eaLnBrk="1" hangingPunct="1"/>
            <a:endParaRPr lang="fr-FR" altLang="en-US" sz="1800" smtClean="0"/>
          </a:p>
          <a:p>
            <a:pPr eaLnBrk="1" hangingPunct="1"/>
            <a:endParaRPr lang="fr-FR" altLang="en-US" sz="1800" smtClean="0"/>
          </a:p>
          <a:p>
            <a:pPr eaLnBrk="1" hangingPunct="1"/>
            <a:r>
              <a:rPr lang="fr-FR" altLang="en-US" sz="1800" smtClean="0"/>
              <a:t>Cependant, les items sur la droite sont utiles, main nous accordant plus d’importance sur les items à gauche</a:t>
            </a:r>
          </a:p>
        </p:txBody>
      </p:sp>
      <p:graphicFrame>
        <p:nvGraphicFramePr>
          <p:cNvPr id="4" name="Table 3"/>
          <p:cNvGraphicFramePr>
            <a:graphicFrameLocks noGrp="1"/>
          </p:cNvGraphicFramePr>
          <p:nvPr/>
        </p:nvGraphicFramePr>
        <p:xfrm>
          <a:off x="1187450" y="2708275"/>
          <a:ext cx="6096000" cy="2662236"/>
        </p:xfrm>
        <a:graphic>
          <a:graphicData uri="http://schemas.openxmlformats.org/drawingml/2006/table">
            <a:tbl>
              <a:tblPr firstRow="1" bandRow="1">
                <a:tableStyleId>{7DF18680-E054-41AD-8BC1-D1AEF772440D}</a:tableStyleId>
              </a:tblPr>
              <a:tblGrid>
                <a:gridCol w="3048000"/>
                <a:gridCol w="3048000"/>
              </a:tblGrid>
              <a:tr h="370884">
                <a:tc>
                  <a:txBody>
                    <a:bodyPr/>
                    <a:lstStyle/>
                    <a:p>
                      <a:r>
                        <a:rPr lang="fr-FR" sz="1800" noProof="0" dirty="0" smtClean="0"/>
                        <a:t>Plus utile</a:t>
                      </a:r>
                      <a:endParaRPr lang="fr-FR" sz="1800" noProof="0" dirty="0"/>
                    </a:p>
                  </a:txBody>
                  <a:tcPr marT="45725" marB="45725"/>
                </a:tc>
                <a:tc>
                  <a:txBody>
                    <a:bodyPr/>
                    <a:lstStyle/>
                    <a:p>
                      <a:r>
                        <a:rPr lang="fr-FR" sz="1800" noProof="0" dirty="0" smtClean="0"/>
                        <a:t>Moins utile</a:t>
                      </a:r>
                      <a:endParaRPr lang="fr-FR" sz="1800" noProof="0" dirty="0"/>
                    </a:p>
                  </a:txBody>
                  <a:tcPr marT="45725" marB="45725"/>
                </a:tc>
              </a:tr>
              <a:tr h="640156">
                <a:tc>
                  <a:txBody>
                    <a:bodyPr/>
                    <a:lstStyle/>
                    <a:p>
                      <a:r>
                        <a:rPr lang="fr-FR" sz="1800" kern="1200" noProof="0" dirty="0" smtClean="0">
                          <a:effectLst/>
                        </a:rPr>
                        <a:t>Interaction entre les individus </a:t>
                      </a:r>
                      <a:endParaRPr lang="fr-FR" sz="1800" noProof="0" dirty="0"/>
                    </a:p>
                  </a:txBody>
                  <a:tcPr marT="45725" marB="45725"/>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fr-FR" sz="1800" kern="1200" noProof="0" dirty="0" smtClean="0">
                          <a:effectLst/>
                        </a:rPr>
                        <a:t>Processus et outils</a:t>
                      </a:r>
                    </a:p>
                    <a:p>
                      <a:endParaRPr lang="fr-FR" sz="1800" noProof="0" dirty="0"/>
                    </a:p>
                  </a:txBody>
                  <a:tcPr marT="45725" marB="45725"/>
                </a:tc>
              </a:tr>
              <a:tr h="640156">
                <a:tc>
                  <a:txBody>
                    <a:bodyPr/>
                    <a:lstStyle/>
                    <a:p>
                      <a:r>
                        <a:rPr lang="fr-FR" sz="1800" kern="1200" dirty="0" smtClean="0">
                          <a:effectLst/>
                        </a:rPr>
                        <a:t>Logiciel qui fonctionne </a:t>
                      </a:r>
                      <a:endParaRPr lang="fr-FR" sz="1800" noProof="0" dirty="0"/>
                    </a:p>
                  </a:txBody>
                  <a:tcPr marT="45725" marB="45725"/>
                </a:tc>
                <a:tc>
                  <a:txBody>
                    <a:bodyPr/>
                    <a:lstStyle/>
                    <a:p>
                      <a:r>
                        <a:rPr lang="fr-FR" sz="1800" kern="1200" dirty="0" smtClean="0">
                          <a:effectLst/>
                        </a:rPr>
                        <a:t>Documentation compréhensive</a:t>
                      </a:r>
                      <a:endParaRPr lang="fr-FR" sz="1800" noProof="0" dirty="0"/>
                    </a:p>
                  </a:txBody>
                  <a:tcPr marT="45725" marB="45725"/>
                </a:tc>
              </a:tr>
              <a:tr h="640156">
                <a:tc>
                  <a:txBody>
                    <a:bodyPr/>
                    <a:lstStyle/>
                    <a:p>
                      <a:r>
                        <a:rPr lang="fr-FR" sz="1800" kern="1200" dirty="0" smtClean="0">
                          <a:effectLst/>
                        </a:rPr>
                        <a:t>Collaboration avec le client </a:t>
                      </a:r>
                      <a:endParaRPr lang="fr-FR" sz="1800" noProof="0" dirty="0"/>
                    </a:p>
                  </a:txBody>
                  <a:tcPr marT="45725" marB="45725"/>
                </a:tc>
                <a:tc>
                  <a:txBody>
                    <a:bodyPr/>
                    <a:lstStyle/>
                    <a:p>
                      <a:pPr marL="0" marR="0" lvl="1" indent="0" algn="l" defTabSz="914400" rtl="0" eaLnBrk="1" fontAlgn="auto" latinLnBrk="0" hangingPunct="1">
                        <a:lnSpc>
                          <a:spcPct val="100000"/>
                        </a:lnSpc>
                        <a:spcBef>
                          <a:spcPts val="0"/>
                        </a:spcBef>
                        <a:spcAft>
                          <a:spcPts val="0"/>
                        </a:spcAft>
                        <a:buClrTx/>
                        <a:buSzTx/>
                        <a:buFontTx/>
                        <a:buNone/>
                        <a:tabLst/>
                        <a:defRPr/>
                      </a:pPr>
                      <a:r>
                        <a:rPr lang="fr-FR" sz="1800" kern="1200" dirty="0" smtClean="0">
                          <a:effectLst/>
                        </a:rPr>
                        <a:t>Négociations prolongées sur les contrats</a:t>
                      </a:r>
                      <a:endParaRPr lang="fr-CA" sz="1800" kern="1200" dirty="0" smtClean="0">
                        <a:solidFill>
                          <a:schemeClr val="dk1"/>
                        </a:solidFill>
                        <a:effectLst/>
                        <a:latin typeface="+mn-lt"/>
                        <a:ea typeface="+mn-ea"/>
                        <a:cs typeface="+mn-cs"/>
                      </a:endParaRPr>
                    </a:p>
                  </a:txBody>
                  <a:tcPr marT="45725" marB="45725"/>
                </a:tc>
              </a:tr>
              <a:tr h="370884">
                <a:tc>
                  <a:txBody>
                    <a:bodyPr/>
                    <a:lstStyle/>
                    <a:p>
                      <a:r>
                        <a:rPr lang="fr-FR" sz="1800" kern="1200" dirty="0" smtClean="0">
                          <a:effectLst/>
                        </a:rPr>
                        <a:t>Réagir au changement </a:t>
                      </a:r>
                      <a:endParaRPr lang="fr-FR" sz="1800" noProof="0" dirty="0"/>
                    </a:p>
                  </a:txBody>
                  <a:tcPr marT="45725" marB="45725"/>
                </a:tc>
                <a:tc>
                  <a:txBody>
                    <a:bodyPr/>
                    <a:lstStyle/>
                    <a:p>
                      <a:r>
                        <a:rPr lang="fr-FR" sz="1800" kern="1200" dirty="0" smtClean="0">
                          <a:effectLst/>
                        </a:rPr>
                        <a:t>Suivre un plan</a:t>
                      </a:r>
                      <a:endParaRPr lang="fr-FR" sz="1800" noProof="0" dirty="0"/>
                    </a:p>
                  </a:txBody>
                  <a:tcPr marT="45725" marB="45725"/>
                </a:tc>
              </a:tr>
            </a:tbl>
          </a:graphicData>
        </a:graphic>
      </p:graphicFrame>
      <p:sp>
        <p:nvSpPr>
          <p:cNvPr id="24600"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5" name="Slide Number Placeholder 4"/>
          <p:cNvSpPr>
            <a:spLocks noGrp="1"/>
          </p:cNvSpPr>
          <p:nvPr>
            <p:ph type="sldNum" sz="quarter" idx="10"/>
          </p:nvPr>
        </p:nvSpPr>
        <p:spPr/>
        <p:txBody>
          <a:bodyPr/>
          <a:lstStyle/>
          <a:p>
            <a:pPr>
              <a:defRPr/>
            </a:pPr>
            <a:fld id="{3EB00823-32BB-40CA-BAA2-4B381D325B67}" type="slidenum">
              <a:rPr lang="fr-CA" smtClean="0">
                <a:solidFill>
                  <a:srgbClr val="000000">
                    <a:tint val="75000"/>
                  </a:srgbClr>
                </a:solidFill>
              </a:rPr>
              <a:pPr>
                <a:defRPr/>
              </a:pPr>
              <a:t>36</a:t>
            </a:fld>
            <a:endParaRPr lang="fr-CA">
              <a:solidFill>
                <a:srgbClr val="000000">
                  <a:tint val="75000"/>
                </a:srgbClr>
              </a:solidFill>
            </a:endParaRPr>
          </a:p>
        </p:txBody>
      </p:sp>
    </p:spTree>
    <p:extLst>
      <p:ext uri="{BB962C8B-B14F-4D97-AF65-F5344CB8AC3E}">
        <p14:creationId xmlns:p14="http://schemas.microsoft.com/office/powerpoint/2010/main" val="4013206970"/>
      </p:ext>
    </p:extLst>
  </p:cSld>
  <p:clrMapOvr>
    <a:masterClrMapping/>
  </p:clrMapOvr>
  <p:timing>
    <p:tnLst>
      <p:par>
        <p:cTn id="1" dur="indefinite" restart="never" nodeType="tmRoot"/>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55299" name="Content Placeholder 2"/>
          <p:cNvSpPr>
            <a:spLocks noGrp="1"/>
          </p:cNvSpPr>
          <p:nvPr>
            <p:ph idx="1"/>
          </p:nvPr>
        </p:nvSpPr>
        <p:spPr>
          <a:xfrm>
            <a:off x="457200" y="1752600"/>
            <a:ext cx="7620000" cy="452438"/>
          </a:xfrm>
        </p:spPr>
        <p:txBody>
          <a:bodyPr/>
          <a:lstStyle/>
          <a:p>
            <a:r>
              <a:rPr lang="fr-CA" altLang="fr-FR" smtClean="0"/>
              <a:t>Exemple:</a:t>
            </a:r>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55371" name="TextBox 3"/>
          <p:cNvSpPr txBox="1">
            <a:spLocks noChangeArrowheads="1"/>
          </p:cNvSpPr>
          <p:nvPr/>
        </p:nvSpPr>
        <p:spPr bwMode="auto">
          <a:xfrm>
            <a:off x="2124075" y="2874963"/>
            <a:ext cx="68405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Commencez en poussant le symbole de départ (but) dans la pile</a:t>
            </a:r>
            <a:endParaRPr lang="fr-CA" altLang="fr-FR" sz="1800" b="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Tree>
    <p:extLst>
      <p:ext uri="{BB962C8B-B14F-4D97-AF65-F5344CB8AC3E}">
        <p14:creationId xmlns:p14="http://schemas.microsoft.com/office/powerpoint/2010/main" val="3596135977"/>
      </p:ext>
    </p:extLst>
  </p:cSld>
  <p:clrMapOvr>
    <a:masterClrMapping/>
  </p:clrMapOvr>
  <p:timing>
    <p:tnLst>
      <p:par>
        <p:cTn id="1" dur="indefinite" restart="never" nodeType="tmRoot"/>
      </p:par>
    </p:tn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56323" name="Content Placeholder 2"/>
          <p:cNvSpPr>
            <a:spLocks noGrp="1"/>
          </p:cNvSpPr>
          <p:nvPr>
            <p:ph idx="1"/>
          </p:nvPr>
        </p:nvSpPr>
        <p:spPr>
          <a:xfrm>
            <a:off x="457200" y="1752600"/>
            <a:ext cx="7620000" cy="452438"/>
          </a:xfrm>
        </p:spPr>
        <p:txBody>
          <a:bodyPr/>
          <a:lstStyle/>
          <a:p>
            <a:r>
              <a:rPr lang="fr-CA" altLang="fr-FR" smtClean="0"/>
              <a:t>Exemple:</a:t>
            </a:r>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4" name="TextBox 3"/>
          <p:cNvSpPr txBox="1">
            <a:spLocks noChangeArrowheads="1"/>
          </p:cNvSpPr>
          <p:nvPr/>
        </p:nvSpPr>
        <p:spPr bwMode="auto">
          <a:xfrm>
            <a:off x="2124075" y="2874963"/>
            <a:ext cx="684053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Sur la tête du flux de données, on a </a:t>
            </a:r>
            <a:r>
              <a:rPr lang="en-CA" altLang="fr-FR" sz="1600"/>
              <a:t>id</a:t>
            </a:r>
          </a:p>
          <a:p>
            <a:pPr eaLnBrk="1" hangingPunct="1">
              <a:spcBef>
                <a:spcPct val="0"/>
              </a:spcBef>
              <a:spcAft>
                <a:spcPct val="0"/>
              </a:spcAft>
              <a:buFontTx/>
              <a:buNone/>
            </a:pPr>
            <a:r>
              <a:rPr lang="en-CA" altLang="fr-FR" sz="1600" b="0"/>
              <a:t>Sur le sommet de la pile, on a </a:t>
            </a:r>
            <a:r>
              <a:rPr lang="en-CA" altLang="fr-FR" sz="1600"/>
              <a:t>expr</a:t>
            </a:r>
          </a:p>
          <a:p>
            <a:pPr eaLnBrk="1" hangingPunct="1">
              <a:spcBef>
                <a:spcPct val="0"/>
              </a:spcBef>
              <a:spcAft>
                <a:spcPct val="0"/>
              </a:spcAft>
              <a:buFontTx/>
              <a:buNone/>
            </a:pPr>
            <a:r>
              <a:rPr lang="en-CA" altLang="fr-FR" sz="1600" b="0"/>
              <a:t>En utilisant le tableau syntaxique, on établit la règle: </a:t>
            </a:r>
            <a:r>
              <a:rPr lang="en-CA" altLang="fr-FR" sz="1600"/>
              <a:t>&lt;expr&gt;</a:t>
            </a:r>
            <a:r>
              <a:rPr lang="en-CA" altLang="fr-FR" sz="1600">
                <a:sym typeface="Wingdings" pitchFamily="2" charset="2"/>
              </a:rPr>
              <a:t>&lt;term&gt;&lt;expr’&gt;</a:t>
            </a:r>
            <a:endParaRPr lang="fr-CA" altLang="fr-FR" sz="160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19" name="Rectangle 18"/>
          <p:cNvSpPr/>
          <p:nvPr/>
        </p:nvSpPr>
        <p:spPr>
          <a:xfrm>
            <a:off x="4067175" y="4219575"/>
            <a:ext cx="819150"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15375465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fade">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57347" name="Content Placeholder 2"/>
          <p:cNvSpPr>
            <a:spLocks noGrp="1"/>
          </p:cNvSpPr>
          <p:nvPr>
            <p:ph idx="1"/>
          </p:nvPr>
        </p:nvSpPr>
        <p:spPr>
          <a:xfrm>
            <a:off x="457200" y="1752600"/>
            <a:ext cx="7620000" cy="452438"/>
          </a:xfrm>
        </p:spPr>
        <p:txBody>
          <a:bodyPr/>
          <a:lstStyle/>
          <a:p>
            <a:r>
              <a:rPr lang="fr-CA" altLang="fr-FR" smtClean="0"/>
              <a:t>Exemple:</a:t>
            </a:r>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57419" name="TextBox 3"/>
          <p:cNvSpPr txBox="1">
            <a:spLocks noChangeArrowheads="1"/>
          </p:cNvSpPr>
          <p:nvPr/>
        </p:nvSpPr>
        <p:spPr bwMode="auto">
          <a:xfrm>
            <a:off x="2124075" y="2874963"/>
            <a:ext cx="68405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sym typeface="Wingdings" pitchFamily="2" charset="2"/>
              </a:rPr>
              <a:t></a:t>
            </a:r>
            <a:r>
              <a:rPr lang="en-CA" altLang="fr-FR" sz="1600">
                <a:sym typeface="Wingdings" pitchFamily="2" charset="2"/>
              </a:rPr>
              <a:t>DÉPILE </a:t>
            </a:r>
            <a:r>
              <a:rPr lang="en-CA" altLang="fr-FR" sz="1600" b="0"/>
              <a:t>expr et </a:t>
            </a:r>
            <a:r>
              <a:rPr lang="en-CA" altLang="fr-FR" sz="1600"/>
              <a:t>PILE </a:t>
            </a:r>
            <a:r>
              <a:rPr lang="en-CA" altLang="fr-FR" sz="1600" b="0"/>
              <a:t>term et expr’</a:t>
            </a:r>
            <a:endParaRPr lang="fr-CA" altLang="fr-FR" sz="1600" b="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Tree>
    <p:extLst>
      <p:ext uri="{BB962C8B-B14F-4D97-AF65-F5344CB8AC3E}">
        <p14:creationId xmlns:p14="http://schemas.microsoft.com/office/powerpoint/2010/main" val="2653408681"/>
      </p:ext>
    </p:extLst>
  </p:cSld>
  <p:clrMapOvr>
    <a:masterClrMapping/>
  </p:clrMapOvr>
  <p:timing>
    <p:tnLst>
      <p:par>
        <p:cTn id="1" dur="indefinite" restart="never" nodeType="tmRoot"/>
      </p:par>
    </p:tn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58371" name="Content Placeholder 2"/>
          <p:cNvSpPr>
            <a:spLocks noGrp="1"/>
          </p:cNvSpPr>
          <p:nvPr>
            <p:ph idx="1"/>
          </p:nvPr>
        </p:nvSpPr>
        <p:spPr>
          <a:xfrm>
            <a:off x="457200" y="1752600"/>
            <a:ext cx="7620000" cy="452438"/>
          </a:xfrm>
        </p:spPr>
        <p:txBody>
          <a:bodyPr/>
          <a:lstStyle/>
          <a:p>
            <a:r>
              <a:rPr lang="fr-CA" altLang="fr-FR" smtClean="0"/>
              <a:t>Exemple:</a:t>
            </a:r>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4" name="TextBox 3"/>
          <p:cNvSpPr txBox="1">
            <a:spLocks noChangeArrowheads="1"/>
          </p:cNvSpPr>
          <p:nvPr/>
        </p:nvSpPr>
        <p:spPr bwMode="auto">
          <a:xfrm>
            <a:off x="2124075" y="2874963"/>
            <a:ext cx="6840538" cy="1077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Sur la tête du flux de données, on a </a:t>
            </a:r>
            <a:r>
              <a:rPr lang="en-CA" altLang="fr-FR" sz="1600"/>
              <a:t>id</a:t>
            </a:r>
          </a:p>
          <a:p>
            <a:pPr eaLnBrk="1" hangingPunct="1">
              <a:spcBef>
                <a:spcPct val="0"/>
              </a:spcBef>
              <a:spcAft>
                <a:spcPct val="0"/>
              </a:spcAft>
              <a:buFontTx/>
              <a:buNone/>
            </a:pPr>
            <a:r>
              <a:rPr lang="en-CA" altLang="fr-FR" sz="1600" b="0"/>
              <a:t>Sur le sommet de la pile, on a </a:t>
            </a:r>
            <a:r>
              <a:rPr lang="en-CA" altLang="fr-FR" sz="1600"/>
              <a:t>term</a:t>
            </a:r>
          </a:p>
          <a:p>
            <a:pPr eaLnBrk="1" hangingPunct="1">
              <a:spcBef>
                <a:spcPct val="0"/>
              </a:spcBef>
              <a:spcAft>
                <a:spcPct val="0"/>
              </a:spcAft>
              <a:buFontTx/>
              <a:buNone/>
            </a:pPr>
            <a:r>
              <a:rPr lang="en-CA" altLang="fr-FR" sz="1600" b="0"/>
              <a:t>En utilisant le tableau syntaxique, on établit la règle: </a:t>
            </a:r>
            <a:r>
              <a:rPr lang="en-CA" altLang="fr-FR" sz="1600"/>
              <a:t>&lt;term&gt;</a:t>
            </a:r>
            <a:r>
              <a:rPr lang="en-CA" altLang="fr-FR" sz="1600">
                <a:sym typeface="Wingdings" pitchFamily="2" charset="2"/>
              </a:rPr>
              <a:t>&lt;factor&gt;&lt;term’&gt;</a:t>
            </a:r>
            <a:endParaRPr lang="fr-CA" altLang="fr-FR" sz="160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19" name="Rectangle 18"/>
          <p:cNvSpPr/>
          <p:nvPr/>
        </p:nvSpPr>
        <p:spPr>
          <a:xfrm>
            <a:off x="3995738" y="5299075"/>
            <a:ext cx="936625"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285526205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fade">
                                      <p:cBhvr>
                                        <p:cTn id="22" dur="500"/>
                                        <p:tgtEl>
                                          <p:spTgt spid="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59395" name="Content Placeholder 2"/>
          <p:cNvSpPr>
            <a:spLocks noGrp="1"/>
          </p:cNvSpPr>
          <p:nvPr>
            <p:ph idx="1"/>
          </p:nvPr>
        </p:nvSpPr>
        <p:spPr>
          <a:xfrm>
            <a:off x="457200" y="1752600"/>
            <a:ext cx="7620000" cy="452438"/>
          </a:xfrm>
        </p:spPr>
        <p:txBody>
          <a:bodyPr/>
          <a:lstStyle/>
          <a:p>
            <a:r>
              <a:rPr lang="fr-CA" altLang="fr-FR" smtClean="0"/>
              <a:t>Exemple:</a:t>
            </a:r>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59467" name="TextBox 3"/>
          <p:cNvSpPr txBox="1">
            <a:spLocks noChangeArrowheads="1"/>
          </p:cNvSpPr>
          <p:nvPr/>
        </p:nvSpPr>
        <p:spPr bwMode="auto">
          <a:xfrm>
            <a:off x="2124075" y="2874963"/>
            <a:ext cx="68405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a:sym typeface="Wingdings" pitchFamily="2" charset="2"/>
              </a:rPr>
              <a:t>DÉPILE</a:t>
            </a:r>
            <a:r>
              <a:rPr lang="en-CA" altLang="fr-FR" sz="1600"/>
              <a:t> </a:t>
            </a:r>
            <a:r>
              <a:rPr lang="en-CA" altLang="fr-FR" sz="1600" b="0"/>
              <a:t>term et </a:t>
            </a:r>
            <a:r>
              <a:rPr lang="en-CA" altLang="fr-FR" sz="1600"/>
              <a:t>PILE</a:t>
            </a:r>
            <a:r>
              <a:rPr lang="en-CA" altLang="fr-FR" sz="1600" b="0"/>
              <a:t> factor et term’</a:t>
            </a:r>
            <a:endParaRPr lang="fr-CA" altLang="fr-FR" sz="1600" b="0"/>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Tree>
    <p:extLst>
      <p:ext uri="{BB962C8B-B14F-4D97-AF65-F5344CB8AC3E}">
        <p14:creationId xmlns:p14="http://schemas.microsoft.com/office/powerpoint/2010/main" val="2292955548"/>
      </p:ext>
    </p:extLst>
  </p:cSld>
  <p:clrMapOvr>
    <a:masterClrMapping/>
  </p:clrMapOvr>
  <p:timing>
    <p:tnLst>
      <p:par>
        <p:cT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0419" name="Content Placeholder 2"/>
          <p:cNvSpPr>
            <a:spLocks noGrp="1"/>
          </p:cNvSpPr>
          <p:nvPr>
            <p:ph idx="1"/>
          </p:nvPr>
        </p:nvSpPr>
        <p:spPr>
          <a:xfrm>
            <a:off x="457200" y="1752600"/>
            <a:ext cx="7620000" cy="452438"/>
          </a:xfrm>
        </p:spPr>
        <p:txBody>
          <a:bodyPr/>
          <a:lstStyle/>
          <a:p>
            <a:r>
              <a:rPr lang="fr-CA" altLang="fr-FR" smtClean="0"/>
              <a:t>Exemple:</a:t>
            </a:r>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factor</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19" name="Rectangle 18"/>
          <p:cNvSpPr/>
          <p:nvPr/>
        </p:nvSpPr>
        <p:spPr>
          <a:xfrm>
            <a:off x="4003675" y="6308725"/>
            <a:ext cx="935038" cy="43497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0" name="TextBox 19"/>
          <p:cNvSpPr txBox="1">
            <a:spLocks noChangeArrowheads="1"/>
          </p:cNvSpPr>
          <p:nvPr/>
        </p:nvSpPr>
        <p:spPr bwMode="auto">
          <a:xfrm>
            <a:off x="2124075" y="2874963"/>
            <a:ext cx="6840538"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Sur la tête du flus de données, on a </a:t>
            </a:r>
            <a:r>
              <a:rPr lang="en-CA" altLang="fr-FR" sz="1600"/>
              <a:t>id</a:t>
            </a:r>
          </a:p>
          <a:p>
            <a:pPr eaLnBrk="1" hangingPunct="1">
              <a:spcBef>
                <a:spcPct val="0"/>
              </a:spcBef>
              <a:spcAft>
                <a:spcPct val="0"/>
              </a:spcAft>
              <a:buFontTx/>
              <a:buNone/>
            </a:pPr>
            <a:r>
              <a:rPr lang="en-CA" altLang="fr-FR" sz="1600" b="0"/>
              <a:t>Sur le sommet de la pile, on a </a:t>
            </a:r>
            <a:r>
              <a:rPr lang="en-CA" altLang="fr-FR" sz="1600"/>
              <a:t>factor</a:t>
            </a:r>
          </a:p>
          <a:p>
            <a:pPr eaLnBrk="1" hangingPunct="1">
              <a:spcBef>
                <a:spcPct val="0"/>
              </a:spcBef>
              <a:spcAft>
                <a:spcPct val="0"/>
              </a:spcAft>
              <a:buFontTx/>
              <a:buNone/>
            </a:pPr>
            <a:r>
              <a:rPr lang="en-CA" altLang="fr-FR" sz="1600" b="0"/>
              <a:t>En utilisant le tableau syntaxique, on établit la règle: </a:t>
            </a:r>
            <a:r>
              <a:rPr lang="en-CA" altLang="fr-FR" sz="1600"/>
              <a:t>&lt;factor&gt;</a:t>
            </a:r>
            <a:r>
              <a:rPr lang="en-CA" altLang="fr-FR" sz="1600">
                <a:sym typeface="Wingdings" pitchFamily="2" charset="2"/>
              </a:rPr>
              <a:t>id</a:t>
            </a:r>
            <a:endParaRPr lang="fr-CA" altLang="fr-FR" sz="1600"/>
          </a:p>
        </p:txBody>
      </p:sp>
    </p:spTree>
    <p:extLst>
      <p:ext uri="{BB962C8B-B14F-4D97-AF65-F5344CB8AC3E}">
        <p14:creationId xmlns:p14="http://schemas.microsoft.com/office/powerpoint/2010/main" val="36324300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fade">
                                      <p:cBhvr>
                                        <p:cTn id="12" dur="500"/>
                                        <p:tgtEl>
                                          <p:spTgt spid="2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0">
                                            <p:txEl>
                                              <p:pRg st="2" end="2"/>
                                            </p:txEl>
                                          </p:spTgt>
                                        </p:tgtEl>
                                        <p:attrNameLst>
                                          <p:attrName>style.visibility</p:attrName>
                                        </p:attrNameLst>
                                      </p:cBhvr>
                                      <p:to>
                                        <p:strVal val="visible"/>
                                      </p:to>
                                    </p:set>
                                    <p:animEffect transition="in" filter="fade">
                                      <p:cBhvr>
                                        <p:cTn id="22" dur="500"/>
                                        <p:tgtEl>
                                          <p:spTgt spid="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1443" name="Content Placeholder 2"/>
          <p:cNvSpPr>
            <a:spLocks noGrp="1"/>
          </p:cNvSpPr>
          <p:nvPr>
            <p:ph idx="1"/>
          </p:nvPr>
        </p:nvSpPr>
        <p:spPr>
          <a:xfrm>
            <a:off x="457200" y="1752600"/>
            <a:ext cx="7620000" cy="452438"/>
          </a:xfrm>
        </p:spPr>
        <p:txBody>
          <a:bodyPr/>
          <a:lstStyle/>
          <a:p>
            <a:r>
              <a:rPr lang="fr-CA" altLang="fr-FR" smtClean="0"/>
              <a:t>Exemple:</a:t>
            </a:r>
          </a:p>
        </p:txBody>
      </p:sp>
      <p:sp>
        <p:nvSpPr>
          <p:cNvPr id="6" name="Rectangle 5"/>
          <p:cNvSpPr/>
          <p:nvPr/>
        </p:nvSpPr>
        <p:spPr>
          <a:xfrm>
            <a:off x="4211638"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0" name="TextBox 19"/>
          <p:cNvSpPr txBox="1">
            <a:spLocks noChangeArrowheads="1"/>
          </p:cNvSpPr>
          <p:nvPr/>
        </p:nvSpPr>
        <p:spPr bwMode="auto">
          <a:xfrm>
            <a:off x="2124075" y="2708275"/>
            <a:ext cx="68405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Lorsqu’on a un terminal sur le sommet de la pile, on vérifie s’il matche la tête de la liste</a:t>
            </a:r>
          </a:p>
          <a:p>
            <a:pPr eaLnBrk="1" hangingPunct="1">
              <a:spcBef>
                <a:spcPct val="0"/>
              </a:spcBef>
              <a:spcAft>
                <a:spcPct val="0"/>
              </a:spcAft>
              <a:buFontTx/>
              <a:buNone/>
            </a:pPr>
            <a:r>
              <a:rPr lang="en-CA" altLang="fr-FR" sz="1600">
                <a:solidFill>
                  <a:schemeClr val="tx2"/>
                </a:solidFill>
              </a:rPr>
              <a:t>Sinon</a:t>
            </a:r>
            <a:r>
              <a:rPr lang="en-CA" altLang="fr-FR" sz="1600"/>
              <a:t> </a:t>
            </a:r>
            <a:r>
              <a:rPr lang="en-CA" altLang="fr-FR" sz="1600">
                <a:sym typeface="Wingdings" pitchFamily="2" charset="2"/>
              </a:rPr>
              <a:t>le syntaxe ne suit pas la grammaire</a:t>
            </a:r>
          </a:p>
          <a:p>
            <a:pPr eaLnBrk="1" hangingPunct="1">
              <a:spcBef>
                <a:spcPct val="0"/>
              </a:spcBef>
              <a:spcAft>
                <a:spcPct val="0"/>
              </a:spcAft>
              <a:buFontTx/>
              <a:buNone/>
            </a:pPr>
            <a:r>
              <a:rPr lang="en-CA" altLang="fr-FR" sz="1600">
                <a:solidFill>
                  <a:schemeClr val="tx2"/>
                </a:solidFill>
                <a:sym typeface="Wingdings" pitchFamily="2" charset="2"/>
              </a:rPr>
              <a:t>Si oui</a:t>
            </a:r>
            <a:r>
              <a:rPr lang="en-CA" altLang="fr-FR" sz="1600">
                <a:sym typeface="Wingdings" pitchFamily="2" charset="2"/>
              </a:rPr>
              <a:t>, </a:t>
            </a:r>
            <a:r>
              <a:rPr lang="en-CA" altLang="fr-FR" sz="1600" u="sng">
                <a:sym typeface="Wingdings" pitchFamily="2" charset="2"/>
              </a:rPr>
              <a:t>ENLEVER </a:t>
            </a:r>
            <a:r>
              <a:rPr lang="en-CA" altLang="fr-FR" sz="1600">
                <a:sym typeface="Wingdings" pitchFamily="2" charset="2"/>
              </a:rPr>
              <a:t>la tête de la liste et  </a:t>
            </a:r>
            <a:r>
              <a:rPr lang="en-CA" altLang="fr-FR" sz="1600" u="sng">
                <a:sym typeface="Wingdings" pitchFamily="2" charset="2"/>
              </a:rPr>
              <a:t>DÉPILER </a:t>
            </a:r>
            <a:endParaRPr lang="fr-CA" altLang="fr-FR" sz="1600" u="sng"/>
          </a:p>
        </p:txBody>
      </p:sp>
    </p:spTree>
    <p:extLst>
      <p:ext uri="{BB962C8B-B14F-4D97-AF65-F5344CB8AC3E}">
        <p14:creationId xmlns:p14="http://schemas.microsoft.com/office/powerpoint/2010/main" val="16788879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fade">
                                      <p:cBhvr>
                                        <p:cTn id="12" dur="500"/>
                                        <p:tgtEl>
                                          <p:spTgt spid="2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2467" name="Content Placeholder 2"/>
          <p:cNvSpPr>
            <a:spLocks noGrp="1"/>
          </p:cNvSpPr>
          <p:nvPr>
            <p:ph idx="1"/>
          </p:nvPr>
        </p:nvSpPr>
        <p:spPr>
          <a:xfrm>
            <a:off x="457200" y="1752600"/>
            <a:ext cx="7620000" cy="452438"/>
          </a:xfrm>
        </p:spPr>
        <p:txBody>
          <a:bodyPr/>
          <a:lstStyle/>
          <a:p>
            <a:r>
              <a:rPr lang="fr-CA" altLang="fr-FR" smtClean="0"/>
              <a:t>Exemple:</a:t>
            </a: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62545" name="TextBox 19"/>
          <p:cNvSpPr txBox="1">
            <a:spLocks noChangeArrowheads="1"/>
          </p:cNvSpPr>
          <p:nvPr/>
        </p:nvSpPr>
        <p:spPr bwMode="auto">
          <a:xfrm>
            <a:off x="2124075" y="2708275"/>
            <a:ext cx="68405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Lorsqu’on a un terminal sur le sommet de la pile, on vérifie s’il matche la tête de la liste</a:t>
            </a:r>
          </a:p>
          <a:p>
            <a:pPr eaLnBrk="1" hangingPunct="1">
              <a:spcBef>
                <a:spcPct val="0"/>
              </a:spcBef>
              <a:spcAft>
                <a:spcPct val="0"/>
              </a:spcAft>
              <a:buFontTx/>
              <a:buNone/>
            </a:pPr>
            <a:r>
              <a:rPr lang="en-CA" altLang="fr-FR" sz="1600">
                <a:solidFill>
                  <a:schemeClr val="tx2"/>
                </a:solidFill>
              </a:rPr>
              <a:t>Sinon</a:t>
            </a:r>
            <a:r>
              <a:rPr lang="en-CA" altLang="fr-FR" sz="1600"/>
              <a:t> </a:t>
            </a:r>
            <a:r>
              <a:rPr lang="en-CA" altLang="fr-FR" sz="1600">
                <a:sym typeface="Wingdings" pitchFamily="2" charset="2"/>
              </a:rPr>
              <a:t>le syntaxe ne suit pas la grammaire</a:t>
            </a:r>
          </a:p>
          <a:p>
            <a:pPr eaLnBrk="1" hangingPunct="1">
              <a:spcBef>
                <a:spcPct val="0"/>
              </a:spcBef>
              <a:spcAft>
                <a:spcPct val="0"/>
              </a:spcAft>
              <a:buFontTx/>
              <a:buNone/>
            </a:pPr>
            <a:r>
              <a:rPr lang="en-CA" altLang="fr-FR" sz="1600">
                <a:solidFill>
                  <a:schemeClr val="tx2"/>
                </a:solidFill>
                <a:sym typeface="Wingdings" pitchFamily="2" charset="2"/>
              </a:rPr>
              <a:t>Si oui</a:t>
            </a:r>
            <a:r>
              <a:rPr lang="en-CA" altLang="fr-FR" sz="1600">
                <a:sym typeface="Wingdings" pitchFamily="2" charset="2"/>
              </a:rPr>
              <a:t>, </a:t>
            </a:r>
            <a:r>
              <a:rPr lang="en-CA" altLang="fr-FR" sz="1600" u="sng">
                <a:sym typeface="Wingdings" pitchFamily="2" charset="2"/>
              </a:rPr>
              <a:t>ENLEVER </a:t>
            </a:r>
            <a:r>
              <a:rPr lang="en-CA" altLang="fr-FR" sz="1600">
                <a:sym typeface="Wingdings" pitchFamily="2" charset="2"/>
              </a:rPr>
              <a:t>la tête de la liste et  </a:t>
            </a:r>
            <a:r>
              <a:rPr lang="en-CA" altLang="fr-FR" sz="1600" u="sng">
                <a:sym typeface="Wingdings" pitchFamily="2" charset="2"/>
              </a:rPr>
              <a:t>DÉPILER </a:t>
            </a:r>
            <a:endParaRPr lang="fr-CA" altLang="fr-FR" sz="1600" u="sng"/>
          </a:p>
        </p:txBody>
      </p:sp>
    </p:spTree>
    <p:extLst>
      <p:ext uri="{BB962C8B-B14F-4D97-AF65-F5344CB8AC3E}">
        <p14:creationId xmlns:p14="http://schemas.microsoft.com/office/powerpoint/2010/main" val="522515760"/>
      </p:ext>
    </p:extLst>
  </p:cSld>
  <p:clrMapOvr>
    <a:masterClrMapping/>
  </p:clrMapOvr>
  <p:timing>
    <p:tnLst>
      <p:par>
        <p:cTn id="1" dur="indefinite" restart="never" nodeType="tmRoot"/>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3491" name="Content Placeholder 2"/>
          <p:cNvSpPr>
            <a:spLocks noGrp="1"/>
          </p:cNvSpPr>
          <p:nvPr>
            <p:ph idx="1"/>
          </p:nvPr>
        </p:nvSpPr>
        <p:spPr>
          <a:xfrm>
            <a:off x="457200" y="1752600"/>
            <a:ext cx="7620000" cy="452438"/>
          </a:xfrm>
        </p:spPr>
        <p:txBody>
          <a:bodyPr/>
          <a:lstStyle/>
          <a:p>
            <a:r>
              <a:rPr lang="fr-CA" altLang="fr-FR" smtClean="0"/>
              <a:t>Exemple:</a:t>
            </a: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0" name="TextBox 19"/>
          <p:cNvSpPr txBox="1">
            <a:spLocks noChangeArrowheads="1"/>
          </p:cNvSpPr>
          <p:nvPr/>
        </p:nvSpPr>
        <p:spPr bwMode="auto">
          <a:xfrm>
            <a:off x="2124075" y="2708275"/>
            <a:ext cx="6840538"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Sur la tête du flux de données, on a </a:t>
            </a:r>
            <a:r>
              <a:rPr lang="en-CA" altLang="fr-FR" sz="1600"/>
              <a:t>-</a:t>
            </a:r>
          </a:p>
          <a:p>
            <a:pPr eaLnBrk="1" hangingPunct="1">
              <a:spcBef>
                <a:spcPct val="0"/>
              </a:spcBef>
              <a:spcAft>
                <a:spcPct val="0"/>
              </a:spcAft>
              <a:buFontTx/>
              <a:buNone/>
            </a:pPr>
            <a:r>
              <a:rPr lang="en-CA" altLang="fr-FR" sz="1600" b="0"/>
              <a:t>Sur le sommet de la pile, on a </a:t>
            </a:r>
            <a:r>
              <a:rPr lang="en-CA" altLang="fr-FR" sz="1600"/>
              <a:t>term’</a:t>
            </a:r>
          </a:p>
          <a:p>
            <a:pPr eaLnBrk="1" hangingPunct="1">
              <a:spcBef>
                <a:spcPct val="0"/>
              </a:spcBef>
              <a:spcAft>
                <a:spcPct val="0"/>
              </a:spcAft>
              <a:buFontTx/>
              <a:buNone/>
            </a:pPr>
            <a:r>
              <a:rPr lang="en-CA" altLang="fr-FR" sz="1600" b="0"/>
              <a:t>En utilisant le tableau syntaxique, on établit la règle: </a:t>
            </a:r>
            <a:r>
              <a:rPr lang="en-CA" altLang="fr-FR" sz="1600"/>
              <a:t>&lt;term’&gt;</a:t>
            </a:r>
            <a:r>
              <a:rPr lang="en-CA" altLang="fr-FR" sz="1600">
                <a:sym typeface="Wingdings" pitchFamily="2" charset="2"/>
              </a:rPr>
              <a:t></a:t>
            </a:r>
            <a:r>
              <a:rPr lang="el-GR" altLang="fr-FR" sz="1600">
                <a:sym typeface="Wingdings" pitchFamily="2" charset="2"/>
              </a:rPr>
              <a:t>ε</a:t>
            </a:r>
            <a:endParaRPr lang="en-CA" altLang="fr-FR" sz="1600">
              <a:sym typeface="Wingdings" pitchFamily="2" charset="2"/>
            </a:endParaRPr>
          </a:p>
          <a:p>
            <a:pPr eaLnBrk="1" hangingPunct="1">
              <a:spcBef>
                <a:spcPct val="0"/>
              </a:spcBef>
              <a:spcAft>
                <a:spcPct val="0"/>
              </a:spcAft>
              <a:buFontTx/>
              <a:buNone/>
            </a:pPr>
            <a:r>
              <a:rPr lang="en-CA" altLang="fr-FR" sz="1600">
                <a:sym typeface="Wingdings" pitchFamily="2" charset="2"/>
              </a:rPr>
              <a:t>Alors, il faut tout simplement dépiler</a:t>
            </a:r>
            <a:endParaRPr lang="fr-CA" altLang="fr-FR" sz="1600"/>
          </a:p>
        </p:txBody>
      </p:sp>
      <p:sp>
        <p:nvSpPr>
          <p:cNvPr id="28" name="Rectangle 27"/>
          <p:cNvSpPr/>
          <p:nvPr/>
        </p:nvSpPr>
        <p:spPr>
          <a:xfrm>
            <a:off x="5832475" y="5788025"/>
            <a:ext cx="647700"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19754682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fade">
                                      <p:cBhvr>
                                        <p:cTn id="12" dur="500"/>
                                        <p:tgtEl>
                                          <p:spTgt spid="2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Effect transition="in" filter="fade">
                                      <p:cBhvr>
                                        <p:cTn id="17" dur="500"/>
                                        <p:tgtEl>
                                          <p:spTgt spid="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0">
                                            <p:txEl>
                                              <p:pRg st="2" end="2"/>
                                            </p:txEl>
                                          </p:spTgt>
                                        </p:tgtEl>
                                        <p:attrNameLst>
                                          <p:attrName>style.visibility</p:attrName>
                                        </p:attrNameLst>
                                      </p:cBhvr>
                                      <p:to>
                                        <p:strVal val="visible"/>
                                      </p:to>
                                    </p:set>
                                    <p:animEffect transition="in" filter="fade">
                                      <p:cBhvr>
                                        <p:cTn id="22" dur="500"/>
                                        <p:tgtEl>
                                          <p:spTgt spid="20">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0">
                                            <p:txEl>
                                              <p:pRg st="3" end="3"/>
                                            </p:txEl>
                                          </p:spTgt>
                                        </p:tgtEl>
                                        <p:attrNameLst>
                                          <p:attrName>style.visibility</p:attrName>
                                        </p:attrNameLst>
                                      </p:cBhvr>
                                      <p:to>
                                        <p:strVal val="visible"/>
                                      </p:to>
                                    </p:set>
                                    <p:animEffect transition="in" filter="fade">
                                      <p:cBhvr>
                                        <p:cTn id="27" dur="500"/>
                                        <p:tgtEl>
                                          <p:spTgt spid="2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4515" name="Content Placeholder 2"/>
          <p:cNvSpPr>
            <a:spLocks noGrp="1"/>
          </p:cNvSpPr>
          <p:nvPr>
            <p:ph idx="1"/>
          </p:nvPr>
        </p:nvSpPr>
        <p:spPr>
          <a:xfrm>
            <a:off x="457200" y="1752600"/>
            <a:ext cx="7620000" cy="452438"/>
          </a:xfrm>
        </p:spPr>
        <p:txBody>
          <a:bodyPr/>
          <a:lstStyle/>
          <a:p>
            <a:r>
              <a:rPr lang="fr-CA" altLang="fr-FR" smtClean="0"/>
              <a:t>Exemple:</a:t>
            </a: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0"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Et on continue de la même façon…</a:t>
            </a:r>
            <a:endParaRPr lang="fr-CA" altLang="fr-FR" sz="1600"/>
          </a:p>
        </p:txBody>
      </p:sp>
      <p:sp>
        <p:nvSpPr>
          <p:cNvPr id="28" name="Rectangle 27"/>
          <p:cNvSpPr/>
          <p:nvPr/>
        </p:nvSpPr>
        <p:spPr>
          <a:xfrm>
            <a:off x="5880100" y="4732338"/>
            <a:ext cx="647700" cy="433387"/>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72895319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fade">
                                      <p:cBhvr>
                                        <p:cTn id="1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9" name="Title 1"/>
          <p:cNvSpPr>
            <a:spLocks noGrp="1"/>
          </p:cNvSpPr>
          <p:nvPr>
            <p:ph type="title"/>
          </p:nvPr>
        </p:nvSpPr>
        <p:spPr>
          <a:xfrm>
            <a:off x="457200" y="152400"/>
            <a:ext cx="6934200" cy="1371600"/>
          </a:xfrm>
        </p:spPr>
        <p:txBody>
          <a:bodyPr/>
          <a:lstStyle/>
          <a:p>
            <a:pPr eaLnBrk="1" fontAlgn="auto" hangingPunct="1">
              <a:spcAft>
                <a:spcPts val="0"/>
              </a:spcAft>
              <a:defRPr/>
            </a:pPr>
            <a:r>
              <a:rPr lang="fr-FR" altLang="fr-FR" dirty="0" smtClean="0"/>
              <a:t>Les principes des méthodes agiles </a:t>
            </a:r>
          </a:p>
        </p:txBody>
      </p:sp>
      <p:graphicFrame>
        <p:nvGraphicFramePr>
          <p:cNvPr id="2" name="Table 1"/>
          <p:cNvGraphicFramePr>
            <a:graphicFrameLocks noGrp="1"/>
          </p:cNvGraphicFramePr>
          <p:nvPr/>
        </p:nvGraphicFramePr>
        <p:xfrm>
          <a:off x="107950" y="1916113"/>
          <a:ext cx="8785225" cy="4190999"/>
        </p:xfrm>
        <a:graphic>
          <a:graphicData uri="http://schemas.openxmlformats.org/drawingml/2006/table">
            <a:tbl>
              <a:tblPr firstRow="1" bandRow="1">
                <a:tableStyleId>{7DF18680-E054-41AD-8BC1-D1AEF772440D}</a:tableStyleId>
              </a:tblPr>
              <a:tblGrid>
                <a:gridCol w="2232311"/>
                <a:gridCol w="6552914"/>
              </a:tblGrid>
              <a:tr h="280476">
                <a:tc>
                  <a:txBody>
                    <a:bodyPr/>
                    <a:lstStyle/>
                    <a:p>
                      <a:pPr marL="0" algn="l" defTabSz="914400" rtl="0" eaLnBrk="1" fontAlgn="base" latinLnBrk="0" hangingPunct="1">
                        <a:lnSpc>
                          <a:spcPct val="115000"/>
                        </a:lnSpc>
                        <a:spcAft>
                          <a:spcPts val="0"/>
                        </a:spcAft>
                      </a:pPr>
                      <a:r>
                        <a:rPr lang="fr-FR" sz="1600" b="1" kern="1200" noProof="0" dirty="0" smtClean="0">
                          <a:solidFill>
                            <a:schemeClr val="lt1"/>
                          </a:solidFill>
                          <a:latin typeface="+mn-lt"/>
                          <a:ea typeface="+mn-ea"/>
                          <a:cs typeface="+mn-cs"/>
                        </a:rPr>
                        <a:t>Règle</a:t>
                      </a:r>
                      <a:endParaRPr lang="fr-FR" sz="1600" b="1" kern="1200" noProof="0" dirty="0">
                        <a:solidFill>
                          <a:schemeClr val="lt1"/>
                        </a:solidFill>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fr-FR" sz="1600" b="1" kern="1200" noProof="0" dirty="0" smtClean="0">
                          <a:solidFill>
                            <a:schemeClr val="lt1"/>
                          </a:solidFill>
                          <a:latin typeface="+mn-lt"/>
                          <a:ea typeface="+mn-ea"/>
                          <a:cs typeface="+mn-cs"/>
                        </a:rPr>
                        <a:t>Description</a:t>
                      </a:r>
                      <a:endParaRPr lang="fr-FR" sz="1600" b="1" kern="1200" noProof="0" dirty="0">
                        <a:solidFill>
                          <a:schemeClr val="lt1"/>
                        </a:solidFill>
                        <a:latin typeface="+mn-lt"/>
                        <a:ea typeface="+mn-ea"/>
                        <a:cs typeface="+mn-cs"/>
                      </a:endParaRPr>
                    </a:p>
                  </a:txBody>
                  <a:tcPr marL="68582" marR="68582" marT="0" marB="0"/>
                </a:tc>
              </a:tr>
              <a:tr h="866920">
                <a:tc>
                  <a:txBody>
                    <a:bodyPr/>
                    <a:lstStyle/>
                    <a:p>
                      <a:pPr marL="0" algn="l" defTabSz="914400" rtl="0" eaLnBrk="1" fontAlgn="base" latinLnBrk="0" hangingPunct="1">
                        <a:lnSpc>
                          <a:spcPct val="115000"/>
                        </a:lnSpc>
                        <a:spcAft>
                          <a:spcPts val="0"/>
                        </a:spcAft>
                      </a:pPr>
                      <a:r>
                        <a:rPr lang="fr-FR" sz="1600" kern="1200" noProof="0" dirty="0" smtClean="0">
                          <a:solidFill>
                            <a:schemeClr val="dk1"/>
                          </a:solidFill>
                          <a:effectLst/>
                          <a:latin typeface="+mn-lt"/>
                          <a:ea typeface="+mn-ea"/>
                          <a:cs typeface="+mn-cs"/>
                        </a:rPr>
                        <a:t>Participation du client</a:t>
                      </a:r>
                      <a:endParaRPr lang="fr-FR" sz="1600" kern="1200" noProof="0" dirty="0">
                        <a:solidFill>
                          <a:schemeClr val="dk1"/>
                        </a:solidFill>
                        <a:effectLst/>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fr-FR" sz="1600" kern="1200" noProof="0" dirty="0" smtClean="0">
                          <a:solidFill>
                            <a:schemeClr val="dk1"/>
                          </a:solidFill>
                          <a:effectLst/>
                          <a:latin typeface="+mn-lt"/>
                          <a:ea typeface="+mn-ea"/>
                          <a:cs typeface="+mn-cs"/>
                        </a:rPr>
                        <a:t>Les clients devraient être impliqués tout au long du processus de développement. Leur rôle est de fournir et de prioriser les exigences</a:t>
                      </a:r>
                      <a:r>
                        <a:rPr lang="fr-FR" sz="1600" kern="1200" baseline="0" noProof="0" dirty="0" smtClean="0">
                          <a:solidFill>
                            <a:schemeClr val="dk1"/>
                          </a:solidFill>
                          <a:effectLst/>
                          <a:latin typeface="+mn-lt"/>
                          <a:ea typeface="+mn-ea"/>
                          <a:cs typeface="+mn-cs"/>
                        </a:rPr>
                        <a:t> </a:t>
                      </a:r>
                      <a:r>
                        <a:rPr lang="fr-FR" sz="1600" kern="1200" noProof="0" dirty="0" smtClean="0">
                          <a:solidFill>
                            <a:schemeClr val="dk1"/>
                          </a:solidFill>
                          <a:effectLst/>
                          <a:latin typeface="+mn-lt"/>
                          <a:ea typeface="+mn-ea"/>
                          <a:cs typeface="+mn-cs"/>
                        </a:rPr>
                        <a:t>et d'évaluer les itérations</a:t>
                      </a:r>
                      <a:r>
                        <a:rPr lang="fr-FR" sz="1600" kern="1200" baseline="0" noProof="0" dirty="0" smtClean="0">
                          <a:solidFill>
                            <a:schemeClr val="dk1"/>
                          </a:solidFill>
                          <a:effectLst/>
                          <a:latin typeface="+mn-lt"/>
                          <a:ea typeface="+mn-ea"/>
                          <a:cs typeface="+mn-cs"/>
                        </a:rPr>
                        <a:t> déjà complétées.</a:t>
                      </a:r>
                      <a:endParaRPr lang="fr-FR" sz="1600" kern="1200" noProof="0" dirty="0">
                        <a:solidFill>
                          <a:schemeClr val="dk1"/>
                        </a:solidFill>
                        <a:effectLst/>
                        <a:latin typeface="+mn-lt"/>
                        <a:ea typeface="+mn-ea"/>
                        <a:cs typeface="+mn-cs"/>
                      </a:endParaRPr>
                    </a:p>
                  </a:txBody>
                  <a:tcPr marL="68582" marR="68582" marT="0" marB="0"/>
                </a:tc>
              </a:tr>
              <a:tr h="645476">
                <a:tc>
                  <a:txBody>
                    <a:bodyPr/>
                    <a:lstStyle/>
                    <a:p>
                      <a:pPr marL="0" algn="l" defTabSz="914400" rtl="0" eaLnBrk="1" fontAlgn="base" latinLnBrk="0" hangingPunct="1">
                        <a:lnSpc>
                          <a:spcPct val="115000"/>
                        </a:lnSpc>
                        <a:spcAft>
                          <a:spcPts val="0"/>
                        </a:spcAft>
                      </a:pPr>
                      <a:r>
                        <a:rPr lang="fr-FR" sz="1600" kern="1200" noProof="0" dirty="0" smtClean="0">
                          <a:solidFill>
                            <a:schemeClr val="dk1"/>
                          </a:solidFill>
                          <a:effectLst/>
                          <a:latin typeface="+mn-lt"/>
                          <a:ea typeface="+mn-ea"/>
                          <a:cs typeface="+mn-cs"/>
                        </a:rPr>
                        <a:t>Livraison incrémentielle</a:t>
                      </a:r>
                      <a:endParaRPr lang="fr-FR" sz="1600" kern="1200" noProof="0" dirty="0">
                        <a:solidFill>
                          <a:schemeClr val="dk1"/>
                        </a:solidFill>
                        <a:effectLst/>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fr-FR" sz="1600" kern="1200" noProof="0" dirty="0" smtClean="0">
                          <a:solidFill>
                            <a:schemeClr val="dk1"/>
                          </a:solidFill>
                          <a:effectLst/>
                          <a:latin typeface="+mn-lt"/>
                          <a:ea typeface="+mn-ea"/>
                          <a:cs typeface="+mn-cs"/>
                        </a:rPr>
                        <a:t>Le logiciel est développé par incréments avec le client spécifiant les exigences à inclure dans chaque incrément.</a:t>
                      </a:r>
                      <a:endParaRPr lang="fr-FR" sz="1600" kern="1200" noProof="0" dirty="0">
                        <a:solidFill>
                          <a:schemeClr val="dk1"/>
                        </a:solidFill>
                        <a:effectLst/>
                        <a:latin typeface="+mn-lt"/>
                        <a:ea typeface="+mn-ea"/>
                        <a:cs typeface="+mn-cs"/>
                      </a:endParaRPr>
                    </a:p>
                  </a:txBody>
                  <a:tcPr marL="68582" marR="68582" marT="0" marB="0"/>
                </a:tc>
              </a:tr>
              <a:tr h="866920">
                <a:tc>
                  <a:txBody>
                    <a:bodyPr/>
                    <a:lstStyle/>
                    <a:p>
                      <a:pPr marL="0" algn="l" defTabSz="914400" rtl="0" eaLnBrk="1" fontAlgn="base" latinLnBrk="0" hangingPunct="1">
                        <a:lnSpc>
                          <a:spcPct val="115000"/>
                        </a:lnSpc>
                        <a:spcAft>
                          <a:spcPts val="0"/>
                        </a:spcAft>
                      </a:pPr>
                      <a:r>
                        <a:rPr lang="fr-FR" sz="1600" kern="1200" noProof="0" dirty="0" smtClean="0">
                          <a:solidFill>
                            <a:schemeClr val="dk1"/>
                          </a:solidFill>
                          <a:effectLst/>
                          <a:latin typeface="+mn-lt"/>
                          <a:ea typeface="+mn-ea"/>
                          <a:cs typeface="+mn-cs"/>
                        </a:rPr>
                        <a:t>Individus et non</a:t>
                      </a:r>
                      <a:r>
                        <a:rPr lang="fr-FR" sz="1600" kern="1200" baseline="0" noProof="0" dirty="0" smtClean="0">
                          <a:solidFill>
                            <a:schemeClr val="dk1"/>
                          </a:solidFill>
                          <a:effectLst/>
                          <a:latin typeface="+mn-lt"/>
                          <a:ea typeface="+mn-ea"/>
                          <a:cs typeface="+mn-cs"/>
                        </a:rPr>
                        <a:t> processus</a:t>
                      </a:r>
                      <a:endParaRPr lang="fr-FR" sz="1600" kern="1200" noProof="0" dirty="0">
                        <a:solidFill>
                          <a:schemeClr val="dk1"/>
                        </a:solidFill>
                        <a:effectLst/>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fr-CA" sz="1600" kern="1200" noProof="0" dirty="0" smtClean="0">
                          <a:solidFill>
                            <a:schemeClr val="dk1"/>
                          </a:solidFill>
                          <a:effectLst/>
                          <a:latin typeface="+mn-lt"/>
                          <a:ea typeface="+mn-ea"/>
                          <a:cs typeface="+mn-cs"/>
                        </a:rPr>
                        <a:t>Les compétences de l'équipe de développement doivent être reconnus et exploités. Membres de l'équipe avoir la liberté de développer leurs propres méthodes de travail sans processus normatifs.</a:t>
                      </a:r>
                      <a:endParaRPr lang="fr-FR" sz="1600" kern="1200" noProof="0" dirty="0">
                        <a:solidFill>
                          <a:schemeClr val="dk1"/>
                        </a:solidFill>
                        <a:effectLst/>
                        <a:latin typeface="+mn-lt"/>
                        <a:ea typeface="+mn-ea"/>
                        <a:cs typeface="+mn-cs"/>
                      </a:endParaRPr>
                    </a:p>
                  </a:txBody>
                  <a:tcPr marL="68582" marR="68582" marT="0" marB="0"/>
                </a:tc>
              </a:tr>
              <a:tr h="560952">
                <a:tc>
                  <a:txBody>
                    <a:bodyPr/>
                    <a:lstStyle/>
                    <a:p>
                      <a:pPr marL="0" algn="l" defTabSz="914400" rtl="0" eaLnBrk="1" fontAlgn="base" latinLnBrk="0" hangingPunct="1">
                        <a:lnSpc>
                          <a:spcPct val="115000"/>
                        </a:lnSpc>
                        <a:spcAft>
                          <a:spcPts val="0"/>
                        </a:spcAft>
                      </a:pPr>
                      <a:r>
                        <a:rPr lang="fr-FR" sz="1600" kern="1200" noProof="0" dirty="0" smtClean="0">
                          <a:solidFill>
                            <a:schemeClr val="dk1"/>
                          </a:solidFill>
                          <a:effectLst/>
                          <a:latin typeface="+mn-lt"/>
                          <a:ea typeface="+mn-ea"/>
                          <a:cs typeface="+mn-cs"/>
                        </a:rPr>
                        <a:t>Acceptez les changement</a:t>
                      </a:r>
                      <a:endParaRPr lang="fr-FR" sz="1600" kern="1200" noProof="0" dirty="0">
                        <a:solidFill>
                          <a:schemeClr val="dk1"/>
                        </a:solidFill>
                        <a:effectLst/>
                        <a:latin typeface="+mn-lt"/>
                        <a:ea typeface="+mn-ea"/>
                        <a:cs typeface="+mn-cs"/>
                      </a:endParaRPr>
                    </a:p>
                  </a:txBody>
                  <a:tcPr marL="68582" marR="68582" marT="0" marB="0"/>
                </a:tc>
                <a:tc>
                  <a:txBody>
                    <a:bodyPr/>
                    <a:lstStyle/>
                    <a:p>
                      <a:pPr marL="0" algn="l" defTabSz="914400" rtl="0" eaLnBrk="1" fontAlgn="base" latinLnBrk="0" hangingPunct="1">
                        <a:lnSpc>
                          <a:spcPct val="115000"/>
                        </a:lnSpc>
                        <a:spcAft>
                          <a:spcPts val="0"/>
                        </a:spcAft>
                      </a:pPr>
                      <a:r>
                        <a:rPr lang="fr-FR" sz="1600" kern="1200" noProof="0" dirty="0" smtClean="0">
                          <a:solidFill>
                            <a:schemeClr val="dk1"/>
                          </a:solidFill>
                          <a:effectLst/>
                          <a:latin typeface="+mn-lt"/>
                          <a:ea typeface="+mn-ea"/>
                          <a:cs typeface="+mn-cs"/>
                        </a:rPr>
                        <a:t>Supposez que les exigences du système vont</a:t>
                      </a:r>
                      <a:r>
                        <a:rPr lang="fr-FR" sz="1600" kern="1200" baseline="0" noProof="0" dirty="0" smtClean="0">
                          <a:solidFill>
                            <a:schemeClr val="dk1"/>
                          </a:solidFill>
                          <a:effectLst/>
                          <a:latin typeface="+mn-lt"/>
                          <a:ea typeface="+mn-ea"/>
                          <a:cs typeface="+mn-cs"/>
                        </a:rPr>
                        <a:t> changer</a:t>
                      </a:r>
                      <a:r>
                        <a:rPr lang="fr-FR" sz="1600" kern="1200" noProof="0" dirty="0" smtClean="0">
                          <a:solidFill>
                            <a:schemeClr val="dk1"/>
                          </a:solidFill>
                          <a:effectLst/>
                          <a:latin typeface="+mn-lt"/>
                          <a:ea typeface="+mn-ea"/>
                          <a:cs typeface="+mn-cs"/>
                        </a:rPr>
                        <a:t> et</a:t>
                      </a:r>
                      <a:r>
                        <a:rPr lang="fr-FR" sz="1600" kern="1200" baseline="0" noProof="0" dirty="0" smtClean="0">
                          <a:solidFill>
                            <a:schemeClr val="dk1"/>
                          </a:solidFill>
                          <a:effectLst/>
                          <a:latin typeface="+mn-lt"/>
                          <a:ea typeface="+mn-ea"/>
                          <a:cs typeface="+mn-cs"/>
                        </a:rPr>
                        <a:t> concevez alors le système pour accommoder ces changements futurs.</a:t>
                      </a:r>
                      <a:endParaRPr lang="fr-FR" sz="1600" kern="1200" noProof="0" dirty="0">
                        <a:solidFill>
                          <a:schemeClr val="dk1"/>
                        </a:solidFill>
                        <a:effectLst/>
                        <a:latin typeface="+mn-lt"/>
                        <a:ea typeface="+mn-ea"/>
                        <a:cs typeface="+mn-cs"/>
                      </a:endParaRPr>
                    </a:p>
                  </a:txBody>
                  <a:tcPr marL="68582" marR="68582" marT="0" marB="0"/>
                </a:tc>
              </a:tr>
              <a:tr h="970255">
                <a:tc>
                  <a:txBody>
                    <a:bodyPr/>
                    <a:lstStyle/>
                    <a:p>
                      <a:pPr marL="0" algn="l" defTabSz="914400" rtl="0" eaLnBrk="1" fontAlgn="base" latinLnBrk="0" hangingPunct="1">
                        <a:lnSpc>
                          <a:spcPct val="115000"/>
                        </a:lnSpc>
                        <a:spcAft>
                          <a:spcPts val="0"/>
                        </a:spcAft>
                      </a:pPr>
                      <a:r>
                        <a:rPr lang="fr-FR" sz="1600" kern="1200" noProof="0" dirty="0" smtClean="0">
                          <a:solidFill>
                            <a:schemeClr val="dk1"/>
                          </a:solidFill>
                          <a:effectLst/>
                          <a:latin typeface="+mn-lt"/>
                          <a:ea typeface="+mn-ea"/>
                          <a:cs typeface="+mn-cs"/>
                        </a:rPr>
                        <a:t>Maintenez la simplicité</a:t>
                      </a:r>
                      <a:endParaRPr lang="fr-FR" sz="1600" kern="1200" noProof="0" dirty="0">
                        <a:solidFill>
                          <a:schemeClr val="dk1"/>
                        </a:solidFill>
                        <a:effectLst/>
                        <a:latin typeface="+mn-lt"/>
                        <a:ea typeface="+mn-ea"/>
                        <a:cs typeface="+mn-cs"/>
                      </a:endParaRPr>
                    </a:p>
                  </a:txBody>
                  <a:tcPr marL="68582" marR="68582" marT="0" marB="0"/>
                </a:tc>
                <a:tc>
                  <a:txBody>
                    <a:bodyPr/>
                    <a:lstStyle/>
                    <a:p>
                      <a:r>
                        <a:rPr lang="fr-CA" sz="1600" kern="1200" dirty="0" smtClean="0">
                          <a:solidFill>
                            <a:schemeClr val="dk1"/>
                          </a:solidFill>
                          <a:effectLst/>
                          <a:latin typeface="+mn-lt"/>
                          <a:ea typeface="+mn-ea"/>
                          <a:cs typeface="+mn-cs"/>
                        </a:rPr>
                        <a:t>Concentrer sur la simplicité dans l’architecture du logiciel que vous développez et  dans le processus de développement. Lorsque c’est possible, éliminer les complexités de votre système.</a:t>
                      </a:r>
                      <a:endParaRPr lang="fr-CA" sz="1600" kern="1200" dirty="0">
                        <a:solidFill>
                          <a:schemeClr val="dk1"/>
                        </a:solidFill>
                        <a:effectLst/>
                        <a:latin typeface="+mn-lt"/>
                        <a:ea typeface="+mn-ea"/>
                        <a:cs typeface="+mn-cs"/>
                      </a:endParaRPr>
                    </a:p>
                  </a:txBody>
                  <a:tcPr marL="68582" marR="68582" marT="0" marB="0"/>
                </a:tc>
              </a:tr>
            </a:tbl>
          </a:graphicData>
        </a:graphic>
      </p:graphicFrame>
      <p:sp>
        <p:nvSpPr>
          <p:cNvPr id="25626"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B263599C-4FBC-42C3-9C46-1EF6EA6A83D1}" type="slidenum">
              <a:rPr lang="fr-CA" smtClean="0">
                <a:solidFill>
                  <a:srgbClr val="000000">
                    <a:tint val="75000"/>
                  </a:srgbClr>
                </a:solidFill>
              </a:rPr>
              <a:pPr>
                <a:defRPr/>
              </a:pPr>
              <a:t>37</a:t>
            </a:fld>
            <a:endParaRPr lang="fr-CA">
              <a:solidFill>
                <a:srgbClr val="000000">
                  <a:tint val="75000"/>
                </a:srgbClr>
              </a:solidFill>
            </a:endParaRPr>
          </a:p>
        </p:txBody>
      </p:sp>
    </p:spTree>
    <p:extLst>
      <p:ext uri="{BB962C8B-B14F-4D97-AF65-F5344CB8AC3E}">
        <p14:creationId xmlns:p14="http://schemas.microsoft.com/office/powerpoint/2010/main" val="4233783118"/>
      </p:ext>
    </p:extLst>
  </p:cSld>
  <p:clrMapOvr>
    <a:masterClrMapping/>
  </p:clrMapOvr>
  <p:timing>
    <p:tnLst>
      <p:par>
        <p:cT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5539" name="Content Placeholder 2"/>
          <p:cNvSpPr>
            <a:spLocks noGrp="1"/>
          </p:cNvSpPr>
          <p:nvPr>
            <p:ph idx="1"/>
          </p:nvPr>
        </p:nvSpPr>
        <p:spPr>
          <a:xfrm>
            <a:off x="457200" y="1752600"/>
            <a:ext cx="7620000" cy="452438"/>
          </a:xfrm>
        </p:spPr>
        <p:txBody>
          <a:bodyPr/>
          <a:lstStyle/>
          <a:p>
            <a:r>
              <a:rPr lang="fr-CA" altLang="fr-FR" smtClean="0"/>
              <a:t>Exemple:</a:t>
            </a:r>
          </a:p>
        </p:txBody>
      </p:sp>
      <p:sp>
        <p:nvSpPr>
          <p:cNvPr id="7" name="Rectangle 6"/>
          <p:cNvSpPr/>
          <p:nvPr/>
        </p:nvSpPr>
        <p:spPr>
          <a:xfrm>
            <a:off x="4859338" y="2079625"/>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65617"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Et on continue de la même façon…</a:t>
            </a:r>
            <a:endParaRPr lang="fr-CA" altLang="fr-FR" sz="1600"/>
          </a:p>
        </p:txBody>
      </p:sp>
    </p:spTree>
    <p:extLst>
      <p:ext uri="{BB962C8B-B14F-4D97-AF65-F5344CB8AC3E}">
        <p14:creationId xmlns:p14="http://schemas.microsoft.com/office/powerpoint/2010/main" val="3352563545"/>
      </p:ext>
    </p:extLst>
  </p:cSld>
  <p:clrMapOvr>
    <a:masterClrMapping/>
  </p:clrMapOvr>
  <p:timing>
    <p:tnLst>
      <p:par>
        <p:cT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6563" name="Content Placeholder 2"/>
          <p:cNvSpPr>
            <a:spLocks noGrp="1"/>
          </p:cNvSpPr>
          <p:nvPr>
            <p:ph idx="1"/>
          </p:nvPr>
        </p:nvSpPr>
        <p:spPr>
          <a:xfrm>
            <a:off x="457200" y="1752600"/>
            <a:ext cx="7620000" cy="452438"/>
          </a:xfrm>
        </p:spPr>
        <p:txBody>
          <a:bodyPr/>
          <a:lstStyle/>
          <a:p>
            <a:r>
              <a:rPr lang="fr-CA" altLang="fr-FR" smtClean="0"/>
              <a:t>Exemple:</a:t>
            </a: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66640"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
        <p:nvSpPr>
          <p:cNvPr id="17" name="Rectangle 16"/>
          <p:cNvSpPr/>
          <p:nvPr/>
        </p:nvSpPr>
        <p:spPr>
          <a:xfrm>
            <a:off x="2916238" y="4221163"/>
            <a:ext cx="935037" cy="433387"/>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23128115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7587" name="Content Placeholder 2"/>
          <p:cNvSpPr>
            <a:spLocks noGrp="1"/>
          </p:cNvSpPr>
          <p:nvPr>
            <p:ph idx="1"/>
          </p:nvPr>
        </p:nvSpPr>
        <p:spPr>
          <a:xfrm>
            <a:off x="457200" y="1752600"/>
            <a:ext cx="7620000" cy="452438"/>
          </a:xfrm>
        </p:spPr>
        <p:txBody>
          <a:bodyPr/>
          <a:lstStyle/>
          <a:p>
            <a:r>
              <a:rPr lang="fr-CA" altLang="fr-FR" smtClean="0"/>
              <a:t>Exemple:</a:t>
            </a: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67664"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
        <p:nvSpPr>
          <p:cNvPr id="17" name="Rectangle 16"/>
          <p:cNvSpPr/>
          <p:nvPr/>
        </p:nvSpPr>
        <p:spPr>
          <a:xfrm>
            <a:off x="2935288" y="5308600"/>
            <a:ext cx="936625"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20144681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8611" name="Content Placeholder 2"/>
          <p:cNvSpPr>
            <a:spLocks noGrp="1"/>
          </p:cNvSpPr>
          <p:nvPr>
            <p:ph idx="1"/>
          </p:nvPr>
        </p:nvSpPr>
        <p:spPr>
          <a:xfrm>
            <a:off x="457200" y="1752600"/>
            <a:ext cx="7620000" cy="452438"/>
          </a:xfrm>
        </p:spPr>
        <p:txBody>
          <a:bodyPr/>
          <a:lstStyle/>
          <a:p>
            <a:r>
              <a:rPr lang="fr-CA" altLang="fr-FR" smtClean="0"/>
              <a:t>Exemple:</a:t>
            </a: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factor</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68688"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
        <p:nvSpPr>
          <p:cNvPr id="18" name="Rectangle 17"/>
          <p:cNvSpPr/>
          <p:nvPr/>
        </p:nvSpPr>
        <p:spPr>
          <a:xfrm>
            <a:off x="2903538" y="6308725"/>
            <a:ext cx="936625" cy="43497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1383346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69635" name="Content Placeholder 2"/>
          <p:cNvSpPr>
            <a:spLocks noGrp="1"/>
          </p:cNvSpPr>
          <p:nvPr>
            <p:ph idx="1"/>
          </p:nvPr>
        </p:nvSpPr>
        <p:spPr>
          <a:xfrm>
            <a:off x="457200" y="1752600"/>
            <a:ext cx="7620000" cy="452438"/>
          </a:xfrm>
        </p:spPr>
        <p:txBody>
          <a:bodyPr/>
          <a:lstStyle/>
          <a:p>
            <a:r>
              <a:rPr lang="fr-CA" altLang="fr-FR" smtClean="0"/>
              <a:t>Exemple:</a:t>
            </a:r>
          </a:p>
        </p:txBody>
      </p:sp>
      <p:sp>
        <p:nvSpPr>
          <p:cNvPr id="8" name="Rectangle 7"/>
          <p:cNvSpPr/>
          <p:nvPr/>
        </p:nvSpPr>
        <p:spPr>
          <a:xfrm>
            <a:off x="55086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num</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69712"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Tree>
    <p:extLst>
      <p:ext uri="{BB962C8B-B14F-4D97-AF65-F5344CB8AC3E}">
        <p14:creationId xmlns:p14="http://schemas.microsoft.com/office/powerpoint/2010/main" val="1498348933"/>
      </p:ext>
    </p:extLst>
  </p:cSld>
  <p:clrMapOvr>
    <a:masterClrMapping/>
  </p:clrMapOvr>
  <p:timing>
    <p:tnLst>
      <p:par>
        <p:cT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70659" name="Content Placeholder 2"/>
          <p:cNvSpPr>
            <a:spLocks noGrp="1"/>
          </p:cNvSpPr>
          <p:nvPr>
            <p:ph idx="1"/>
          </p:nvPr>
        </p:nvSpPr>
        <p:spPr>
          <a:xfrm>
            <a:off x="457200" y="1752600"/>
            <a:ext cx="7620000" cy="452438"/>
          </a:xfrm>
        </p:spPr>
        <p:txBody>
          <a:bodyPr/>
          <a:lstStyle/>
          <a:p>
            <a:r>
              <a:rPr lang="fr-CA" altLang="fr-FR" smtClean="0"/>
              <a:t>Exemple:</a:t>
            </a: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70735"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
        <p:nvSpPr>
          <p:cNvPr id="17" name="Rectangle 16"/>
          <p:cNvSpPr/>
          <p:nvPr/>
        </p:nvSpPr>
        <p:spPr>
          <a:xfrm>
            <a:off x="6719888" y="5803900"/>
            <a:ext cx="588962"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11692539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71683" name="Content Placeholder 2"/>
          <p:cNvSpPr>
            <a:spLocks noGrp="1"/>
          </p:cNvSpPr>
          <p:nvPr>
            <p:ph idx="1"/>
          </p:nvPr>
        </p:nvSpPr>
        <p:spPr>
          <a:xfrm>
            <a:off x="457200" y="1752600"/>
            <a:ext cx="7620000" cy="452438"/>
          </a:xfrm>
        </p:spPr>
        <p:txBody>
          <a:bodyPr/>
          <a:lstStyle/>
          <a:p>
            <a:r>
              <a:rPr lang="fr-CA" altLang="fr-FR" smtClean="0"/>
              <a:t>Exemple:</a:t>
            </a:r>
          </a:p>
        </p:txBody>
      </p:sp>
      <p:sp>
        <p:nvSpPr>
          <p:cNvPr id="9" name="Rectangle 8"/>
          <p:cNvSpPr/>
          <p:nvPr/>
        </p:nvSpPr>
        <p:spPr>
          <a:xfrm>
            <a:off x="6156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71759"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Tree>
    <p:extLst>
      <p:ext uri="{BB962C8B-B14F-4D97-AF65-F5344CB8AC3E}">
        <p14:creationId xmlns:p14="http://schemas.microsoft.com/office/powerpoint/2010/main" val="300388016"/>
      </p:ext>
    </p:extLst>
  </p:cSld>
  <p:clrMapOvr>
    <a:masterClrMapping/>
  </p:clrMapOvr>
  <p:timing>
    <p:tnLst>
      <p:par>
        <p:cT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72707" name="Content Placeholder 2"/>
          <p:cNvSpPr>
            <a:spLocks noGrp="1"/>
          </p:cNvSpPr>
          <p:nvPr>
            <p:ph idx="1"/>
          </p:nvPr>
        </p:nvSpPr>
        <p:spPr>
          <a:xfrm>
            <a:off x="457200" y="1752600"/>
            <a:ext cx="7620000" cy="452438"/>
          </a:xfrm>
        </p:spPr>
        <p:txBody>
          <a:bodyPr/>
          <a:lstStyle/>
          <a:p>
            <a:r>
              <a:rPr lang="fr-CA" altLang="fr-FR" smtClean="0"/>
              <a:t>Exemple:</a:t>
            </a: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72782"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
        <p:nvSpPr>
          <p:cNvPr id="16" name="Rectangle 15"/>
          <p:cNvSpPr/>
          <p:nvPr/>
        </p:nvSpPr>
        <p:spPr>
          <a:xfrm>
            <a:off x="3995738" y="5299075"/>
            <a:ext cx="936625"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21197809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73731" name="Content Placeholder 2"/>
          <p:cNvSpPr>
            <a:spLocks noGrp="1"/>
          </p:cNvSpPr>
          <p:nvPr>
            <p:ph idx="1"/>
          </p:nvPr>
        </p:nvSpPr>
        <p:spPr>
          <a:xfrm>
            <a:off x="457200" y="1752600"/>
            <a:ext cx="7620000" cy="452438"/>
          </a:xfrm>
        </p:spPr>
        <p:txBody>
          <a:bodyPr/>
          <a:lstStyle/>
          <a:p>
            <a:r>
              <a:rPr lang="fr-CA" altLang="fr-FR" smtClean="0"/>
              <a:t>Exemple:</a:t>
            </a: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factor</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73806"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
        <p:nvSpPr>
          <p:cNvPr id="16" name="Rectangle 15"/>
          <p:cNvSpPr/>
          <p:nvPr/>
        </p:nvSpPr>
        <p:spPr>
          <a:xfrm>
            <a:off x="4067175" y="6308725"/>
            <a:ext cx="936625" cy="43497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20434784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74755" name="Content Placeholder 2"/>
          <p:cNvSpPr>
            <a:spLocks noGrp="1"/>
          </p:cNvSpPr>
          <p:nvPr>
            <p:ph idx="1"/>
          </p:nvPr>
        </p:nvSpPr>
        <p:spPr>
          <a:xfrm>
            <a:off x="457200" y="1752600"/>
            <a:ext cx="7620000" cy="452438"/>
          </a:xfrm>
        </p:spPr>
        <p:txBody>
          <a:bodyPr/>
          <a:lstStyle/>
          <a:p>
            <a:r>
              <a:rPr lang="fr-CA" altLang="fr-FR" smtClean="0"/>
              <a:t>Exemple:</a:t>
            </a:r>
          </a:p>
        </p:txBody>
      </p:sp>
      <p:sp>
        <p:nvSpPr>
          <p:cNvPr id="10" name="Rectangle 9"/>
          <p:cNvSpPr/>
          <p:nvPr/>
        </p:nvSpPr>
        <p:spPr>
          <a:xfrm>
            <a:off x="68040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74830"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Tree>
    <p:extLst>
      <p:ext uri="{BB962C8B-B14F-4D97-AF65-F5344CB8AC3E}">
        <p14:creationId xmlns:p14="http://schemas.microsoft.com/office/powerpoint/2010/main" val="2798478433"/>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Processus SCRUM</a:t>
            </a:r>
            <a:endParaRPr lang="fr-FR" dirty="0"/>
          </a:p>
        </p:txBody>
      </p:sp>
      <p:pic>
        <p:nvPicPr>
          <p:cNvPr id="26627" name="Picture 2" descr="http://upload.wikimedia.org/wikipedia/commons/thumb/5/58/Scrum_process.svg/1000px-Scrum_process.svg.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 y="1905000"/>
            <a:ext cx="8610600" cy="430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3"/>
          <p:cNvSpPr txBox="1"/>
          <p:nvPr/>
        </p:nvSpPr>
        <p:spPr>
          <a:xfrm>
            <a:off x="34925" y="5956300"/>
            <a:ext cx="2016125" cy="315913"/>
          </a:xfrm>
          <a:prstGeom prst="rect">
            <a:avLst/>
          </a:prstGeom>
          <a:noFill/>
        </p:spPr>
        <p:txBody>
          <a:bodyPr>
            <a:spAutoFit/>
          </a:bodyPr>
          <a:lstStyle/>
          <a:p>
            <a:pPr fontAlgn="base">
              <a:spcBef>
                <a:spcPct val="0"/>
              </a:spcBef>
              <a:spcAft>
                <a:spcPct val="0"/>
              </a:spcAft>
              <a:defRPr/>
            </a:pPr>
            <a:r>
              <a:rPr lang="fr-FR" sz="1450" b="1" i="1" dirty="0">
                <a:solidFill>
                  <a:srgbClr val="000000"/>
                </a:solidFill>
                <a:cs typeface="Arial" panose="020B0604020202020204" pitchFamily="34" charset="0"/>
              </a:rPr>
              <a:t>(</a:t>
            </a:r>
            <a:r>
              <a:rPr lang="fr-FR" sz="1450" b="1" i="1" dirty="0" err="1">
                <a:solidFill>
                  <a:srgbClr val="000000"/>
                </a:solidFill>
                <a:cs typeface="Arial" panose="020B0604020202020204" pitchFamily="34" charset="0"/>
              </a:rPr>
              <a:t>Backlog</a:t>
            </a:r>
            <a:r>
              <a:rPr lang="fr-FR" sz="1450" b="1" i="1" dirty="0">
                <a:solidFill>
                  <a:srgbClr val="000000"/>
                </a:solidFill>
                <a:cs typeface="Arial" panose="020B0604020202020204" pitchFamily="34" charset="0"/>
              </a:rPr>
              <a:t> du Produit)</a:t>
            </a:r>
          </a:p>
        </p:txBody>
      </p:sp>
      <p:sp>
        <p:nvSpPr>
          <p:cNvPr id="6" name="TextBox 5"/>
          <p:cNvSpPr txBox="1"/>
          <p:nvPr/>
        </p:nvSpPr>
        <p:spPr>
          <a:xfrm>
            <a:off x="2627313" y="5949950"/>
            <a:ext cx="2376487" cy="314325"/>
          </a:xfrm>
          <a:prstGeom prst="rect">
            <a:avLst/>
          </a:prstGeom>
          <a:noFill/>
        </p:spPr>
        <p:txBody>
          <a:bodyPr>
            <a:spAutoFit/>
          </a:bodyPr>
          <a:lstStyle/>
          <a:p>
            <a:pPr fontAlgn="base">
              <a:spcBef>
                <a:spcPct val="0"/>
              </a:spcBef>
              <a:spcAft>
                <a:spcPct val="0"/>
              </a:spcAft>
              <a:defRPr/>
            </a:pPr>
            <a:r>
              <a:rPr lang="fr-FR" sz="1450" b="1" i="1" dirty="0">
                <a:solidFill>
                  <a:srgbClr val="000000"/>
                </a:solidFill>
                <a:cs typeface="Arial" panose="020B0604020202020204" pitchFamily="34" charset="0"/>
              </a:rPr>
              <a:t>(</a:t>
            </a:r>
            <a:r>
              <a:rPr lang="fr-FR" sz="1450" b="1" i="1" dirty="0" err="1">
                <a:solidFill>
                  <a:srgbClr val="000000"/>
                </a:solidFill>
                <a:cs typeface="Arial" panose="020B0604020202020204" pitchFamily="34" charset="0"/>
              </a:rPr>
              <a:t>Backlog</a:t>
            </a:r>
            <a:r>
              <a:rPr lang="fr-FR" sz="1450" b="1" i="1" dirty="0">
                <a:solidFill>
                  <a:srgbClr val="000000"/>
                </a:solidFill>
                <a:cs typeface="Arial" panose="020B0604020202020204" pitchFamily="34" charset="0"/>
              </a:rPr>
              <a:t> d’un Sprint)</a:t>
            </a:r>
          </a:p>
        </p:txBody>
      </p:sp>
      <p:sp>
        <p:nvSpPr>
          <p:cNvPr id="7" name="TextBox 6"/>
          <p:cNvSpPr txBox="1"/>
          <p:nvPr/>
        </p:nvSpPr>
        <p:spPr>
          <a:xfrm>
            <a:off x="6516688" y="5921375"/>
            <a:ext cx="2376487" cy="539750"/>
          </a:xfrm>
          <a:prstGeom prst="rect">
            <a:avLst/>
          </a:prstGeom>
          <a:noFill/>
        </p:spPr>
        <p:txBody>
          <a:bodyPr>
            <a:spAutoFit/>
          </a:bodyPr>
          <a:lstStyle/>
          <a:p>
            <a:pPr algn="ctr" fontAlgn="base">
              <a:spcBef>
                <a:spcPct val="0"/>
              </a:spcBef>
              <a:spcAft>
                <a:spcPct val="0"/>
              </a:spcAft>
              <a:defRPr/>
            </a:pPr>
            <a:r>
              <a:rPr lang="fr-FR" sz="1450" b="1" i="1" dirty="0">
                <a:solidFill>
                  <a:srgbClr val="000000"/>
                </a:solidFill>
                <a:cs typeface="Arial" panose="020B0604020202020204" pitchFamily="34" charset="0"/>
              </a:rPr>
              <a:t>(Portion du logiciel déjà compléter)</a:t>
            </a:r>
          </a:p>
        </p:txBody>
      </p:sp>
      <p:sp>
        <p:nvSpPr>
          <p:cNvPr id="8" name="TextBox 7"/>
          <p:cNvSpPr txBox="1"/>
          <p:nvPr/>
        </p:nvSpPr>
        <p:spPr>
          <a:xfrm>
            <a:off x="5040313" y="3860800"/>
            <a:ext cx="900112" cy="315913"/>
          </a:xfrm>
          <a:prstGeom prst="rect">
            <a:avLst/>
          </a:prstGeom>
          <a:solidFill>
            <a:schemeClr val="bg1"/>
          </a:solidFill>
        </p:spPr>
        <p:txBody>
          <a:bodyPr>
            <a:spAutoFit/>
          </a:bodyPr>
          <a:lstStyle/>
          <a:p>
            <a:pPr fontAlgn="base">
              <a:spcBef>
                <a:spcPct val="0"/>
              </a:spcBef>
              <a:spcAft>
                <a:spcPct val="0"/>
              </a:spcAft>
              <a:defRPr/>
            </a:pPr>
            <a:r>
              <a:rPr lang="fr-FR" sz="1450" b="1" dirty="0">
                <a:solidFill>
                  <a:srgbClr val="000000"/>
                </a:solidFill>
                <a:cs typeface="Arial" panose="020B0604020202020204" pitchFamily="34" charset="0"/>
              </a:rPr>
              <a:t>30 jours</a:t>
            </a:r>
          </a:p>
        </p:txBody>
      </p:sp>
      <p:sp>
        <p:nvSpPr>
          <p:cNvPr id="26632"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5" name="Slide Number Placeholder 4"/>
          <p:cNvSpPr>
            <a:spLocks noGrp="1"/>
          </p:cNvSpPr>
          <p:nvPr>
            <p:ph type="sldNum" sz="quarter" idx="10"/>
          </p:nvPr>
        </p:nvSpPr>
        <p:spPr/>
        <p:txBody>
          <a:bodyPr/>
          <a:lstStyle/>
          <a:p>
            <a:pPr>
              <a:defRPr/>
            </a:pPr>
            <a:fld id="{CFE18F7C-278C-4BA0-8F37-E65981BB4784}" type="slidenum">
              <a:rPr lang="fr-CA" smtClean="0">
                <a:solidFill>
                  <a:srgbClr val="000000">
                    <a:tint val="75000"/>
                  </a:srgbClr>
                </a:solidFill>
              </a:rPr>
              <a:pPr>
                <a:defRPr/>
              </a:pPr>
              <a:t>38</a:t>
            </a:fld>
            <a:endParaRPr lang="fr-CA">
              <a:solidFill>
                <a:srgbClr val="000000">
                  <a:tint val="75000"/>
                </a:srgbClr>
              </a:solidFill>
            </a:endParaRPr>
          </a:p>
        </p:txBody>
      </p:sp>
    </p:spTree>
    <p:extLst>
      <p:ext uri="{BB962C8B-B14F-4D97-AF65-F5344CB8AC3E}">
        <p14:creationId xmlns:p14="http://schemas.microsoft.com/office/powerpoint/2010/main" val="3615940044"/>
      </p:ext>
    </p:extLst>
  </p:cSld>
  <p:clrMapOvr>
    <a:masterClrMapping/>
  </p:clrMapOvr>
  <p:timing>
    <p:tnLst>
      <p:par>
        <p:cT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75779" name="Content Placeholder 2"/>
          <p:cNvSpPr>
            <a:spLocks noGrp="1"/>
          </p:cNvSpPr>
          <p:nvPr>
            <p:ph idx="1"/>
          </p:nvPr>
        </p:nvSpPr>
        <p:spPr>
          <a:xfrm>
            <a:off x="457200" y="1752600"/>
            <a:ext cx="7620000" cy="452438"/>
          </a:xfrm>
        </p:spPr>
        <p:txBody>
          <a:bodyPr/>
          <a:lstStyle/>
          <a:p>
            <a:r>
              <a:rPr lang="fr-CA" altLang="fr-FR" smtClean="0"/>
              <a:t>Exemple:</a:t>
            </a: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75853"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
        <p:nvSpPr>
          <p:cNvPr id="17" name="Rectangle 16"/>
          <p:cNvSpPr/>
          <p:nvPr/>
        </p:nvSpPr>
        <p:spPr>
          <a:xfrm>
            <a:off x="8316913" y="5803900"/>
            <a:ext cx="576262" cy="433388"/>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37168501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76803" name="Content Placeholder 2"/>
          <p:cNvSpPr>
            <a:spLocks noGrp="1"/>
          </p:cNvSpPr>
          <p:nvPr>
            <p:ph idx="1"/>
          </p:nvPr>
        </p:nvSpPr>
        <p:spPr>
          <a:xfrm>
            <a:off x="457200" y="1752600"/>
            <a:ext cx="7620000" cy="452438"/>
          </a:xfrm>
        </p:spPr>
        <p:txBody>
          <a:bodyPr/>
          <a:lstStyle/>
          <a:p>
            <a:r>
              <a:rPr lang="fr-CA" altLang="fr-FR" smtClean="0"/>
              <a:t>Exemple:</a:t>
            </a: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76877" name="TextBox 19"/>
          <p:cNvSpPr txBox="1">
            <a:spLocks noChangeArrowheads="1"/>
          </p:cNvSpPr>
          <p:nvPr/>
        </p:nvSpPr>
        <p:spPr bwMode="auto">
          <a:xfrm>
            <a:off x="2124075" y="2708275"/>
            <a:ext cx="68405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fr-FR" altLang="fr-FR" sz="1600" b="0"/>
              <a:t>Et on continue de la même façon…</a:t>
            </a:r>
            <a:endParaRPr lang="fr-CA" altLang="fr-FR" sz="1600"/>
          </a:p>
        </p:txBody>
      </p:sp>
      <p:sp>
        <p:nvSpPr>
          <p:cNvPr id="17" name="Rectangle 16"/>
          <p:cNvSpPr/>
          <p:nvPr/>
        </p:nvSpPr>
        <p:spPr>
          <a:xfrm>
            <a:off x="8264525" y="4737100"/>
            <a:ext cx="576263" cy="434975"/>
          </a:xfrm>
          <a:prstGeom prst="rect">
            <a:avLst/>
          </a:prstGeom>
          <a:solidFill>
            <a:srgbClr val="FFFF00">
              <a:alpha val="2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17795715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77827" name="Content Placeholder 2"/>
          <p:cNvSpPr>
            <a:spLocks noGrp="1"/>
          </p:cNvSpPr>
          <p:nvPr>
            <p:ph idx="1"/>
          </p:nvPr>
        </p:nvSpPr>
        <p:spPr>
          <a:xfrm>
            <a:off x="457200" y="1752600"/>
            <a:ext cx="7620000" cy="452438"/>
          </a:xfrm>
        </p:spPr>
        <p:txBody>
          <a:bodyPr/>
          <a:lstStyle/>
          <a:p>
            <a:r>
              <a:rPr lang="fr-CA" altLang="fr-FR" smtClean="0"/>
              <a:t>Exemple:</a:t>
            </a:r>
          </a:p>
        </p:txBody>
      </p:sp>
      <p:sp>
        <p:nvSpPr>
          <p:cNvPr id="11" name="Rectangle 10"/>
          <p:cNvSpPr/>
          <p:nvPr/>
        </p:nvSpPr>
        <p:spPr>
          <a:xfrm>
            <a:off x="74517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2" name="Table 11"/>
          <p:cNvGraphicFramePr>
            <a:graphicFrameLocks noGrp="1"/>
          </p:cNvGraphicFramePr>
          <p:nvPr/>
        </p:nvGraphicFramePr>
        <p:xfrm>
          <a:off x="2268538" y="3908425"/>
          <a:ext cx="6659563" cy="2905124"/>
        </p:xfrm>
        <a:graphic>
          <a:graphicData uri="http://schemas.openxmlformats.org/drawingml/2006/table">
            <a:tbl>
              <a:tblPr firstRow="1" bandRow="1">
                <a:tableStyleId>{5940675A-B579-460E-94D1-54222C63F5DA}</a:tableStyleId>
              </a:tblPr>
              <a:tblGrid>
                <a:gridCol w="575962"/>
                <a:gridCol w="1079929"/>
                <a:gridCol w="1079929"/>
                <a:gridCol w="791948"/>
                <a:gridCol w="791948"/>
                <a:gridCol w="791948"/>
                <a:gridCol w="791948"/>
                <a:gridCol w="755951"/>
              </a:tblGrid>
              <a:tr h="287994">
                <a:tc>
                  <a:txBody>
                    <a:bodyPr/>
                    <a:lstStyle/>
                    <a:p>
                      <a:pPr algn="ctr"/>
                      <a:endParaRPr lang="fr-CA" sz="1000"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endParaRPr lang="fr-CA" sz="1000" dirty="0" smtClean="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4" marR="91424"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0" name="TextBox 19"/>
          <p:cNvSpPr txBox="1">
            <a:spLocks noChangeArrowheads="1"/>
          </p:cNvSpPr>
          <p:nvPr/>
        </p:nvSpPr>
        <p:spPr bwMode="auto">
          <a:xfrm>
            <a:off x="3203575" y="2771775"/>
            <a:ext cx="5545138"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a:solidFill>
                  <a:schemeClr val="tx2"/>
                </a:solidFill>
              </a:rPr>
              <a:t>On a vérifié que la chaîne de données est une phrase de la grammaire!!</a:t>
            </a:r>
            <a:endParaRPr lang="fr-CA" altLang="fr-FR" sz="1600">
              <a:solidFill>
                <a:schemeClr val="tx2"/>
              </a:solidFill>
            </a:endParaRPr>
          </a:p>
        </p:txBody>
      </p:sp>
      <p:sp>
        <p:nvSpPr>
          <p:cNvPr id="77902" name="AutoShape 2" descr="data:image/jpeg;base64,/9j/4AAQSkZJRgABAQAAAQABAAD/2wCEAAkGBhQSEBQUEhQWFRUWFxgaGBgXFxkXHhgaGxYYFBoVHBcYHSceGhkjGhkYIC8gIycpLSwtGCQxNTAqNSYrLCkBCQoKDgwOGg8PGiwkHyQsLDQuNC0sLCwsLiwsKi8sLCwsKSwsLCwsLC8sLDUsLywsLCwsNCwsLCwsLCwqLCwsLP/AABEIASkAqgMBIgACEQEDEQH/xAAcAAEAAwEBAQEBAAAAAAAAAAAABQYHBAMCAQj/xABKEAACAQMCAwYDBAYHBAkFAAABAgMABBESIQUGMQcTIkFRYTJxgRRikaEjM0JSgpIVJENyorHBJWOTwhYXNFNVc4PR0ghUZHTT/8QAGwEBAAIDAQEAAAAAAAAAAAAAAAQFAQIDBgf/xAAwEQACAgEDAgMGBgMBAAAAAAAAAQIDEQQSITFBYXHwBRNRkbHRIjKBocHxM0LhBv/aAAwDAQACEQMRAD8A3GlKUApSuXifFIreJ5p3WONBlmY7D/Uk+QG5OwoDqqC4hzzYQMVlvLdWBwVMqFgfQqDkfWsu5q55nvg3ja1s8fCDokkX96V8+BT+4p89zVT4bNbZAiiVVJwrkBdZ6YTV43388Y96jT1CXRZJEaG+rwf0FwrnCzuTpguoZG/dWRS38uc/lUxX863XCopBh40P0AI+RG4qY4DzReWRAjlM8IO8E51EDzEcx8SnHQNla1hqoS68GZaaS6cm5UqDsOcraWyN4rMIVVi+UYtHo+NWRQWDL5gZ236b13cG45BdxCW2kWWM/tKfMdQQdwfYjNSyMd1KUoBSlKAUpSgFKUoBSlKAUpSgFKUoDzubhY0Z3YKiAszE4CqBksT5AAZrE+a+YTxCcSNtBG39XQ7b9O/ZT/aN+yD8K+jFqle1rmh5ruDhdspkdiryIpxrb4o4WPRUH61s+QX3rOOJcKd7/Qk/eLbNGtxcY/QxSPII8xpsSEZgoJyWKFjhenC5SksLheuDtU4xeXySt1dQtIsMhVnJyEILdASCR0G2+9R19wzuy8hLadI1MpzLJk4ESkACNM6RhRv0rs4pwRE4lLa2yMq20Gqac4Z9JTv5pS+CTIylEUYwN8Ab1xWPERBb2aY1NLpUDOMBty3Ty1D8ag7XHG313Jm5SzkkeGTHdGK60C5RRtGGHhTPmcDeu6vKC2CasdWYsSfU/wCgAAHsK9CajyeXwd1wjzhmmt5vtFo2mTGHjP6udf3JB64yA3Uf5cfIvHJuFvDIlvIyyaluY1GcoGJRwM47xQTpPmMg9ciRrwvbNZY2jfOlhg4OD69a7wvlHC7HKdMZZZtHKfPFrxFXNs7Ex41qyMjIWzgHIwfhPQmp+sP5N5vk4TD3JjE9qCW8ACzR5OWb92YfPSw9SBgbHwfjMN1Cs1vIJI3HhZfwIIO4IOxB3FWcJxmsxK6cHB4Z20pStzQUpSgFKUoBSlKAUpSgFKUoCqR9n0UZvZYXdbq77zNw/jaIOThYxtpVdsDOfCMk4FUnmHlCGxsr22gGAvD4mdiP1kivcN3h+82k+ZxhcdBWw1iPPnNOILuXu3Md8xgimGCixxqIVLeelybiRcdQRjrkcrfy48UdK+uSRv8Aj4ueX5rlca5LZhJt+3junHrsdWM+orNuKQhIbW7J21yRRAfCRDFjXjz1TEj5KPWtIuuG20MbIjL/AEdfAIWjI0wylQiyhx4QkmFBJ2DqudmIr95s5CMtnZW1uAVt5os68D9GFIdjnqSdyB1zUGMoxfnn5EySk0Url95DbqJdXeKzq+rqGV2BB9xsK9eNj+rTY6922PwqV5gjEXEbtTsGKTj5PGFY/wA8bfjVR4XxNoUuHuSSNUUgHxHEyCRQM/dKnHlg1z2tycl4fudNyUVF+P7HVFxNku5Im3DSRgZ8tUJO3zZPzqcrgue5yHIDPlCoXd2bBEahRuSdRAHnmrBY8kXsy6nkjtc4whTv3x986lVT7DNayW7D6GyeOOpHVIcl8dNhervi1unCSr5JK3hScemTpVvmD5Cop1kine3uFCyoAwK50yITgSJnfGdiD0NR/Gr6Jo5ou8USaCQpYA5061xnzyAa2qcoT49I1sUZwP6VpULyjzHHe2kUqSI7GNDIEYNocoCysBupBzscVNVblWKUpQClKUApSlAKUpQFP5v7TraxWQDNxLGMtHFvo3wO9k+GLfAwfFuMA1IcjC5Nmsl6T38xaVk3AiDnKQgHdQqaRj1znJyTXeXOyUQhEup/tEMLaoYVjESag2oSS6TmV/nt1yDVy49xlLS2lnk+GNScDqx6Kg+8zEKPcihhZ7ld5/4uzaOH27FZrkHvHH9jbjaSX2ZvgX3PUYqE564Ej8JnhVQFih1Rgfs9yA6gZ+6un5Gu3lvhMid5cXJDXdwdUpG4QD4IE+5GNvc5OTtU0RkYO4qruu3TTXRFlVTiDz1Znz8iWE3DLm8sbi4RJIpZGijlUR6gjSdy8WkhQrYGCcjAwfOrly/w9oLWCF2LtHGqsx6kgb/QHYewFVjg3KVnb3PcyQRh9bPbPv8ApUB7zQRnDSRFseIZKhWHRsXetLp7uEZor25bM97WOCSFEurdS0gUwSAbkxyHCnHqsh/x1W+A8sJxDiF3Eyn7JA7AsD8TrGLaMAjHTS0m3oB51rXFjN3En2bT3xXEes4UMdtROD0znGN8Y864+VOXEsbVIFOojLO/77n4n/0HsBSNmIeJmVeZ+BmfZ9y8Y+JXc14V/qCBS3VQwTSJMn0jRj82HQirZccxcS+zG9WGAW4XvBA2vvmhxq1l/gV9Pixjp69D73PK8h/pcADTdopiIOct3DIykdQdeD6YYY8wIH7CLa1jvYFaOGWxma6BldwzvCncriRmOrvWYAjyznrg9G1N58voc8OK+f1PztRustw26hVnDllGkbusqoyr8+pA9agLPgMk92HntAsTRlZO8ZCSceBlCnUrA4GR5VL8SVlh4DbsTq096w2BGiJWXPnsCR74PnVhqVRWsKXn9TzvtjX2VS9zHHKy/j+hHrwCFQvdp3TIAFkiJjkXAwMSJhvxJz55qwcG54ubXC3Wq6h/71FHfRj78a7Sr95QG9Q1R9Kknn6NddS+HlfBmqWF/HPEssLq8bjKspyCDXRWMWXFJ+GzNPbKZLd21XFsOpPnND6SY6r+1j13GtcG4zFdwJPbuHjcZVh+YI6hgdiDuDQ9XptTDUQ3R/XwO2lKUJApSlAKUpQCqb2sqf6NLYyiTW7yD1jWdC2fYbE52wM+VXKvK7tVljeORQyOpVlPQqw0kH2IJFGCvnrXBxiedI820SSuP2XkMeRjoDpIJ+ZA96h7qS/4e/dPbSX1sBiKaAZmAGwWaPOGcZA1rjOM4zkCHXj/ABGafSga1LkiJLyyeNWxqfSsyyMWk0AkggA6SQB0qpennF8ln7+LXBYOC8Qi4la5mhXUrlJYXw5iljJBG42I6g7HB+dTqrgADoNqpvCeSJrUm5SbXdyOzzgkrFOGbV3Wkg6NI+FwMgk5GDgXKNsgHBGR0PUexxXKeM/h6HSDeOep53l0I43kbZUVmPyVSx6+wqP5X5hW9tkmVShOQ6Hqjj4kPT2I2GQQa+eb7WSWwuo4hl2hcKPXI3Ue5GQPc1D8gzo8t+0B1QPNHIjDONbwI0i9eo8OR1BOD0rdQTrcu6ZpKxqxR7NMtF/3ndt3GjvMeDvCQoPqdIJwOuMb4xt1qnLyzczJBZyqqWNvoDsWBkujEBpGhSRHEzeLBJbC9Qatt/xeGDT30iRBs4LsEU4wSNTbZwc4zk4OOhqo8d7R0kdbThrCe5mOlXX4IuuZC37RUZOBkbZJ8jitS7IzZt7siuJyz3nG3NrCJUtY+5LNII0V2JZzq0tkjJXSAT4fSuy+uZrZS11bPHGOsqMsyD3bTh1X3KVbeXOXY7O2WFPF1MjnrI7fHI3ufyAA8qhb3s/0FnsbiW2c5/Rs5lgfOch4nzsc467elSIajb+FdCs1XsqrUvfNPd4P+OhywzK6hkIZWGQQcgj1Br7qm2E32ZHukUxwd/3N3bYyLWXoZUOf1Rby99OTgGrkDnpU+MlJcHitbo5aWe18p9GKjbXiz8JuTdRZNrIw+1wgbLnw/aUHkw21Dz/NZKvx0BBBAIIIIO4IOxBHpitjnptRLT2Kcf18UaxaXSSxrJGwZHUMrA5DAjIIPoRXrWTdnfGzYXIsJWJtpiTaOx/Vud2tiffqvvtuTtrND2dVsbYKcejFKUodBSlKAUpSgFQ3NPKkN/EscxkUI4kVo30MGAZdmx6MamaUBjvHOXbawv8ARNeXdrbTQaopRcyeGaN8OhzqByjKw1D1rw4Z2jRwXK2015FdxP8Aq7lFKFN8Ks4wF3/fXz6+o1/iHC4Z10TxRyrnOmRFcZ9cMCM1yXXLFs9tLbCFEilQqyxoqDBGMgKMZG2D5YFc51RmsNHSFkovKZH18ogHQAbk7DG5OSfmTvVa5CvH7iS1mOqaykaBz+8q/q5B54KYG/7tWeqecXFuLLSMlJJo8LuyjlXRKiSKf2XUOPwYEVVOSuBQi6vLuOONFaVoYRGqqAkR0uwC+byA7+ijyNWu2vVeSRBnMbIG9MsocAfwkfjVd7Mn1cMhbbLNMzY9TcSk1ssqL/Q1eHJFpr8r9pXM6lA5Zslbi3GYXGqN+5LIeh1oxbb+IjPWo/gr9zNPYsfFbN4CTu0LeKM/MKQp+lTXKQDcX4u4zs1unttGwP5rXHzdaiPjFtKNu/t5Y29zGRIPrgj+X2qfTPFm34pfQofa2njbpJS7xy18zqpSlTzwRycV4as8TRsSPNWGxRxurgjcEGr32dc2G8tis2BdW57u4X1b9mUD91wMjyzn0qn1GS8RPD72K/XPd7RXSj9qJjhZMeZRsH8B0zQuPZeq93P3Uuj+v/Tb6V8xyBgCCCCMgjcEHcEH0r6oeoFKUoBSlKAUpSgFK/GYAEk4A6k+XvVG4p2zcOicpG73LjqLdNYHT+0YqhHuGI2rDaXLNoxlN7YrL8Dh46gtePxsMBL+3ZW95rfxBj/6bBa54eJH+nZId8fYUOPLInJz+EmKhOZue4uIXfC+7hnikju03cRldD4VhqR2Odl8htn0FSYwOY89P9nZJ+VzjP4D8qgXbXJtd0T4wsq/BZFpp9GsM4eEc1yyXF7BZwtPdNdSnxYSOJEWK3WR3ONsR50jckH6yHZRGU4asbfHHNOj/wB4SsT8+oqd7IOExR8OW4RQJLpnlkbzJMj6VyfJV2+ZJ8zUZyUSH4jG3VOIXPkRs5WQHfrnJra+pQr48DlTY5WclnpilR/MHEO4tLibzjikYfMISPzxVell4JzeFkrPZm/eniFxkkS3smn+6gGnH0bH09q+OfX/AK9w1fPN02PbuQM/LNe/Z1GlpwaB5mVFKtK7McAB2LKST6rp2qu2nEDf8QkvRkQRr3NtkY1DPjkwfU5H1x+yanVRcrm10X9FP7StjVo5KXVr6k7SlKsD56K+JoVdSrAMrAgg+YIwR+FfdKAsHZLxdjby2UhJksmCKT1aFhqhb6Llf4BV8rHuGXn2XilrcdEm/qsv8Z1Qt9JABn0athoe20d/vqYz79/MUpShKFKUoBSlKAx3tk5kaW4WxRiIkQSTgEjWzZ7uM46qFBYjodS+lZ3bWixg6R1JJ+pzj5DoKnue8/01fhuuqE5+6YE0/gBioiqXVzk7HHsfTv8Azulqho4WpLc889+uP4+vxLT2X8GW4kkunziCUpEPLWEw8h9cBwB5bk7nGPTnLigi4pcac98/D1t4V2y8k05CgDzxqz/Cak+x0/7Of/8AYm/5K7+SuWYr7iM3FnyyJII7UH4SIkEbT79QX1aemME9cYkU15m12R4jXamdsnZN5bfr5Gg8B4ULa1gt1ORFGkefXSoXP1xn61RODvp4xxeMDA7y2kG531weIgH3HX5elaVWc3MXd8xTjynso5OnnHL3PX5Y6etS9Qs1srqHixFhqmdrd2V4a0a/FPLFEPq2s/kh/GrnVG7ScNNw1D53LP8AyJn/ADIqtoWbETNVP3dMpfBMro5JD92Lq4luFiUKkZOiMBQFGEU7bDyO/nVhhhVFCqAqqMAAYAHoBX3SrhLB80u1FtzzZJsUpSsnAUpSgOTi1h30EkecFl8J6aWHiVs+WGAP0rSeR+YDe2EMzbSYKSr+7Kh0SDHl4gSB6EVQa7Oz7igt+JTWpOEul7+MeXer4JVHuyhX+hoXnse7E3U+/K8/X0NQpSlD0gpSlAKUpQGS9snJshkXiFuhk0oEuEUZYoCSswA6leh9gPIE1lUvHIghYMCfJfMn0x1r+r64hwWANqEMWrOc92uc5znOOuajW6aFktzLvQe29RoqnVDDT6Z7Pw+xmXIvZAjcNj+2SXSPKC8kKzNGmGbIVowOukLnO+dvKtS4fYRwRJFEoSONQqqOgAGAK6KVIwUreRWcc1nRzDYtkYltZ48dPhJl+udtvatHrN+f4f8AbnB2z1F4MfKEHP8Ai/KtLfyPyNq/zrzLHVH573vuHL6fan/CJBj8859qvFZj2vXMyXPD/s+O9b7Qi5APxdyud9uh6+VVmm/yL12JXtCLlppxXdEqJl1adQ1AZK5GQPXHXHvX1Vf4Hy7LAv69NTbyMIQWc+pkdiW3J6j6Cp6NSAATqPmcAZ+g2q3Pm1kYxeIyz8z6pSlDmKUpQCojmFZE7m6gGZrWQSqP3k6SR7eTL19gal6UOtNrqmpx6o1HhPFEuYI54jlJUV1PsRnB9COhHkRXXWVdnl+9vxR7QMTbzQtOibkQuJMPpHREcsxx01VqtD21NqtgpruKUpQ6ilKUApSlAKhRzFniX2MAeG279mz0zKI1XHyDE/w1NVkfDeJmHmGe5fOme5NiykY7srFE8DjfcOUb28QPtQw3g1ys47SAw4rwVh07y5U/xRxjp8s1o9UHtWGluFyZxp4hCvv41cY+W2DWk+YvyN4fmRMVm/aNIf6V4YPId6fqcA/5CtIrMO05yOK8Lx6kfQuAfyNVmm/yIl+0OdNNeDJmlKVbHzIUpXBxXjcVuP0jeI/CijU7fJBv9Tge9DaMXJ4iss764b/jkEBxLKqt+7nLfyLlvyqtwcblvUuTqa2SANlE/Wt4WYZlYYUHSRhRn/WI5agUW6OB4nBLN5nxEbnrXaqr3ksFjVoc594+mOF489f7LPdc4jfuYJZDtgsBCv4v4v8ADUXccy37fBHBHt0JZzn0z03+VfVKmrSQ75JkNPTD/XPnz/z9jTuyLhdu0L30crzzz+CRpFCGPR1hVASEUHB6nO1aFWbdhceLO7A6fbZcf8KH/WtJqtaw8F/BJRWOgpSlYNhSlKAUpSgFVvifIcE15HdFpVZHjkZEbCSvFtE7rjcqDjYjIABzirJSgFUDtoT+owSbjury3fUDjThmTV/i/Or/AFS+2OHVwW6wASojcZ+7NGx/IGsMI7zWT9qPD5JuIq0Jy1pZ/aSuCchLjf5bb5+7itVil1KGG4YAjHuM/hWd8T5ljtuNXjv43+wpbxREfG8rLLg+egDLMfIZHXANZpFmwsNVj3fJzLzjad0shnRQwzpJyw+6UGWyOnSuKXtCtukIknfyVEI+uWxgfSqUvL0ckxj3CRIoJXALO3iyTg+VdKcuCNlGkSJnByArpk/FrXGoD8fSr1aaTPHr2fp11b9eviT8vH7ubbC26H9065Memo+FfnjIrxht1XOBuerEksx9WY7k/M19QxBQAM4HqSx/E71y8Zve6gd/PGF+Z2H4dfpU+FcKlk6wrjH8MFg+rSTRw7iMvk8jqPfZYsj6ufwr54NFpt4h9wH8fF/rX5xyzMPDbS06PM6l/Xr3jZ+TMo/hrtAx0qPpVlykYg8xlJd5P5LhH7Xlc3ARGc9FBJ+nlXrXlw7gEnFLxbOIkRrh7iQdEQH4f7x8h649DiVbNQjk61w3ywa72M8OaLhELOMPO0kzfxudJ+qBT9avFeVparFGkcahURQqqOgVQFAHsAAK9apS3FKUoBSlKAUpSgFKUoBVY7TYA/B74HbEDtt90ax+Yqz1C86RauG3qgZJtpwB1ye6bA/GgITl+bXaW7YxqgiOPnGprIebdK8Xv5nP6sRAZ8gYU6fPGB8zWn8gza+F2Z/3KD1+EaM/lVQ7YuVIzGL5RhkaNZwCQJI9QUEj94HSPkfYVX6SxVX5fiTdTB2U4RUOARHutbfFKxc/XoPw/wA6kq/FxgY6eXyr9r1kVtWDzMnl5FRyW32m/hh6pF+lk+nQH57D+Ou6eYIpZtgoJPyFfXCCbOxmvJB+mn8Sjr12iT89RHp8qjaqeI7fic5zcIPb1fC839jm4lc/aOIyNnKW692vprOdZ+edQ+grqri4RZGKJVO7HxOfVjud/P0+ldtdaYbIJG+FFKK6Lg57+7EUbOd8DYerHYL9TWzdlfJxsLFe8H9YmPeTnz1HcJ/CDj5lvWs37NuXv6Q4j3rb21kwb2kn6qPcJjP0Hk1b1UHU2b5YXRFlp69scvuKUpUUkClKUApSlAKUpQClKUAqodqnMwsuGzEbyzAwxLjJZ3BXOPurqb6AedW+qL2mdnsvEe4lgmEc1vq0LICY21ac5xup8PXB+XnWV4mH4EV2XXOvhFqfRWX+WR1/yAP1qI7YLibuIY1Ui3eQG4kxkKFKlUbbYFt8+qgfP07LoJbU3dhchVlglEmFOpdMqgjSR5eHOOvirt452ixQJbzCNprOfUGnTOIyDp0mMjJyQcg46HqRiqvDhdlLOGWWVKnDeOCgxyhhlSCPUEEfiK+6uTch8NvQZ7Ru7Zt9ds+Bn3j3Ue64X3xWcXHGlgM0cro8sLMvg6SaTgMpG2D6eW9ei0+vhdlPhoob9FOrlco7Vs/tM6W/7A/STf3FPhT5s2PoM17cfuvtF4Ix+qtjv6NMR/yDb2OfWv20lNjZayQ13dHKjbJZhhR/dQHJ8snFc/D7Puowucnqx/eY7lvxrFa99ZvfRFbH8U3PsuF593/H9HTXHdrJLJFa24zPcNpX7q/tOfQAZOfIAnyrsJq49hnLRdpuJzDeTMdvnyjBwzD5kBf4W9a76mzZHC6smaevfLL7Gjco8rRcPtEt4Rsu7N5u5+Jz7n8gAPKpmlKqizFKUoBSlKAUpSgFKUoBSlKAUNKo/a1zBJBZrBbb3N44giA6gMPG/thds+RcHyoDPrHiLf0o/FdX9XubxrTpgNHpCRTZ9Nca+Xka+7viKcJ4jNBcqGsL3Mg1LqWNztINGDldWMgDYFD5bzfN3AEg4DJbqwUQRIVY+bI6vn+87ZHzeo3nq6jveCw3gVXZGhdQwBy5dY5IiN8gknK/dFV27fLL6N4+xO27FjuufuR3GOSLOzmivo0SexkZVljPjCCQ6VmiYHdQ2PD16jO/hvnFLWws7RhNFBHbpnwlEIJ9ApHic4+ZxXFe8p8NtY2nlhVI4SZSC0hRW9REX0aicAADc4FRvDeQpeOL9r4g0tvCf+ywRkAqnXvXLKclvluN+mBSEXc1y8ISkqk+FlmS3Nz3ty1xBGtsmT3cQGoKp9icDPU4wNzgCpew44GOiQBH8t/C390nz9j+daDff/T14v0F+6j0liWQ/wAwZf8AKuK3/wDp4mfAuL1NOrcRw5OPZmIwevkfr0r0Ub6K60oJ5+v7+vEpp0znLMsFe4Zwt+IXK2cB+L9dIu4hi/aJPTWfhA9TX9EcN4ekEMcMS6Y41VFHoqjA38/nUXyjyVbcNhMVshGogu7HU7kDALN7b4AAAycDc1O1DtsdjyzvXWoLCFKUrkdBSlKAUpSgFKUoBSlKAUpSgFZZzDdEczQi4GI/sjC1JOxkLZkI8g5XUuPTT6itTqv86clQcSg7qbKlTqjkTGuNvUEjoehHn8wCNZx3RaNoy2tMoPaPN30tjYeVzOGk/wDLjIYr9Sf8FS57P7HvlmFuqsrBwFZ1QMN9XdBtGcgeXlVctLKS8Elreak4jw45imRgpfI/RzAsCCGKrqyN9jsScTnZ/wAYubm3ZrpozIjtG6LGUdHQ4YP4ipyNJ2VetVk1KEcJ4x1/UsItSllrr0OdYxxbixtTvaWOmSceUs+SEib7i+IkeZVh6EatWadj0ISfi6sf0v21iw+6dRRvXfx/hWl1Y1RUYpIgWScpNsUpSuhoKUpQClKUApSlAKUpQClKUApSlAKUpQClKUBUueeXpG0Xloubu3BwvTv4icvbsff4l9G9M5qnjiSRXEfEYWzaXgSO5/3cg8EUzD9kg/on9Ota7WUc62A4ddvM66uG3xKXSbkQzONPfYG4VwNyPP301Hur3co7VWbeGddxcf0fxWK6+GC8029wegWUfqJj6eaEnYDetMrLuF2gnt5uHXZ7zQgCvkZmtyf0M4OMahgKTvhkB31DNl5D4xIUazum1XNsFGs/28J2juBnzONLbnDKc9a108+Nj6r6G18Ody7lspSlSiOKUpQClKUApSlAKUpQClKUApSlAKUryublI1LyMqKNyzEKB8ydhQHrSqLxLtm4fG/dxPJdSfu20Zk+WGOFOc42JrzPPXEJB+h4aI84w1xcop98xopYY+eaAv1cPG+Dx3dvLbzDVHKpVvb0YZ6MDgg+RArJOPdrnE7W5MMsVlFlQys3fMrAjfD6lBIORggdPPz4brtav8DNzax/KEb/AM8p2+lAc3CTLayTWLyp9r4c+q1Z2CieJwC9scno6lCFzkEjHwVcf6QN7axX9gcXEWpow37W+JLWQA7q+kDr10sMVjN5xs/bXurg2933pzIuEJO2kFQwOkjA6Hy32qz8n86JazyzKmjh8smllXxGGQKNMxjX4FfoQM9Ns6QDAti4zzFeX2Jdc044frxN35V5ljv7WO4i2DDDKeqONmjb3B/HY9DUvX85y8ff7TcXHDbu4gssvNKdAVO+K48CPnvNbhcgqMZx6VufJ3EXnsLaWVlaV4Y2kK4+IoGOQNgd9x5GpcLFPoRpRcSZpSldDUUpSgFKUoBSlKAUpXFxu/MFtNMqFzFG7hB1YqpYKPnjFAdpNVnjPaJZwFlVzcSj+xtl75/TBCbL/ERWFcR5vuuJpqurg6Dn9BEe7jUZxhlHib1yxPWvLk7nCLhz3OlJpNQURxRtmInqXYknD7AZAO2RQGwS84cSnH6Czhth5NdyF2/4UI2/iYVXeYOXo5ZBPxm+EirukJIt4V9dKayzeXQ59c15cscWl4oHZ7iS2CMA1vAvdsoOSpad1LNqAPwaastlyvaxHUkCF/N3HeOfcySZfy9aArFhz5aR/ouG2c8wGx+zwaEz7scH6kf+9fcfF+L3UmiO2Sxi3zLMO8cY9EyAScjbTjY71ea/KAq112ewzqPtk1xckZPjlKqCepWOPCqPl8s1nvEeRJbNiHtvtEWfBNFHrOP95GMlT74x7mtspQH843vHk0FbePB33KKuAoycDzOPwq62vZ81qVkjt04hFKqMCdCyIxTJOH8LIxORvkfmYntR4WLfiDuBtMqzj3YExyr/ABDLH51pXZ5xHveHxAnLRZhb/wBPZD9YzGfrWs61OOGawsanghrXlaW9kUXluYLWMHEPeLmSTYDV3R8MajOBkb+1ScnIKQuZeHSvZTdcxktG/wB14mJBX2HT0NWula11xrjtj0OkpOTyzi4Jz/JEyw8VRIHY6Y7iPJglPoWO8T+z4B8sdKvVU24tlkRkdQ6MMMrAEEehB2NQY4nPwga4w9xYDGuIktJaqNi0TE5eIDqjfDgYIGSOhqadSvGzvEljSSNg6OoZWU5BBGQQa9qAUpSgFKUoBSlKA/mLtH+zHjE6tAtskZwAFKd82TqmOBjBI2xjPXrmuKLiMIGFkjAHlkD8q/ormnrH8m/0qCoDEuE8Ya1Vlt74xh21NvEctgDJJGT0rtHON2enEj+ENevGPim+b/5ms1NAaN/0tvf/ABI/yw0/6W3v/iR/lhrOKUBp8XPV6p/7fG3s0UH+mDXp/wBYV9/93b/8GP8A96yylAXfmLis96UM9zATGHCkKq7OAGBx12H0r35d5lurFXSGa2ZXKk68nBVQmRgjqAM/KqDShjCzk1X/AKzr/wD7yy/Bv/lXse1S9/8AwD9Zf/6VklKGTUW7VL8dXsR/N/8AKvibtTvCMGe1X/y4jIT5Y0sSKzIVrXYT+u/i/wCeKgNI7E7e5j4ZouI2RBI5g1gKxibDDKdV8RYjONiMbYNaBX4K/aAUpSgP/9k="/>
          <p:cNvSpPr>
            <a:spLocks noChangeAspect="1" noChangeArrowheads="1"/>
          </p:cNvSpPr>
          <p:nvPr/>
        </p:nvSpPr>
        <p:spPr bwMode="auto">
          <a:xfrm>
            <a:off x="155575" y="-1444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1800" b="0"/>
          </a:p>
        </p:txBody>
      </p:sp>
      <p:pic>
        <p:nvPicPr>
          <p:cNvPr id="9933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4075" y="2492375"/>
            <a:ext cx="809625" cy="14144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61860374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99331"/>
                                        </p:tgtEl>
                                        <p:attrNameLst>
                                          <p:attrName>style.visibility</p:attrName>
                                        </p:attrNameLst>
                                      </p:cBhvr>
                                      <p:to>
                                        <p:strVal val="visible"/>
                                      </p:to>
                                    </p:set>
                                    <p:animEffect transition="in" filter="fade">
                                      <p:cBhvr>
                                        <p:cTn id="10" dur="500"/>
                                        <p:tgtEl>
                                          <p:spTgt spid="99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12</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Encore sur l’analyse syntaxique LL</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ACE46B7-7ACE-4D9F-8717-41263EA7EDE1}" type="slidenum">
              <a:rPr lang="fr-CA" altLang="fr-FR" sz="1200" b="0" smtClean="0">
                <a:solidFill>
                  <a:srgbClr val="898989"/>
                </a:solidFill>
                <a:cs typeface="Arial" pitchFamily="34" charset="0"/>
              </a:rPr>
              <a:pPr>
                <a:spcBef>
                  <a:spcPct val="0"/>
                </a:spcBef>
                <a:spcAft>
                  <a:spcPct val="0"/>
                </a:spcAft>
                <a:buFontTx/>
                <a:buNone/>
              </a:pPr>
              <a:t>383</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825457491"/>
      </p:ext>
    </p:extLst>
  </p:cSld>
  <p:clrMapOvr>
    <a:masterClrMapping/>
  </p:clrMapOvr>
  <p:timing>
    <p:tnLst>
      <p:par>
        <p:cTn id="1" dur="indefinite" restart="never" nodeType="tmRoot"/>
      </p:par>
    </p:tn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FR" altLang="fr-FR" smtClean="0"/>
              <a:t>Grammaire Non LL(1)</a:t>
            </a:r>
          </a:p>
          <a:p>
            <a:endParaRPr lang="fr-FR" altLang="fr-FR" smtClean="0"/>
          </a:p>
          <a:p>
            <a:r>
              <a:rPr lang="fr-FR" altLang="fr-FR" smtClean="0"/>
              <a:t>Recouvrement d’erreur</a:t>
            </a:r>
          </a:p>
          <a:p>
            <a:endParaRPr lang="fr-FR" altLang="fr-FR" smtClean="0"/>
          </a:p>
          <a:p>
            <a:r>
              <a:rPr lang="fr-FR" altLang="fr-FR" smtClean="0"/>
              <a:t>Analyseur LL(k)</a:t>
            </a:r>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B108270-F0D2-4AAD-81F0-C533363F24DE}" type="slidenum">
              <a:rPr lang="fr-CA" altLang="fr-FR" sz="1200" b="0" smtClean="0">
                <a:solidFill>
                  <a:srgbClr val="898989"/>
                </a:solidFill>
                <a:cs typeface="Arial" pitchFamily="34" charset="0"/>
              </a:rPr>
              <a:pPr>
                <a:spcBef>
                  <a:spcPct val="0"/>
                </a:spcBef>
                <a:spcAft>
                  <a:spcPct val="0"/>
                </a:spcAft>
                <a:buFontTx/>
                <a:buNone/>
              </a:pPr>
              <a:t>384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783765610"/>
      </p:ext>
    </p:extLst>
  </p:cSld>
  <p:clrMapOvr>
    <a:masterClrMapping/>
  </p:clrMapOvr>
  <p:timing>
    <p:tnLst>
      <p:par>
        <p:cTn id="1" dur="indefinite" restart="never" nodeType="tmRoot"/>
      </p:par>
    </p:tn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Grammaire Non LL(1)</a:t>
            </a:r>
            <a:endParaRPr lang="fr-CA" dirty="0"/>
          </a:p>
        </p:txBody>
      </p:sp>
      <p:sp>
        <p:nvSpPr>
          <p:cNvPr id="3" name="Content Placeholder 2"/>
          <p:cNvSpPr>
            <a:spLocks noGrp="1"/>
          </p:cNvSpPr>
          <p:nvPr>
            <p:ph idx="1"/>
          </p:nvPr>
        </p:nvSpPr>
        <p:spPr>
          <a:xfrm>
            <a:off x="457200" y="1752600"/>
            <a:ext cx="7620000" cy="3692525"/>
          </a:xfrm>
        </p:spPr>
        <p:txBody>
          <a:bodyPr/>
          <a:lstStyle/>
          <a:p>
            <a:r>
              <a:rPr lang="fr-CA" altLang="fr-FR" sz="1800" smtClean="0"/>
              <a:t>Considérez la grammaire:</a:t>
            </a:r>
          </a:p>
          <a:p>
            <a:r>
              <a:rPr lang="fr-CA" altLang="fr-FR" sz="1600" b="0" smtClean="0">
                <a:latin typeface="Courier New" pitchFamily="49" charset="0"/>
                <a:cs typeface="Courier New" pitchFamily="49" charset="0"/>
              </a:rPr>
              <a:t>&lt;stmt&gt; ::= if &lt;expr&gt; then &lt;stmt&gt;</a:t>
            </a:r>
          </a:p>
          <a:p>
            <a:r>
              <a:rPr lang="fr-CA" altLang="fr-FR" sz="1600" b="0" smtClean="0">
                <a:latin typeface="Courier New" pitchFamily="49" charset="0"/>
                <a:cs typeface="Courier New" pitchFamily="49" charset="0"/>
              </a:rPr>
              <a:t>	  | if &lt;expr&gt; then &lt;stmt&gt; else &lt;stmt&gt;</a:t>
            </a:r>
          </a:p>
          <a:p>
            <a:r>
              <a:rPr lang="fr-CA" altLang="fr-FR" sz="1800" smtClean="0"/>
              <a:t>On a besoin de factorisation gauche, ce qui donne:</a:t>
            </a:r>
          </a:p>
          <a:p>
            <a:r>
              <a:rPr lang="fr-CA" altLang="fr-FR" sz="1600" b="0" smtClean="0">
                <a:latin typeface="Courier New" pitchFamily="49" charset="0"/>
                <a:cs typeface="Courier New" pitchFamily="49" charset="0"/>
              </a:rPr>
              <a:t>&lt;stmt&gt; ::= if &lt;expr&gt; then &lt;stmt&gt;&lt;stmt’&gt;</a:t>
            </a:r>
          </a:p>
          <a:p>
            <a:r>
              <a:rPr lang="fr-CA" altLang="fr-FR" sz="1600" b="0" smtClean="0">
                <a:latin typeface="Courier New" pitchFamily="49" charset="0"/>
                <a:cs typeface="Courier New" pitchFamily="49" charset="0"/>
              </a:rPr>
              <a:t>&lt;stmt’&gt; ::= else &lt;stmt&gt; | ε</a:t>
            </a:r>
          </a:p>
          <a:p>
            <a:r>
              <a:rPr lang="fr-CA" altLang="fr-FR" sz="1800" smtClean="0"/>
              <a:t>Cherchons les ensembles FIRST et FOLLOW</a:t>
            </a:r>
          </a:p>
          <a:p>
            <a:r>
              <a:rPr lang="fr-CA" altLang="fr-FR" sz="1800" b="0" smtClean="0"/>
              <a:t>FIRST(stmt) = {if}				FIRST(stmt’)={else, ε}</a:t>
            </a:r>
          </a:p>
          <a:p>
            <a:r>
              <a:rPr lang="fr-CA" altLang="fr-FR" sz="1800" b="0" smtClean="0"/>
              <a:t>FOLLOW(stmt) = {$, else}			FOLLOW(stmt’)={$, else}</a:t>
            </a:r>
          </a:p>
          <a:p>
            <a:endParaRPr lang="fr-CA" altLang="fr-FR" sz="1200" i="1" smtClean="0">
              <a:solidFill>
                <a:schemeClr val="tx2"/>
              </a:solidFill>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53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1718D1F-96B0-4D92-BA6B-DD89BE967EAE}" type="slidenum">
              <a:rPr lang="fr-CA" altLang="fr-FR" sz="1200" b="0" smtClean="0">
                <a:solidFill>
                  <a:srgbClr val="898989"/>
                </a:solidFill>
                <a:cs typeface="Arial" pitchFamily="34" charset="0"/>
              </a:rPr>
              <a:pPr>
                <a:spcBef>
                  <a:spcPct val="0"/>
                </a:spcBef>
                <a:spcAft>
                  <a:spcPct val="0"/>
                </a:spcAft>
                <a:buFontTx/>
                <a:buNone/>
              </a:pPr>
              <a:t>385</a:t>
            </a:fld>
            <a:endParaRPr lang="fr-CA" altLang="fr-FR" sz="1200" b="0" smtClean="0">
              <a:solidFill>
                <a:srgbClr val="898989"/>
              </a:solidFill>
              <a:cs typeface="Arial" pitchFamily="34" charset="0"/>
            </a:endParaRPr>
          </a:p>
        </p:txBody>
      </p:sp>
      <p:sp>
        <p:nvSpPr>
          <p:cNvPr id="7" name="Rectangle 6"/>
          <p:cNvSpPr/>
          <p:nvPr/>
        </p:nvSpPr>
        <p:spPr>
          <a:xfrm>
            <a:off x="323850" y="5589588"/>
            <a:ext cx="8424863" cy="71913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spcBef>
                <a:spcPct val="20000"/>
              </a:spcBef>
              <a:spcAft>
                <a:spcPts val="600"/>
              </a:spcAft>
              <a:defRPr/>
            </a:pPr>
            <a:r>
              <a:rPr lang="fr-CA" sz="1400" b="1" i="1" dirty="0">
                <a:solidFill>
                  <a:srgbClr val="D1282E"/>
                </a:solidFill>
              </a:rPr>
              <a:t>Note</a:t>
            </a:r>
            <a:r>
              <a:rPr lang="fr-CA" sz="1400" b="1" i="1" dirty="0">
                <a:solidFill>
                  <a:srgbClr val="000000"/>
                </a:solidFill>
              </a:rPr>
              <a:t>: Ceci est une grammaire partielle (utilisée pour démontrer un concept), c’est la raison pour laquelle on n’a pas spécifié les règles de production associée avec </a:t>
            </a:r>
            <a:r>
              <a:rPr lang="fr-CA" sz="1400" b="1" i="1" dirty="0" err="1">
                <a:solidFill>
                  <a:srgbClr val="000000"/>
                </a:solidFill>
              </a:rPr>
              <a:t>expr</a:t>
            </a:r>
            <a:r>
              <a:rPr lang="fr-CA" sz="1400" b="1" i="1" dirty="0">
                <a:solidFill>
                  <a:srgbClr val="000000"/>
                </a:solidFill>
              </a:rPr>
              <a:t>. Conséquemment, ses ensembles FIRST et FOLLOW ne seront pas calculés.</a:t>
            </a:r>
          </a:p>
        </p:txBody>
      </p:sp>
    </p:spTree>
    <p:extLst>
      <p:ext uri="{BB962C8B-B14F-4D97-AF65-F5344CB8AC3E}">
        <p14:creationId xmlns:p14="http://schemas.microsoft.com/office/powerpoint/2010/main" val="17604897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fade">
                                      <p:cBhvr>
                                        <p:cTn id="7" dur="500"/>
                                        <p:tgtEl>
                                          <p:spTgt spid="3">
                                            <p:txEl>
                                              <p:pRg st="3" end="3"/>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4" end="4"/>
                                            </p:txEl>
                                          </p:spTgt>
                                        </p:tgtEl>
                                        <p:attrNameLst>
                                          <p:attrName>style.visibility</p:attrName>
                                        </p:attrNameLst>
                                      </p:cBhvr>
                                      <p:to>
                                        <p:strVal val="visible"/>
                                      </p:to>
                                    </p:set>
                                    <p:animEffect transition="in" filter="fade">
                                      <p:cBhvr>
                                        <p:cTn id="12" dur="500"/>
                                        <p:tgtEl>
                                          <p:spTgt spid="3">
                                            <p:txEl>
                                              <p:pRg st="4" end="4"/>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animEffect transition="in" filter="fade">
                                      <p:cBhvr>
                                        <p:cTn id="15" dur="500"/>
                                        <p:tgtEl>
                                          <p:spTgt spid="3">
                                            <p:txEl>
                                              <p:pRg st="5" end="5"/>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3">
                                            <p:txEl>
                                              <p:pRg st="6" end="6"/>
                                            </p:txEl>
                                          </p:spTgt>
                                        </p:tgtEl>
                                        <p:attrNameLst>
                                          <p:attrName>style.visibility</p:attrName>
                                        </p:attrNameLst>
                                      </p:cBhvr>
                                      <p:to>
                                        <p:strVal val="visible"/>
                                      </p:to>
                                    </p:set>
                                    <p:animEffect transition="in" filter="fade">
                                      <p:cBhvr>
                                        <p:cTn id="20" dur="500"/>
                                        <p:tgtEl>
                                          <p:spTgt spid="3">
                                            <p:txEl>
                                              <p:pRg st="6" end="6"/>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animEffect transition="in" filter="fade">
                                      <p:cBhvr>
                                        <p:cTn id="25" dur="500"/>
                                        <p:tgtEl>
                                          <p:spTgt spid="3">
                                            <p:txEl>
                                              <p:pRg st="7" end="7"/>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animEffect transition="in" filter="fade">
                                      <p:cBhvr>
                                        <p:cTn id="30" dur="500"/>
                                        <p:tgtEl>
                                          <p:spTgt spid="3">
                                            <p:txEl>
                                              <p:pRg st="8" end="8"/>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Grammaire Non LL(1)</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638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D2B64CD-0B03-467B-8BE4-EF7199805358}" type="slidenum">
              <a:rPr lang="fr-CA" altLang="fr-FR" sz="1200" b="0" smtClean="0">
                <a:solidFill>
                  <a:srgbClr val="898989"/>
                </a:solidFill>
                <a:cs typeface="Arial" pitchFamily="34" charset="0"/>
              </a:rPr>
              <a:pPr>
                <a:spcBef>
                  <a:spcPct val="0"/>
                </a:spcBef>
                <a:spcAft>
                  <a:spcPct val="0"/>
                </a:spcAft>
                <a:buFontTx/>
                <a:buNone/>
              </a:pPr>
              <a:t>386</a:t>
            </a:fld>
            <a:endParaRPr lang="fr-CA" altLang="fr-FR" sz="1200" b="0" smtClean="0">
              <a:solidFill>
                <a:srgbClr val="898989"/>
              </a:solidFill>
              <a:cs typeface="Arial" pitchFamily="34" charset="0"/>
            </a:endParaRPr>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CA" sz="1200" dirty="0" smtClean="0">
                        <a:solidFill>
                          <a:srgbClr val="000000"/>
                        </a:solidFill>
                        <a:latin typeface="Courier New" panose="02070309020205020404" pitchFamily="49" charset="0"/>
                        <a:cs typeface="Courier New" panose="02070309020205020404" pitchFamily="49" charset="0"/>
                      </a:endParaRPr>
                    </a:p>
                  </a:txBody>
                  <a:tcPr marT="45721" marB="45721"/>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eaLnBrk="1" hangingPunct="1">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eaLnBrk="1" hangingPunct="1">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2638216602"/>
      </p:ext>
    </p:extLst>
  </p:cSld>
  <p:clrMapOvr>
    <a:masterClrMapping/>
  </p:clrMapOvr>
  <p:timing>
    <p:tnLst>
      <p:par>
        <p:cTn id="1" dur="indefinite" restart="never" nodeType="tmRoot"/>
      </p:par>
    </p:tn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Grammaire Non LL(1)</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741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EE4E746-C6EC-4E6B-A615-73DC0563DA61}" type="slidenum">
              <a:rPr lang="fr-CA" altLang="fr-FR" sz="1200" b="0" smtClean="0">
                <a:solidFill>
                  <a:srgbClr val="898989"/>
                </a:solidFill>
                <a:cs typeface="Arial" pitchFamily="34" charset="0"/>
              </a:rPr>
              <a:pPr>
                <a:spcBef>
                  <a:spcPct val="0"/>
                </a:spcBef>
                <a:spcAft>
                  <a:spcPct val="0"/>
                </a:spcAft>
                <a:buFontTx/>
                <a:buNone/>
              </a:pPr>
              <a:t>387</a:t>
            </a:fld>
            <a:endParaRPr lang="fr-CA" altLang="fr-FR" sz="1200" b="0" smtClean="0">
              <a:solidFill>
                <a:srgbClr val="898989"/>
              </a:solidFill>
              <a:cs typeface="Arial" pitchFamily="34" charset="0"/>
            </a:endParaRPr>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eaLnBrk="1" hangingPunct="1">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eaLnBrk="1" hangingPunct="1">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2856718760"/>
      </p:ext>
    </p:extLst>
  </p:cSld>
  <p:clrMapOvr>
    <a:masterClrMapping/>
  </p:clrMapOvr>
  <p:timing>
    <p:tnLst>
      <p:par>
        <p:cTn id="1" dur="indefinite" restart="never" nodeType="tmRoot"/>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Grammaire non LL(1)</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843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86ED35A-5DDD-4D25-A8C2-7F67B37F98AC}" type="slidenum">
              <a:rPr lang="fr-CA" altLang="fr-FR" sz="1200" b="0" smtClean="0">
                <a:solidFill>
                  <a:srgbClr val="898989"/>
                </a:solidFill>
                <a:cs typeface="Arial" pitchFamily="34" charset="0"/>
              </a:rPr>
              <a:pPr>
                <a:spcBef>
                  <a:spcPct val="0"/>
                </a:spcBef>
                <a:spcAft>
                  <a:spcPct val="0"/>
                </a:spcAft>
                <a:buFontTx/>
                <a:buNone/>
              </a:pPr>
              <a:t>388</a:t>
            </a:fld>
            <a:endParaRPr lang="fr-CA" altLang="fr-FR" sz="1200" b="0" smtClean="0">
              <a:solidFill>
                <a:srgbClr val="898989"/>
              </a:solidFill>
              <a:cs typeface="Arial" pitchFamily="34" charset="0"/>
            </a:endParaRPr>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r>
                        <a:rPr lang="en-CA" sz="1200" kern="1200" dirty="0" smtClean="0">
                          <a:solidFill>
                            <a:srgbClr val="000000"/>
                          </a:solidFill>
                          <a:latin typeface="Courier New" panose="02070309020205020404" pitchFamily="49" charset="0"/>
                          <a:ea typeface="+mn-ea"/>
                          <a:cs typeface="Courier New" panose="02070309020205020404" pitchFamily="49" charset="0"/>
                          <a:sym typeface="Wingdings" panose="05000000000000000000" pitchFamily="2" charset="2"/>
                        </a:rPr>
                        <a:t></a:t>
                      </a:r>
                    </a:p>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else &lt;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eaLnBrk="1" hangingPunct="1">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eaLnBrk="1" hangingPunct="1">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384847129"/>
      </p:ext>
    </p:extLst>
  </p:cSld>
  <p:clrMapOvr>
    <a:masterClrMapping/>
  </p:clrMapOvr>
  <p:timing>
    <p:tnLst>
      <p:par>
        <p:cTn id="1" dur="indefinite" restart="never" nodeType="tmRoot"/>
      </p:par>
    </p:tn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Grammaire non LL(1)</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946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99CD7A4-F41D-45DA-95B4-3CF6322E7C28}" type="slidenum">
              <a:rPr lang="fr-CA" altLang="fr-FR" sz="1200" b="0" smtClean="0">
                <a:solidFill>
                  <a:srgbClr val="898989"/>
                </a:solidFill>
                <a:cs typeface="Arial" pitchFamily="34" charset="0"/>
              </a:rPr>
              <a:pPr>
                <a:spcBef>
                  <a:spcPct val="0"/>
                </a:spcBef>
                <a:spcAft>
                  <a:spcPct val="0"/>
                </a:spcAft>
                <a:buFontTx/>
                <a:buNone/>
              </a:pPr>
              <a:t>389</a:t>
            </a:fld>
            <a:endParaRPr lang="fr-CA" altLang="fr-FR" sz="1200" b="0" smtClean="0">
              <a:solidFill>
                <a:srgbClr val="898989"/>
              </a:solidFill>
              <a:cs typeface="Arial" pitchFamily="34" charset="0"/>
            </a:endParaRPr>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endParaRPr lang="fr-CA" sz="1800" dirty="0"/>
                    </a:p>
                  </a:txBody>
                  <a:tcPr marT="45721" marB="45721"/>
                </a:tc>
                <a:tc>
                  <a:txBody>
                    <a:bodyPr/>
                    <a:lstStyle/>
                    <a:p>
                      <a:pPr algn="ctr"/>
                      <a:endParaRPr lang="fr-CA" sz="1800" dirty="0"/>
                    </a:p>
                  </a:txBody>
                  <a:tcPr marT="45721" marB="45721"/>
                </a:tc>
                <a:tc>
                  <a:txBody>
                    <a:bodyPr/>
                    <a:lstStyle/>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r>
                        <a:rPr lang="en-CA" sz="1200" kern="1200" dirty="0" smtClean="0">
                          <a:solidFill>
                            <a:srgbClr val="000000"/>
                          </a:solidFill>
                          <a:latin typeface="Courier New" panose="02070309020205020404" pitchFamily="49" charset="0"/>
                          <a:ea typeface="+mn-ea"/>
                          <a:cs typeface="Courier New" panose="02070309020205020404" pitchFamily="49" charset="0"/>
                          <a:sym typeface="Wingdings" panose="05000000000000000000" pitchFamily="2" charset="2"/>
                        </a:rPr>
                        <a:t></a:t>
                      </a:r>
                    </a:p>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else &lt;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eaLnBrk="1" hangingPunct="1">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eaLnBrk="1" hangingPunct="1">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4255448467"/>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7" name="Rectangle 2"/>
          <p:cNvSpPr>
            <a:spLocks noGrp="1" noChangeArrowheads="1"/>
          </p:cNvSpPr>
          <p:nvPr>
            <p:ph type="title"/>
          </p:nvPr>
        </p:nvSpPr>
        <p:spPr>
          <a:xfrm>
            <a:off x="457200" y="152400"/>
            <a:ext cx="6934200" cy="1371600"/>
          </a:xfrm>
        </p:spPr>
        <p:txBody>
          <a:bodyPr/>
          <a:lstStyle/>
          <a:p>
            <a:pPr eaLnBrk="1" fontAlgn="auto" hangingPunct="1">
              <a:spcAft>
                <a:spcPts val="0"/>
              </a:spcAft>
              <a:defRPr/>
            </a:pPr>
            <a:r>
              <a:rPr lang="fr-FR" altLang="fr-FR" dirty="0" smtClean="0"/>
              <a:t>Problèmes avec les méthodes agiles</a:t>
            </a:r>
          </a:p>
        </p:txBody>
      </p:sp>
      <p:sp>
        <p:nvSpPr>
          <p:cNvPr id="27651" name="Rectangle 3"/>
          <p:cNvSpPr>
            <a:spLocks noGrp="1" noChangeArrowheads="1"/>
          </p:cNvSpPr>
          <p:nvPr>
            <p:ph type="body" idx="1"/>
          </p:nvPr>
        </p:nvSpPr>
        <p:spPr/>
        <p:txBody>
          <a:bodyPr/>
          <a:lstStyle/>
          <a:p>
            <a:pPr eaLnBrk="1" hangingPunct="1"/>
            <a:r>
              <a:rPr lang="fr-FR" altLang="fr-FR" sz="2400" smtClean="0"/>
              <a:t>Il peut être difficile de maintenir l'intérêt des clients qui sont impliqués dans le processus</a:t>
            </a:r>
          </a:p>
          <a:p>
            <a:pPr eaLnBrk="1" hangingPunct="1"/>
            <a:endParaRPr lang="fr-FR" altLang="fr-FR" sz="2400" smtClean="0"/>
          </a:p>
          <a:p>
            <a:pPr eaLnBrk="1" hangingPunct="1"/>
            <a:r>
              <a:rPr lang="fr-FR" altLang="fr-FR" sz="2400" smtClean="0"/>
              <a:t>Membres de l'équipe peuvent être inadaptées à l’intensité qui caractérise les méthodes agiles</a:t>
            </a:r>
          </a:p>
          <a:p>
            <a:pPr eaLnBrk="1" hangingPunct="1"/>
            <a:endParaRPr lang="fr-FR" altLang="fr-FR" sz="2400" smtClean="0"/>
          </a:p>
          <a:p>
            <a:pPr eaLnBrk="1" hangingPunct="1"/>
            <a:r>
              <a:rPr lang="fr-FR" altLang="fr-FR" sz="2400" smtClean="0"/>
              <a:t>Le minimisation de documentation: presque rien n'est capturé, le code est la seule autorité</a:t>
            </a:r>
          </a:p>
        </p:txBody>
      </p:sp>
      <p:sp>
        <p:nvSpPr>
          <p:cNvPr id="27652"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C3F25C45-CB30-4266-92F4-CB4F0CE51F75}" type="slidenum">
              <a:rPr lang="fr-CA" smtClean="0">
                <a:solidFill>
                  <a:srgbClr val="000000">
                    <a:tint val="75000"/>
                  </a:srgbClr>
                </a:solidFill>
              </a:rPr>
              <a:pPr>
                <a:defRPr/>
              </a:pPr>
              <a:t>39</a:t>
            </a:fld>
            <a:endParaRPr lang="fr-CA">
              <a:solidFill>
                <a:srgbClr val="000000">
                  <a:tint val="75000"/>
                </a:srgbClr>
              </a:solidFill>
            </a:endParaRPr>
          </a:p>
        </p:txBody>
      </p:sp>
    </p:spTree>
    <p:extLst>
      <p:ext uri="{BB962C8B-B14F-4D97-AF65-F5344CB8AC3E}">
        <p14:creationId xmlns:p14="http://schemas.microsoft.com/office/powerpoint/2010/main" val="3274926916"/>
      </p:ext>
    </p:extLst>
  </p:cSld>
  <p:clrMapOvr>
    <a:masterClrMapping/>
  </p:clrMapOvr>
  <p:timing>
    <p:tnLst>
      <p:par>
        <p:cTn id="1" dur="indefinite" restart="never" nodeType="tmRoot"/>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Grammaire non LL(1)</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048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3491FBB-4913-4BEF-8D7C-693339B9D7C5}" type="slidenum">
              <a:rPr lang="fr-CA" altLang="fr-FR" sz="1200" b="0" smtClean="0">
                <a:solidFill>
                  <a:srgbClr val="898989"/>
                </a:solidFill>
                <a:cs typeface="Arial" pitchFamily="34" charset="0"/>
              </a:rPr>
              <a:pPr>
                <a:spcBef>
                  <a:spcPct val="0"/>
                </a:spcBef>
                <a:spcAft>
                  <a:spcPct val="0"/>
                </a:spcAft>
                <a:buFontTx/>
                <a:buNone/>
              </a:pPr>
              <a:t>390</a:t>
            </a:fld>
            <a:endParaRPr lang="fr-CA" altLang="fr-FR" sz="1200" b="0" smtClean="0">
              <a:solidFill>
                <a:srgbClr val="898989"/>
              </a:solidFill>
              <a:cs typeface="Arial" pitchFamily="34" charset="0"/>
            </a:endParaRPr>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r>
                        <a:rPr lang="en-CA" sz="1200" kern="1200" dirty="0" smtClean="0">
                          <a:solidFill>
                            <a:srgbClr val="000000"/>
                          </a:solidFill>
                          <a:latin typeface="Courier New" panose="02070309020205020404" pitchFamily="49" charset="0"/>
                          <a:ea typeface="+mn-ea"/>
                          <a:cs typeface="Courier New" panose="02070309020205020404" pitchFamily="49" charset="0"/>
                          <a:sym typeface="Wingdings" panose="05000000000000000000" pitchFamily="2" charset="2"/>
                        </a:rPr>
                        <a:t></a:t>
                      </a:r>
                    </a:p>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else &lt;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r>
                        <a:rPr lang="en-CA" sz="1200" kern="1200" dirty="0" smtClean="0">
                          <a:solidFill>
                            <a:srgbClr val="000000"/>
                          </a:solidFill>
                          <a:latin typeface="Courier New" panose="02070309020205020404" pitchFamily="49" charset="0"/>
                          <a:ea typeface="+mn-ea"/>
                          <a:cs typeface="Courier New" panose="02070309020205020404" pitchFamily="49" charset="0"/>
                        </a:rPr>
                        <a:t> </a:t>
                      </a: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
        <p:nvSpPr>
          <p:cNvPr id="7" name="Rectangle 6"/>
          <p:cNvSpPr/>
          <p:nvPr/>
        </p:nvSpPr>
        <p:spPr>
          <a:xfrm>
            <a:off x="4716463" y="1916113"/>
            <a:ext cx="2808287"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en-CA" sz="1600" dirty="0">
                <a:solidFill>
                  <a:schemeClr val="tx1"/>
                </a:solidFill>
              </a:rPr>
              <a:t>FOLLOW(</a:t>
            </a:r>
            <a:r>
              <a:rPr lang="en-CA" sz="1600" dirty="0" err="1">
                <a:solidFill>
                  <a:schemeClr val="tx1"/>
                </a:solidFill>
              </a:rPr>
              <a:t>stmt</a:t>
            </a:r>
            <a:r>
              <a:rPr lang="en-CA" sz="1600" dirty="0">
                <a:solidFill>
                  <a:schemeClr val="tx1"/>
                </a:solidFill>
              </a:rPr>
              <a:t>) = {$, else} </a:t>
            </a:r>
            <a:r>
              <a:rPr lang="fr-CA" sz="1600" dirty="0">
                <a:solidFill>
                  <a:schemeClr val="tx1"/>
                </a:solidFill>
              </a:rPr>
              <a:t>FOLLOW(</a:t>
            </a:r>
            <a:r>
              <a:rPr lang="fr-CA" sz="1600" dirty="0" err="1">
                <a:solidFill>
                  <a:schemeClr val="tx1"/>
                </a:solidFill>
              </a:rPr>
              <a:t>stmt</a:t>
            </a:r>
            <a:r>
              <a:rPr lang="fr-CA" sz="1600" dirty="0">
                <a:solidFill>
                  <a:schemeClr val="tx1"/>
                </a:solidFill>
              </a:rPr>
              <a:t>’)={$, </a:t>
            </a:r>
            <a:r>
              <a:rPr lang="fr-CA" sz="1600" dirty="0" err="1">
                <a:solidFill>
                  <a:schemeClr val="tx1"/>
                </a:solidFill>
              </a:rPr>
              <a:t>else</a:t>
            </a:r>
            <a:r>
              <a:rPr lang="fr-CA" sz="1600" dirty="0">
                <a:solidFill>
                  <a:schemeClr val="tx1"/>
                </a:solidFill>
              </a:rPr>
              <a:t>}</a:t>
            </a:r>
          </a:p>
          <a:p>
            <a:pPr eaLnBrk="1" hangingPunct="1">
              <a:defRPr/>
            </a:pPr>
            <a:r>
              <a:rPr lang="en-CA" sz="1600" dirty="0">
                <a:solidFill>
                  <a:schemeClr val="tx1"/>
                </a:solidFill>
              </a:rPr>
              <a:t>…</a:t>
            </a:r>
            <a:endParaRPr lang="el-GR" sz="1600" dirty="0">
              <a:solidFill>
                <a:schemeClr val="tx1"/>
              </a:solidFill>
            </a:endParaRPr>
          </a:p>
        </p:txBody>
      </p:sp>
      <p:sp>
        <p:nvSpPr>
          <p:cNvPr id="8" name="Rectangle 7"/>
          <p:cNvSpPr/>
          <p:nvPr/>
        </p:nvSpPr>
        <p:spPr>
          <a:xfrm>
            <a:off x="1547813" y="1916113"/>
            <a:ext cx="2519362" cy="865187"/>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 = {if}</a:t>
            </a:r>
          </a:p>
          <a:p>
            <a:pPr eaLnBrk="1" hangingPunct="1">
              <a:defRPr/>
            </a:pPr>
            <a:r>
              <a:rPr lang="fr-CA" sz="1600" dirty="0">
                <a:solidFill>
                  <a:schemeClr val="tx1"/>
                </a:solidFill>
              </a:rPr>
              <a:t>FIRST(</a:t>
            </a:r>
            <a:r>
              <a:rPr lang="fr-CA" sz="1600" dirty="0" err="1">
                <a:solidFill>
                  <a:schemeClr val="tx1"/>
                </a:solidFill>
              </a:rPr>
              <a:t>stmt</a:t>
            </a:r>
            <a:r>
              <a:rPr lang="fr-CA" sz="1600" dirty="0">
                <a:solidFill>
                  <a:schemeClr val="tx1"/>
                </a:solidFill>
              </a:rPr>
              <a:t>’)={</a:t>
            </a:r>
            <a:r>
              <a:rPr lang="fr-CA" sz="1600" dirty="0" err="1">
                <a:solidFill>
                  <a:schemeClr val="tx1"/>
                </a:solidFill>
              </a:rPr>
              <a:t>else</a:t>
            </a:r>
            <a:r>
              <a:rPr lang="fr-CA" sz="1600" dirty="0">
                <a:solidFill>
                  <a:schemeClr val="tx1"/>
                </a:solidFill>
              </a:rPr>
              <a:t>, </a:t>
            </a:r>
            <a:r>
              <a:rPr lang="el-GR" sz="1600" dirty="0">
                <a:solidFill>
                  <a:schemeClr val="tx1"/>
                </a:solidFill>
              </a:rPr>
              <a:t>ε}</a:t>
            </a:r>
            <a:endParaRPr lang="en-CA" sz="1600" dirty="0">
              <a:solidFill>
                <a:schemeClr val="tx1"/>
              </a:solidFill>
            </a:endParaRPr>
          </a:p>
          <a:p>
            <a:pPr eaLnBrk="1" hangingPunct="1">
              <a:defRPr/>
            </a:pPr>
            <a:r>
              <a:rPr lang="en-CA" sz="1600" dirty="0">
                <a:solidFill>
                  <a:schemeClr val="tx1"/>
                </a:solidFill>
              </a:rPr>
              <a:t>…</a:t>
            </a:r>
            <a:endParaRPr lang="el-GR" sz="1600" dirty="0">
              <a:solidFill>
                <a:schemeClr val="tx1"/>
              </a:solidFill>
            </a:endParaRPr>
          </a:p>
        </p:txBody>
      </p:sp>
      <p:sp>
        <p:nvSpPr>
          <p:cNvPr id="10" name="Rectangle 9"/>
          <p:cNvSpPr/>
          <p:nvPr/>
        </p:nvSpPr>
        <p:spPr>
          <a:xfrm>
            <a:off x="1547813" y="2924175"/>
            <a:ext cx="5976937" cy="129698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if &lt;expr&gt; then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a:t>
            </a:r>
          </a:p>
          <a:p>
            <a:pPr>
              <a:spcBef>
                <a:spcPct val="20000"/>
              </a:spcBef>
              <a:spcAft>
                <a:spcPts val="600"/>
              </a:spcAft>
              <a:defRPr/>
            </a:pPr>
            <a:r>
              <a:rPr lang="en-CA" dirty="0">
                <a:solidFill>
                  <a:srgbClr val="000000"/>
                </a:solidFill>
                <a:latin typeface="Courier New" panose="02070309020205020404" pitchFamily="49" charset="0"/>
                <a:cs typeface="Courier New" panose="02070309020205020404" pitchFamily="49" charset="0"/>
              </a:rPr>
              <a:t>&lt;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else &lt;</a:t>
            </a:r>
            <a:r>
              <a:rPr lang="en-CA" dirty="0" err="1">
                <a:solidFill>
                  <a:srgbClr val="000000"/>
                </a:solidFill>
                <a:latin typeface="Courier New" panose="02070309020205020404" pitchFamily="49" charset="0"/>
                <a:cs typeface="Courier New" panose="02070309020205020404" pitchFamily="49" charset="0"/>
              </a:rPr>
              <a:t>stmt</a:t>
            </a:r>
            <a:r>
              <a:rPr lang="en-CA" dirty="0">
                <a:solidFill>
                  <a:srgbClr val="000000"/>
                </a:solidFill>
                <a:latin typeface="Courier New" panose="02070309020205020404" pitchFamily="49" charset="0"/>
                <a:cs typeface="Courier New" panose="02070309020205020404" pitchFamily="49" charset="0"/>
              </a:rPr>
              <a:t>&gt; | </a:t>
            </a:r>
            <a:r>
              <a:rPr lang="el-GR" dirty="0">
                <a:solidFill>
                  <a:srgbClr val="000000"/>
                </a:solidFill>
                <a:latin typeface="Courier New" panose="02070309020205020404" pitchFamily="49" charset="0"/>
                <a:cs typeface="Courier New" panose="02070309020205020404" pitchFamily="49" charset="0"/>
              </a:rPr>
              <a:t>ε</a:t>
            </a:r>
            <a:endParaRPr lang="en-CA" dirty="0">
              <a:solidFill>
                <a:srgbClr val="000000"/>
              </a:solidFill>
              <a:latin typeface="Courier New" panose="02070309020205020404" pitchFamily="49" charset="0"/>
              <a:cs typeface="Courier New" panose="02070309020205020404" pitchFamily="49" charset="0"/>
            </a:endParaRPr>
          </a:p>
        </p:txBody>
      </p:sp>
      <p:sp>
        <p:nvSpPr>
          <p:cNvPr id="3" name="Rectangle 2"/>
          <p:cNvSpPr/>
          <p:nvPr/>
        </p:nvSpPr>
        <p:spPr>
          <a:xfrm>
            <a:off x="5724525" y="6092825"/>
            <a:ext cx="1368425" cy="720725"/>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3237144799"/>
      </p:ext>
    </p:extLst>
  </p:cSld>
  <p:clrMapOvr>
    <a:masterClrMapping/>
  </p:clrMapOvr>
  <p:timing>
    <p:tnLst>
      <p:par>
        <p:cTn id="1" dur="indefinite" restart="never" nodeType="tmRoot"/>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Grammaire non LL(1)</a:t>
            </a:r>
          </a:p>
        </p:txBody>
      </p:sp>
      <p:sp>
        <p:nvSpPr>
          <p:cNvPr id="21507" name="Content Placeholder 2"/>
          <p:cNvSpPr>
            <a:spLocks noGrp="1"/>
          </p:cNvSpPr>
          <p:nvPr>
            <p:ph idx="1"/>
          </p:nvPr>
        </p:nvSpPr>
        <p:spPr>
          <a:xfrm>
            <a:off x="457200" y="1752600"/>
            <a:ext cx="7620000" cy="2540000"/>
          </a:xfrm>
        </p:spPr>
        <p:txBody>
          <a:bodyPr/>
          <a:lstStyle/>
          <a:p>
            <a:r>
              <a:rPr lang="fr-CA" altLang="fr-FR" smtClean="0"/>
              <a:t>On envisage un problème parce que, pour un token d’entrée </a:t>
            </a:r>
            <a:r>
              <a:rPr lang="fr-CA" altLang="fr-FR" smtClean="0">
                <a:latin typeface="Courier New" pitchFamily="49" charset="0"/>
                <a:cs typeface="Courier New" pitchFamily="49" charset="0"/>
              </a:rPr>
              <a:t>else </a:t>
            </a:r>
            <a:r>
              <a:rPr lang="fr-CA" altLang="fr-FR" smtClean="0">
                <a:cs typeface="Courier New" pitchFamily="49" charset="0"/>
              </a:rPr>
              <a:t>et un sommet de pile de </a:t>
            </a:r>
            <a:r>
              <a:rPr lang="fr-CA" altLang="fr-FR" smtClean="0">
                <a:latin typeface="Courier New" pitchFamily="49" charset="0"/>
                <a:cs typeface="Courier New" pitchFamily="49" charset="0"/>
              </a:rPr>
              <a:t>stmt, </a:t>
            </a:r>
            <a:r>
              <a:rPr lang="fr-CA" altLang="fr-FR" smtClean="0">
                <a:cs typeface="Courier New" pitchFamily="49" charset="0"/>
              </a:rPr>
              <a:t>on ne sait pas quelle production choisir:</a:t>
            </a:r>
          </a:p>
          <a:p>
            <a:pPr lvl="1"/>
            <a:r>
              <a:rPr lang="fr-CA" altLang="fr-FR" sz="1800" smtClean="0">
                <a:latin typeface="Courier New" pitchFamily="49" charset="0"/>
                <a:cs typeface="Courier New" pitchFamily="49" charset="0"/>
              </a:rPr>
              <a:t>&lt;stmt’&gt;</a:t>
            </a:r>
            <a:r>
              <a:rPr lang="fr-CA" altLang="fr-FR" sz="1800" smtClean="0">
                <a:latin typeface="Courier New" pitchFamily="49" charset="0"/>
                <a:cs typeface="Courier New" pitchFamily="49" charset="0"/>
                <a:sym typeface="Wingdings" pitchFamily="2" charset="2"/>
              </a:rPr>
              <a:t></a:t>
            </a:r>
            <a:r>
              <a:rPr lang="fr-CA" altLang="fr-FR" sz="1800" smtClean="0">
                <a:latin typeface="Courier New" pitchFamily="49" charset="0"/>
                <a:cs typeface="Courier New" pitchFamily="49" charset="0"/>
              </a:rPr>
              <a:t>else &lt;stmt&gt;</a:t>
            </a:r>
          </a:p>
          <a:p>
            <a:pPr lvl="1"/>
            <a:r>
              <a:rPr lang="fr-CA" altLang="fr-FR" sz="1800" smtClean="0">
                <a:latin typeface="Courier New" pitchFamily="49" charset="0"/>
                <a:cs typeface="Courier New" pitchFamily="49" charset="0"/>
              </a:rPr>
              <a:t>&lt;stmt’&gt;</a:t>
            </a:r>
            <a:r>
              <a:rPr lang="fr-CA" altLang="fr-FR" sz="1800" smtClean="0">
                <a:latin typeface="Courier New" pitchFamily="49" charset="0"/>
                <a:cs typeface="Courier New" pitchFamily="49" charset="0"/>
                <a:sym typeface="Wingdings" pitchFamily="2" charset="2"/>
              </a:rPr>
              <a:t></a:t>
            </a:r>
            <a:r>
              <a:rPr lang="fr-CA" altLang="fr-FR" sz="1800" smtClean="0">
                <a:latin typeface="Courier New" pitchFamily="49" charset="0"/>
                <a:cs typeface="Courier New" pitchFamily="49" charset="0"/>
              </a:rPr>
              <a:t>ε</a:t>
            </a:r>
          </a:p>
          <a:p>
            <a:pPr lvl="1"/>
            <a:endParaRPr lang="fr-CA" altLang="fr-FR" sz="1800" smtClean="0">
              <a:latin typeface="Courier New" pitchFamily="49" charset="0"/>
              <a:cs typeface="Courier New" pitchFamily="49" charset="0"/>
            </a:endParaRPr>
          </a:p>
          <a:p>
            <a:r>
              <a:rPr lang="fr-CA" altLang="fr-FR" smtClean="0">
                <a:cs typeface="Courier New" pitchFamily="49" charset="0"/>
              </a:rPr>
              <a:t>Conséquemment, ceci n’est pas une grammaire LL(1)</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15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4BDAF7D-48BA-4B4E-B326-EFE998E88A97}" type="slidenum">
              <a:rPr lang="fr-CA" altLang="fr-FR" sz="1200" b="0" smtClean="0">
                <a:solidFill>
                  <a:srgbClr val="898989"/>
                </a:solidFill>
                <a:cs typeface="Arial" pitchFamily="34" charset="0"/>
              </a:rPr>
              <a:pPr>
                <a:spcBef>
                  <a:spcPct val="0"/>
                </a:spcBef>
                <a:spcAft>
                  <a:spcPct val="0"/>
                </a:spcAft>
                <a:buFontTx/>
                <a:buNone/>
              </a:pPr>
              <a:t>391</a:t>
            </a:fld>
            <a:endParaRPr lang="fr-CA" altLang="fr-FR" sz="1200" b="0" smtClean="0">
              <a:solidFill>
                <a:srgbClr val="898989"/>
              </a:solidFill>
              <a:cs typeface="Arial" pitchFamily="34" charset="0"/>
            </a:endParaRPr>
          </a:p>
        </p:txBody>
      </p:sp>
      <p:graphicFrame>
        <p:nvGraphicFramePr>
          <p:cNvPr id="6" name="Table 5"/>
          <p:cNvGraphicFramePr>
            <a:graphicFrameLocks noGrp="1"/>
          </p:cNvGraphicFramePr>
          <p:nvPr/>
        </p:nvGraphicFramePr>
        <p:xfrm>
          <a:off x="0" y="4437063"/>
          <a:ext cx="9144000" cy="2420937"/>
        </p:xfrm>
        <a:graphic>
          <a:graphicData uri="http://schemas.openxmlformats.org/drawingml/2006/table">
            <a:tbl>
              <a:tblPr firstRow="1" bandRow="1">
                <a:tableStyleId>{7DF18680-E054-41AD-8BC1-D1AEF772440D}</a:tableStyleId>
              </a:tblPr>
              <a:tblGrid>
                <a:gridCol w="1828800"/>
                <a:gridCol w="1828800"/>
                <a:gridCol w="1828800"/>
                <a:gridCol w="1828800"/>
                <a:gridCol w="1828800"/>
              </a:tblGrid>
              <a:tr h="746653">
                <a:tc>
                  <a:txBody>
                    <a:bodyPr/>
                    <a:lstStyle/>
                    <a:p>
                      <a:pPr algn="ctr"/>
                      <a:endParaRPr lang="fr-CA" sz="1800" b="1" dirty="0">
                        <a:solidFill>
                          <a:schemeClr val="bg1"/>
                        </a:solidFill>
                      </a:endParaRPr>
                    </a:p>
                  </a:txBody>
                  <a:tcPr marT="45721" marB="45721"/>
                </a:tc>
                <a:tc>
                  <a:txBody>
                    <a:bodyPr/>
                    <a:lstStyle/>
                    <a:p>
                      <a:pPr algn="ctr"/>
                      <a:r>
                        <a:rPr lang="en-CA" sz="1800" dirty="0" smtClean="0"/>
                        <a:t>if</a:t>
                      </a:r>
                      <a:endParaRPr lang="fr-CA" sz="1800" dirty="0"/>
                    </a:p>
                  </a:txBody>
                  <a:tcPr marT="45721" marB="45721"/>
                </a:tc>
                <a:tc>
                  <a:txBody>
                    <a:bodyPr/>
                    <a:lstStyle/>
                    <a:p>
                      <a:pPr algn="ctr"/>
                      <a:r>
                        <a:rPr lang="en-CA" sz="1800" dirty="0" smtClean="0"/>
                        <a:t>then</a:t>
                      </a:r>
                      <a:endParaRPr lang="fr-CA" sz="1800" dirty="0"/>
                    </a:p>
                  </a:txBody>
                  <a:tcPr marT="45721" marB="45721"/>
                </a:tc>
                <a:tc>
                  <a:txBody>
                    <a:bodyPr/>
                    <a:lstStyle/>
                    <a:p>
                      <a:pPr algn="ctr"/>
                      <a:r>
                        <a:rPr lang="en-CA" sz="1800" dirty="0" smtClean="0"/>
                        <a:t>else</a:t>
                      </a:r>
                      <a:endParaRPr lang="fr-CA" sz="1800" dirty="0"/>
                    </a:p>
                  </a:txBody>
                  <a:tcPr marT="45721" marB="45721"/>
                </a:tc>
                <a:tc>
                  <a:txBody>
                    <a:bodyPr/>
                    <a:lstStyle/>
                    <a:p>
                      <a:pPr algn="ctr"/>
                      <a:r>
                        <a:rPr lang="en-CA" sz="1800" dirty="0" smtClean="0"/>
                        <a:t>$</a:t>
                      </a:r>
                      <a:endParaRPr lang="fr-CA" sz="1800" dirty="0"/>
                    </a:p>
                  </a:txBody>
                  <a:tcPr marT="45721" marB="45721"/>
                </a:tc>
              </a:tr>
              <a:tr h="917260">
                <a:tc>
                  <a:txBody>
                    <a:bodyPr/>
                    <a:lstStyle/>
                    <a:p>
                      <a:pPr algn="ctr"/>
                      <a:r>
                        <a:rPr lang="en-CA" sz="1800" b="1" dirty="0" err="1" smtClean="0">
                          <a:solidFill>
                            <a:schemeClr val="bg1"/>
                          </a:solidFill>
                        </a:rPr>
                        <a:t>stmt</a:t>
                      </a:r>
                      <a:endParaRPr lang="fr-CA" sz="1800" b="1" dirty="0">
                        <a:solidFill>
                          <a:schemeClr val="bg1"/>
                        </a:solidFill>
                      </a:endParaRPr>
                    </a:p>
                  </a:txBody>
                  <a:tcPr marT="45721" marB="45721">
                    <a:solidFill>
                      <a:schemeClr val="accent5"/>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r>
                        <a:rPr lang="en-CA" sz="1200" dirty="0" smtClean="0">
                          <a:solidFill>
                            <a:srgbClr val="000000"/>
                          </a:solidFill>
                          <a:latin typeface="Courier New" panose="02070309020205020404" pitchFamily="49" charset="0"/>
                          <a:cs typeface="Courier New" panose="02070309020205020404" pitchFamily="49" charset="0"/>
                          <a:sym typeface="Wingdings" panose="05000000000000000000" pitchFamily="2" charset="2"/>
                        </a:rPr>
                        <a:t></a:t>
                      </a:r>
                    </a:p>
                    <a:p>
                      <a:pPr marL="0" marR="0" lvl="0" indent="0" algn="ctr" defTabSz="914400" rtl="0" eaLnBrk="1" fontAlgn="auto" latinLnBrk="0" hangingPunct="1">
                        <a:lnSpc>
                          <a:spcPct val="100000"/>
                        </a:lnSpc>
                        <a:spcBef>
                          <a:spcPts val="0"/>
                        </a:spcBef>
                        <a:spcAft>
                          <a:spcPts val="0"/>
                        </a:spcAft>
                        <a:buClrTx/>
                        <a:buSzTx/>
                        <a:buFontTx/>
                        <a:buNone/>
                        <a:tabLst/>
                        <a:defRPr/>
                      </a:pPr>
                      <a:r>
                        <a:rPr lang="en-CA" sz="1200" dirty="0" smtClean="0">
                          <a:solidFill>
                            <a:srgbClr val="000000"/>
                          </a:solidFill>
                          <a:latin typeface="Courier New" panose="02070309020205020404" pitchFamily="49" charset="0"/>
                          <a:cs typeface="Courier New" panose="02070309020205020404" pitchFamily="49" charset="0"/>
                        </a:rPr>
                        <a:t>if &lt;expr&gt; then &lt;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&gt;&lt;</a:t>
                      </a:r>
                      <a:r>
                        <a:rPr lang="en-CA" sz="1200" dirty="0" err="1" smtClean="0">
                          <a:solidFill>
                            <a:srgbClr val="000000"/>
                          </a:solidFill>
                          <a:latin typeface="Courier New" panose="02070309020205020404" pitchFamily="49" charset="0"/>
                          <a:cs typeface="Courier New" panose="02070309020205020404" pitchFamily="49" charset="0"/>
                        </a:rPr>
                        <a:t>stmt</a:t>
                      </a:r>
                      <a:r>
                        <a:rPr lang="en-CA" sz="1200" dirty="0" smtClean="0">
                          <a:solidFill>
                            <a:srgbClr val="000000"/>
                          </a:solidFill>
                          <a:latin typeface="Courier New" panose="02070309020205020404" pitchFamily="49" charset="0"/>
                          <a:cs typeface="Courier New" panose="02070309020205020404" pitchFamily="49" charset="0"/>
                        </a:rPr>
                        <a:t>’&gt;</a:t>
                      </a:r>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r>
              <a:tr h="757024">
                <a:tc>
                  <a:txBody>
                    <a:bodyPr/>
                    <a:lstStyle/>
                    <a:p>
                      <a:pPr algn="ctr"/>
                      <a:r>
                        <a:rPr lang="en-CA" sz="1800" b="1" dirty="0" err="1" smtClean="0">
                          <a:solidFill>
                            <a:schemeClr val="bg1"/>
                          </a:solidFill>
                        </a:rPr>
                        <a:t>stmt</a:t>
                      </a:r>
                      <a:r>
                        <a:rPr lang="en-CA" sz="1800" b="1" dirty="0" smtClean="0">
                          <a:solidFill>
                            <a:schemeClr val="bg1"/>
                          </a:solidFill>
                        </a:rPr>
                        <a:t>’</a:t>
                      </a:r>
                      <a:endParaRPr lang="fr-CA" sz="1800" b="1" dirty="0">
                        <a:solidFill>
                          <a:schemeClr val="bg1"/>
                        </a:solidFill>
                      </a:endParaRPr>
                    </a:p>
                  </a:txBody>
                  <a:tcPr marT="45721" marB="45721">
                    <a:solidFill>
                      <a:schemeClr val="accent5"/>
                    </a:solidFill>
                  </a:tcPr>
                </a:tc>
                <a:tc>
                  <a:txBody>
                    <a:bodyPr/>
                    <a:lstStyle/>
                    <a:p>
                      <a:pPr algn="ctr"/>
                      <a:r>
                        <a:rPr lang="en-CA" sz="1800" dirty="0" smtClean="0"/>
                        <a:t>-</a:t>
                      </a:r>
                      <a:endParaRPr lang="fr-CA" sz="1800" dirty="0"/>
                    </a:p>
                  </a:txBody>
                  <a:tcPr marT="45721" marB="45721"/>
                </a:tc>
                <a:tc>
                  <a:txBody>
                    <a:bodyPr/>
                    <a:lstStyle/>
                    <a:p>
                      <a:pPr algn="ctr"/>
                      <a:r>
                        <a:rPr lang="en-CA" sz="1800" dirty="0" smtClean="0"/>
                        <a:t>-</a:t>
                      </a:r>
                      <a:endParaRPr lang="fr-CA" sz="1800" dirty="0"/>
                    </a:p>
                  </a:txBody>
                  <a:tcPr marT="45721" marB="45721"/>
                </a:tc>
                <a:tc>
                  <a:txBody>
                    <a:bodyPr/>
                    <a:lstStyle/>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r>
                        <a:rPr lang="en-CA" sz="1200" kern="1200" dirty="0" smtClean="0">
                          <a:solidFill>
                            <a:srgbClr val="000000"/>
                          </a:solidFill>
                          <a:latin typeface="Courier New" panose="02070309020205020404" pitchFamily="49" charset="0"/>
                          <a:ea typeface="+mn-ea"/>
                          <a:cs typeface="Courier New" panose="02070309020205020404" pitchFamily="49" charset="0"/>
                          <a:sym typeface="Wingdings" panose="05000000000000000000" pitchFamily="2" charset="2"/>
                        </a:rPr>
                        <a:t></a:t>
                      </a:r>
                    </a:p>
                    <a:p>
                      <a:pPr algn="ctr"/>
                      <a:r>
                        <a:rPr lang="en-CA" sz="1200" kern="1200" dirty="0" smtClean="0">
                          <a:solidFill>
                            <a:srgbClr val="000000"/>
                          </a:solidFill>
                          <a:latin typeface="Courier New" panose="02070309020205020404" pitchFamily="49" charset="0"/>
                          <a:ea typeface="+mn-ea"/>
                          <a:cs typeface="Courier New" panose="02070309020205020404" pitchFamily="49" charset="0"/>
                        </a:rPr>
                        <a:t>else &lt;</a:t>
                      </a:r>
                      <a:r>
                        <a:rPr lang="en-CA" sz="1200" kern="1200" dirty="0" err="1" smtClean="0">
                          <a:solidFill>
                            <a:srgbClr val="000000"/>
                          </a:solidFill>
                          <a:latin typeface="Courier New" panose="02070309020205020404" pitchFamily="49" charset="0"/>
                          <a:ea typeface="+mn-ea"/>
                          <a:cs typeface="Courier New" panose="02070309020205020404" pitchFamily="49" charset="0"/>
                        </a:rPr>
                        <a:t>stmt</a:t>
                      </a:r>
                      <a:r>
                        <a:rPr lang="en-CA" sz="1200" kern="1200" dirty="0" smtClean="0">
                          <a:solidFill>
                            <a:srgbClr val="000000"/>
                          </a:solidFill>
                          <a:latin typeface="Courier New" panose="02070309020205020404" pitchFamily="49" charset="0"/>
                          <a:ea typeface="+mn-ea"/>
                          <a:cs typeface="Courier New" panose="02070309020205020404" pitchFamily="49" charset="0"/>
                        </a:rPr>
                        <a:t>&gt;,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r>
                        <a:rPr lang="en-CA" sz="1200" kern="1200" dirty="0" smtClean="0">
                          <a:solidFill>
                            <a:srgbClr val="000000"/>
                          </a:solidFill>
                          <a:latin typeface="Courier New" panose="02070309020205020404" pitchFamily="49" charset="0"/>
                          <a:ea typeface="+mn-ea"/>
                          <a:cs typeface="Courier New" panose="02070309020205020404" pitchFamily="49" charset="0"/>
                        </a:rPr>
                        <a:t> </a:t>
                      </a:r>
                      <a:endParaRPr lang="fr-CA" sz="1200" kern="1200" dirty="0">
                        <a:solidFill>
                          <a:srgbClr val="000000"/>
                        </a:solidFill>
                        <a:latin typeface="Courier New" panose="02070309020205020404" pitchFamily="49" charset="0"/>
                        <a:ea typeface="+mn-ea"/>
                        <a:cs typeface="Courier New" panose="02070309020205020404" pitchFamily="49" charset="0"/>
                      </a:endParaRPr>
                    </a:p>
                  </a:txBody>
                  <a:tcPr marT="45721" marB="45721"/>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&lt;</a:t>
                      </a:r>
                      <a:r>
                        <a:rPr kumimoji="0" lang="en-CA" sz="1200" b="0" i="0" u="none" strike="noStrike" kern="1200" cap="none" spc="0" normalizeH="0" baseline="0" noProof="0" dirty="0" err="1" smtClean="0">
                          <a:ln>
                            <a:noFill/>
                          </a:ln>
                          <a:solidFill>
                            <a:srgbClr val="000000"/>
                          </a:solidFill>
                          <a:effectLst/>
                          <a:uLnTx/>
                          <a:uFillTx/>
                          <a:latin typeface="Courier New" panose="02070309020205020404" pitchFamily="49" charset="0"/>
                          <a:ea typeface="+mn-ea"/>
                          <a:cs typeface="Courier New" panose="02070309020205020404" pitchFamily="49" charset="0"/>
                        </a:rPr>
                        <a:t>stmt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rPr>
                        <a:t>’&gt;</a:t>
                      </a:r>
                      <a:r>
                        <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rPr>
                        <a:t></a:t>
                      </a:r>
                      <a:r>
                        <a:rPr kumimoji="0" lang="fr-CA"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 </a:t>
                      </a:r>
                      <a:r>
                        <a:rPr kumimoji="0" lang="el-GR" sz="1800" b="0" i="0" u="none" strike="noStrike" kern="1200" cap="none" spc="0" normalizeH="0" baseline="0" noProof="0" dirty="0" smtClean="0">
                          <a:ln>
                            <a:noFill/>
                          </a:ln>
                          <a:solidFill>
                            <a:schemeClr val="dk1"/>
                          </a:solidFill>
                          <a:effectLst/>
                          <a:uLnTx/>
                          <a:uFillTx/>
                          <a:latin typeface="+mn-lt"/>
                          <a:ea typeface="+mn-ea"/>
                          <a:cs typeface="+mn-cs"/>
                          <a:sym typeface="Wingdings" panose="05000000000000000000" pitchFamily="2" charset="2"/>
                        </a:rPr>
                        <a:t>ε</a:t>
                      </a:r>
                      <a:endParaRPr kumimoji="0" lang="en-CA" sz="1200" b="0" i="0" u="none" strike="noStrike" kern="1200" cap="none" spc="0" normalizeH="0" baseline="0" noProof="0" dirty="0" smtClean="0">
                        <a:ln>
                          <a:noFill/>
                        </a:ln>
                        <a:solidFill>
                          <a:srgbClr val="000000"/>
                        </a:solidFill>
                        <a:effectLst/>
                        <a:uLnTx/>
                        <a:uFillTx/>
                        <a:latin typeface="Courier New" panose="02070309020205020404" pitchFamily="49" charset="0"/>
                        <a:ea typeface="+mn-ea"/>
                        <a:cs typeface="Courier New" panose="02070309020205020404" pitchFamily="49" charset="0"/>
                        <a:sym typeface="Wingdings" panose="05000000000000000000" pitchFamily="2" charset="2"/>
                      </a:endParaRPr>
                    </a:p>
                  </a:txBody>
                  <a:tcPr marT="45721" marB="45721"/>
                </a:tc>
              </a:tr>
            </a:tbl>
          </a:graphicData>
        </a:graphic>
      </p:graphicFrame>
    </p:spTree>
    <p:extLst>
      <p:ext uri="{BB962C8B-B14F-4D97-AF65-F5344CB8AC3E}">
        <p14:creationId xmlns:p14="http://schemas.microsoft.com/office/powerpoint/2010/main" val="3234295057"/>
      </p:ext>
    </p:extLst>
  </p:cSld>
  <p:clrMapOvr>
    <a:masterClrMapping/>
  </p:clrMapOvr>
  <p:timing>
    <p:tnLst>
      <p:par>
        <p:cTn id="1" dur="indefinite" restart="never" nodeType="tmRoot"/>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Recouvrement d’erreur LL(1)</a:t>
            </a:r>
            <a:endParaRPr lang="fr-CA" dirty="0"/>
          </a:p>
        </p:txBody>
      </p:sp>
      <p:sp>
        <p:nvSpPr>
          <p:cNvPr id="3" name="Content Placeholder 2"/>
          <p:cNvSpPr>
            <a:spLocks noGrp="1"/>
          </p:cNvSpPr>
          <p:nvPr>
            <p:ph idx="1"/>
          </p:nvPr>
        </p:nvSpPr>
        <p:spPr/>
        <p:txBody>
          <a:bodyPr/>
          <a:lstStyle/>
          <a:p>
            <a:r>
              <a:rPr lang="fr-CA" altLang="fr-FR" smtClean="0"/>
              <a:t>Qu’est-ce qui arrive lorsque l’analyseur syntaxique découvre une erreur?</a:t>
            </a:r>
          </a:p>
          <a:p>
            <a:pPr lvl="1"/>
            <a:r>
              <a:rPr lang="fr-CA" altLang="fr-FR" b="1" smtClean="0"/>
              <a:t>Approche 1</a:t>
            </a:r>
            <a:r>
              <a:rPr lang="fr-CA" altLang="fr-FR" smtClean="0"/>
              <a:t>: arrêter toute activité d’analyse syntaxique et afficher un message d’erreur</a:t>
            </a:r>
          </a:p>
          <a:p>
            <a:pPr lvl="1"/>
            <a:endParaRPr lang="fr-CA" altLang="fr-FR" smtClean="0"/>
          </a:p>
          <a:p>
            <a:pPr lvl="1"/>
            <a:r>
              <a:rPr lang="fr-CA" altLang="fr-FR" b="1" smtClean="0"/>
              <a:t>Approche 2</a:t>
            </a:r>
            <a:r>
              <a:rPr lang="fr-CA" altLang="fr-FR" smtClean="0"/>
              <a:t>: essayer de continuer l’analyse syntaxique (si possible) et vérifier s’il y a plus d’erreurs le long du chemin</a:t>
            </a:r>
          </a:p>
          <a:p>
            <a:pPr lvl="1"/>
            <a:endParaRPr lang="fr-CA" altLang="fr-FR" smtClean="0"/>
          </a:p>
          <a:p>
            <a:r>
              <a:rPr lang="fr-CA" altLang="fr-FR" smtClean="0"/>
              <a:t>Quelle approche votre compilateur choisit-il?</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253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353ED65-D6DD-4A4B-8B28-FBBDCAD2ED89}" type="slidenum">
              <a:rPr lang="fr-CA" altLang="fr-FR" sz="1200" b="0" smtClean="0">
                <a:solidFill>
                  <a:srgbClr val="898989"/>
                </a:solidFill>
                <a:cs typeface="Arial" pitchFamily="34" charset="0"/>
              </a:rPr>
              <a:pPr>
                <a:spcBef>
                  <a:spcPct val="0"/>
                </a:spcBef>
                <a:spcAft>
                  <a:spcPct val="0"/>
                </a:spcAft>
                <a:buFontTx/>
                <a:buNone/>
              </a:pPr>
              <a:t>392</a:t>
            </a:fld>
            <a:endParaRPr lang="fr-CA" altLang="fr-FR" sz="1200" b="0" smtClean="0">
              <a:solidFill>
                <a:srgbClr val="898989"/>
              </a:solidFill>
              <a:cs typeface="Arial" pitchFamily="34" charset="0"/>
            </a:endParaRPr>
          </a:p>
        </p:txBody>
      </p:sp>
      <p:pic>
        <p:nvPicPr>
          <p:cNvPr id="24578" name="Picture 2"/>
          <p:cNvPicPr>
            <a:picLocks noChangeAspect="1" noChangeArrowheads="1"/>
          </p:cNvPicPr>
          <p:nvPr/>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7812088" y="2117725"/>
            <a:ext cx="611187" cy="58578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8" name="Group 7"/>
          <p:cNvGrpSpPr>
            <a:grpSpLocks/>
          </p:cNvGrpSpPr>
          <p:nvPr/>
        </p:nvGrpSpPr>
        <p:grpSpPr bwMode="auto">
          <a:xfrm>
            <a:off x="7667625" y="3213100"/>
            <a:ext cx="962025" cy="936625"/>
            <a:chOff x="7637023" y="3212976"/>
            <a:chExt cx="962234" cy="936104"/>
          </a:xfrm>
        </p:grpSpPr>
        <p:pic>
          <p:nvPicPr>
            <p:cNvPr id="22536" name="Picture 2"/>
            <p:cNvPicPr>
              <a:picLocks noChangeAspect="1" noChangeArrowheads="1"/>
            </p:cNvPicPr>
            <p:nvPr/>
          </p:nvPicPr>
          <p:blipFill>
            <a:blip r:embed="rId2">
              <a:clrChange>
                <a:clrFrom>
                  <a:srgbClr val="000000"/>
                </a:clrFrom>
                <a:clrTo>
                  <a:srgbClr val="000000">
                    <a:alpha val="0"/>
                  </a:srgbClr>
                </a:clrTo>
              </a:clrChange>
              <a:extLst>
                <a:ext uri="{28A0092B-C50C-407E-A947-70E740481C1C}">
                  <a14:useLocalDpi xmlns:a14="http://schemas.microsoft.com/office/drawing/2010/main" val="0"/>
                </a:ext>
              </a:extLst>
            </a:blip>
            <a:srcRect/>
            <a:stretch>
              <a:fillRect/>
            </a:stretch>
          </p:blipFill>
          <p:spPr bwMode="auto">
            <a:xfrm>
              <a:off x="7814360" y="3212976"/>
              <a:ext cx="611560" cy="58633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22537" name="TextBox 5"/>
            <p:cNvSpPr txBox="1">
              <a:spLocks noChangeArrowheads="1"/>
            </p:cNvSpPr>
            <p:nvPr/>
          </p:nvSpPr>
          <p:spPr bwMode="auto">
            <a:xfrm>
              <a:off x="7637023" y="3841303"/>
              <a:ext cx="9622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b="0">
                  <a:latin typeface="Bernard MT Condensed" pitchFamily="18" charset="0"/>
                </a:rPr>
                <a:t>Jamais!</a:t>
              </a:r>
              <a:endParaRPr lang="fr-CA" altLang="fr-FR" sz="1400" b="0">
                <a:latin typeface="Bernard MT Condensed" pitchFamily="18" charset="0"/>
              </a:endParaRPr>
            </a:p>
          </p:txBody>
        </p:sp>
      </p:grpSp>
    </p:spTree>
    <p:extLst>
      <p:ext uri="{BB962C8B-B14F-4D97-AF65-F5344CB8AC3E}">
        <p14:creationId xmlns:p14="http://schemas.microsoft.com/office/powerpoint/2010/main" val="8008440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4578"/>
                                        </p:tgtEl>
                                        <p:attrNameLst>
                                          <p:attrName>style.visibility</p:attrName>
                                        </p:attrNameLst>
                                      </p:cBhvr>
                                      <p:to>
                                        <p:strVal val="visible"/>
                                      </p:to>
                                    </p:set>
                                    <p:animEffect transition="in" filter="fade">
                                      <p:cBhvr>
                                        <p:cTn id="10" dur="500"/>
                                        <p:tgtEl>
                                          <p:spTgt spid="24578"/>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animEffect transition="in" filter="fade">
                                      <p:cBhvr>
                                        <p:cTn id="15" dur="500"/>
                                        <p:tgtEl>
                                          <p:spTgt spid="3">
                                            <p:txEl>
                                              <p:pRg st="3" end="3"/>
                                            </p:txEl>
                                          </p:spTgt>
                                        </p:tgtEl>
                                      </p:cBhvr>
                                    </p:animEffect>
                                  </p:childTnLst>
                                </p:cTn>
                              </p:par>
                              <p:par>
                                <p:cTn id="16" presetID="26" presetClass="entr" presetSubtype="0"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wipe(down)">
                                      <p:cBhvr>
                                        <p:cTn id="18" dur="145">
                                          <p:stCondLst>
                                            <p:cond delay="0"/>
                                          </p:stCondLst>
                                        </p:cTn>
                                        <p:tgtEl>
                                          <p:spTgt spid="8"/>
                                        </p:tgtEl>
                                      </p:cBhvr>
                                    </p:animEffect>
                                    <p:anim calcmode="lin" valueType="num">
                                      <p:cBhvr>
                                        <p:cTn id="19" dur="456"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20" dur="166"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21" dur="166" tmFilter="0, 0; 0.125,0.2665; 0.25,0.4; 0.375,0.465; 0.5,0.5;  0.625,0.535; 0.75,0.6; 0.875,0.7335; 1,1">
                                          <p:stCondLst>
                                            <p:cond delay="166"/>
                                          </p:stCondLst>
                                        </p:cTn>
                                        <p:tgtEl>
                                          <p:spTgt spid="8"/>
                                        </p:tgtEl>
                                        <p:attrNameLst>
                                          <p:attrName>ppt_y</p:attrName>
                                        </p:attrNameLst>
                                      </p:cBhvr>
                                      <p:tavLst>
                                        <p:tav tm="0" fmla="#ppt_y-sin(pi*$)/9">
                                          <p:val>
                                            <p:fltVal val="0"/>
                                          </p:val>
                                        </p:tav>
                                        <p:tav tm="100000">
                                          <p:val>
                                            <p:fltVal val="1"/>
                                          </p:val>
                                        </p:tav>
                                      </p:tavLst>
                                    </p:anim>
                                    <p:anim calcmode="lin" valueType="num">
                                      <p:cBhvr>
                                        <p:cTn id="22" dur="83" tmFilter="0, 0; 0.125,0.2665; 0.25,0.4; 0.375,0.465; 0.5,0.5;  0.625,0.535; 0.75,0.6; 0.875,0.7335; 1,1">
                                          <p:stCondLst>
                                            <p:cond delay="331"/>
                                          </p:stCondLst>
                                        </p:cTn>
                                        <p:tgtEl>
                                          <p:spTgt spid="8"/>
                                        </p:tgtEl>
                                        <p:attrNameLst>
                                          <p:attrName>ppt_y</p:attrName>
                                        </p:attrNameLst>
                                      </p:cBhvr>
                                      <p:tavLst>
                                        <p:tav tm="0" fmla="#ppt_y-sin(pi*$)/27">
                                          <p:val>
                                            <p:fltVal val="0"/>
                                          </p:val>
                                        </p:tav>
                                        <p:tav tm="100000">
                                          <p:val>
                                            <p:fltVal val="1"/>
                                          </p:val>
                                        </p:tav>
                                      </p:tavLst>
                                    </p:anim>
                                    <p:anim calcmode="lin" valueType="num">
                                      <p:cBhvr>
                                        <p:cTn id="23" dur="41" tmFilter="0, 0; 0.125,0.2665; 0.25,0.4; 0.375,0.465; 0.5,0.5;  0.625,0.535; 0.75,0.6; 0.875,0.7335; 1,1">
                                          <p:stCondLst>
                                            <p:cond delay="414"/>
                                          </p:stCondLst>
                                        </p:cTn>
                                        <p:tgtEl>
                                          <p:spTgt spid="8"/>
                                        </p:tgtEl>
                                        <p:attrNameLst>
                                          <p:attrName>ppt_y</p:attrName>
                                        </p:attrNameLst>
                                      </p:cBhvr>
                                      <p:tavLst>
                                        <p:tav tm="0" fmla="#ppt_y-sin(pi*$)/81">
                                          <p:val>
                                            <p:fltVal val="0"/>
                                          </p:val>
                                        </p:tav>
                                        <p:tav tm="100000">
                                          <p:val>
                                            <p:fltVal val="1"/>
                                          </p:val>
                                        </p:tav>
                                      </p:tavLst>
                                    </p:anim>
                                    <p:animScale>
                                      <p:cBhvr>
                                        <p:cTn id="24" dur="7">
                                          <p:stCondLst>
                                            <p:cond delay="162"/>
                                          </p:stCondLst>
                                        </p:cTn>
                                        <p:tgtEl>
                                          <p:spTgt spid="8"/>
                                        </p:tgtEl>
                                      </p:cBhvr>
                                      <p:to x="100000" y="60000"/>
                                    </p:animScale>
                                    <p:animScale>
                                      <p:cBhvr>
                                        <p:cTn id="25" dur="41" decel="50000">
                                          <p:stCondLst>
                                            <p:cond delay="169"/>
                                          </p:stCondLst>
                                        </p:cTn>
                                        <p:tgtEl>
                                          <p:spTgt spid="8"/>
                                        </p:tgtEl>
                                      </p:cBhvr>
                                      <p:to x="100000" y="100000"/>
                                    </p:animScale>
                                    <p:animScale>
                                      <p:cBhvr>
                                        <p:cTn id="26" dur="7">
                                          <p:stCondLst>
                                            <p:cond delay="328"/>
                                          </p:stCondLst>
                                        </p:cTn>
                                        <p:tgtEl>
                                          <p:spTgt spid="8"/>
                                        </p:tgtEl>
                                      </p:cBhvr>
                                      <p:to x="100000" y="80000"/>
                                    </p:animScale>
                                    <p:animScale>
                                      <p:cBhvr>
                                        <p:cTn id="27" dur="41" decel="50000">
                                          <p:stCondLst>
                                            <p:cond delay="335"/>
                                          </p:stCondLst>
                                        </p:cTn>
                                        <p:tgtEl>
                                          <p:spTgt spid="8"/>
                                        </p:tgtEl>
                                      </p:cBhvr>
                                      <p:to x="100000" y="100000"/>
                                    </p:animScale>
                                    <p:animScale>
                                      <p:cBhvr>
                                        <p:cTn id="28" dur="7">
                                          <p:stCondLst>
                                            <p:cond delay="410"/>
                                          </p:stCondLst>
                                        </p:cTn>
                                        <p:tgtEl>
                                          <p:spTgt spid="8"/>
                                        </p:tgtEl>
                                      </p:cBhvr>
                                      <p:to x="100000" y="90000"/>
                                    </p:animScale>
                                    <p:animScale>
                                      <p:cBhvr>
                                        <p:cTn id="29" dur="41" decel="50000">
                                          <p:stCondLst>
                                            <p:cond delay="417"/>
                                          </p:stCondLst>
                                        </p:cTn>
                                        <p:tgtEl>
                                          <p:spTgt spid="8"/>
                                        </p:tgtEl>
                                      </p:cBhvr>
                                      <p:to x="100000" y="100000"/>
                                    </p:animScale>
                                    <p:animScale>
                                      <p:cBhvr>
                                        <p:cTn id="30" dur="7">
                                          <p:stCondLst>
                                            <p:cond delay="452"/>
                                          </p:stCondLst>
                                        </p:cTn>
                                        <p:tgtEl>
                                          <p:spTgt spid="8"/>
                                        </p:tgtEl>
                                      </p:cBhvr>
                                      <p:to x="100000" y="95000"/>
                                    </p:animScale>
                                    <p:animScale>
                                      <p:cBhvr>
                                        <p:cTn id="31" dur="41" decel="50000">
                                          <p:stCondLst>
                                            <p:cond delay="459"/>
                                          </p:stCondLst>
                                        </p:cTn>
                                        <p:tgtEl>
                                          <p:spTgt spid="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Recouvrement d’erreur LL(1)</a:t>
            </a:r>
          </a:p>
        </p:txBody>
      </p:sp>
      <p:sp>
        <p:nvSpPr>
          <p:cNvPr id="23555" name="Content Placeholder 2"/>
          <p:cNvSpPr>
            <a:spLocks noGrp="1"/>
          </p:cNvSpPr>
          <p:nvPr>
            <p:ph idx="1"/>
          </p:nvPr>
        </p:nvSpPr>
        <p:spPr/>
        <p:txBody>
          <a:bodyPr/>
          <a:lstStyle/>
          <a:p>
            <a:r>
              <a:rPr lang="fr-CA" altLang="fr-FR" smtClean="0"/>
              <a:t>Une erreur est détectée lorsque:</a:t>
            </a:r>
          </a:p>
          <a:p>
            <a:pPr lvl="1"/>
            <a:r>
              <a:rPr lang="fr-CA" altLang="fr-FR" smtClean="0"/>
              <a:t>Le terminal au sommet de la pile ne matche pas le prochain symbole d’entrée</a:t>
            </a:r>
          </a:p>
          <a:p>
            <a:pPr lvl="1"/>
            <a:r>
              <a:rPr lang="fr-CA" altLang="fr-FR" smtClean="0"/>
              <a:t>La cellule du tableau d’analyse syntaxique de laquelle on est supposé tirer la prochaine production est vide</a:t>
            </a:r>
          </a:p>
          <a:p>
            <a:endParaRPr lang="fr-CA" altLang="fr-FR" smtClean="0"/>
          </a:p>
          <a:p>
            <a:r>
              <a:rPr lang="fr-CA" altLang="fr-FR" smtClean="0"/>
              <a:t>Que fait l’analyseur syntaxique?</a:t>
            </a:r>
          </a:p>
          <a:p>
            <a:pPr lvl="1"/>
            <a:r>
              <a:rPr lang="fr-CA" altLang="fr-FR" smtClean="0"/>
              <a:t>Il rentre dans le </a:t>
            </a:r>
            <a:r>
              <a:rPr lang="fr-CA" altLang="fr-FR" b="1" i="1" smtClean="0">
                <a:solidFill>
                  <a:schemeClr val="tx2"/>
                </a:solidFill>
              </a:rPr>
              <a:t>mode de panique </a:t>
            </a:r>
            <a:r>
              <a:rPr lang="fr-CA" altLang="fr-FR" smtClean="0"/>
              <a:t>du recouvrement d’erreur</a:t>
            </a:r>
          </a:p>
          <a:p>
            <a:pPr lvl="1"/>
            <a:r>
              <a:rPr lang="fr-CA" altLang="fr-FR" smtClean="0"/>
              <a:t>Basé sur l’idée de sauter des symboles sur l’entrée jusqu’à ce qu’un token dans l’ensemble SYNCH est trouvé</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355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5300DB1-C1DB-40DC-B55F-A4D2B3E3F307}" type="slidenum">
              <a:rPr lang="fr-CA" altLang="fr-FR" sz="1200" b="0" smtClean="0">
                <a:solidFill>
                  <a:srgbClr val="898989"/>
                </a:solidFill>
                <a:cs typeface="Arial" pitchFamily="34" charset="0"/>
              </a:rPr>
              <a:pPr>
                <a:spcBef>
                  <a:spcPct val="0"/>
                </a:spcBef>
                <a:spcAft>
                  <a:spcPct val="0"/>
                </a:spcAft>
                <a:buFontTx/>
                <a:buNone/>
              </a:pPr>
              <a:t>393</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677112545"/>
      </p:ext>
    </p:extLst>
  </p:cSld>
  <p:clrMapOvr>
    <a:masterClrMapping/>
  </p:clrMapOvr>
  <p:timing>
    <p:tnLst>
      <p:par>
        <p:cTn id="1" dur="indefinite" restart="never" nodeType="tmRoot"/>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Recouvrement d’erreur LL(1)</a:t>
            </a:r>
          </a:p>
        </p:txBody>
      </p:sp>
      <p:sp>
        <p:nvSpPr>
          <p:cNvPr id="24579" name="Content Placeholder 2"/>
          <p:cNvSpPr>
            <a:spLocks noGrp="1"/>
          </p:cNvSpPr>
          <p:nvPr>
            <p:ph idx="1"/>
          </p:nvPr>
        </p:nvSpPr>
        <p:spPr/>
        <p:txBody>
          <a:bodyPr/>
          <a:lstStyle/>
          <a:p>
            <a:r>
              <a:rPr lang="fr-CA" altLang="fr-FR" smtClean="0"/>
              <a:t>Soit </a:t>
            </a:r>
            <a:r>
              <a:rPr lang="fr-CA" altLang="fr-FR" smtClean="0">
                <a:solidFill>
                  <a:schemeClr val="tx2"/>
                </a:solidFill>
              </a:rPr>
              <a:t>S</a:t>
            </a:r>
            <a:r>
              <a:rPr lang="fr-CA" altLang="fr-FR" smtClean="0"/>
              <a:t> un ensemble de tokens appelé ensemble de synchronisation (SYNCH)</a:t>
            </a:r>
          </a:p>
          <a:p>
            <a:r>
              <a:rPr lang="fr-CA" altLang="fr-FR" smtClean="0"/>
              <a:t>Soit </a:t>
            </a:r>
            <a:r>
              <a:rPr lang="fr-CA" altLang="fr-FR" smtClean="0">
                <a:solidFill>
                  <a:schemeClr val="tx2"/>
                </a:solidFill>
              </a:rPr>
              <a:t>s ∊ S </a:t>
            </a:r>
            <a:r>
              <a:rPr lang="fr-CA" altLang="fr-FR" smtClean="0">
                <a:sym typeface="Wingdings" pitchFamily="2" charset="2"/>
              </a:rPr>
              <a:t></a:t>
            </a:r>
            <a:r>
              <a:rPr lang="fr-CA" altLang="fr-FR" smtClean="0"/>
              <a:t> </a:t>
            </a:r>
            <a:r>
              <a:rPr lang="fr-CA" altLang="fr-FR" smtClean="0">
                <a:solidFill>
                  <a:schemeClr val="tx2"/>
                </a:solidFill>
              </a:rPr>
              <a:t>s</a:t>
            </a:r>
            <a:r>
              <a:rPr lang="fr-CA" altLang="fr-FR" smtClean="0"/>
              <a:t> est appelé un token de synchronisation</a:t>
            </a:r>
          </a:p>
          <a:p>
            <a:r>
              <a:rPr lang="fr-CA" altLang="fr-FR" smtClean="0"/>
              <a:t>Question à un million de dollars: comment construire l’ensemble de synchronisation?</a:t>
            </a:r>
          </a:p>
          <a:p>
            <a:pPr lvl="1"/>
            <a:r>
              <a:rPr lang="fr-CA" altLang="fr-FR" smtClean="0"/>
              <a:t>Plusieurs heuristiques ont été proposés</a:t>
            </a:r>
          </a:p>
          <a:p>
            <a:pPr lvl="1"/>
            <a:r>
              <a:rPr lang="fr-CA" altLang="fr-FR" smtClean="0"/>
              <a:t>On couvrira une méthode simple</a:t>
            </a:r>
          </a:p>
          <a:p>
            <a:r>
              <a:rPr lang="fr-CA" altLang="fr-FR" smtClean="0"/>
              <a:t>Placez tous les symboles de FOLLOW(A) dans l’ensemble SYNCH pour le non-terminal A</a:t>
            </a:r>
          </a:p>
          <a:p>
            <a:pPr lvl="1"/>
            <a:r>
              <a:rPr lang="fr-CA" altLang="fr-FR" smtClean="0"/>
              <a:t>Si on saute des tokens jusqu’à ce qu’un élément de FOLLOW(A) est détecté et on pop A de la pile, c’est probable que l’analyse syntaxique continue.</a:t>
            </a:r>
          </a:p>
          <a:p>
            <a:endParaRPr lang="fr-CA" altLang="fr-FR" smtClean="0"/>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458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3BB8CBF-EDC4-4D24-840A-64B01D50E9C1}" type="slidenum">
              <a:rPr lang="fr-CA" altLang="fr-FR" sz="1200" b="0" smtClean="0">
                <a:solidFill>
                  <a:srgbClr val="898989"/>
                </a:solidFill>
                <a:cs typeface="Arial" pitchFamily="34" charset="0"/>
              </a:rPr>
              <a:pPr>
                <a:spcBef>
                  <a:spcPct val="0"/>
                </a:spcBef>
                <a:spcAft>
                  <a:spcPct val="0"/>
                </a:spcAft>
                <a:buFontTx/>
                <a:buNone/>
              </a:pPr>
              <a:t>394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487395961"/>
      </p:ext>
    </p:extLst>
  </p:cSld>
  <p:clrMapOvr>
    <a:masterClrMapping/>
  </p:clrMapOvr>
  <p:timing>
    <p:tnLst>
      <p:par>
        <p:cTn id="1" dur="indefinite" restart="never" nodeType="tmRoot"/>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Recouvrement d’erreur LL(1)</a:t>
            </a:r>
          </a:p>
        </p:txBody>
      </p:sp>
      <p:sp>
        <p:nvSpPr>
          <p:cNvPr id="3" name="Content Placeholder 2"/>
          <p:cNvSpPr>
            <a:spLocks noGrp="1"/>
          </p:cNvSpPr>
          <p:nvPr>
            <p:ph idx="1"/>
          </p:nvPr>
        </p:nvSpPr>
        <p:spPr/>
        <p:txBody>
          <a:bodyPr/>
          <a:lstStyle/>
          <a:p>
            <a:r>
              <a:rPr lang="fr-CA" altLang="fr-FR" smtClean="0"/>
              <a:t>Le mode de panique du recouvrement d’erreur peut être implémenté en utilisant l’ensemble de SYNCH comme suit: </a:t>
            </a:r>
          </a:p>
          <a:p>
            <a:pPr marL="730250" lvl="1" indent="-457200">
              <a:buFont typeface="Arial Black" pitchFamily="34" charset="0"/>
              <a:buAutoNum type="arabicPeriod"/>
            </a:pPr>
            <a:r>
              <a:rPr lang="fr-CA" altLang="fr-FR" sz="1800" smtClean="0"/>
              <a:t>S’il y a un non-terminal au sommet de la pile, jeter les tokens d’entrée jusqu’à ce que vous trouvez un token qui appartient à l’ensemble SYNCH, ensuite dépilez le non-terminal</a:t>
            </a:r>
          </a:p>
          <a:p>
            <a:pPr marL="730250" lvl="1" indent="-457200">
              <a:buFont typeface="Arial Black" pitchFamily="34" charset="0"/>
              <a:buAutoNum type="arabicPeriod"/>
            </a:pPr>
            <a:r>
              <a:rPr lang="fr-CA" altLang="fr-FR" sz="1800" smtClean="0"/>
              <a:t>S’il y a un terminal au sommet de la pile, on peut essayer de le dépiler afin de déterminer si on peut continuer </a:t>
            </a:r>
          </a:p>
          <a:p>
            <a:pPr marL="1416050" lvl="2" indent="-457200"/>
            <a:r>
              <a:rPr lang="fr-CA" altLang="fr-FR" sz="1600" smtClean="0"/>
              <a:t>Assumez que la chaîne d’entrée manque ce terminal</a:t>
            </a:r>
            <a:endParaRPr lang="fr-CA" altLang="fr-FR" smtClean="0"/>
          </a:p>
          <a:p>
            <a:endParaRPr lang="fr-CA" altLang="fr-FR" smtClean="0"/>
          </a:p>
          <a:p>
            <a:endParaRPr lang="fr-CA" altLang="fr-FR" smtClean="0"/>
          </a:p>
          <a:p>
            <a:endParaRPr lang="fr-CA" altLang="fr-FR" smtClean="0"/>
          </a:p>
          <a:p>
            <a:endParaRPr lang="fr-CA" altLang="fr-FR" smtClean="0"/>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56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97A2F50-2141-4E74-81A1-1717A4ADB183}" type="slidenum">
              <a:rPr lang="fr-CA" altLang="fr-FR" sz="1200" b="0" smtClean="0">
                <a:solidFill>
                  <a:srgbClr val="898989"/>
                </a:solidFill>
                <a:cs typeface="Arial" pitchFamily="34" charset="0"/>
              </a:rPr>
              <a:pPr>
                <a:spcBef>
                  <a:spcPct val="0"/>
                </a:spcBef>
                <a:spcAft>
                  <a:spcPct val="0"/>
                </a:spcAft>
                <a:buFontTx/>
                <a:buNone/>
              </a:pPr>
              <a:t>395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44877821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Recouvrement d’erreur LL(1</a:t>
            </a:r>
            <a:r>
              <a:rPr lang="fr-CA" dirty="0" smtClean="0"/>
              <a:t>) - Exemple</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662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4754362-6FFA-4C53-B4F7-22F5DE494139}" type="slidenum">
              <a:rPr lang="fr-CA" altLang="fr-FR" sz="1200" b="0" smtClean="0">
                <a:solidFill>
                  <a:srgbClr val="898989"/>
                </a:solidFill>
                <a:cs typeface="Arial" pitchFamily="34" charset="0"/>
              </a:rPr>
              <a:pPr>
                <a:spcBef>
                  <a:spcPct val="0"/>
                </a:spcBef>
                <a:spcAft>
                  <a:spcPct val="0"/>
                </a:spcAft>
                <a:buFontTx/>
                <a:buNone/>
              </a:pPr>
              <a:t>396</a:t>
            </a:fld>
            <a:endParaRPr lang="fr-CA" altLang="fr-FR" sz="1200" b="0" smtClean="0">
              <a:solidFill>
                <a:srgbClr val="898989"/>
              </a:solidFill>
              <a:cs typeface="Arial" pitchFamily="34" charset="0"/>
            </a:endParaRPr>
          </a:p>
        </p:txBody>
      </p:sp>
      <p:sp>
        <p:nvSpPr>
          <p:cNvPr id="26629" name="Footer Placeholder 3"/>
          <p:cNvSpPr txBox="1">
            <a:spLocks/>
          </p:cNvSpPr>
          <p:nvPr/>
        </p:nvSpPr>
        <p:spPr bwMode="auto">
          <a:xfrm>
            <a:off x="457200" y="6492875"/>
            <a:ext cx="3429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a:solidFill>
                  <a:srgbClr val="000000"/>
                </a:solidFill>
              </a:rPr>
              <a:t>SEG2106 - Hussein Al Osman - Winter 2014</a:t>
            </a:r>
          </a:p>
        </p:txBody>
      </p:sp>
      <p:sp>
        <p:nvSpPr>
          <p:cNvPr id="26630" name="Slide Number Placeholder 4"/>
          <p:cNvSpPr txBox="1">
            <a:spLocks/>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r" eaLnBrk="1" hangingPunct="1">
              <a:spcBef>
                <a:spcPct val="0"/>
              </a:spcBef>
              <a:spcAft>
                <a:spcPct val="0"/>
              </a:spcAft>
              <a:buFontTx/>
              <a:buNone/>
            </a:pPr>
            <a:fld id="{51848A0D-30BD-44F6-B22F-5B90122702C3}" type="slidenum">
              <a:rPr lang="fr-CA" altLang="fr-FR" sz="1200" b="0">
                <a:solidFill>
                  <a:srgbClr val="898989"/>
                </a:solidFill>
              </a:rPr>
              <a:pPr algn="r" eaLnBrk="1" hangingPunct="1">
                <a:spcBef>
                  <a:spcPct val="0"/>
                </a:spcBef>
                <a:spcAft>
                  <a:spcPct val="0"/>
                </a:spcAft>
                <a:buFontTx/>
                <a:buNone/>
              </a:pPr>
              <a:t>396</a:t>
            </a:fld>
            <a:endParaRPr lang="fr-CA" altLang="fr-FR" sz="1200" b="0">
              <a:solidFill>
                <a:srgbClr val="898989"/>
              </a:solidFill>
            </a:endParaRPr>
          </a:p>
        </p:txBody>
      </p:sp>
      <p:sp>
        <p:nvSpPr>
          <p:cNvPr id="11" name="TextBox 10"/>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12" name="TextBox 11"/>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aphicFrame>
        <p:nvGraphicFramePr>
          <p:cNvPr id="13" name="Table 12"/>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algn="ctr"/>
                      <a:r>
                        <a:rPr lang="el-GR" sz="1400" dirty="0" smtClean="0"/>
                        <a:t>ε</a:t>
                      </a: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bl>
          </a:graphicData>
        </a:graphic>
      </p:graphicFrame>
      <p:grpSp>
        <p:nvGrpSpPr>
          <p:cNvPr id="26699" name="Group 12"/>
          <p:cNvGrpSpPr>
            <a:grpSpLocks/>
          </p:cNvGrpSpPr>
          <p:nvPr/>
        </p:nvGrpSpPr>
        <p:grpSpPr bwMode="auto">
          <a:xfrm>
            <a:off x="6694488" y="1431925"/>
            <a:ext cx="2197100" cy="2068513"/>
            <a:chOff x="6228184" y="1285628"/>
            <a:chExt cx="2664296" cy="2503412"/>
          </a:xfrm>
        </p:grpSpPr>
        <p:grpSp>
          <p:nvGrpSpPr>
            <p:cNvPr id="26702" name="Group 13"/>
            <p:cNvGrpSpPr>
              <a:grpSpLocks/>
            </p:cNvGrpSpPr>
            <p:nvPr/>
          </p:nvGrpSpPr>
          <p:grpSpPr bwMode="auto">
            <a:xfrm>
              <a:off x="6228184" y="1556792"/>
              <a:ext cx="2664296" cy="2232248"/>
              <a:chOff x="5796136" y="1556792"/>
              <a:chExt cx="3151813" cy="3168352"/>
            </a:xfrm>
          </p:grpSpPr>
          <p:grpSp>
            <p:nvGrpSpPr>
              <p:cNvPr id="26704" name="Group 15"/>
              <p:cNvGrpSpPr>
                <a:grpSpLocks/>
              </p:cNvGrpSpPr>
              <p:nvPr/>
            </p:nvGrpSpPr>
            <p:grpSpPr bwMode="auto">
              <a:xfrm>
                <a:off x="5796136" y="1628800"/>
                <a:ext cx="3151813" cy="3096344"/>
                <a:chOff x="5796136" y="1628800"/>
                <a:chExt cx="3151813" cy="3096344"/>
              </a:xfrm>
            </p:grpSpPr>
            <p:pic>
              <p:nvPicPr>
                <p:cNvPr id="26706"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26707"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8" name="Rectangle 17"/>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26703"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26700"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26701"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spTree>
    <p:extLst>
      <p:ext uri="{BB962C8B-B14F-4D97-AF65-F5344CB8AC3E}">
        <p14:creationId xmlns:p14="http://schemas.microsoft.com/office/powerpoint/2010/main" val="1603626702"/>
      </p:ext>
    </p:extLst>
  </p:cSld>
  <p:clrMapOvr>
    <a:masterClrMapping/>
  </p:clrMapOvr>
  <p:timing>
    <p:tnLst>
      <p:par>
        <p:cTn id="1" dur="indefinite" restart="never" nodeType="tmRoot"/>
      </p:par>
    </p:tn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Recouvrement d’erreur LL(1) - Exemple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765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437C242-8C24-449C-8D87-BFB4542A14D0}" type="slidenum">
              <a:rPr lang="fr-CA" altLang="fr-FR" sz="1200" b="0" smtClean="0">
                <a:solidFill>
                  <a:srgbClr val="898989"/>
                </a:solidFill>
                <a:cs typeface="Arial" pitchFamily="34" charset="0"/>
              </a:rPr>
              <a:pPr>
                <a:spcBef>
                  <a:spcPct val="0"/>
                </a:spcBef>
                <a:spcAft>
                  <a:spcPct val="0"/>
                </a:spcAft>
                <a:buFontTx/>
                <a:buNone/>
              </a:pPr>
              <a:t>397</a:t>
            </a:fld>
            <a:endParaRPr lang="fr-CA" altLang="fr-FR" sz="1200" b="0" smtClean="0">
              <a:solidFill>
                <a:srgbClr val="898989"/>
              </a:solidFill>
              <a:cs typeface="Arial" pitchFamily="34" charset="0"/>
            </a:endParaRPr>
          </a:p>
        </p:txBody>
      </p:sp>
      <p:sp>
        <p:nvSpPr>
          <p:cNvPr id="27653" name="Footer Placeholder 3"/>
          <p:cNvSpPr txBox="1">
            <a:spLocks/>
          </p:cNvSpPr>
          <p:nvPr/>
        </p:nvSpPr>
        <p:spPr bwMode="auto">
          <a:xfrm>
            <a:off x="457200" y="6492875"/>
            <a:ext cx="3429000"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a:solidFill>
                  <a:srgbClr val="000000"/>
                </a:solidFill>
              </a:rPr>
              <a:t>SEG2106 - Hussein Al Osman - Winter 2014</a:t>
            </a:r>
          </a:p>
        </p:txBody>
      </p:sp>
      <p:sp>
        <p:nvSpPr>
          <p:cNvPr id="27654" name="Slide Number Placeholder 4"/>
          <p:cNvSpPr txBox="1">
            <a:spLocks/>
          </p:cNvSpPr>
          <p:nvPr/>
        </p:nvSpPr>
        <p:spPr bwMode="auto">
          <a:xfrm>
            <a:off x="6553200" y="6356350"/>
            <a:ext cx="21336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r" eaLnBrk="1" hangingPunct="1">
              <a:spcBef>
                <a:spcPct val="0"/>
              </a:spcBef>
              <a:spcAft>
                <a:spcPct val="0"/>
              </a:spcAft>
              <a:buFontTx/>
              <a:buNone/>
            </a:pPr>
            <a:fld id="{42191486-78BD-4A09-8A6A-75EC14424326}" type="slidenum">
              <a:rPr lang="fr-CA" altLang="fr-FR" sz="1200" b="0">
                <a:solidFill>
                  <a:srgbClr val="898989"/>
                </a:solidFill>
              </a:rPr>
              <a:pPr algn="r" eaLnBrk="1" hangingPunct="1">
                <a:spcBef>
                  <a:spcPct val="0"/>
                </a:spcBef>
                <a:spcAft>
                  <a:spcPct val="0"/>
                </a:spcAft>
                <a:buFontTx/>
                <a:buNone/>
              </a:pPr>
              <a:t>397</a:t>
            </a:fld>
            <a:endParaRPr lang="fr-CA" altLang="fr-FR" sz="1200" b="0">
              <a:solidFill>
                <a:srgbClr val="898989"/>
              </a:solidFill>
            </a:endParaRPr>
          </a:p>
        </p:txBody>
      </p:sp>
      <p:sp>
        <p:nvSpPr>
          <p:cNvPr id="11" name="TextBox 10"/>
          <p:cNvSpPr txBox="1"/>
          <p:nvPr/>
        </p:nvSpPr>
        <p:spPr>
          <a:xfrm>
            <a:off x="107950" y="1674813"/>
            <a:ext cx="2808288"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FIRST(expr)= {num, id}</a:t>
            </a:r>
          </a:p>
          <a:p>
            <a:pPr eaLnBrk="1" hangingPunct="1">
              <a:defRPr/>
            </a:pPr>
            <a:r>
              <a:rPr lang="en-CA" altLang="fr-FR" sz="1400" dirty="0">
                <a:latin typeface="Courier New" panose="02070309020205020404" pitchFamily="49" charset="0"/>
                <a:cs typeface="Courier New" panose="02070309020205020404" pitchFamily="49" charset="0"/>
              </a:rPr>
              <a:t>FIRST(expr’)=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FIRST(term)= {num, id}</a:t>
            </a:r>
          </a:p>
          <a:p>
            <a:pPr eaLnBrk="1" hangingPunct="1">
              <a:defRPr/>
            </a:pPr>
            <a:r>
              <a:rPr lang="en-CA" altLang="fr-FR" sz="1400" dirty="0">
                <a:latin typeface="Courier New" panose="02070309020205020404" pitchFamily="49" charset="0"/>
                <a:cs typeface="Courier New" panose="02070309020205020404" pitchFamily="49" charset="0"/>
              </a:rPr>
              <a:t>FIRST(term’)= {*, /, </a:t>
            </a:r>
            <a:r>
              <a:rPr lang="el-GR" altLang="fr-FR" sz="1400" dirty="0">
                <a:latin typeface="Courier New" panose="02070309020205020404" pitchFamily="49" charset="0"/>
                <a:cs typeface="Courier New" panose="02070309020205020404" pitchFamily="49" charset="0"/>
              </a:rPr>
              <a:t>ε</a:t>
            </a:r>
            <a:r>
              <a:rPr lang="en-CA" altLang="fr-FR" sz="1400" dirty="0">
                <a:latin typeface="Courier New" panose="02070309020205020404" pitchFamily="49" charset="0"/>
                <a:cs typeface="Courier New" panose="02070309020205020404" pitchFamily="49" charset="0"/>
              </a:rPr>
              <a:t>}</a:t>
            </a:r>
          </a:p>
          <a:p>
            <a:pPr eaLnBrk="1" hangingPunct="1">
              <a:defRPr/>
            </a:pPr>
            <a:r>
              <a:rPr lang="en-CA" altLang="fr-FR" sz="1400" dirty="0">
                <a:latin typeface="Courier New" panose="02070309020205020404" pitchFamily="49" charset="0"/>
                <a:cs typeface="Courier New" panose="02070309020205020404" pitchFamily="49" charset="0"/>
              </a:rPr>
              <a:t>FIRST(factor)= {num, id} </a:t>
            </a:r>
          </a:p>
        </p:txBody>
      </p:sp>
      <p:sp>
        <p:nvSpPr>
          <p:cNvPr id="12" name="TextBox 11"/>
          <p:cNvSpPr txBox="1"/>
          <p:nvPr/>
        </p:nvSpPr>
        <p:spPr>
          <a:xfrm>
            <a:off x="2916238" y="1674813"/>
            <a:ext cx="3671887" cy="1169987"/>
          </a:xfrm>
          <a:prstGeom prst="rect">
            <a:avLst/>
          </a:prstGeom>
          <a:noFill/>
          <a:ln w="28575">
            <a:solidFill>
              <a:schemeClr val="accent5"/>
            </a:solidFill>
          </a:ln>
        </p:spPr>
        <p:txBody>
          <a:bodyPr>
            <a:spAutoFit/>
          </a:bodyPr>
          <a:lstStyle/>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FOLLOW(expr’)={$}</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FOLLOW(term’)= {+, -, $}</a:t>
            </a:r>
          </a:p>
          <a:p>
            <a:pPr eaLnBrk="1" hangingPunct="1">
              <a:defRPr/>
            </a:pPr>
            <a:r>
              <a:rPr lang="en-CA" altLang="fr-FR" sz="1400" dirty="0">
                <a:latin typeface="Courier New" panose="02070309020205020404" pitchFamily="49" charset="0"/>
                <a:cs typeface="Courier New" panose="02070309020205020404" pitchFamily="49" charset="0"/>
              </a:rPr>
              <a:t>FOLLOW(factor)= {*, /, +, -, $}</a:t>
            </a:r>
          </a:p>
        </p:txBody>
      </p:sp>
      <p:grpSp>
        <p:nvGrpSpPr>
          <p:cNvPr id="27657" name="Group 12"/>
          <p:cNvGrpSpPr>
            <a:grpSpLocks/>
          </p:cNvGrpSpPr>
          <p:nvPr/>
        </p:nvGrpSpPr>
        <p:grpSpPr bwMode="auto">
          <a:xfrm>
            <a:off x="6694488" y="1431925"/>
            <a:ext cx="2197100" cy="2068513"/>
            <a:chOff x="6228184" y="1285628"/>
            <a:chExt cx="2664296" cy="2503412"/>
          </a:xfrm>
        </p:grpSpPr>
        <p:grpSp>
          <p:nvGrpSpPr>
            <p:cNvPr id="27726" name="Group 13"/>
            <p:cNvGrpSpPr>
              <a:grpSpLocks/>
            </p:cNvGrpSpPr>
            <p:nvPr/>
          </p:nvGrpSpPr>
          <p:grpSpPr bwMode="auto">
            <a:xfrm>
              <a:off x="6228184" y="1556792"/>
              <a:ext cx="2664296" cy="2232248"/>
              <a:chOff x="5796136" y="1556792"/>
              <a:chExt cx="3151813" cy="3168352"/>
            </a:xfrm>
          </p:grpSpPr>
          <p:grpSp>
            <p:nvGrpSpPr>
              <p:cNvPr id="27728" name="Group 15"/>
              <p:cNvGrpSpPr>
                <a:grpSpLocks/>
              </p:cNvGrpSpPr>
              <p:nvPr/>
            </p:nvGrpSpPr>
            <p:grpSpPr bwMode="auto">
              <a:xfrm>
                <a:off x="5796136" y="1628800"/>
                <a:ext cx="3151813" cy="3096344"/>
                <a:chOff x="5796136" y="1628800"/>
                <a:chExt cx="3151813" cy="3096344"/>
              </a:xfrm>
            </p:grpSpPr>
            <p:pic>
              <p:nvPicPr>
                <p:cNvPr id="27730" name="Picture 3"/>
                <p:cNvPicPr>
                  <a:picLocks noChangeAspect="1" noChangeArrowheads="1"/>
                </p:cNvPicPr>
                <p:nvPr/>
              </p:nvPicPr>
              <p:blipFill>
                <a:blip r:embed="rId2">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2773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8" name="Rectangle 17"/>
              <p:cNvSpPr/>
              <p:nvPr/>
            </p:nvSpPr>
            <p:spPr>
              <a:xfrm>
                <a:off x="5869010" y="1556416"/>
                <a:ext cx="3053887" cy="3168728"/>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27727" name="TextBox 14"/>
            <p:cNvSpPr txBox="1">
              <a:spLocks noChangeArrowheads="1"/>
            </p:cNvSpPr>
            <p:nvPr/>
          </p:nvSpPr>
          <p:spPr bwMode="auto">
            <a:xfrm>
              <a:off x="6488378" y="1285628"/>
              <a:ext cx="1004227" cy="304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Grammar</a:t>
              </a:r>
              <a:endParaRPr lang="fr-CA" altLang="fr-FR" sz="1100"/>
            </a:p>
          </p:txBody>
        </p:sp>
      </p:grpSp>
      <p:sp>
        <p:nvSpPr>
          <p:cNvPr id="27658" name="TextBox 26"/>
          <p:cNvSpPr txBox="1">
            <a:spLocks noChangeArrowheads="1"/>
          </p:cNvSpPr>
          <p:nvPr/>
        </p:nvSpPr>
        <p:spPr bwMode="auto">
          <a:xfrm>
            <a:off x="341313" y="1441450"/>
            <a:ext cx="971550" cy="2508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FIRST Sets</a:t>
            </a:r>
            <a:endParaRPr lang="fr-CA" altLang="fr-FR" sz="1100"/>
          </a:p>
        </p:txBody>
      </p:sp>
      <p:sp>
        <p:nvSpPr>
          <p:cNvPr id="27659" name="TextBox 27"/>
          <p:cNvSpPr txBox="1">
            <a:spLocks noChangeArrowheads="1"/>
          </p:cNvSpPr>
          <p:nvPr/>
        </p:nvSpPr>
        <p:spPr bwMode="auto">
          <a:xfrm>
            <a:off x="3132138" y="1466850"/>
            <a:ext cx="1150937" cy="2524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a:t>FOLLOW Sets</a:t>
            </a:r>
            <a:endParaRPr lang="fr-CA" altLang="fr-FR" sz="1100"/>
          </a:p>
        </p:txBody>
      </p:sp>
      <p:graphicFrame>
        <p:nvGraphicFramePr>
          <p:cNvPr id="22" name="Table 21"/>
          <p:cNvGraphicFramePr>
            <a:graphicFrameLocks noGrp="1"/>
          </p:cNvGraphicFramePr>
          <p:nvPr/>
        </p:nvGraphicFramePr>
        <p:xfrm>
          <a:off x="0" y="3716338"/>
          <a:ext cx="9144000" cy="2984500"/>
        </p:xfrm>
        <a:graphic>
          <a:graphicData uri="http://schemas.openxmlformats.org/drawingml/2006/table">
            <a:tbl>
              <a:tblPr firstRow="1" bandRow="1">
                <a:tableStyleId>{7DF18680-E054-41AD-8BC1-D1AEF772440D}</a:tableStyleId>
              </a:tblPr>
              <a:tblGrid>
                <a:gridCol w="683568"/>
                <a:gridCol w="1512168"/>
                <a:gridCol w="1440160"/>
                <a:gridCol w="1080120"/>
                <a:gridCol w="998984"/>
                <a:gridCol w="1143000"/>
                <a:gridCol w="1143000"/>
                <a:gridCol w="1143000"/>
              </a:tblGrid>
              <a:tr h="365915">
                <a:tc>
                  <a:txBody>
                    <a:bodyPr/>
                    <a:lstStyle/>
                    <a:p>
                      <a:pPr algn="ctr"/>
                      <a:endParaRPr lang="fr-CA" sz="1800" dirty="0"/>
                    </a:p>
                  </a:txBody>
                  <a:tcPr marT="45739" marB="45739"/>
                </a:tc>
                <a:tc>
                  <a:txBody>
                    <a:bodyPr/>
                    <a:lstStyle/>
                    <a:p>
                      <a:pPr algn="ctr"/>
                      <a:r>
                        <a:rPr lang="en-CA" sz="1400" dirty="0" smtClean="0"/>
                        <a:t>num</a:t>
                      </a:r>
                      <a:endParaRPr lang="fr-CA" sz="1400" dirty="0"/>
                    </a:p>
                  </a:txBody>
                  <a:tcPr marT="45739" marB="45739"/>
                </a:tc>
                <a:tc>
                  <a:txBody>
                    <a:bodyPr/>
                    <a:lstStyle/>
                    <a:p>
                      <a:pPr algn="ctr"/>
                      <a:r>
                        <a:rPr lang="en-CA" sz="1400" dirty="0" smtClean="0"/>
                        <a:t>id</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sym typeface="Wingdings" panose="05000000000000000000" pitchFamily="2" charset="2"/>
                        </a:rPr>
                        <a:t>&lt;expr&gt;</a:t>
                      </a:r>
                    </a:p>
                    <a:p>
                      <a:pPr algn="ctr"/>
                      <a:r>
                        <a:rPr lang="en-CA" sz="1400" dirty="0" smtClean="0">
                          <a:sym typeface="Wingdings" panose="05000000000000000000" pitchFamily="2" charset="2"/>
                        </a:rPr>
                        <a:t>&lt;term&gt;&lt;expr'&gt;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b="1" dirty="0" smtClean="0">
                          <a:solidFill>
                            <a:schemeClr val="tx2"/>
                          </a:solidFill>
                        </a:rPr>
                        <a:t>(s)</a:t>
                      </a:r>
                      <a:endParaRPr lang="fr-CA" sz="1400" b="1" dirty="0"/>
                    </a:p>
                  </a:txBody>
                  <a:tcPr marT="45739" marB="45739"/>
                </a:tc>
              </a:tr>
              <a:tr h="523717">
                <a:tc>
                  <a:txBody>
                    <a:bodyPr/>
                    <a:lstStyle/>
                    <a:p>
                      <a:pPr algn="ctr"/>
                      <a:r>
                        <a:rPr lang="en-CA" sz="1400" b="1" dirty="0" smtClean="0">
                          <a:solidFill>
                            <a:schemeClr val="bg1"/>
                          </a:solidFill>
                        </a:rPr>
                        <a:t>expr’</a:t>
                      </a:r>
                      <a:endParaRPr lang="fr-CA" sz="1400" b="1" dirty="0">
                        <a:solidFill>
                          <a:schemeClr val="bg1"/>
                        </a:solidFill>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a:p>
                  </a:txBody>
                  <a:tcPr marT="45739" marB="45739"/>
                </a:tc>
                <a:tc>
                  <a:txBody>
                    <a:bodyPr/>
                    <a:lstStyle/>
                    <a:p>
                      <a:pPr algn="ctr"/>
                      <a:r>
                        <a:rPr lang="en-CA" sz="1400" dirty="0" smtClean="0"/>
                        <a:t>&lt;expr’&gt;</a:t>
                      </a:r>
                      <a:r>
                        <a:rPr lang="en-CA" sz="1400" dirty="0" smtClean="0">
                          <a:sym typeface="Wingdings" panose="05000000000000000000" pitchFamily="2" charset="2"/>
                        </a:rPr>
                        <a:t></a:t>
                      </a:r>
                    </a:p>
                    <a:p>
                      <a:pPr algn="ctr"/>
                      <a:r>
                        <a:rPr lang="en-CA" sz="1400" dirty="0" smtClean="0">
                          <a:sym typeface="Wingdings" panose="05000000000000000000" pitchFamily="2" charset="2"/>
                        </a:rPr>
                        <a:t>-&lt;expr&gt;</a:t>
                      </a:r>
                      <a:endParaRPr lang="fr-CA" sz="1400" dirty="0" smtClean="0"/>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&lt;expr’&gt;</a:t>
                      </a:r>
                      <a:r>
                        <a:rPr lang="en-CA" sz="1400" dirty="0" smtClean="0">
                          <a:sym typeface="Wingdings" panose="05000000000000000000" pitchFamily="2" charset="2"/>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l-GR" sz="1400" dirty="0" smtClean="0"/>
                        <a:t>ε</a:t>
                      </a:r>
                      <a:r>
                        <a:rPr lang="en-CA" sz="1400" dirty="0" smtClean="0"/>
                        <a:t> </a:t>
                      </a:r>
                      <a:r>
                        <a:rPr lang="en-CA" sz="1400" b="1" dirty="0" smtClean="0">
                          <a:solidFill>
                            <a:schemeClr val="tx2"/>
                          </a:solidFill>
                        </a:rPr>
                        <a:t>(s)</a:t>
                      </a:r>
                      <a:endParaRPr lang="fr-CA" sz="1400" b="1" dirty="0" smtClean="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&lt;factor&gt;&lt;term’&gt;</a:t>
                      </a:r>
                      <a:endParaRPr lang="fr-CA" sz="1400" dirty="0" smtClean="0"/>
                    </a:p>
                  </a:txBody>
                  <a:tcPr marT="45739" marB="45739"/>
                </a:tc>
                <a:tc>
                  <a:txBody>
                    <a:bodyPr/>
                    <a:lstStyle/>
                    <a:p>
                      <a:pPr algn="ctr"/>
                      <a:r>
                        <a:rPr lang="en-CA" sz="1400" b="1" dirty="0" smtClean="0">
                          <a:solidFill>
                            <a:schemeClr val="tx2"/>
                          </a:solidFill>
                        </a:rPr>
                        <a:t>(s)</a:t>
                      </a:r>
                      <a:endParaRPr lang="fr-CA" sz="1400" b="1"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b="1" dirty="0">
                        <a:solidFill>
                          <a:schemeClr val="tx2"/>
                        </a:solidFill>
                      </a:endParaRPr>
                    </a:p>
                  </a:txBody>
                  <a:tcPr marT="45739" marB="45739"/>
                </a:tc>
                <a:tc>
                  <a:txBody>
                    <a:bodyPr/>
                    <a:lstStyle/>
                    <a:p>
                      <a:pPr algn="ctr"/>
                      <a:r>
                        <a:rPr lang="en-CA" sz="1400" dirty="0" smtClean="0"/>
                        <a:t>-</a:t>
                      </a:r>
                      <a:endParaRPr lang="fr-CA" sz="1400" dirty="0"/>
                    </a:p>
                  </a:txBody>
                  <a:tcPr marT="45739" marB="45739"/>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dirty="0"/>
                    </a:p>
                  </a:txBody>
                  <a:tcPr marT="45739" marB="45739"/>
                </a:tc>
              </a:tr>
              <a:tr h="523717">
                <a:tc>
                  <a:txBody>
                    <a:bodyPr/>
                    <a:lstStyle/>
                    <a:p>
                      <a:pPr algn="ctr"/>
                      <a:r>
                        <a:rPr lang="en-CA" sz="1400" b="1" kern="1200" dirty="0" smtClean="0">
                          <a:solidFill>
                            <a:schemeClr val="bg1"/>
                          </a:solidFill>
                          <a:latin typeface="+mn-lt"/>
                          <a:ea typeface="+mn-ea"/>
                          <a:cs typeface="+mn-cs"/>
                        </a:rPr>
                        <a:t>term’</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l-GR" sz="1400" dirty="0" smtClean="0"/>
                        <a:t>ε</a:t>
                      </a:r>
                      <a:r>
                        <a:rPr lang="en-CA" sz="1400" dirty="0" smtClean="0"/>
                        <a:t> </a:t>
                      </a:r>
                      <a:r>
                        <a:rPr lang="en-CA" sz="1400" b="1" dirty="0" smtClean="0">
                          <a:solidFill>
                            <a:schemeClr val="tx2"/>
                          </a:solidFill>
                        </a:rPr>
                        <a:t>(s)</a:t>
                      </a:r>
                      <a:endParaRPr lang="fr-CA" sz="1400" b="1"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r>
                        <a:rPr lang="en-CA" sz="1400" dirty="0" smtClean="0"/>
                        <a:t> </a:t>
                      </a:r>
                      <a:r>
                        <a:rPr lang="en-CA" sz="1400" b="1" dirty="0" smtClean="0">
                          <a:solidFill>
                            <a:schemeClr val="tx2"/>
                          </a:solidFill>
                        </a:rPr>
                        <a:t>(s)</a:t>
                      </a:r>
                      <a:endParaRPr lang="fr-CA" sz="1400" dirty="0" smtClean="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a:p>
                  </a:txBody>
                  <a:tcPr marT="45739" marB="45739"/>
                </a:tc>
                <a:tc>
                  <a:txBody>
                    <a:bodyPr/>
                    <a:lstStyle/>
                    <a:p>
                      <a:pPr algn="ctr"/>
                      <a:r>
                        <a:rPr lang="en-CA" sz="1400" dirty="0" smtClean="0"/>
                        <a:t>&lt;term’&gt;</a:t>
                      </a:r>
                      <a:r>
                        <a:rPr lang="en-CA" sz="1400" dirty="0" smtClean="0">
                          <a:sym typeface="Wingdings" panose="05000000000000000000" pitchFamily="2" charset="2"/>
                        </a:rPr>
                        <a:t></a:t>
                      </a:r>
                    </a:p>
                    <a:p>
                      <a:pPr algn="ctr"/>
                      <a:r>
                        <a:rPr lang="en-CA" sz="1400" dirty="0" smtClean="0">
                          <a:sym typeface="Wingdings" panose="05000000000000000000" pitchFamily="2" charset="2"/>
                        </a:rPr>
                        <a:t>/&lt;term&gt;</a:t>
                      </a:r>
                      <a:endParaRPr lang="fr-CA" sz="1400" dirty="0" smtClean="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dirty="0" smtClean="0"/>
                        <a:t>&lt;term’&gt;</a:t>
                      </a:r>
                      <a:r>
                        <a:rPr lang="en-CA" sz="1400" dirty="0" smtClean="0">
                          <a:sym typeface="Wingdings" panose="05000000000000000000" pitchFamily="2" charset="2"/>
                        </a:rPr>
                        <a:t></a:t>
                      </a:r>
                    </a:p>
                    <a:p>
                      <a:pPr algn="ctr"/>
                      <a:r>
                        <a:rPr lang="el-GR" sz="1400" dirty="0" smtClean="0"/>
                        <a:t>ε</a:t>
                      </a:r>
                      <a:r>
                        <a:rPr lang="en-CA" sz="1400" dirty="0" smtClean="0"/>
                        <a:t> </a:t>
                      </a:r>
                      <a:r>
                        <a:rPr lang="en-CA" sz="1400" b="1" dirty="0" smtClean="0">
                          <a:solidFill>
                            <a:schemeClr val="tx2"/>
                          </a:solidFill>
                        </a:rPr>
                        <a:t>(s)</a:t>
                      </a:r>
                      <a:endParaRPr lang="fr-CA" sz="1400" dirty="0" smtClean="0"/>
                    </a:p>
                  </a:txBody>
                  <a:tcPr marT="45739" marB="45739"/>
                </a:tc>
              </a:tr>
              <a:tr h="523717">
                <a:tc>
                  <a:txBody>
                    <a:bodyPr/>
                    <a:lstStyle/>
                    <a:p>
                      <a:pPr algn="ctr"/>
                      <a:r>
                        <a:rPr lang="en-CA" sz="1400" b="1" kern="1200" dirty="0" smtClean="0">
                          <a:solidFill>
                            <a:schemeClr val="bg1"/>
                          </a:solidFill>
                          <a:latin typeface="+mn-lt"/>
                          <a:ea typeface="+mn-ea"/>
                          <a:cs typeface="+mn-cs"/>
                        </a:rPr>
                        <a:t>factor</a:t>
                      </a:r>
                      <a:endParaRPr lang="fr-CA" sz="1400" b="1" kern="1200" dirty="0">
                        <a:solidFill>
                          <a:schemeClr val="bg1"/>
                        </a:solidFill>
                        <a:latin typeface="+mn-lt"/>
                        <a:ea typeface="+mn-ea"/>
                        <a:cs typeface="+mn-cs"/>
                      </a:endParaRPr>
                    </a:p>
                  </a:txBody>
                  <a:tcPr marT="45739" marB="45739">
                    <a:lnR w="28575" cap="flat" cmpd="sng" algn="ctr">
                      <a:solidFill>
                        <a:schemeClr val="bg1"/>
                      </a:solidFill>
                      <a:prstDash val="solid"/>
                      <a:round/>
                      <a:headEnd type="none" w="med" len="med"/>
                      <a:tailEnd type="none" w="med" len="med"/>
                    </a:lnR>
                    <a:solidFill>
                      <a:schemeClr val="accent5"/>
                    </a:solidFill>
                  </a:tcPr>
                </a:tc>
                <a:tc>
                  <a:txBody>
                    <a:bodyPr/>
                    <a:lstStyle/>
                    <a:p>
                      <a:pPr algn="ctr"/>
                      <a:r>
                        <a:rPr lang="en-CA" sz="1400" dirty="0" smtClean="0"/>
                        <a:t>factor</a:t>
                      </a:r>
                      <a:r>
                        <a:rPr lang="en-CA" sz="1400" dirty="0" smtClean="0">
                          <a:sym typeface="Wingdings" panose="05000000000000000000" pitchFamily="2" charset="2"/>
                        </a:rPr>
                        <a:t> num</a:t>
                      </a:r>
                      <a:endParaRPr lang="fr-CA" sz="1400" dirty="0"/>
                    </a:p>
                  </a:txBody>
                  <a:tcPr marT="45739" marB="45739">
                    <a:lnL w="28575" cap="flat" cmpd="sng" algn="ctr">
                      <a:solidFill>
                        <a:schemeClr val="bg1"/>
                      </a:solidFill>
                      <a:prstDash val="solid"/>
                      <a:round/>
                      <a:headEnd type="none" w="med" len="med"/>
                      <a:tailEnd type="none" w="med" len="med"/>
                    </a:lnL>
                  </a:tcPr>
                </a:tc>
                <a:tc>
                  <a:txBody>
                    <a:bodyPr/>
                    <a:lstStyle/>
                    <a:p>
                      <a:pPr algn="ctr"/>
                      <a:r>
                        <a:rPr lang="en-CA" sz="1400" dirty="0" smtClean="0"/>
                        <a:t>factor </a:t>
                      </a:r>
                      <a:r>
                        <a:rPr lang="en-CA" sz="1400" dirty="0" smtClean="0">
                          <a:sym typeface="Wingdings" panose="05000000000000000000" pitchFamily="2" charset="2"/>
                        </a:rPr>
                        <a:t> id</a:t>
                      </a: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b="1" dirty="0">
                        <a:solidFill>
                          <a:schemeClr val="tx2"/>
                        </a:solidFill>
                      </a:endParaRPr>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b="1" dirty="0">
                        <a:solidFill>
                          <a:schemeClr val="tx2"/>
                        </a:solidFill>
                      </a:endParaRPr>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dirty="0"/>
                    </a:p>
                  </a:txBody>
                  <a:tcPr marT="45739" marB="45739"/>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400" b="1" dirty="0" smtClean="0">
                          <a:solidFill>
                            <a:schemeClr val="tx2"/>
                          </a:solidFill>
                        </a:rPr>
                        <a:t>(s)</a:t>
                      </a:r>
                      <a:endParaRPr lang="fr-CA" sz="1400" b="1" dirty="0" smtClean="0"/>
                    </a:p>
                    <a:p>
                      <a:pPr algn="ctr"/>
                      <a:endParaRPr lang="fr-CA" sz="1400" dirty="0"/>
                    </a:p>
                  </a:txBody>
                  <a:tcPr marT="45739" marB="45739"/>
                </a:tc>
              </a:tr>
            </a:tbl>
          </a:graphicData>
        </a:graphic>
      </p:graphicFrame>
    </p:spTree>
    <p:extLst>
      <p:ext uri="{BB962C8B-B14F-4D97-AF65-F5344CB8AC3E}">
        <p14:creationId xmlns:p14="http://schemas.microsoft.com/office/powerpoint/2010/main" val="1088264375"/>
      </p:ext>
    </p:extLst>
  </p:cSld>
  <p:clrMapOvr>
    <a:masterClrMapping/>
  </p:clrMapOvr>
  <p:timing>
    <p:tnLst>
      <p:par>
        <p:cTn id="1" dur="indefinite" restart="never" nodeType="tmRoot"/>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28675" name="Content Placeholder 2"/>
          <p:cNvSpPr>
            <a:spLocks noGrp="1"/>
          </p:cNvSpPr>
          <p:nvPr>
            <p:ph idx="1"/>
          </p:nvPr>
        </p:nvSpPr>
        <p:spPr>
          <a:xfrm>
            <a:off x="457200" y="1752600"/>
            <a:ext cx="2459038" cy="452438"/>
          </a:xfrm>
        </p:spPr>
        <p:txBody>
          <a:bodyPr/>
          <a:lstStyle/>
          <a:p>
            <a:r>
              <a:rPr lang="fr-CA" altLang="fr-FR" smtClean="0"/>
              <a:t>Exemple:</a:t>
            </a:r>
          </a:p>
        </p:txBody>
      </p:sp>
      <p:sp>
        <p:nvSpPr>
          <p:cNvPr id="6" name="Rectangle 5"/>
          <p:cNvSpPr/>
          <p:nvPr/>
        </p:nvSpPr>
        <p:spPr>
          <a:xfrm>
            <a:off x="2700338"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pSp>
        <p:nvGrpSpPr>
          <p:cNvPr id="5" name="Group 4"/>
          <p:cNvGrpSpPr>
            <a:grpSpLocks/>
          </p:cNvGrpSpPr>
          <p:nvPr/>
        </p:nvGrpSpPr>
        <p:grpSpPr bwMode="auto">
          <a:xfrm>
            <a:off x="3276600" y="2551113"/>
            <a:ext cx="1960563" cy="955675"/>
            <a:chOff x="3965213" y="2550926"/>
            <a:chExt cx="1961875" cy="955488"/>
          </a:xfrm>
        </p:grpSpPr>
        <p:sp>
          <p:nvSpPr>
            <p:cNvPr id="3" name="Right Brace 2"/>
            <p:cNvSpPr/>
            <p:nvPr/>
          </p:nvSpPr>
          <p:spPr>
            <a:xfrm rot="5400000">
              <a:off x="4806498" y="1754121"/>
              <a:ext cx="323787" cy="1917395"/>
            </a:xfrm>
            <a:prstGeom prst="righ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28759" name="TextBox 3"/>
            <p:cNvSpPr txBox="1">
              <a:spLocks noChangeArrowheads="1"/>
            </p:cNvSpPr>
            <p:nvPr/>
          </p:nvSpPr>
          <p:spPr bwMode="auto">
            <a:xfrm>
              <a:off x="3965213" y="2860552"/>
              <a:ext cx="1961875" cy="645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Chaînes d’erreurs</a:t>
              </a:r>
              <a:endParaRPr lang="fr-CA" altLang="fr-FR" sz="1800" b="0"/>
            </a:p>
          </p:txBody>
        </p:sp>
      </p:grpSp>
      <p:graphicFrame>
        <p:nvGraphicFramePr>
          <p:cNvPr id="28" name="Table 2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14096435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29699" name="Content Placeholder 2"/>
          <p:cNvSpPr>
            <a:spLocks noGrp="1"/>
          </p:cNvSpPr>
          <p:nvPr>
            <p:ph idx="1"/>
          </p:nvPr>
        </p:nvSpPr>
        <p:spPr>
          <a:xfrm>
            <a:off x="457200" y="1752600"/>
            <a:ext cx="2459038" cy="452438"/>
          </a:xfrm>
        </p:spPr>
        <p:txBody>
          <a:bodyPr/>
          <a:lstStyle/>
          <a:p>
            <a:r>
              <a:rPr lang="fr-CA" altLang="fr-FR" smtClean="0"/>
              <a:t>Exemple:</a:t>
            </a:r>
          </a:p>
        </p:txBody>
      </p:sp>
      <p:sp>
        <p:nvSpPr>
          <p:cNvPr id="6" name="Rectangle 5"/>
          <p:cNvSpPr/>
          <p:nvPr/>
        </p:nvSpPr>
        <p:spPr>
          <a:xfrm>
            <a:off x="2700338"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29" name="Table 28"/>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476762337"/>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Bienvenue à SEG2506</a:t>
            </a:r>
            <a:endParaRPr lang="fr-FR" dirty="0"/>
          </a:p>
        </p:txBody>
      </p:sp>
      <p:pic>
        <p:nvPicPr>
          <p:cNvPr id="5123" name="Picture 2" descr="http://coldattic.info/pic/66747235571.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47725" y="2438400"/>
            <a:ext cx="7458075" cy="3344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Slide Number Placeholder 6"/>
          <p:cNvSpPr>
            <a:spLocks noGrp="1"/>
          </p:cNvSpPr>
          <p:nvPr>
            <p:ph type="sldNum" sz="quarter" idx="10"/>
          </p:nvPr>
        </p:nvSpPr>
        <p:spPr/>
        <p:txBody>
          <a:bodyPr/>
          <a:lstStyle/>
          <a:p>
            <a:pPr>
              <a:defRPr/>
            </a:pPr>
            <a:fld id="{BF47B8D3-A9E5-4D8A-B471-0772FC46F498}" type="slidenum">
              <a:rPr lang="fr-CA">
                <a:solidFill>
                  <a:srgbClr val="000000">
                    <a:tint val="75000"/>
                  </a:srgbClr>
                </a:solidFill>
              </a:rPr>
              <a:pPr>
                <a:defRPr/>
              </a:pPr>
              <a:t>4</a:t>
            </a:fld>
            <a:endParaRPr lang="fr-CA">
              <a:solidFill>
                <a:srgbClr val="000000">
                  <a:tint val="75000"/>
                </a:srgbClr>
              </a:solidFill>
            </a:endParaRPr>
          </a:p>
        </p:txBody>
      </p:sp>
      <p:sp>
        <p:nvSpPr>
          <p:cNvPr id="5125" name="Footer Placeholder 7"/>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197153738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1026"/>
          <p:cNvSpPr>
            <a:spLocks noGrp="1" noChangeArrowheads="1"/>
          </p:cNvSpPr>
          <p:nvPr>
            <p:ph type="ctrTitle"/>
          </p:nvPr>
        </p:nvSpPr>
        <p:spPr>
          <a:xfrm>
            <a:off x="685800" y="1143000"/>
            <a:ext cx="7772400" cy="1143000"/>
          </a:xfrm>
        </p:spPr>
        <p:txBody>
          <a:bodyPr/>
          <a:lstStyle/>
          <a:p>
            <a:pPr eaLnBrk="1" fontAlgn="auto" hangingPunct="1">
              <a:spcAft>
                <a:spcPts val="0"/>
              </a:spcAft>
              <a:defRPr/>
            </a:pPr>
            <a:r>
              <a:rPr lang="fr-FR" altLang="fr-FR" sz="6600" dirty="0" smtClean="0"/>
              <a:t>Sujet 2 </a:t>
            </a:r>
          </a:p>
        </p:txBody>
      </p:sp>
      <p:sp>
        <p:nvSpPr>
          <p:cNvPr id="2054" name="Rectangle 1027"/>
          <p:cNvSpPr>
            <a:spLocks noGrp="1" noChangeArrowheads="1"/>
          </p:cNvSpPr>
          <p:nvPr>
            <p:ph type="subTitle" idx="1"/>
          </p:nvPr>
        </p:nvSpPr>
        <p:spPr>
          <a:xfrm>
            <a:off x="1447800" y="2209800"/>
            <a:ext cx="6400800" cy="3429000"/>
          </a:xfrm>
        </p:spPr>
        <p:txBody>
          <a:bodyPr rtlCol="0">
            <a:normAutofit/>
          </a:bodyPr>
          <a:lstStyle/>
          <a:p>
            <a:pPr eaLnBrk="1" fontAlgn="auto" hangingPunct="1">
              <a:defRPr/>
            </a:pPr>
            <a:endParaRPr lang="fr-FR" altLang="fr-FR" sz="4000" dirty="0" smtClean="0"/>
          </a:p>
          <a:p>
            <a:pPr eaLnBrk="1" fontAlgn="auto" hangingPunct="1">
              <a:defRPr/>
            </a:pPr>
            <a:r>
              <a:rPr lang="fr-FR" altLang="fr-FR" sz="4000" dirty="0" smtClean="0"/>
              <a:t>Analyse du domaine</a:t>
            </a:r>
          </a:p>
          <a:p>
            <a:pPr eaLnBrk="1" fontAlgn="auto" hangingPunct="1">
              <a:defRPr/>
            </a:pPr>
            <a:endParaRPr lang="fr-FR" altLang="fr-FR" dirty="0" smtClean="0"/>
          </a:p>
        </p:txBody>
      </p:sp>
      <p:sp>
        <p:nvSpPr>
          <p:cNvPr id="28676"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3" name="Slide Number Placeholder 2"/>
          <p:cNvSpPr>
            <a:spLocks noGrp="1"/>
          </p:cNvSpPr>
          <p:nvPr>
            <p:ph type="sldNum" sz="quarter" idx="10"/>
          </p:nvPr>
        </p:nvSpPr>
        <p:spPr/>
        <p:txBody>
          <a:bodyPr/>
          <a:lstStyle/>
          <a:p>
            <a:pPr>
              <a:defRPr/>
            </a:pPr>
            <a:fld id="{A5AE9EC9-B480-4FB9-A9A3-BF1E48F24890}" type="slidenum">
              <a:rPr lang="fr-CA" smtClean="0">
                <a:solidFill>
                  <a:srgbClr val="000000">
                    <a:tint val="75000"/>
                  </a:srgbClr>
                </a:solidFill>
              </a:rPr>
              <a:pPr>
                <a:defRPr/>
              </a:pPr>
              <a:t>40</a:t>
            </a:fld>
            <a:endParaRPr lang="fr-CA">
              <a:solidFill>
                <a:srgbClr val="000000">
                  <a:tint val="75000"/>
                </a:srgbClr>
              </a:solidFill>
            </a:endParaRPr>
          </a:p>
        </p:txBody>
      </p:sp>
    </p:spTree>
    <p:extLst>
      <p:ext uri="{BB962C8B-B14F-4D97-AF65-F5344CB8AC3E}">
        <p14:creationId xmlns:p14="http://schemas.microsoft.com/office/powerpoint/2010/main" val="2762483363"/>
      </p:ext>
    </p:extLst>
  </p:cSld>
  <p:clrMapOvr>
    <a:masterClrMapping/>
  </p:clrMapOvr>
  <p:timing>
    <p:tnLst>
      <p:par>
        <p:cTn id="1" dur="indefinite" restart="never" nodeType="tmRoot"/>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30723" name="Content Placeholder 2"/>
          <p:cNvSpPr>
            <a:spLocks noGrp="1"/>
          </p:cNvSpPr>
          <p:nvPr>
            <p:ph idx="1"/>
          </p:nvPr>
        </p:nvSpPr>
        <p:spPr>
          <a:xfrm>
            <a:off x="457200" y="1752600"/>
            <a:ext cx="2459038" cy="452438"/>
          </a:xfrm>
        </p:spPr>
        <p:txBody>
          <a:bodyPr/>
          <a:lstStyle/>
          <a:p>
            <a:r>
              <a:rPr lang="fr-CA" altLang="fr-FR" smtClean="0"/>
              <a:t>Exemple:</a:t>
            </a:r>
          </a:p>
        </p:txBody>
      </p:sp>
      <p:sp>
        <p:nvSpPr>
          <p:cNvPr id="6" name="Rectangle 5"/>
          <p:cNvSpPr/>
          <p:nvPr/>
        </p:nvSpPr>
        <p:spPr>
          <a:xfrm>
            <a:off x="2700338"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factor</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29" name="Table 28"/>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975907124"/>
      </p:ext>
    </p:extLst>
  </p:cSld>
  <p:clrMapOvr>
    <a:masterClrMapping/>
  </p:clrMapOvr>
  <p:timing>
    <p:tnLst>
      <p:par>
        <p:cTn id="1" dur="indefinite" restart="never" nodeType="tmRoot"/>
      </p:par>
    </p:tn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31747" name="Content Placeholder 2"/>
          <p:cNvSpPr>
            <a:spLocks noGrp="1"/>
          </p:cNvSpPr>
          <p:nvPr>
            <p:ph idx="1"/>
          </p:nvPr>
        </p:nvSpPr>
        <p:spPr>
          <a:xfrm>
            <a:off x="457200" y="1752600"/>
            <a:ext cx="2459038" cy="452438"/>
          </a:xfrm>
        </p:spPr>
        <p:txBody>
          <a:bodyPr/>
          <a:lstStyle/>
          <a:p>
            <a:r>
              <a:rPr lang="fr-CA" altLang="fr-FR" smtClean="0"/>
              <a:t>Exemple:</a:t>
            </a:r>
          </a:p>
        </p:txBody>
      </p:sp>
      <p:sp>
        <p:nvSpPr>
          <p:cNvPr id="6" name="Rectangle 5"/>
          <p:cNvSpPr/>
          <p:nvPr/>
        </p:nvSpPr>
        <p:spPr>
          <a:xfrm>
            <a:off x="2700338"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29" name="Table 28"/>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552162769"/>
      </p:ext>
    </p:extLst>
  </p:cSld>
  <p:clrMapOvr>
    <a:masterClrMapping/>
  </p:clrMapOvr>
  <p:timing>
    <p:tnLst>
      <p:par>
        <p:cTn id="1" dur="indefinite" restart="never" nodeType="tmRoot"/>
      </p:par>
    </p:tn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32771" name="Content Placeholder 2"/>
          <p:cNvSpPr>
            <a:spLocks noGrp="1"/>
          </p:cNvSpPr>
          <p:nvPr>
            <p:ph idx="1"/>
          </p:nvPr>
        </p:nvSpPr>
        <p:spPr>
          <a:xfrm>
            <a:off x="457200" y="1752600"/>
            <a:ext cx="2459038" cy="452438"/>
          </a:xfrm>
        </p:spPr>
        <p:txBody>
          <a:bodyPr/>
          <a:lstStyle/>
          <a:p>
            <a:r>
              <a:rPr lang="fr-CA" altLang="fr-FR" smtClean="0"/>
              <a:t>Exemple:</a:t>
            </a: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28" name="Table 2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080089277"/>
      </p:ext>
    </p:extLst>
  </p:cSld>
  <p:clrMapOvr>
    <a:masterClrMapping/>
  </p:clrMapOvr>
  <p:timing>
    <p:tnLst>
      <p:par>
        <p:cTn id="1" dur="indefinite" restart="never" nodeType="tmRoot"/>
      </p:par>
    </p:tn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a:t>
            </a:r>
            <a:r>
              <a:rPr lang="fr-CA" dirty="0" smtClean="0"/>
              <a:t>LL(1)</a:t>
            </a:r>
            <a:endParaRPr lang="fr-CA" dirty="0"/>
          </a:p>
        </p:txBody>
      </p:sp>
      <p:sp>
        <p:nvSpPr>
          <p:cNvPr id="33795" name="Content Placeholder 2"/>
          <p:cNvSpPr>
            <a:spLocks noGrp="1"/>
          </p:cNvSpPr>
          <p:nvPr>
            <p:ph idx="1"/>
          </p:nvPr>
        </p:nvSpPr>
        <p:spPr>
          <a:xfrm>
            <a:off x="457200" y="1752600"/>
            <a:ext cx="2459038" cy="452438"/>
          </a:xfrm>
        </p:spPr>
        <p:txBody>
          <a:bodyPr/>
          <a:lstStyle/>
          <a:p>
            <a:r>
              <a:rPr lang="fr-CA" altLang="fr-FR" smtClean="0"/>
              <a:t>Exemple:</a:t>
            </a:r>
          </a:p>
        </p:txBody>
      </p:sp>
      <p:sp>
        <p:nvSpPr>
          <p:cNvPr id="7" name="Rectangle 6"/>
          <p:cNvSpPr/>
          <p:nvPr/>
        </p:nvSpPr>
        <p:spPr>
          <a:xfrm>
            <a:off x="3348038"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28" name="Table 2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207393625"/>
      </p:ext>
    </p:extLst>
  </p:cSld>
  <p:clrMapOvr>
    <a:masterClrMapping/>
  </p:clrMapOvr>
  <p:timing>
    <p:tnLst>
      <p:par>
        <p:cTn id="1" dur="indefinite" restart="never" nodeType="tmRoot"/>
      </p:par>
    </p:tn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34819" name="Content Placeholder 2"/>
          <p:cNvSpPr>
            <a:spLocks noGrp="1"/>
          </p:cNvSpPr>
          <p:nvPr>
            <p:ph idx="1"/>
          </p:nvPr>
        </p:nvSpPr>
        <p:spPr>
          <a:xfrm>
            <a:off x="457200" y="1752600"/>
            <a:ext cx="2459038" cy="452438"/>
          </a:xfrm>
        </p:spPr>
        <p:txBody>
          <a:bodyPr/>
          <a:lstStyle/>
          <a:p>
            <a:r>
              <a:rPr lang="fr-CA" altLang="fr-FR" smtClean="0"/>
              <a:t>Exemple:</a:t>
            </a:r>
          </a:p>
        </p:txBody>
      </p:sp>
      <p:sp>
        <p:nvSpPr>
          <p:cNvPr id="8" name="Rectangle 7"/>
          <p:cNvSpPr/>
          <p:nvPr/>
        </p:nvSpPr>
        <p:spPr>
          <a:xfrm>
            <a:off x="39973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0" name="TextBox 19"/>
          <p:cNvSpPr txBox="1">
            <a:spLocks noChangeArrowheads="1"/>
          </p:cNvSpPr>
          <p:nvPr/>
        </p:nvSpPr>
        <p:spPr bwMode="auto">
          <a:xfrm>
            <a:off x="1809750" y="2632075"/>
            <a:ext cx="6696075"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i="1">
                <a:solidFill>
                  <a:schemeClr val="tx2"/>
                </a:solidFill>
              </a:rPr>
              <a:t>Erreur</a:t>
            </a:r>
            <a:r>
              <a:rPr lang="en-CA" altLang="fr-FR" sz="1800" b="0" i="1"/>
              <a:t>: la cellule correspondant à la rangée term et la colonne / est vide!</a:t>
            </a:r>
          </a:p>
          <a:p>
            <a:pPr eaLnBrk="1" hangingPunct="1">
              <a:spcBef>
                <a:spcPct val="0"/>
              </a:spcBef>
              <a:spcAft>
                <a:spcPct val="0"/>
              </a:spcAft>
              <a:buFontTx/>
              <a:buNone/>
            </a:pPr>
            <a:r>
              <a:rPr lang="en-CA" altLang="fr-FR" sz="1800" b="0" i="1"/>
              <a:t>Commencez à jeter les tokens, jusqu’à ce que vous trouvez un token synch</a:t>
            </a:r>
          </a:p>
          <a:p>
            <a:pPr eaLnBrk="1" hangingPunct="1">
              <a:spcBef>
                <a:spcPct val="0"/>
              </a:spcBef>
              <a:spcAft>
                <a:spcPct val="0"/>
              </a:spcAft>
              <a:buFontTx/>
              <a:buNone/>
            </a:pPr>
            <a:r>
              <a:rPr lang="en-CA" altLang="fr-FR" sz="1800" b="0"/>
              <a:t> </a:t>
            </a:r>
            <a:endParaRPr lang="fr-CA" altLang="fr-FR" sz="1800" b="0"/>
          </a:p>
        </p:txBody>
      </p:sp>
      <p:graphicFrame>
        <p:nvGraphicFramePr>
          <p:cNvPr id="29" name="Table 28"/>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20390997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1" end="1"/>
                                            </p:txEl>
                                          </p:spTgt>
                                        </p:tgtEl>
                                        <p:attrNameLst>
                                          <p:attrName>style.visibility</p:attrName>
                                        </p:attrNameLst>
                                      </p:cBhvr>
                                      <p:to>
                                        <p:strVal val="visible"/>
                                      </p:to>
                                    </p:set>
                                    <p:animEffect transition="in" filter="fade">
                                      <p:cBhvr>
                                        <p:cTn id="12" dur="500"/>
                                        <p:tgtEl>
                                          <p:spTgt spid="2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35843" name="Content Placeholder 2"/>
          <p:cNvSpPr>
            <a:spLocks noGrp="1"/>
          </p:cNvSpPr>
          <p:nvPr>
            <p:ph idx="1"/>
          </p:nvPr>
        </p:nvSpPr>
        <p:spPr>
          <a:xfrm>
            <a:off x="457200" y="1752600"/>
            <a:ext cx="2459038" cy="452438"/>
          </a:xfrm>
        </p:spPr>
        <p:txBody>
          <a:bodyPr/>
          <a:lstStyle/>
          <a:p>
            <a:r>
              <a:rPr lang="fr-CA" altLang="fr-FR" smtClean="0"/>
              <a:t>Exemple:</a:t>
            </a:r>
          </a:p>
        </p:txBody>
      </p:sp>
      <p:sp>
        <p:nvSpPr>
          <p:cNvPr id="9" name="Rectangle 8"/>
          <p:cNvSpPr/>
          <p:nvPr/>
        </p:nvSpPr>
        <p:spPr>
          <a:xfrm>
            <a:off x="4645025" y="2078038"/>
            <a:ext cx="6477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5857" name="TextBox 18"/>
          <p:cNvSpPr txBox="1">
            <a:spLocks noChangeArrowheads="1"/>
          </p:cNvSpPr>
          <p:nvPr/>
        </p:nvSpPr>
        <p:spPr bwMode="auto">
          <a:xfrm>
            <a:off x="1809750" y="2632075"/>
            <a:ext cx="6696075"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i="1">
                <a:solidFill>
                  <a:schemeClr val="tx2"/>
                </a:solidFill>
              </a:rPr>
              <a:t>Erreur</a:t>
            </a:r>
            <a:r>
              <a:rPr lang="en-CA" altLang="fr-FR" sz="1800" b="0" i="1"/>
              <a:t>: la cellule correspondant à la rangée term et la colonne / est vide!</a:t>
            </a:r>
          </a:p>
          <a:p>
            <a:pPr eaLnBrk="1" hangingPunct="1">
              <a:spcBef>
                <a:spcPct val="0"/>
              </a:spcBef>
              <a:spcAft>
                <a:spcPct val="0"/>
              </a:spcAft>
              <a:buFontTx/>
              <a:buNone/>
            </a:pPr>
            <a:r>
              <a:rPr lang="en-CA" altLang="fr-FR" sz="1800" b="0" i="1"/>
              <a:t>Commencez à jeter les tokens, jusqu’à ce que vous trouvez un token synch</a:t>
            </a:r>
          </a:p>
          <a:p>
            <a:pPr eaLnBrk="1" hangingPunct="1">
              <a:spcBef>
                <a:spcPct val="0"/>
              </a:spcBef>
              <a:spcAft>
                <a:spcPct val="0"/>
              </a:spcAft>
              <a:buFontTx/>
              <a:buNone/>
            </a:pPr>
            <a:r>
              <a:rPr lang="en-CA" altLang="fr-FR" sz="1800" b="0"/>
              <a:t> </a:t>
            </a:r>
            <a:endParaRPr lang="fr-CA" altLang="fr-FR" sz="1800" b="0"/>
          </a:p>
        </p:txBody>
      </p:sp>
      <p:graphicFrame>
        <p:nvGraphicFramePr>
          <p:cNvPr id="20" name="Table 19"/>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64473098"/>
      </p:ext>
    </p:extLst>
  </p:cSld>
  <p:clrMapOvr>
    <a:masterClrMapping/>
  </p:clrMapOvr>
  <p:timing>
    <p:tnLst>
      <p:par>
        <p:cTn id="1" dur="indefinite" restart="never" nodeType="tmRoot"/>
      </p:par>
    </p:tn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36867" name="Content Placeholder 2"/>
          <p:cNvSpPr>
            <a:spLocks noGrp="1"/>
          </p:cNvSpPr>
          <p:nvPr>
            <p:ph idx="1"/>
          </p:nvPr>
        </p:nvSpPr>
        <p:spPr>
          <a:xfrm>
            <a:off x="457200" y="1752600"/>
            <a:ext cx="2459038" cy="452438"/>
          </a:xfrm>
        </p:spPr>
        <p:txBody>
          <a:bodyPr/>
          <a:lstStyle/>
          <a:p>
            <a:r>
              <a:rPr lang="fr-CA" altLang="fr-FR" smtClean="0"/>
              <a:t>Exemple:</a:t>
            </a: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6880" name="TextBox 17"/>
          <p:cNvSpPr txBox="1">
            <a:spLocks noChangeArrowheads="1"/>
          </p:cNvSpPr>
          <p:nvPr/>
        </p:nvSpPr>
        <p:spPr bwMode="auto">
          <a:xfrm>
            <a:off x="1809750" y="2632075"/>
            <a:ext cx="6696075" cy="1476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i="1">
                <a:solidFill>
                  <a:schemeClr val="tx2"/>
                </a:solidFill>
              </a:rPr>
              <a:t>Erreur</a:t>
            </a:r>
            <a:r>
              <a:rPr lang="en-CA" altLang="fr-FR" sz="1800" b="0" i="1"/>
              <a:t>: la cellule correspondant à la rangée term et la colonne / est vide!</a:t>
            </a:r>
          </a:p>
          <a:p>
            <a:pPr eaLnBrk="1" hangingPunct="1">
              <a:spcBef>
                <a:spcPct val="0"/>
              </a:spcBef>
              <a:spcAft>
                <a:spcPct val="0"/>
              </a:spcAft>
              <a:buFontTx/>
              <a:buNone/>
            </a:pPr>
            <a:r>
              <a:rPr lang="en-CA" altLang="fr-FR" sz="1800" b="0" i="1"/>
              <a:t>Commencez à jeter les tokens, jusqu’à ce que vous trouvez un token synch</a:t>
            </a:r>
          </a:p>
          <a:p>
            <a:pPr eaLnBrk="1" hangingPunct="1">
              <a:spcBef>
                <a:spcPct val="0"/>
              </a:spcBef>
              <a:spcAft>
                <a:spcPct val="0"/>
              </a:spcAft>
              <a:buFontTx/>
              <a:buNone/>
            </a:pPr>
            <a:r>
              <a:rPr lang="en-CA" altLang="fr-FR" sz="1800" b="0"/>
              <a:t> </a:t>
            </a:r>
            <a:endParaRPr lang="fr-CA" altLang="fr-FR" sz="1800" b="0"/>
          </a:p>
        </p:txBody>
      </p:sp>
      <p:graphicFrame>
        <p:nvGraphicFramePr>
          <p:cNvPr id="19" name="Table 18"/>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143622782"/>
      </p:ext>
    </p:extLst>
  </p:cSld>
  <p:clrMapOvr>
    <a:masterClrMapping/>
  </p:clrMapOvr>
  <p:timing>
    <p:tnLst>
      <p:par>
        <p:cTn id="1" dur="indefinite" restart="never" nodeType="tmRoot"/>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37891" name="Content Placeholder 2"/>
          <p:cNvSpPr>
            <a:spLocks noGrp="1"/>
          </p:cNvSpPr>
          <p:nvPr>
            <p:ph idx="1"/>
          </p:nvPr>
        </p:nvSpPr>
        <p:spPr>
          <a:xfrm>
            <a:off x="457200" y="1752600"/>
            <a:ext cx="2459038" cy="452438"/>
          </a:xfrm>
        </p:spPr>
        <p:txBody>
          <a:bodyPr/>
          <a:lstStyle/>
          <a:p>
            <a:r>
              <a:rPr lang="fr-CA" altLang="fr-FR" smtClean="0"/>
              <a:t>Exemple:</a:t>
            </a: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0" name="TextBox 19"/>
          <p:cNvSpPr txBox="1">
            <a:spLocks noChangeArrowheads="1"/>
          </p:cNvSpPr>
          <p:nvPr/>
        </p:nvSpPr>
        <p:spPr bwMode="auto">
          <a:xfrm>
            <a:off x="1763713" y="2781300"/>
            <a:ext cx="66960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i="1"/>
              <a:t>On a trouvé un token synch!</a:t>
            </a:r>
          </a:p>
          <a:p>
            <a:pPr eaLnBrk="1" hangingPunct="1">
              <a:spcBef>
                <a:spcPct val="0"/>
              </a:spcBef>
              <a:spcAft>
                <a:spcPct val="0"/>
              </a:spcAft>
              <a:buFontTx/>
              <a:buNone/>
            </a:pPr>
            <a:endParaRPr lang="en-CA" altLang="fr-FR" sz="1800" b="0"/>
          </a:p>
          <a:p>
            <a:pPr eaLnBrk="1" hangingPunct="1">
              <a:spcBef>
                <a:spcPct val="0"/>
              </a:spcBef>
              <a:spcAft>
                <a:spcPct val="0"/>
              </a:spcAft>
              <a:buFontTx/>
              <a:buNone/>
            </a:pPr>
            <a:r>
              <a:rPr lang="en-CA" altLang="fr-FR" sz="1800" b="0" i="1"/>
              <a:t>Dépilez term de la pile et essayez de continuer…</a:t>
            </a:r>
            <a:r>
              <a:rPr lang="en-CA" altLang="fr-FR" sz="1800" b="0"/>
              <a:t> </a:t>
            </a:r>
            <a:endParaRPr lang="fr-CA" altLang="fr-FR" sz="1800" b="0"/>
          </a:p>
        </p:txBody>
      </p:sp>
      <p:graphicFrame>
        <p:nvGraphicFramePr>
          <p:cNvPr id="19" name="Table 18"/>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9565684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Effect transition="in" filter="fade">
                                      <p:cBhvr>
                                        <p:cTn id="7" dur="500"/>
                                        <p:tgtEl>
                                          <p:spTgt spid="2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20">
                                            <p:txEl>
                                              <p:pRg st="2" end="2"/>
                                            </p:txEl>
                                          </p:spTgt>
                                        </p:tgtEl>
                                        <p:attrNameLst>
                                          <p:attrName>style.visibility</p:attrName>
                                        </p:attrNameLst>
                                      </p:cBhvr>
                                      <p:to>
                                        <p:strVal val="visible"/>
                                      </p:to>
                                    </p:set>
                                    <p:animEffect transition="in" filter="fade">
                                      <p:cBhvr>
                                        <p:cTn id="12" dur="500"/>
                                        <p:tgtEl>
                                          <p:spTgt spid="2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utilisant LL(1)</a:t>
            </a:r>
            <a:endParaRPr lang="fr-CA" dirty="0"/>
          </a:p>
        </p:txBody>
      </p:sp>
      <p:sp>
        <p:nvSpPr>
          <p:cNvPr id="38915" name="Content Placeholder 2"/>
          <p:cNvSpPr>
            <a:spLocks noGrp="1"/>
          </p:cNvSpPr>
          <p:nvPr>
            <p:ph idx="1"/>
          </p:nvPr>
        </p:nvSpPr>
        <p:spPr>
          <a:xfrm>
            <a:off x="457200" y="1752600"/>
            <a:ext cx="2459038" cy="452438"/>
          </a:xfrm>
        </p:spPr>
        <p:txBody>
          <a:bodyPr/>
          <a:lstStyle/>
          <a:p>
            <a:r>
              <a:rPr lang="fr-CA" altLang="fr-FR" smtClean="0"/>
              <a:t>Exemple:</a:t>
            </a: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8" name="Table 1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511176324"/>
      </p:ext>
    </p:extLst>
  </p:cSld>
  <p:clrMapOvr>
    <a:masterClrMapping/>
  </p:clrMapOvr>
  <p:timing>
    <p:tnLst>
      <p:par>
        <p:cTn id="1" dur="indefinite" restart="never" nodeType="tmRoot"/>
      </p:par>
    </p:tn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39939" name="Content Placeholder 2"/>
          <p:cNvSpPr>
            <a:spLocks noGrp="1"/>
          </p:cNvSpPr>
          <p:nvPr>
            <p:ph idx="1"/>
          </p:nvPr>
        </p:nvSpPr>
        <p:spPr>
          <a:xfrm>
            <a:off x="457200" y="1752600"/>
            <a:ext cx="2459038" cy="452438"/>
          </a:xfrm>
        </p:spPr>
        <p:txBody>
          <a:bodyPr/>
          <a:lstStyle/>
          <a:p>
            <a:r>
              <a:rPr lang="fr-CA" altLang="fr-FR" smtClean="0"/>
              <a:t>Exemple:</a:t>
            </a:r>
          </a:p>
        </p:txBody>
      </p:sp>
      <p:sp>
        <p:nvSpPr>
          <p:cNvPr id="10" name="Rectangle 9"/>
          <p:cNvSpPr/>
          <p:nvPr/>
        </p:nvSpPr>
        <p:spPr>
          <a:xfrm>
            <a:off x="5292725" y="2079625"/>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8" name="Table 17"/>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060357498"/>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Modélisation du Domaine</a:t>
            </a:r>
            <a:endParaRPr lang="fr-FR" dirty="0"/>
          </a:p>
        </p:txBody>
      </p:sp>
      <p:sp>
        <p:nvSpPr>
          <p:cNvPr id="29699" name="Content Placeholder 2"/>
          <p:cNvSpPr>
            <a:spLocks noGrp="1"/>
          </p:cNvSpPr>
          <p:nvPr>
            <p:ph idx="1"/>
          </p:nvPr>
        </p:nvSpPr>
        <p:spPr/>
        <p:txBody>
          <a:bodyPr/>
          <a:lstStyle/>
          <a:p>
            <a:pPr eaLnBrk="1" hangingPunct="1"/>
            <a:r>
              <a:rPr lang="fr-FR" altLang="fr-FR" smtClean="0"/>
              <a:t>Le but de l'analyse de domaine est de comprendre le domaine du problème indépendamment du système particulier, nous voulons développer.</a:t>
            </a:r>
          </a:p>
          <a:p>
            <a:pPr eaLnBrk="1" hangingPunct="1"/>
            <a:endParaRPr lang="fr-FR" altLang="fr-FR" smtClean="0"/>
          </a:p>
          <a:p>
            <a:pPr eaLnBrk="1" hangingPunct="1"/>
            <a:r>
              <a:rPr lang="fr-FR" altLang="fr-FR" smtClean="0"/>
              <a:t>Nous ne cherchons pas à définir la frontière entre le système et l'environnement.</a:t>
            </a:r>
          </a:p>
          <a:p>
            <a:pPr eaLnBrk="1" hangingPunct="1"/>
            <a:endParaRPr lang="fr-FR" altLang="fr-FR" smtClean="0"/>
          </a:p>
          <a:p>
            <a:pPr eaLnBrk="1" hangingPunct="1"/>
            <a:r>
              <a:rPr lang="fr-FR" altLang="fr-FR" smtClean="0"/>
              <a:t>Nous nous concentrons sur les concepts et la terminologie du domaine avec une portée plus large que le futur système.</a:t>
            </a:r>
            <a:endParaRPr lang="fr-FR" altLang="fr-FR" smtClean="0">
              <a:solidFill>
                <a:schemeClr val="tx2"/>
              </a:solidFill>
            </a:endParaRPr>
          </a:p>
        </p:txBody>
      </p:sp>
      <p:sp>
        <p:nvSpPr>
          <p:cNvPr id="29700" name="Footer Placeholder 3"/>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5" name="Slide Number Placeholder 4"/>
          <p:cNvSpPr>
            <a:spLocks noGrp="1"/>
          </p:cNvSpPr>
          <p:nvPr>
            <p:ph type="sldNum" sz="quarter" idx="10"/>
          </p:nvPr>
        </p:nvSpPr>
        <p:spPr/>
        <p:txBody>
          <a:bodyPr/>
          <a:lstStyle/>
          <a:p>
            <a:pPr>
              <a:defRPr/>
            </a:pPr>
            <a:fld id="{3E400513-DB08-40D9-B855-4AD1150C1F99}" type="slidenum">
              <a:rPr lang="fr-CA" smtClean="0">
                <a:solidFill>
                  <a:srgbClr val="000000">
                    <a:tint val="75000"/>
                  </a:srgbClr>
                </a:solidFill>
              </a:rPr>
              <a:pPr>
                <a:defRPr/>
              </a:pPr>
              <a:t>41</a:t>
            </a:fld>
            <a:endParaRPr lang="fr-CA">
              <a:solidFill>
                <a:srgbClr val="000000">
                  <a:tint val="75000"/>
                </a:srgbClr>
              </a:solidFill>
            </a:endParaRPr>
          </a:p>
        </p:txBody>
      </p:sp>
    </p:spTree>
    <p:extLst>
      <p:ext uri="{BB962C8B-B14F-4D97-AF65-F5344CB8AC3E}">
        <p14:creationId xmlns:p14="http://schemas.microsoft.com/office/powerpoint/2010/main" val="3448249180"/>
      </p:ext>
    </p:extLst>
  </p:cSld>
  <p:clrMapOvr>
    <a:masterClrMapping/>
  </p:clrMapOvr>
  <p:timing>
    <p:tnLst>
      <p:par>
        <p:cTn id="1" dur="indefinite" restart="never" nodeType="tmRoot"/>
      </p:par>
    </p:tn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40963" name="Content Placeholder 2"/>
          <p:cNvSpPr>
            <a:spLocks noGrp="1"/>
          </p:cNvSpPr>
          <p:nvPr>
            <p:ph idx="1"/>
          </p:nvPr>
        </p:nvSpPr>
        <p:spPr>
          <a:xfrm>
            <a:off x="457200" y="1752600"/>
            <a:ext cx="2459038" cy="452438"/>
          </a:xfrm>
        </p:spPr>
        <p:txBody>
          <a:bodyPr/>
          <a:lstStyle/>
          <a:p>
            <a:r>
              <a:rPr lang="fr-CA" altLang="fr-FR" smtClean="0"/>
              <a:t>Exemple:</a:t>
            </a: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7" name="Table 16"/>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908779726"/>
      </p:ext>
    </p:extLst>
  </p:cSld>
  <p:clrMapOvr>
    <a:masterClrMapping/>
  </p:clrMapOvr>
  <p:timing>
    <p:tnLst>
      <p:par>
        <p:cTn id="1" dur="indefinite" restart="never" nodeType="tmRoot"/>
      </p:par>
    </p:tn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41987" name="Content Placeholder 2"/>
          <p:cNvSpPr>
            <a:spLocks noGrp="1"/>
          </p:cNvSpPr>
          <p:nvPr>
            <p:ph idx="1"/>
          </p:nvPr>
        </p:nvSpPr>
        <p:spPr>
          <a:xfrm>
            <a:off x="457200" y="1752600"/>
            <a:ext cx="2459038" cy="452438"/>
          </a:xfrm>
        </p:spPr>
        <p:txBody>
          <a:bodyPr/>
          <a:lstStyle/>
          <a:p>
            <a:r>
              <a:rPr lang="fr-CA" altLang="fr-FR" smtClean="0"/>
              <a:t>Exemple:</a:t>
            </a: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7" name="Table 16"/>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6143133"/>
      </p:ext>
    </p:extLst>
  </p:cSld>
  <p:clrMapOvr>
    <a:masterClrMapping/>
  </p:clrMapOvr>
  <p:timing>
    <p:tnLst>
      <p:par>
        <p:cTn id="1" dur="indefinite" restart="never" nodeType="tmRoot"/>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43011" name="Content Placeholder 2"/>
          <p:cNvSpPr>
            <a:spLocks noGrp="1"/>
          </p:cNvSpPr>
          <p:nvPr>
            <p:ph idx="1"/>
          </p:nvPr>
        </p:nvSpPr>
        <p:spPr>
          <a:xfrm>
            <a:off x="457200" y="1752600"/>
            <a:ext cx="2459038" cy="452438"/>
          </a:xfrm>
        </p:spPr>
        <p:txBody>
          <a:bodyPr/>
          <a:lstStyle/>
          <a:p>
            <a:r>
              <a:rPr lang="fr-CA" altLang="fr-FR" smtClean="0"/>
              <a:t>Exemple:</a:t>
            </a: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factor</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7" name="Table 16"/>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542602591"/>
      </p:ext>
    </p:extLst>
  </p:cSld>
  <p:clrMapOvr>
    <a:masterClrMapping/>
  </p:clrMapOvr>
  <p:timing>
    <p:tnLst>
      <p:par>
        <p:cTn id="1" dur="indefinite" restart="never" nodeType="tmRoot"/>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44035" name="Content Placeholder 2"/>
          <p:cNvSpPr>
            <a:spLocks noGrp="1"/>
          </p:cNvSpPr>
          <p:nvPr>
            <p:ph idx="1"/>
          </p:nvPr>
        </p:nvSpPr>
        <p:spPr>
          <a:xfrm>
            <a:off x="457200" y="1752600"/>
            <a:ext cx="2459038" cy="452438"/>
          </a:xfrm>
        </p:spPr>
        <p:txBody>
          <a:bodyPr/>
          <a:lstStyle/>
          <a:p>
            <a:r>
              <a:rPr lang="fr-CA" altLang="fr-FR" smtClean="0"/>
              <a:t>Exemple:</a:t>
            </a:r>
          </a:p>
        </p:txBody>
      </p:sp>
      <p:sp>
        <p:nvSpPr>
          <p:cNvPr id="11" name="Rectangle 10"/>
          <p:cNvSpPr/>
          <p:nvPr/>
        </p:nvSpPr>
        <p:spPr>
          <a:xfrm>
            <a:off x="5940425" y="2079625"/>
            <a:ext cx="649288"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err="1">
                <a:solidFill>
                  <a:schemeClr val="tx1"/>
                </a:solidFill>
              </a:rPr>
              <a:t>num</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7" name="Table 16"/>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680413840"/>
      </p:ext>
    </p:extLst>
  </p:cSld>
  <p:clrMapOvr>
    <a:masterClrMapping/>
  </p:clrMapOvr>
  <p:timing>
    <p:tnLst>
      <p:par>
        <p:cTn id="1" dur="indefinite" restart="never" nodeType="tmRoot"/>
      </p:par>
    </p:tn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45059"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5" name="Table 14"/>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42193393"/>
      </p:ext>
    </p:extLst>
  </p:cSld>
  <p:clrMapOvr>
    <a:masterClrMapping/>
  </p:clrMapOvr>
  <p:timing>
    <p:tnLst>
      <p:par>
        <p:cTn id="1" dur="indefinite" restart="never" nodeType="tmRoot"/>
      </p:par>
    </p:tn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46083"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6" name="Table 15"/>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4073891411"/>
      </p:ext>
    </p:extLst>
  </p:cSld>
  <p:clrMapOvr>
    <a:masterClrMapping/>
  </p:clrMapOvr>
  <p:timing>
    <p:tnLst>
      <p:par>
        <p:cTn id="1" dur="indefinite" restart="never" nodeType="tmRoot"/>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47107"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0" name="Rectangle 29"/>
          <p:cNvSpPr/>
          <p:nvPr/>
        </p:nvSpPr>
        <p:spPr>
          <a:xfrm>
            <a:off x="6589713" y="2076450"/>
            <a:ext cx="6477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6" name="Table 15"/>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828440436"/>
      </p:ext>
    </p:extLst>
  </p:cSld>
  <p:clrMapOvr>
    <a:masterClrMapping/>
  </p:clrMapOvr>
  <p:timing>
    <p:tnLst>
      <p:par>
        <p:cTn id="1" dur="indefinite" restart="never" nodeType="tmRoot"/>
      </p:par>
    </p:tn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48131"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5" name="Table 14"/>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901914921"/>
      </p:ext>
    </p:extLst>
  </p:cSld>
  <p:clrMapOvr>
    <a:masterClrMapping/>
  </p:clrMapOvr>
  <p:timing>
    <p:tnLst>
      <p:par>
        <p:cTn id="1" dur="indefinite" restart="never" nodeType="tmRoot"/>
      </p:par>
    </p:tn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49155"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5" name="Table 14"/>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441038378"/>
      </p:ext>
    </p:extLst>
  </p:cSld>
  <p:clrMapOvr>
    <a:masterClrMapping/>
  </p:clrMapOvr>
  <p:timing>
    <p:tnLst>
      <p:par>
        <p:cTn id="1" dur="indefinite" restart="never" nodeType="tmRoot"/>
      </p:par>
    </p:tn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50179"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factor</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5" name="Table 14"/>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85925485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FR" dirty="0" smtClean="0"/>
              <a:t>Activités et Résultats de l’analyse du domaine</a:t>
            </a:r>
            <a:endParaRPr lang="fr-FR" dirty="0"/>
          </a:p>
        </p:txBody>
      </p:sp>
      <p:sp>
        <p:nvSpPr>
          <p:cNvPr id="3" name="Content Placeholder 2"/>
          <p:cNvSpPr>
            <a:spLocks noGrp="1"/>
          </p:cNvSpPr>
          <p:nvPr>
            <p:ph idx="1"/>
          </p:nvPr>
        </p:nvSpPr>
        <p:spPr/>
        <p:txBody>
          <a:bodyPr/>
          <a:lstStyle/>
          <a:p>
            <a:pPr marL="457200" indent="-457200" eaLnBrk="1" hangingPunct="1">
              <a:lnSpc>
                <a:spcPct val="90000"/>
              </a:lnSpc>
              <a:buFont typeface="+mj-lt"/>
              <a:buAutoNum type="arabicPeriod"/>
              <a:defRPr/>
            </a:pPr>
            <a:r>
              <a:rPr lang="fr-CA" altLang="fr-FR" dirty="0" smtClean="0"/>
              <a:t>Un dictionnaire de termes définissant la terminologie et concepts communs  du domaine de problème</a:t>
            </a:r>
          </a:p>
          <a:p>
            <a:pPr marL="457200" indent="-457200" eaLnBrk="1" hangingPunct="1">
              <a:lnSpc>
                <a:spcPct val="90000"/>
              </a:lnSpc>
              <a:buFont typeface="+mj-lt"/>
              <a:buAutoNum type="arabicPeriod"/>
              <a:defRPr/>
            </a:pPr>
            <a:endParaRPr lang="fr-FR" altLang="fr-FR" dirty="0" smtClean="0"/>
          </a:p>
          <a:p>
            <a:pPr marL="457200" indent="-457200" eaLnBrk="1" hangingPunct="1">
              <a:lnSpc>
                <a:spcPct val="90000"/>
              </a:lnSpc>
              <a:buFont typeface="+mj-lt"/>
              <a:buAutoNum type="arabicPeriod"/>
              <a:defRPr/>
            </a:pPr>
            <a:r>
              <a:rPr lang="fr-CA" altLang="fr-FR" dirty="0" smtClean="0"/>
              <a:t>Description du domaine de problème d'un point de vue de modélisation conceptuel</a:t>
            </a:r>
          </a:p>
          <a:p>
            <a:pPr lvl="1" eaLnBrk="1" hangingPunct="1">
              <a:lnSpc>
                <a:spcPct val="90000"/>
              </a:lnSpc>
              <a:buFont typeface="Arial" charset="0"/>
              <a:buChar char="•"/>
              <a:defRPr/>
            </a:pPr>
            <a:r>
              <a:rPr lang="fr-CA" altLang="fr-FR" dirty="0" smtClean="0"/>
              <a:t>Nous utilisons normalement des diagrammes de classes UML (avec aussi peu de détails possible) </a:t>
            </a:r>
          </a:p>
          <a:p>
            <a:pPr lvl="1" eaLnBrk="1" hangingPunct="1">
              <a:lnSpc>
                <a:spcPct val="90000"/>
              </a:lnSpc>
              <a:buFont typeface="Arial" charset="0"/>
              <a:buChar char="•"/>
              <a:defRPr/>
            </a:pPr>
            <a:r>
              <a:rPr lang="fr-CA" altLang="fr-FR" dirty="0" smtClean="0"/>
              <a:t>Rappelez-vous, nous ne concevons pas le système, mais on établies seulement la relation entre les entités</a:t>
            </a:r>
          </a:p>
          <a:p>
            <a:pPr lvl="1" eaLnBrk="1" hangingPunct="1">
              <a:lnSpc>
                <a:spcPct val="90000"/>
              </a:lnSpc>
              <a:buFont typeface="Arial" charset="0"/>
              <a:buChar char="•"/>
              <a:defRPr/>
            </a:pPr>
            <a:endParaRPr lang="fr-FR" altLang="fr-FR" dirty="0" smtClean="0"/>
          </a:p>
          <a:p>
            <a:pPr marL="457200" indent="-457200" eaLnBrk="1" hangingPunct="1">
              <a:lnSpc>
                <a:spcPct val="90000"/>
              </a:lnSpc>
              <a:buFont typeface="+mj-lt"/>
              <a:buAutoNum type="arabicPeriod"/>
              <a:defRPr/>
            </a:pPr>
            <a:r>
              <a:rPr lang="fr-CA" altLang="fr-FR" dirty="0" smtClean="0"/>
              <a:t>Décrivez brièvement les principales interactions entre l'utilisateur et le système</a:t>
            </a:r>
            <a:endParaRPr lang="fr-FR" altLang="fr-FR" dirty="0" smtClean="0"/>
          </a:p>
          <a:p>
            <a:pPr>
              <a:buFont typeface="Arial" charset="0"/>
              <a:buNone/>
              <a:defRPr/>
            </a:pPr>
            <a:endParaRPr lang="fr-FR" dirty="0"/>
          </a:p>
        </p:txBody>
      </p:sp>
      <p:sp>
        <p:nvSpPr>
          <p:cNvPr id="30724" name="Footer Placeholder 3"/>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5" name="Slide Number Placeholder 4"/>
          <p:cNvSpPr>
            <a:spLocks noGrp="1"/>
          </p:cNvSpPr>
          <p:nvPr>
            <p:ph type="sldNum" sz="quarter" idx="10"/>
          </p:nvPr>
        </p:nvSpPr>
        <p:spPr/>
        <p:txBody>
          <a:bodyPr/>
          <a:lstStyle/>
          <a:p>
            <a:pPr>
              <a:defRPr/>
            </a:pPr>
            <a:fld id="{0612C669-0283-47A4-B929-B0922BF941A8}" type="slidenum">
              <a:rPr lang="fr-CA" smtClean="0">
                <a:solidFill>
                  <a:srgbClr val="000000">
                    <a:tint val="75000"/>
                  </a:srgbClr>
                </a:solidFill>
              </a:rPr>
              <a:pPr>
                <a:defRPr/>
              </a:pPr>
              <a:t>42</a:t>
            </a:fld>
            <a:endParaRPr lang="fr-CA">
              <a:solidFill>
                <a:srgbClr val="000000">
                  <a:tint val="75000"/>
                </a:srgbClr>
              </a:solidFill>
            </a:endParaRPr>
          </a:p>
        </p:txBody>
      </p:sp>
    </p:spTree>
    <p:extLst>
      <p:ext uri="{BB962C8B-B14F-4D97-AF65-F5344CB8AC3E}">
        <p14:creationId xmlns:p14="http://schemas.microsoft.com/office/powerpoint/2010/main" val="3036651122"/>
      </p:ext>
    </p:extLst>
  </p:cSld>
  <p:clrMapOvr>
    <a:masterClrMapping/>
  </p:clrMapOvr>
  <p:timing>
    <p:tnLst>
      <p:par>
        <p:cTn id="1" dur="indefinite" restart="never" nodeType="tmRoot"/>
      </p:par>
    </p:tn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51203"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1" name="Rectangle 30"/>
          <p:cNvSpPr/>
          <p:nvPr/>
        </p:nvSpPr>
        <p:spPr>
          <a:xfrm>
            <a:off x="7237413" y="2078038"/>
            <a:ext cx="6477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id</a:t>
            </a: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5" name="Table 14"/>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2724695539"/>
      </p:ext>
    </p:extLst>
  </p:cSld>
  <p:clrMapOvr>
    <a:masterClrMapping/>
  </p:clrMapOvr>
  <p:timing>
    <p:tnLst>
      <p:par>
        <p:cTn id="1" dur="indefinite" restart="never" nodeType="tmRoot"/>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52227"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term'</a:t>
            </a: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4" name="Table 13"/>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4227052246"/>
      </p:ext>
    </p:extLst>
  </p:cSld>
  <p:clrMapOvr>
    <a:masterClrMapping/>
  </p:clrMapOvr>
  <p:timing>
    <p:tnLst>
      <p:par>
        <p:cTn id="1" dur="indefinite" restart="never" nodeType="tmRoot"/>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53251"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expr'</a:t>
            </a: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graphicFrame>
        <p:nvGraphicFramePr>
          <p:cNvPr id="14" name="Table 13"/>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305489813"/>
      </p:ext>
    </p:extLst>
  </p:cSld>
  <p:clrMapOvr>
    <a:masterClrMapping/>
  </p:clrMapOvr>
  <p:timing>
    <p:tnLst>
      <p:par>
        <p:cTn id="1" dur="indefinite" restart="never" nodeType="tmRoot"/>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 syntaxique utilisant LL(1)</a:t>
            </a:r>
          </a:p>
        </p:txBody>
      </p:sp>
      <p:sp>
        <p:nvSpPr>
          <p:cNvPr id="54275" name="Content Placeholder 2"/>
          <p:cNvSpPr>
            <a:spLocks noGrp="1"/>
          </p:cNvSpPr>
          <p:nvPr>
            <p:ph idx="1"/>
          </p:nvPr>
        </p:nvSpPr>
        <p:spPr>
          <a:xfrm>
            <a:off x="457200" y="1752600"/>
            <a:ext cx="2459038" cy="452438"/>
          </a:xfrm>
        </p:spPr>
        <p:txBody>
          <a:bodyPr/>
          <a:lstStyle/>
          <a:p>
            <a:r>
              <a:rPr lang="fr-CA" altLang="fr-FR" smtClean="0"/>
              <a:t>Exemple:</a:t>
            </a:r>
          </a:p>
        </p:txBody>
      </p:sp>
      <p:sp>
        <p:nvSpPr>
          <p:cNvPr id="21" name="Rectangle 20"/>
          <p:cNvSpPr/>
          <p:nvPr/>
        </p:nvSpPr>
        <p:spPr>
          <a:xfrm>
            <a:off x="107950" y="5373688"/>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22" name="Rectangle 21"/>
          <p:cNvSpPr/>
          <p:nvPr/>
        </p:nvSpPr>
        <p:spPr>
          <a:xfrm>
            <a:off x="107950" y="495935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3" name="Rectangle 22"/>
          <p:cNvSpPr/>
          <p:nvPr/>
        </p:nvSpPr>
        <p:spPr>
          <a:xfrm>
            <a:off x="107950" y="454501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4" name="Rectangle 23"/>
          <p:cNvSpPr/>
          <p:nvPr/>
        </p:nvSpPr>
        <p:spPr>
          <a:xfrm>
            <a:off x="107950" y="4130675"/>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5" name="Rectangle 24"/>
          <p:cNvSpPr/>
          <p:nvPr/>
        </p:nvSpPr>
        <p:spPr>
          <a:xfrm>
            <a:off x="107950" y="3703638"/>
            <a:ext cx="863600"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6" name="Rectangle 25"/>
          <p:cNvSpPr/>
          <p:nvPr/>
        </p:nvSpPr>
        <p:spPr>
          <a:xfrm>
            <a:off x="107950" y="3289300"/>
            <a:ext cx="863600" cy="414338"/>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27" name="Rectangle 26"/>
          <p:cNvSpPr/>
          <p:nvPr/>
        </p:nvSpPr>
        <p:spPr>
          <a:xfrm>
            <a:off x="107950" y="2874963"/>
            <a:ext cx="863600" cy="414337"/>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endParaRPr lang="fr-CA" dirty="0">
              <a:solidFill>
                <a:schemeClr val="tx1"/>
              </a:solidFill>
            </a:endParaRPr>
          </a:p>
        </p:txBody>
      </p:sp>
      <p:sp>
        <p:nvSpPr>
          <p:cNvPr id="32" name="Rectangle 31"/>
          <p:cNvSpPr/>
          <p:nvPr/>
        </p:nvSpPr>
        <p:spPr>
          <a:xfrm>
            <a:off x="7885113" y="2078038"/>
            <a:ext cx="649287" cy="412750"/>
          </a:xfrm>
          <a:prstGeom prst="rect">
            <a:avLst/>
          </a:prstGeom>
        </p:spPr>
        <p:style>
          <a:lnRef idx="2">
            <a:schemeClr val="accent5"/>
          </a:lnRef>
          <a:fillRef idx="1">
            <a:schemeClr val="lt1"/>
          </a:fillRef>
          <a:effectRef idx="0">
            <a:schemeClr val="accent5"/>
          </a:effectRef>
          <a:fontRef idx="minor">
            <a:schemeClr val="dk1"/>
          </a:fontRef>
        </p:style>
        <p:txBody>
          <a:bodyPr anchor="ctr"/>
          <a:lstStyle/>
          <a:p>
            <a:pPr algn="ctr" eaLnBrk="1" hangingPunct="1">
              <a:defRPr/>
            </a:pPr>
            <a:r>
              <a:rPr lang="en-CA" dirty="0">
                <a:solidFill>
                  <a:schemeClr val="tx1"/>
                </a:solidFill>
              </a:rPr>
              <a:t>$</a:t>
            </a:r>
            <a:endParaRPr lang="fr-CA" dirty="0">
              <a:solidFill>
                <a:schemeClr val="tx1"/>
              </a:solidFill>
            </a:endParaRPr>
          </a:p>
        </p:txBody>
      </p:sp>
      <p:sp>
        <p:nvSpPr>
          <p:cNvPr id="13" name="TextBox 12"/>
          <p:cNvSpPr txBox="1">
            <a:spLocks noChangeArrowheads="1"/>
          </p:cNvSpPr>
          <p:nvPr/>
        </p:nvSpPr>
        <p:spPr bwMode="auto">
          <a:xfrm>
            <a:off x="3203575" y="2771775"/>
            <a:ext cx="55451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a:solidFill>
                  <a:schemeClr val="tx2"/>
                </a:solidFill>
              </a:rPr>
              <a:t>On a fait notre mieux pour continuer l’analyse syntaxique</a:t>
            </a:r>
            <a:endParaRPr lang="fr-CA" altLang="fr-FR" sz="1600">
              <a:solidFill>
                <a:schemeClr val="tx2"/>
              </a:solidFill>
            </a:endParaRPr>
          </a:p>
        </p:txBody>
      </p:sp>
      <p:pic>
        <p:nvPicPr>
          <p:cNvPr id="14"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24075" y="2446338"/>
            <a:ext cx="809625" cy="14144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aphicFrame>
        <p:nvGraphicFramePr>
          <p:cNvPr id="16" name="Table 15"/>
          <p:cNvGraphicFramePr>
            <a:graphicFrameLocks noGrp="1"/>
          </p:cNvGraphicFramePr>
          <p:nvPr/>
        </p:nvGraphicFramePr>
        <p:xfrm>
          <a:off x="1979613" y="3860800"/>
          <a:ext cx="6948489" cy="2905124"/>
        </p:xfrm>
        <a:graphic>
          <a:graphicData uri="http://schemas.openxmlformats.org/drawingml/2006/table">
            <a:tbl>
              <a:tblPr firstRow="1" bandRow="1">
                <a:tableStyleId>{5940675A-B579-460E-94D1-54222C63F5DA}</a:tableStyleId>
              </a:tblPr>
              <a:tblGrid>
                <a:gridCol w="600949"/>
                <a:gridCol w="1126782"/>
                <a:gridCol w="1126782"/>
                <a:gridCol w="826307"/>
                <a:gridCol w="826307"/>
                <a:gridCol w="826307"/>
                <a:gridCol w="826307"/>
                <a:gridCol w="788748"/>
              </a:tblGrid>
              <a:tr h="287994">
                <a:tc>
                  <a:txBody>
                    <a:bodyPr/>
                    <a:lstStyle/>
                    <a:p>
                      <a:pPr algn="ctr"/>
                      <a:endParaRPr lang="fr-CA" sz="1000"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num</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id</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b="1" dirty="0" smtClean="0">
                          <a:solidFill>
                            <a:schemeClr val="bg1"/>
                          </a:solidFill>
                        </a:rPr>
                        <a:t>$</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sym typeface="Wingdings" panose="05000000000000000000" pitchFamily="2" charset="2"/>
                        </a:rPr>
                        <a:t>&lt;expr&gt;</a:t>
                      </a:r>
                    </a:p>
                    <a:p>
                      <a:pPr algn="ctr"/>
                      <a:r>
                        <a:rPr lang="en-CA" sz="1000" dirty="0" smtClean="0">
                          <a:sym typeface="Wingdings" panose="05000000000000000000" pitchFamily="2" charset="2"/>
                        </a:rPr>
                        <a:t>&lt;term&gt;&lt;expr'&gt;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dirty="0" smtClean="0">
                          <a:solidFill>
                            <a:schemeClr val="bg1"/>
                          </a:solidFill>
                        </a:rPr>
                        <a:t>expr’</a:t>
                      </a:r>
                      <a:endParaRPr lang="fr-CA" sz="1000" b="1" dirty="0">
                        <a:solidFill>
                          <a:schemeClr val="bg1"/>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&lt;expr’&gt;</a:t>
                      </a:r>
                      <a:r>
                        <a:rPr lang="en-CA" sz="1000" dirty="0" smtClean="0">
                          <a:sym typeface="Wingdings" panose="05000000000000000000" pitchFamily="2" charset="2"/>
                        </a:rPr>
                        <a:t></a:t>
                      </a:r>
                    </a:p>
                    <a:p>
                      <a:pPr algn="ctr"/>
                      <a:r>
                        <a:rPr lang="en-CA" sz="1000" dirty="0" smtClean="0">
                          <a:sym typeface="Wingdings" panose="05000000000000000000" pitchFamily="2" charset="2"/>
                        </a:rPr>
                        <a:t>-&lt;expr&gt;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&lt;expr’&gt;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&lt;factor&gt;&lt;term’&gt;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term’</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b="1" dirty="0" smtClean="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&lt;term’&gt;</a:t>
                      </a:r>
                      <a:r>
                        <a:rPr lang="en-CA" sz="1000" dirty="0" smtClean="0">
                          <a:sym typeface="Wingdings" panose="05000000000000000000" pitchFamily="2" charset="2"/>
                        </a:rPr>
                        <a:t></a:t>
                      </a:r>
                    </a:p>
                    <a:p>
                      <a:pPr algn="ctr"/>
                      <a:r>
                        <a:rPr lang="en-CA" sz="1000" dirty="0" smtClean="0">
                          <a:sym typeface="Wingdings" panose="05000000000000000000" pitchFamily="2" charset="2"/>
                        </a:rPr>
                        <a:t>/&lt;term&gt;</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000" dirty="0" smtClean="0"/>
                        <a:t>&lt;term’&gt;</a:t>
                      </a:r>
                      <a:r>
                        <a:rPr lang="en-CA" sz="1000" dirty="0" smtClean="0">
                          <a:sym typeface="Wingdings" panose="05000000000000000000" pitchFamily="2" charset="2"/>
                        </a:rPr>
                        <a:t></a:t>
                      </a:r>
                    </a:p>
                    <a:p>
                      <a:pPr algn="ctr"/>
                      <a:r>
                        <a:rPr lang="el-GR" sz="1000" dirty="0" smtClean="0"/>
                        <a:t>ε</a:t>
                      </a:r>
                      <a:r>
                        <a:rPr lang="en-CA" sz="1000" dirty="0" smtClean="0"/>
                        <a:t> </a:t>
                      </a:r>
                      <a:r>
                        <a:rPr lang="en-CA" sz="1000" b="1" dirty="0" smtClean="0">
                          <a:solidFill>
                            <a:srgbClr val="FF0000"/>
                          </a:solidFill>
                        </a:rPr>
                        <a:t>(s)</a:t>
                      </a:r>
                      <a:endParaRPr lang="fr-CA" sz="1000" dirty="0" smtClean="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r h="523426">
                <a:tc>
                  <a:txBody>
                    <a:bodyPr/>
                    <a:lstStyle/>
                    <a:p>
                      <a:pPr algn="ctr"/>
                      <a:r>
                        <a:rPr lang="en-CA" sz="1000" b="1" kern="1200" dirty="0" smtClean="0">
                          <a:solidFill>
                            <a:schemeClr val="bg1"/>
                          </a:solidFill>
                        </a:rPr>
                        <a:t>factor</a:t>
                      </a:r>
                      <a:endParaRPr lang="fr-CA" sz="1000" b="1" kern="1200" dirty="0">
                        <a:solidFill>
                          <a:schemeClr val="bg1"/>
                        </a:solidFill>
                        <a:latin typeface="+mn-lt"/>
                        <a:ea typeface="+mn-ea"/>
                        <a:cs typeface="+mn-cs"/>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solidFill>
                      <a:schemeClr val="accent5"/>
                    </a:solidFill>
                  </a:tcPr>
                </a:tc>
                <a:tc>
                  <a:txBody>
                    <a:bodyPr/>
                    <a:lstStyle/>
                    <a:p>
                      <a:pPr algn="ctr"/>
                      <a:r>
                        <a:rPr lang="en-CA" sz="1000" dirty="0" smtClean="0"/>
                        <a:t>factor</a:t>
                      </a:r>
                      <a:r>
                        <a:rPr lang="en-CA" sz="1000" dirty="0" smtClean="0">
                          <a:sym typeface="Wingdings" panose="05000000000000000000" pitchFamily="2" charset="2"/>
                        </a:rPr>
                        <a:t> num</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dirty="0" smtClean="0"/>
                        <a:t>factor </a:t>
                      </a:r>
                      <a:r>
                        <a:rPr lang="en-CA" sz="1000" dirty="0" smtClean="0">
                          <a:sym typeface="Wingdings" panose="05000000000000000000" pitchFamily="2" charset="2"/>
                        </a:rPr>
                        <a:t> id</a:t>
                      </a:r>
                      <a:endParaRPr lang="fr-CA" sz="1000" dirty="0"/>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c>
                  <a:txBody>
                    <a:bodyPr/>
                    <a:lstStyle/>
                    <a:p>
                      <a:pPr algn="ctr"/>
                      <a:r>
                        <a:rPr lang="en-CA" sz="1000" b="1" dirty="0" smtClean="0">
                          <a:solidFill>
                            <a:srgbClr val="FF0000"/>
                          </a:solidFill>
                        </a:rPr>
                        <a:t>(s)</a:t>
                      </a:r>
                      <a:endParaRPr lang="fr-CA" sz="1000" b="1" dirty="0">
                        <a:solidFill>
                          <a:srgbClr val="FF0000"/>
                        </a:solidFill>
                      </a:endParaRPr>
                    </a:p>
                  </a:txBody>
                  <a:tcPr marL="91425" marR="91425" marT="45714" marB="45714">
                    <a:lnL w="12700" cap="flat" cmpd="sng" algn="ctr">
                      <a:solidFill>
                        <a:schemeClr val="accent5"/>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accent5"/>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5603779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500"/>
                                        <p:tgtEl>
                                          <p:spTgt spid="1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Analyseurs syntaxiques LL(k)</a:t>
            </a:r>
            <a:endParaRPr lang="fr-CA" dirty="0"/>
          </a:p>
        </p:txBody>
      </p:sp>
      <p:sp>
        <p:nvSpPr>
          <p:cNvPr id="55299" name="Content Placeholder 2"/>
          <p:cNvSpPr>
            <a:spLocks noGrp="1"/>
          </p:cNvSpPr>
          <p:nvPr>
            <p:ph idx="1"/>
          </p:nvPr>
        </p:nvSpPr>
        <p:spPr/>
        <p:txBody>
          <a:bodyPr/>
          <a:lstStyle/>
          <a:p>
            <a:r>
              <a:rPr lang="fr-CA" altLang="fr-FR" smtClean="0"/>
              <a:t>On a déjà étudier l’analyseur syntaxique LL(1)</a:t>
            </a:r>
          </a:p>
          <a:p>
            <a:pPr lvl="1"/>
            <a:r>
              <a:rPr lang="fr-CA" altLang="fr-FR" smtClean="0"/>
              <a:t>Avec 1 token d’avance</a:t>
            </a:r>
          </a:p>
          <a:p>
            <a:pPr lvl="1"/>
            <a:endParaRPr lang="fr-CA" altLang="fr-FR" smtClean="0"/>
          </a:p>
          <a:p>
            <a:r>
              <a:rPr lang="fr-CA" altLang="fr-FR" smtClean="0"/>
              <a:t>On va brièvement parler des analyseurs syntaxiques LL(k)</a:t>
            </a:r>
          </a:p>
          <a:p>
            <a:pPr lvl="1"/>
            <a:r>
              <a:rPr lang="fr-CA" altLang="fr-FR" smtClean="0"/>
              <a:t>Avec “k” tokens d’avance</a:t>
            </a:r>
          </a:p>
          <a:p>
            <a:pPr lvl="1"/>
            <a:r>
              <a:rPr lang="fr-CA" altLang="fr-FR" smtClean="0"/>
              <a:t>Ceci est utile puisque pas toutes les grammaires sont compatibles avec LL(1)</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5530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2814F27-5AFF-410F-938E-2DA1301D0CEF}" type="slidenum">
              <a:rPr lang="fr-CA" altLang="fr-FR" sz="1200" b="0" smtClean="0">
                <a:solidFill>
                  <a:srgbClr val="898989"/>
                </a:solidFill>
                <a:cs typeface="Arial" pitchFamily="34" charset="0"/>
              </a:rPr>
              <a:pPr>
                <a:spcBef>
                  <a:spcPct val="0"/>
                </a:spcBef>
                <a:spcAft>
                  <a:spcPct val="0"/>
                </a:spcAft>
                <a:buFontTx/>
                <a:buNone/>
              </a:pPr>
              <a:t>424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14702583"/>
      </p:ext>
    </p:extLst>
  </p:cSld>
  <p:clrMapOvr>
    <a:masterClrMapping/>
  </p:clrMapOvr>
  <p:timing>
    <p:tnLst>
      <p:par>
        <p:cTn id="1" dur="indefinite" restart="never" nodeType="tmRoot"/>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Analyseurs syntaxiques LL(k)</a:t>
            </a:r>
            <a:endParaRPr lang="fr-CA" dirty="0"/>
          </a:p>
        </p:txBody>
      </p:sp>
      <p:sp>
        <p:nvSpPr>
          <p:cNvPr id="56323" name="Content Placeholder 2"/>
          <p:cNvSpPr>
            <a:spLocks noGrp="1"/>
          </p:cNvSpPr>
          <p:nvPr>
            <p:ph idx="1"/>
          </p:nvPr>
        </p:nvSpPr>
        <p:spPr/>
        <p:txBody>
          <a:bodyPr/>
          <a:lstStyle/>
          <a:p>
            <a:r>
              <a:rPr lang="fr-CA" altLang="fr-FR" smtClean="0"/>
              <a:t>Considérez la grammaire suivante:</a:t>
            </a:r>
          </a:p>
          <a:p>
            <a:r>
              <a:rPr lang="fr-CA" altLang="fr-FR" sz="1600" b="0" smtClean="0">
                <a:latin typeface="Courier New" pitchFamily="49" charset="0"/>
                <a:cs typeface="Courier New" pitchFamily="49" charset="0"/>
              </a:rPr>
              <a:t>&lt;Z&gt; ::= &lt;X&gt;&lt;Y&gt;&lt;Z&gt;| a | ac</a:t>
            </a:r>
          </a:p>
          <a:p>
            <a:r>
              <a:rPr lang="fr-CA" altLang="fr-FR" sz="1600" b="0" smtClean="0">
                <a:latin typeface="Courier New" pitchFamily="49" charset="0"/>
                <a:cs typeface="Courier New" pitchFamily="49" charset="0"/>
              </a:rPr>
              <a:t>&lt;Y&gt; ::= c | ε</a:t>
            </a:r>
          </a:p>
          <a:p>
            <a:r>
              <a:rPr lang="fr-CA" altLang="fr-FR" sz="1600" b="0" smtClean="0">
                <a:latin typeface="Courier New" pitchFamily="49" charset="0"/>
                <a:cs typeface="Courier New" pitchFamily="49" charset="0"/>
              </a:rPr>
              <a:t>&lt;X&gt; ::= a | b&lt;Y&gt;c</a:t>
            </a:r>
          </a:p>
          <a:p>
            <a:r>
              <a:rPr lang="fr-CA" altLang="fr-FR" smtClean="0"/>
              <a:t>Les ensembles First et Follow:</a:t>
            </a:r>
          </a:p>
          <a:p>
            <a:r>
              <a:rPr lang="fr-CA" altLang="fr-FR" sz="1600" b="0" smtClean="0"/>
              <a:t>FIRST(Z)={a,b}			FOLLOW(Z)={$}</a:t>
            </a:r>
          </a:p>
          <a:p>
            <a:r>
              <a:rPr lang="fr-CA" altLang="fr-FR" sz="1600" b="0" smtClean="0"/>
              <a:t>FIRST(Y)={c, ε}			FOLLOW(Y)={a,b,c}</a:t>
            </a:r>
          </a:p>
          <a:p>
            <a:r>
              <a:rPr lang="fr-CA" altLang="fr-FR" sz="1600" b="0" smtClean="0"/>
              <a:t>FIRST(X)={a,b}			FOLLOW(X)={a,b,c}</a:t>
            </a:r>
          </a:p>
          <a:p>
            <a:endParaRPr lang="fr-CA" altLang="fr-FR" sz="1600" b="0"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5632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EB7EEE9-1536-4A05-AC72-F687759088BC}" type="slidenum">
              <a:rPr lang="fr-CA" altLang="fr-FR" sz="1200" b="0" smtClean="0">
                <a:solidFill>
                  <a:srgbClr val="898989"/>
                </a:solidFill>
                <a:cs typeface="Arial" pitchFamily="34" charset="0"/>
              </a:rPr>
              <a:pPr>
                <a:spcBef>
                  <a:spcPct val="0"/>
                </a:spcBef>
                <a:spcAft>
                  <a:spcPct val="0"/>
                </a:spcAft>
                <a:buFontTx/>
                <a:buNone/>
              </a:pPr>
              <a:t>425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759154646"/>
      </p:ext>
    </p:extLst>
  </p:cSld>
  <p:clrMapOvr>
    <a:masterClrMapping/>
  </p:clrMapOvr>
  <p:timing>
    <p:tnLst>
      <p:par>
        <p:cTn id="1" dur="indefinite" restart="never" nodeType="tmRoot"/>
      </p:par>
    </p:tn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Analyseurs syntaxiques LL(k)</a:t>
            </a:r>
            <a:endParaRPr lang="fr-CA" dirty="0"/>
          </a:p>
        </p:txBody>
      </p:sp>
      <p:sp>
        <p:nvSpPr>
          <p:cNvPr id="3" name="Content Placeholder 2"/>
          <p:cNvSpPr>
            <a:spLocks noGrp="1"/>
          </p:cNvSpPr>
          <p:nvPr>
            <p:ph idx="1"/>
          </p:nvPr>
        </p:nvSpPr>
        <p:spPr>
          <a:xfrm>
            <a:off x="468313" y="1925638"/>
            <a:ext cx="3322637" cy="1152525"/>
          </a:xfrm>
          <a:ln w="28575">
            <a:solidFill>
              <a:schemeClr val="accent5"/>
            </a:solidFill>
          </a:ln>
        </p:spPr>
        <p:txBody>
          <a:bodyPr/>
          <a:lstStyle/>
          <a:p>
            <a:pPr>
              <a:buFont typeface="Arial" charset="0"/>
              <a:buNone/>
              <a:defRPr/>
            </a:pPr>
            <a:r>
              <a:rPr lang="fr-CA" sz="1600" b="0" dirty="0" smtClean="0">
                <a:latin typeface="Courier New" panose="02070309020205020404" pitchFamily="49" charset="0"/>
                <a:cs typeface="Courier New" panose="02070309020205020404" pitchFamily="49" charset="0"/>
              </a:rPr>
              <a:t>&lt;Z&gt; ::= &lt;X&gt;&lt;Y&gt;&lt;Z&gt;| a | </a:t>
            </a:r>
            <a:r>
              <a:rPr lang="fr-CA" sz="1600" b="0" dirty="0" err="1" smtClean="0">
                <a:latin typeface="Courier New" panose="02070309020205020404" pitchFamily="49" charset="0"/>
                <a:cs typeface="Courier New" panose="02070309020205020404" pitchFamily="49" charset="0"/>
              </a:rPr>
              <a:t>ac</a:t>
            </a:r>
            <a:endParaRPr lang="fr-CA" sz="1600" b="0" dirty="0" smtClean="0">
              <a:latin typeface="Courier New" panose="02070309020205020404" pitchFamily="49" charset="0"/>
              <a:cs typeface="Courier New" panose="02070309020205020404" pitchFamily="49" charset="0"/>
            </a:endParaRPr>
          </a:p>
          <a:p>
            <a:pPr>
              <a:buFont typeface="Arial" charset="0"/>
              <a:buNone/>
              <a:defRPr/>
            </a:pPr>
            <a:r>
              <a:rPr lang="fr-CA" sz="1600" b="0" dirty="0" smtClean="0">
                <a:latin typeface="Courier New" panose="02070309020205020404" pitchFamily="49" charset="0"/>
                <a:cs typeface="Courier New" panose="02070309020205020404" pitchFamily="49" charset="0"/>
              </a:rPr>
              <a:t>&lt;Y&gt; ::= c | ε</a:t>
            </a:r>
          </a:p>
          <a:p>
            <a:pPr>
              <a:buFont typeface="Arial" charset="0"/>
              <a:buNone/>
              <a:defRPr/>
            </a:pPr>
            <a:r>
              <a:rPr lang="fr-CA" sz="1600" b="0" dirty="0" smtClean="0">
                <a:latin typeface="Courier New" panose="02070309020205020404" pitchFamily="49" charset="0"/>
                <a:cs typeface="Courier New" panose="02070309020205020404" pitchFamily="49" charset="0"/>
              </a:rPr>
              <a:t>&lt;X&gt; ::= a | b&lt;Y&gt;c</a:t>
            </a:r>
          </a:p>
          <a:p>
            <a:pPr>
              <a:buFont typeface="Arial" charset="0"/>
              <a:buNone/>
              <a:defRPr/>
            </a:pP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5734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5CFD0BE-CB72-426B-A4C8-1ECAE681974F}" type="slidenum">
              <a:rPr lang="fr-CA" altLang="fr-FR" sz="1200" b="0" smtClean="0">
                <a:solidFill>
                  <a:srgbClr val="898989"/>
                </a:solidFill>
                <a:cs typeface="Arial" pitchFamily="34" charset="0"/>
              </a:rPr>
              <a:pPr>
                <a:spcBef>
                  <a:spcPct val="0"/>
                </a:spcBef>
                <a:spcAft>
                  <a:spcPct val="0"/>
                </a:spcAft>
                <a:buFontTx/>
                <a:buNone/>
              </a:pPr>
              <a:t>426</a:t>
            </a:fld>
            <a:endParaRPr lang="fr-CA" altLang="fr-FR" sz="1200" b="0" smtClean="0">
              <a:solidFill>
                <a:srgbClr val="898989"/>
              </a:solidFill>
              <a:cs typeface="Arial" pitchFamily="34" charset="0"/>
            </a:endParaRPr>
          </a:p>
        </p:txBody>
      </p:sp>
      <p:sp>
        <p:nvSpPr>
          <p:cNvPr id="57350" name="TextBox 5"/>
          <p:cNvSpPr txBox="1">
            <a:spLocks noChangeArrowheads="1"/>
          </p:cNvSpPr>
          <p:nvPr/>
        </p:nvSpPr>
        <p:spPr bwMode="auto">
          <a:xfrm>
            <a:off x="684213" y="1619250"/>
            <a:ext cx="14398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Grammaire</a:t>
            </a:r>
            <a:endParaRPr lang="fr-CA" altLang="fr-FR" sz="1800" b="0"/>
          </a:p>
        </p:txBody>
      </p:sp>
      <p:sp>
        <p:nvSpPr>
          <p:cNvPr id="7" name="Content Placeholder 2"/>
          <p:cNvSpPr txBox="1">
            <a:spLocks/>
          </p:cNvSpPr>
          <p:nvPr/>
        </p:nvSpPr>
        <p:spPr bwMode="auto">
          <a:xfrm>
            <a:off x="3924300" y="1925638"/>
            <a:ext cx="1800225"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mn-lt"/>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t>FIRST(Z)={</a:t>
            </a:r>
            <a:r>
              <a:rPr lang="en-CA" dirty="0" err="1" smtClean="0"/>
              <a:t>a,b</a:t>
            </a:r>
            <a:r>
              <a:rPr lang="en-CA" dirty="0" smtClean="0"/>
              <a:t>}</a:t>
            </a:r>
          </a:p>
          <a:p>
            <a:pPr>
              <a:defRPr/>
            </a:pPr>
            <a:r>
              <a:rPr lang="en-CA" dirty="0" smtClean="0"/>
              <a:t>FIRST(Y)={c, </a:t>
            </a:r>
            <a:r>
              <a:rPr lang="el-GR" dirty="0" smtClean="0"/>
              <a:t>ε</a:t>
            </a:r>
            <a:r>
              <a:rPr lang="en-CA" dirty="0" smtClean="0"/>
              <a:t>}</a:t>
            </a:r>
          </a:p>
          <a:p>
            <a:pPr>
              <a:defRPr/>
            </a:pPr>
            <a:r>
              <a:rPr lang="en-CA" dirty="0" smtClean="0"/>
              <a:t>FIRST(X)={</a:t>
            </a:r>
            <a:r>
              <a:rPr lang="en-CA" dirty="0" err="1" smtClean="0"/>
              <a:t>a,b</a:t>
            </a:r>
            <a:r>
              <a:rPr lang="en-CA" dirty="0" smtClean="0"/>
              <a:t>}</a:t>
            </a:r>
            <a:endParaRPr lang="fr-CA" dirty="0" smtClean="0"/>
          </a:p>
        </p:txBody>
      </p:sp>
      <p:sp>
        <p:nvSpPr>
          <p:cNvPr id="8" name="Content Placeholder 2"/>
          <p:cNvSpPr txBox="1">
            <a:spLocks/>
          </p:cNvSpPr>
          <p:nvPr/>
        </p:nvSpPr>
        <p:spPr bwMode="auto">
          <a:xfrm>
            <a:off x="5867400" y="1925638"/>
            <a:ext cx="2305050"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latin typeface="+mn-lt"/>
              </a:rPr>
              <a:t>FOLLOW(Z)={$}</a:t>
            </a:r>
          </a:p>
          <a:p>
            <a:pPr>
              <a:defRPr/>
            </a:pPr>
            <a:r>
              <a:rPr lang="en-CA" dirty="0" smtClean="0">
                <a:latin typeface="+mn-lt"/>
              </a:rPr>
              <a:t>FOLLOW(Y)={</a:t>
            </a:r>
            <a:r>
              <a:rPr lang="en-CA" dirty="0" err="1" smtClean="0">
                <a:latin typeface="+mn-lt"/>
              </a:rPr>
              <a:t>a,b,c</a:t>
            </a:r>
            <a:r>
              <a:rPr lang="en-CA" dirty="0" smtClean="0">
                <a:latin typeface="+mn-lt"/>
              </a:rPr>
              <a:t>}</a:t>
            </a:r>
            <a:endParaRPr lang="fr-CA" dirty="0" smtClean="0">
              <a:latin typeface="+mn-lt"/>
            </a:endParaRPr>
          </a:p>
          <a:p>
            <a:pPr>
              <a:defRPr/>
            </a:pPr>
            <a:r>
              <a:rPr lang="en-CA" dirty="0" smtClean="0">
                <a:latin typeface="+mn-lt"/>
              </a:rPr>
              <a:t>FOLLOW(X)={</a:t>
            </a:r>
            <a:r>
              <a:rPr lang="en-CA" dirty="0" err="1" smtClean="0">
                <a:latin typeface="+mn-lt"/>
              </a:rPr>
              <a:t>a,b,c</a:t>
            </a:r>
            <a:r>
              <a:rPr lang="en-CA" dirty="0" smtClean="0">
                <a:latin typeface="+mn-lt"/>
              </a:rPr>
              <a:t>}</a:t>
            </a:r>
            <a:endParaRPr lang="fr-CA" dirty="0" smtClean="0">
              <a:latin typeface="+mn-lt"/>
            </a:endParaRPr>
          </a:p>
          <a:p>
            <a:pPr>
              <a:defRPr/>
            </a:pPr>
            <a:endParaRPr lang="fr-CA" dirty="0" smtClean="0">
              <a:latin typeface="+mn-lt"/>
            </a:endParaRPr>
          </a:p>
        </p:txBody>
      </p:sp>
      <p:sp>
        <p:nvSpPr>
          <p:cNvPr id="57353" name="TextBox 8"/>
          <p:cNvSpPr txBox="1">
            <a:spLocks noChangeArrowheads="1"/>
          </p:cNvSpPr>
          <p:nvPr/>
        </p:nvSpPr>
        <p:spPr bwMode="auto">
          <a:xfrm>
            <a:off x="3995738" y="1633538"/>
            <a:ext cx="129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FIRST</a:t>
            </a:r>
            <a:endParaRPr lang="fr-CA" altLang="fr-FR" sz="1800" b="0"/>
          </a:p>
        </p:txBody>
      </p:sp>
      <p:sp>
        <p:nvSpPr>
          <p:cNvPr id="57354" name="TextBox 9"/>
          <p:cNvSpPr txBox="1">
            <a:spLocks noChangeArrowheads="1"/>
          </p:cNvSpPr>
          <p:nvPr/>
        </p:nvSpPr>
        <p:spPr bwMode="auto">
          <a:xfrm>
            <a:off x="5940425" y="1633538"/>
            <a:ext cx="129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FOLLOW</a:t>
            </a:r>
            <a:endParaRPr lang="fr-CA" altLang="fr-FR" sz="1800" b="0"/>
          </a:p>
        </p:txBody>
      </p:sp>
      <p:graphicFrame>
        <p:nvGraphicFramePr>
          <p:cNvPr id="11" name="Table 10"/>
          <p:cNvGraphicFramePr>
            <a:graphicFrameLocks noGrp="1"/>
          </p:cNvGraphicFramePr>
          <p:nvPr/>
        </p:nvGraphicFramePr>
        <p:xfrm>
          <a:off x="544513" y="3429000"/>
          <a:ext cx="7627935" cy="2952752"/>
        </p:xfrm>
        <a:graphic>
          <a:graphicData uri="http://schemas.openxmlformats.org/drawingml/2006/table">
            <a:tbl>
              <a:tblPr firstRow="1" bandRow="1">
                <a:tableStyleId>{7DF18680-E054-41AD-8BC1-D1AEF772440D}</a:tableStyleId>
              </a:tblPr>
              <a:tblGrid>
                <a:gridCol w="1525587"/>
                <a:gridCol w="1525587"/>
                <a:gridCol w="1525587"/>
                <a:gridCol w="1525587"/>
                <a:gridCol w="1525587"/>
              </a:tblGrid>
              <a:tr h="738188">
                <a:tc>
                  <a:txBody>
                    <a:bodyPr/>
                    <a:lstStyle/>
                    <a:p>
                      <a:pPr algn="ct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smtClean="0"/>
                        <a:t>a</a:t>
                      </a:r>
                      <a:endParaRPr lang="fr-CA" sz="1800" dirty="0"/>
                    </a:p>
                  </a:txBody>
                  <a:tcPr marL="91436" marR="91436" marT="45727" marB="45727"/>
                </a:tc>
                <a:tc>
                  <a:txBody>
                    <a:bodyPr/>
                    <a:lstStyle/>
                    <a:p>
                      <a:pPr algn="ctr"/>
                      <a:r>
                        <a:rPr lang="en-CA" sz="1800" dirty="0" smtClean="0"/>
                        <a:t>b</a:t>
                      </a:r>
                      <a:endParaRPr lang="fr-CA" sz="1800" dirty="0"/>
                    </a:p>
                  </a:txBody>
                  <a:tcPr marL="91436" marR="91436" marT="45727" marB="45727"/>
                </a:tc>
                <a:tc>
                  <a:txBody>
                    <a:bodyPr/>
                    <a:lstStyle/>
                    <a:p>
                      <a:pPr algn="ctr"/>
                      <a:r>
                        <a:rPr lang="en-CA" sz="1800" dirty="0" smtClean="0"/>
                        <a:t>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X</a:t>
                      </a:r>
                      <a:endParaRPr lang="fr-CA" sz="1800" b="1" dirty="0">
                        <a:solidFill>
                          <a:schemeClr val="bg1"/>
                        </a:solidFill>
                      </a:endParaRPr>
                    </a:p>
                  </a:txBody>
                  <a:tcPr marL="91436" marR="91436" marT="45727" marB="45727">
                    <a:solidFill>
                      <a:schemeClr val="accent5"/>
                    </a:solidFill>
                  </a:tcPr>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r h="738188">
                <a:tc>
                  <a:txBody>
                    <a:bodyPr/>
                    <a:lstStyle/>
                    <a:p>
                      <a:pPr algn="ctr"/>
                      <a:r>
                        <a:rPr lang="en-CA" sz="1800" b="1" dirty="0" smtClean="0">
                          <a:solidFill>
                            <a:schemeClr val="bg1"/>
                          </a:solidFill>
                        </a:rPr>
                        <a:t>Y</a:t>
                      </a:r>
                      <a:endParaRPr lang="fr-CA" sz="1800" b="1" dirty="0">
                        <a:solidFill>
                          <a:schemeClr val="bg1"/>
                        </a:solidFill>
                      </a:endParaRPr>
                    </a:p>
                  </a:txBody>
                  <a:tcPr marL="91436" marR="91436" marT="45727" marB="45727">
                    <a:solidFill>
                      <a:schemeClr val="accent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r h="738188">
                <a:tc>
                  <a:txBody>
                    <a:bodyPr/>
                    <a:lstStyle/>
                    <a:p>
                      <a:pPr algn="ctr"/>
                      <a:r>
                        <a:rPr lang="en-CA" sz="1800" b="1" dirty="0" smtClean="0">
                          <a:solidFill>
                            <a:schemeClr val="bg1"/>
                          </a:solidFill>
                        </a:rPr>
                        <a:t>Z</a:t>
                      </a:r>
                      <a:endParaRPr lang="fr-CA" sz="1800" b="1" dirty="0">
                        <a:solidFill>
                          <a:schemeClr val="bg1"/>
                        </a:solidFill>
                      </a:endParaRPr>
                    </a:p>
                  </a:txBody>
                  <a:tcPr marL="91436" marR="91436" marT="45727" marB="45727">
                    <a:solidFill>
                      <a:schemeClr val="accent5"/>
                    </a:solidFill>
                  </a:tcPr>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bl>
          </a:graphicData>
        </a:graphic>
      </p:graphicFrame>
    </p:spTree>
    <p:extLst>
      <p:ext uri="{BB962C8B-B14F-4D97-AF65-F5344CB8AC3E}">
        <p14:creationId xmlns:p14="http://schemas.microsoft.com/office/powerpoint/2010/main" val="3830156096"/>
      </p:ext>
    </p:extLst>
  </p:cSld>
  <p:clrMapOvr>
    <a:masterClrMapping/>
  </p:clrMapOvr>
  <p:timing>
    <p:tnLst>
      <p:par>
        <p:cTn id="1" dur="indefinite" restart="never" nodeType="tmRoot"/>
      </p:par>
    </p:tn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Analyseurs syntaxiques LL(k)</a:t>
            </a:r>
            <a:endParaRPr lang="fr-CA" dirty="0"/>
          </a:p>
        </p:txBody>
      </p:sp>
      <p:sp>
        <p:nvSpPr>
          <p:cNvPr id="3" name="Content Placeholder 2"/>
          <p:cNvSpPr>
            <a:spLocks noGrp="1"/>
          </p:cNvSpPr>
          <p:nvPr>
            <p:ph idx="1"/>
          </p:nvPr>
        </p:nvSpPr>
        <p:spPr>
          <a:xfrm>
            <a:off x="468313" y="1925638"/>
            <a:ext cx="3322637" cy="1152525"/>
          </a:xfrm>
          <a:ln w="28575">
            <a:solidFill>
              <a:schemeClr val="accent5"/>
            </a:solidFill>
          </a:ln>
        </p:spPr>
        <p:txBody>
          <a:bodyPr/>
          <a:lstStyle/>
          <a:p>
            <a:pPr>
              <a:buFont typeface="Arial" charset="0"/>
              <a:buNone/>
              <a:defRPr/>
            </a:pPr>
            <a:r>
              <a:rPr lang="fr-CA" sz="1600" b="0" dirty="0" smtClean="0">
                <a:latin typeface="Courier New" panose="02070309020205020404" pitchFamily="49" charset="0"/>
                <a:cs typeface="Courier New" panose="02070309020205020404" pitchFamily="49" charset="0"/>
              </a:rPr>
              <a:t>&lt;Z&gt; ::= &lt;X&gt;&lt;Y&gt;&lt;Z&gt;| a | </a:t>
            </a:r>
            <a:r>
              <a:rPr lang="fr-CA" sz="1600" b="0" dirty="0" err="1" smtClean="0">
                <a:latin typeface="Courier New" panose="02070309020205020404" pitchFamily="49" charset="0"/>
                <a:cs typeface="Courier New" panose="02070309020205020404" pitchFamily="49" charset="0"/>
              </a:rPr>
              <a:t>ac</a:t>
            </a:r>
            <a:endParaRPr lang="fr-CA" sz="1600" b="0" dirty="0" smtClean="0">
              <a:latin typeface="Courier New" panose="02070309020205020404" pitchFamily="49" charset="0"/>
              <a:cs typeface="Courier New" panose="02070309020205020404" pitchFamily="49" charset="0"/>
            </a:endParaRPr>
          </a:p>
          <a:p>
            <a:pPr>
              <a:buFont typeface="Arial" charset="0"/>
              <a:buNone/>
              <a:defRPr/>
            </a:pPr>
            <a:r>
              <a:rPr lang="fr-CA" sz="1600" b="0" dirty="0" smtClean="0">
                <a:latin typeface="Courier New" panose="02070309020205020404" pitchFamily="49" charset="0"/>
                <a:cs typeface="Courier New" panose="02070309020205020404" pitchFamily="49" charset="0"/>
              </a:rPr>
              <a:t>&lt;Y&gt; ::= c | ε</a:t>
            </a:r>
          </a:p>
          <a:p>
            <a:pPr>
              <a:buFont typeface="Arial" charset="0"/>
              <a:buNone/>
              <a:defRPr/>
            </a:pPr>
            <a:r>
              <a:rPr lang="fr-CA" sz="1600" b="0" dirty="0" smtClean="0">
                <a:latin typeface="Courier New" panose="02070309020205020404" pitchFamily="49" charset="0"/>
                <a:cs typeface="Courier New" panose="02070309020205020404" pitchFamily="49" charset="0"/>
              </a:rPr>
              <a:t>&lt;X&gt; ::= a | b&lt;Y&gt;c</a:t>
            </a:r>
          </a:p>
          <a:p>
            <a:pPr>
              <a:buFont typeface="Arial" charset="0"/>
              <a:buNone/>
              <a:defRPr/>
            </a:pP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5837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47985E7-CD9C-4A88-AEE2-B174DA1DEEB9}" type="slidenum">
              <a:rPr lang="fr-CA" altLang="fr-FR" sz="1200" b="0" smtClean="0">
                <a:solidFill>
                  <a:srgbClr val="898989"/>
                </a:solidFill>
                <a:cs typeface="Arial" pitchFamily="34" charset="0"/>
              </a:rPr>
              <a:pPr>
                <a:spcBef>
                  <a:spcPct val="0"/>
                </a:spcBef>
                <a:spcAft>
                  <a:spcPct val="0"/>
                </a:spcAft>
                <a:buFontTx/>
                <a:buNone/>
              </a:pPr>
              <a:t>427</a:t>
            </a:fld>
            <a:endParaRPr lang="fr-CA" altLang="fr-FR" sz="1200" b="0" smtClean="0">
              <a:solidFill>
                <a:srgbClr val="898989"/>
              </a:solidFill>
              <a:cs typeface="Arial" pitchFamily="34" charset="0"/>
            </a:endParaRPr>
          </a:p>
        </p:txBody>
      </p:sp>
      <p:sp>
        <p:nvSpPr>
          <p:cNvPr id="58374" name="TextBox 5"/>
          <p:cNvSpPr txBox="1">
            <a:spLocks noChangeArrowheads="1"/>
          </p:cNvSpPr>
          <p:nvPr/>
        </p:nvSpPr>
        <p:spPr bwMode="auto">
          <a:xfrm>
            <a:off x="684213" y="1619250"/>
            <a:ext cx="143986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Grammaire</a:t>
            </a:r>
            <a:endParaRPr lang="fr-CA" altLang="fr-FR" sz="1800" b="0"/>
          </a:p>
        </p:txBody>
      </p:sp>
      <p:sp>
        <p:nvSpPr>
          <p:cNvPr id="7" name="Content Placeholder 2"/>
          <p:cNvSpPr txBox="1">
            <a:spLocks/>
          </p:cNvSpPr>
          <p:nvPr/>
        </p:nvSpPr>
        <p:spPr bwMode="auto">
          <a:xfrm>
            <a:off x="3924300" y="1925638"/>
            <a:ext cx="1800225"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mn-lt"/>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t>FIRST(Z)={</a:t>
            </a:r>
            <a:r>
              <a:rPr lang="en-CA" dirty="0" err="1" smtClean="0"/>
              <a:t>a,b</a:t>
            </a:r>
            <a:r>
              <a:rPr lang="en-CA" dirty="0" smtClean="0"/>
              <a:t>}</a:t>
            </a:r>
          </a:p>
          <a:p>
            <a:pPr>
              <a:defRPr/>
            </a:pPr>
            <a:r>
              <a:rPr lang="en-CA" dirty="0" smtClean="0"/>
              <a:t>FIRST(Y)={c, </a:t>
            </a:r>
            <a:r>
              <a:rPr lang="el-GR" dirty="0" smtClean="0"/>
              <a:t>ε</a:t>
            </a:r>
            <a:r>
              <a:rPr lang="en-CA" dirty="0" smtClean="0"/>
              <a:t>}</a:t>
            </a:r>
          </a:p>
          <a:p>
            <a:pPr>
              <a:defRPr/>
            </a:pPr>
            <a:r>
              <a:rPr lang="en-CA" dirty="0" smtClean="0"/>
              <a:t>FIRST(X)={</a:t>
            </a:r>
            <a:r>
              <a:rPr lang="en-CA" dirty="0" err="1" smtClean="0"/>
              <a:t>a,b</a:t>
            </a:r>
            <a:r>
              <a:rPr lang="en-CA" dirty="0" smtClean="0"/>
              <a:t>}</a:t>
            </a:r>
            <a:endParaRPr lang="fr-CA" dirty="0" smtClean="0"/>
          </a:p>
        </p:txBody>
      </p:sp>
      <p:sp>
        <p:nvSpPr>
          <p:cNvPr id="8" name="Content Placeholder 2"/>
          <p:cNvSpPr txBox="1">
            <a:spLocks/>
          </p:cNvSpPr>
          <p:nvPr/>
        </p:nvSpPr>
        <p:spPr bwMode="auto">
          <a:xfrm>
            <a:off x="5867400" y="1925638"/>
            <a:ext cx="2305050"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latin typeface="+mn-lt"/>
              </a:rPr>
              <a:t>FOLLOW(Z)={$}</a:t>
            </a:r>
          </a:p>
          <a:p>
            <a:pPr>
              <a:defRPr/>
            </a:pPr>
            <a:r>
              <a:rPr lang="en-CA" dirty="0" smtClean="0">
                <a:latin typeface="+mn-lt"/>
              </a:rPr>
              <a:t>FOLLOW(Y)={</a:t>
            </a:r>
            <a:r>
              <a:rPr lang="en-CA" dirty="0" err="1" smtClean="0">
                <a:latin typeface="+mn-lt"/>
              </a:rPr>
              <a:t>a,b,c</a:t>
            </a:r>
            <a:r>
              <a:rPr lang="en-CA" dirty="0" smtClean="0">
                <a:latin typeface="+mn-lt"/>
              </a:rPr>
              <a:t>}</a:t>
            </a:r>
            <a:endParaRPr lang="fr-CA" dirty="0" smtClean="0">
              <a:latin typeface="+mn-lt"/>
            </a:endParaRPr>
          </a:p>
          <a:p>
            <a:pPr>
              <a:defRPr/>
            </a:pPr>
            <a:r>
              <a:rPr lang="en-CA" dirty="0" smtClean="0">
                <a:latin typeface="+mn-lt"/>
              </a:rPr>
              <a:t>FOLLOW(X)={</a:t>
            </a:r>
            <a:r>
              <a:rPr lang="en-CA" dirty="0" err="1" smtClean="0">
                <a:latin typeface="+mn-lt"/>
              </a:rPr>
              <a:t>a,b,c</a:t>
            </a:r>
            <a:r>
              <a:rPr lang="en-CA" dirty="0" smtClean="0">
                <a:latin typeface="+mn-lt"/>
              </a:rPr>
              <a:t>}</a:t>
            </a:r>
            <a:endParaRPr lang="fr-CA" dirty="0" smtClean="0">
              <a:latin typeface="+mn-lt"/>
            </a:endParaRPr>
          </a:p>
          <a:p>
            <a:pPr>
              <a:defRPr/>
            </a:pPr>
            <a:endParaRPr lang="fr-CA" dirty="0" smtClean="0">
              <a:latin typeface="+mn-lt"/>
            </a:endParaRPr>
          </a:p>
        </p:txBody>
      </p:sp>
      <p:sp>
        <p:nvSpPr>
          <p:cNvPr id="58377" name="TextBox 8"/>
          <p:cNvSpPr txBox="1">
            <a:spLocks noChangeArrowheads="1"/>
          </p:cNvSpPr>
          <p:nvPr/>
        </p:nvSpPr>
        <p:spPr bwMode="auto">
          <a:xfrm>
            <a:off x="3995738" y="1633538"/>
            <a:ext cx="129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FIRST</a:t>
            </a:r>
            <a:endParaRPr lang="fr-CA" altLang="fr-FR" sz="1800" b="0"/>
          </a:p>
        </p:txBody>
      </p:sp>
      <p:sp>
        <p:nvSpPr>
          <p:cNvPr id="58378" name="TextBox 9"/>
          <p:cNvSpPr txBox="1">
            <a:spLocks noChangeArrowheads="1"/>
          </p:cNvSpPr>
          <p:nvPr/>
        </p:nvSpPr>
        <p:spPr bwMode="auto">
          <a:xfrm>
            <a:off x="5940425" y="1633538"/>
            <a:ext cx="129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FOLLOW</a:t>
            </a:r>
            <a:endParaRPr lang="fr-CA" altLang="fr-FR" sz="1800" b="0"/>
          </a:p>
        </p:txBody>
      </p:sp>
      <p:graphicFrame>
        <p:nvGraphicFramePr>
          <p:cNvPr id="11" name="Table 10"/>
          <p:cNvGraphicFramePr>
            <a:graphicFrameLocks noGrp="1"/>
          </p:cNvGraphicFramePr>
          <p:nvPr/>
        </p:nvGraphicFramePr>
        <p:xfrm>
          <a:off x="544513" y="3429000"/>
          <a:ext cx="7627935" cy="2952752"/>
        </p:xfrm>
        <a:graphic>
          <a:graphicData uri="http://schemas.openxmlformats.org/drawingml/2006/table">
            <a:tbl>
              <a:tblPr firstRow="1" bandRow="1">
                <a:tableStyleId>{7DF18680-E054-41AD-8BC1-D1AEF772440D}</a:tableStyleId>
              </a:tblPr>
              <a:tblGrid>
                <a:gridCol w="1525587"/>
                <a:gridCol w="1525587"/>
                <a:gridCol w="1525587"/>
                <a:gridCol w="1525587"/>
                <a:gridCol w="1525587"/>
              </a:tblGrid>
              <a:tr h="738188">
                <a:tc>
                  <a:txBody>
                    <a:bodyPr/>
                    <a:lstStyle/>
                    <a:p>
                      <a:pPr algn="ct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smtClean="0"/>
                        <a:t>a</a:t>
                      </a:r>
                      <a:endParaRPr lang="fr-CA" sz="1800" dirty="0"/>
                    </a:p>
                  </a:txBody>
                  <a:tcPr marL="91436" marR="91436" marT="45727" marB="45727"/>
                </a:tc>
                <a:tc>
                  <a:txBody>
                    <a:bodyPr/>
                    <a:lstStyle/>
                    <a:p>
                      <a:pPr algn="ctr"/>
                      <a:r>
                        <a:rPr lang="en-CA" sz="1800" dirty="0" smtClean="0"/>
                        <a:t>b</a:t>
                      </a:r>
                      <a:endParaRPr lang="fr-CA" sz="1800" dirty="0"/>
                    </a:p>
                  </a:txBody>
                  <a:tcPr marL="91436" marR="91436" marT="45727" marB="45727"/>
                </a:tc>
                <a:tc>
                  <a:txBody>
                    <a:bodyPr/>
                    <a:lstStyle/>
                    <a:p>
                      <a:pPr algn="ctr"/>
                      <a:r>
                        <a:rPr lang="en-CA" sz="1800" dirty="0" smtClean="0"/>
                        <a:t>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X</a:t>
                      </a: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err="1" smtClean="0"/>
                        <a:t>X</a:t>
                      </a:r>
                      <a:r>
                        <a:rPr lang="en-CA" sz="1800" dirty="0" err="1" smtClean="0">
                          <a:sym typeface="Wingdings" panose="05000000000000000000" pitchFamily="2" charset="2"/>
                        </a:rPr>
                        <a:t>a</a:t>
                      </a:r>
                      <a:endParaRPr lang="fr-CA" sz="1800" dirty="0"/>
                    </a:p>
                  </a:txBody>
                  <a:tcPr marL="91436" marR="91436" marT="45727" marB="45727"/>
                </a:tc>
                <a:tc>
                  <a:txBody>
                    <a:bodyPr/>
                    <a:lstStyle/>
                    <a:p>
                      <a:pPr algn="ctr"/>
                      <a:r>
                        <a:rPr lang="en-CA" sz="1800" dirty="0" err="1" smtClean="0"/>
                        <a:t>X</a:t>
                      </a:r>
                      <a:r>
                        <a:rPr lang="en-CA" sz="1800" dirty="0" err="1" smtClean="0">
                          <a:sym typeface="Wingdings" panose="05000000000000000000" pitchFamily="2" charset="2"/>
                        </a:rPr>
                        <a:t>bYc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Y</a:t>
                      </a:r>
                      <a:endParaRPr lang="fr-CA" sz="1800" b="1" dirty="0">
                        <a:solidFill>
                          <a:schemeClr val="bg1"/>
                        </a:solidFill>
                      </a:endParaRPr>
                    </a:p>
                  </a:txBody>
                  <a:tcPr marL="91436" marR="91436" marT="45727" marB="45727">
                    <a:solidFill>
                      <a:schemeClr val="accent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r h="738188">
                <a:tc>
                  <a:txBody>
                    <a:bodyPr/>
                    <a:lstStyle/>
                    <a:p>
                      <a:pPr algn="ctr"/>
                      <a:r>
                        <a:rPr lang="en-CA" sz="1800" b="1" dirty="0" smtClean="0">
                          <a:solidFill>
                            <a:schemeClr val="bg1"/>
                          </a:solidFill>
                        </a:rPr>
                        <a:t>Z</a:t>
                      </a:r>
                      <a:endParaRPr lang="fr-CA" sz="1800" b="1" dirty="0">
                        <a:solidFill>
                          <a:schemeClr val="bg1"/>
                        </a:solidFill>
                      </a:endParaRPr>
                    </a:p>
                  </a:txBody>
                  <a:tcPr marL="91436" marR="91436" marT="45727" marB="45727">
                    <a:solidFill>
                      <a:schemeClr val="accent5"/>
                    </a:solidFill>
                  </a:tcPr>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bl>
          </a:graphicData>
        </a:graphic>
      </p:graphicFrame>
    </p:spTree>
    <p:extLst>
      <p:ext uri="{BB962C8B-B14F-4D97-AF65-F5344CB8AC3E}">
        <p14:creationId xmlns:p14="http://schemas.microsoft.com/office/powerpoint/2010/main" val="3917511738"/>
      </p:ext>
    </p:extLst>
  </p:cSld>
  <p:clrMapOvr>
    <a:masterClrMapping/>
  </p:clrMapOvr>
  <p:timing>
    <p:tnLst>
      <p:par>
        <p:cTn id="1" dur="indefinite" restart="never" nodeType="tmRoot"/>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Analyseurs syntaxiques LL(k)</a:t>
            </a:r>
            <a:endParaRPr lang="fr-CA" dirty="0"/>
          </a:p>
        </p:txBody>
      </p:sp>
      <p:sp>
        <p:nvSpPr>
          <p:cNvPr id="3" name="Content Placeholder 2"/>
          <p:cNvSpPr>
            <a:spLocks noGrp="1"/>
          </p:cNvSpPr>
          <p:nvPr>
            <p:ph idx="1"/>
          </p:nvPr>
        </p:nvSpPr>
        <p:spPr>
          <a:xfrm>
            <a:off x="468313" y="1925638"/>
            <a:ext cx="3322637" cy="1152525"/>
          </a:xfrm>
          <a:ln w="28575">
            <a:solidFill>
              <a:schemeClr val="accent5"/>
            </a:solidFill>
          </a:ln>
        </p:spPr>
        <p:txBody>
          <a:bodyPr/>
          <a:lstStyle/>
          <a:p>
            <a:pPr>
              <a:buFont typeface="Arial" charset="0"/>
              <a:buNone/>
              <a:defRPr/>
            </a:pPr>
            <a:r>
              <a:rPr lang="fr-CA" sz="1600" b="0" dirty="0" smtClean="0">
                <a:latin typeface="Courier New" panose="02070309020205020404" pitchFamily="49" charset="0"/>
                <a:cs typeface="Courier New" panose="02070309020205020404" pitchFamily="49" charset="0"/>
              </a:rPr>
              <a:t>&lt;Z&gt; ::= &lt;X&gt;&lt;Y&gt;&lt;Z&gt;| a | </a:t>
            </a:r>
            <a:r>
              <a:rPr lang="fr-CA" sz="1600" b="0" dirty="0" err="1" smtClean="0">
                <a:latin typeface="Courier New" panose="02070309020205020404" pitchFamily="49" charset="0"/>
                <a:cs typeface="Courier New" panose="02070309020205020404" pitchFamily="49" charset="0"/>
              </a:rPr>
              <a:t>ac</a:t>
            </a:r>
            <a:endParaRPr lang="fr-CA" sz="1600" b="0" dirty="0" smtClean="0">
              <a:latin typeface="Courier New" panose="02070309020205020404" pitchFamily="49" charset="0"/>
              <a:cs typeface="Courier New" panose="02070309020205020404" pitchFamily="49" charset="0"/>
            </a:endParaRPr>
          </a:p>
          <a:p>
            <a:pPr>
              <a:buFont typeface="Arial" charset="0"/>
              <a:buNone/>
              <a:defRPr/>
            </a:pPr>
            <a:r>
              <a:rPr lang="fr-CA" sz="1600" b="0" dirty="0" smtClean="0">
                <a:latin typeface="Courier New" panose="02070309020205020404" pitchFamily="49" charset="0"/>
                <a:cs typeface="Courier New" panose="02070309020205020404" pitchFamily="49" charset="0"/>
              </a:rPr>
              <a:t>&lt;Y&gt; ::= c | ε</a:t>
            </a:r>
          </a:p>
          <a:p>
            <a:pPr>
              <a:buFont typeface="Arial" charset="0"/>
              <a:buNone/>
              <a:defRPr/>
            </a:pPr>
            <a:r>
              <a:rPr lang="fr-CA" sz="1600" b="0" dirty="0" smtClean="0">
                <a:latin typeface="Courier New" panose="02070309020205020404" pitchFamily="49" charset="0"/>
                <a:cs typeface="Courier New" panose="02070309020205020404" pitchFamily="49" charset="0"/>
              </a:rPr>
              <a:t>&lt;X&gt; ::= a | b&lt;Y&gt;c</a:t>
            </a:r>
          </a:p>
          <a:p>
            <a:pPr>
              <a:buFont typeface="Arial" charset="0"/>
              <a:buNone/>
              <a:defRPr/>
            </a:pP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5939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A72B150-310F-4374-A40D-972C00E0867B}" type="slidenum">
              <a:rPr lang="fr-CA" altLang="fr-FR" sz="1200" b="0" smtClean="0">
                <a:solidFill>
                  <a:srgbClr val="898989"/>
                </a:solidFill>
                <a:cs typeface="Arial" pitchFamily="34" charset="0"/>
              </a:rPr>
              <a:pPr>
                <a:spcBef>
                  <a:spcPct val="0"/>
                </a:spcBef>
                <a:spcAft>
                  <a:spcPct val="0"/>
                </a:spcAft>
                <a:buFontTx/>
                <a:buNone/>
              </a:pPr>
              <a:t>428</a:t>
            </a:fld>
            <a:endParaRPr lang="fr-CA" altLang="fr-FR" sz="1200" b="0" smtClean="0">
              <a:solidFill>
                <a:srgbClr val="898989"/>
              </a:solidFill>
              <a:cs typeface="Arial" pitchFamily="34" charset="0"/>
            </a:endParaRPr>
          </a:p>
        </p:txBody>
      </p:sp>
      <p:sp>
        <p:nvSpPr>
          <p:cNvPr id="59398" name="TextBox 5"/>
          <p:cNvSpPr txBox="1">
            <a:spLocks noChangeArrowheads="1"/>
          </p:cNvSpPr>
          <p:nvPr/>
        </p:nvSpPr>
        <p:spPr bwMode="auto">
          <a:xfrm>
            <a:off x="684213" y="1619250"/>
            <a:ext cx="13668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Grammaire</a:t>
            </a:r>
            <a:endParaRPr lang="fr-CA" altLang="fr-FR" sz="1800" b="0"/>
          </a:p>
        </p:txBody>
      </p:sp>
      <p:sp>
        <p:nvSpPr>
          <p:cNvPr id="7" name="Content Placeholder 2"/>
          <p:cNvSpPr txBox="1">
            <a:spLocks/>
          </p:cNvSpPr>
          <p:nvPr/>
        </p:nvSpPr>
        <p:spPr bwMode="auto">
          <a:xfrm>
            <a:off x="3924300" y="1925638"/>
            <a:ext cx="1800225"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mn-lt"/>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t>FIRST(Z)={</a:t>
            </a:r>
            <a:r>
              <a:rPr lang="en-CA" dirty="0" err="1" smtClean="0"/>
              <a:t>a,b</a:t>
            </a:r>
            <a:r>
              <a:rPr lang="en-CA" dirty="0" smtClean="0"/>
              <a:t>}</a:t>
            </a:r>
          </a:p>
          <a:p>
            <a:pPr>
              <a:defRPr/>
            </a:pPr>
            <a:r>
              <a:rPr lang="en-CA" dirty="0" smtClean="0"/>
              <a:t>FIRST(Y)={c, </a:t>
            </a:r>
            <a:r>
              <a:rPr lang="el-GR" dirty="0" smtClean="0"/>
              <a:t>ε</a:t>
            </a:r>
            <a:r>
              <a:rPr lang="en-CA" dirty="0" smtClean="0"/>
              <a:t>}</a:t>
            </a:r>
          </a:p>
          <a:p>
            <a:pPr>
              <a:defRPr/>
            </a:pPr>
            <a:r>
              <a:rPr lang="en-CA" dirty="0" smtClean="0"/>
              <a:t>FIRST(X)={</a:t>
            </a:r>
            <a:r>
              <a:rPr lang="en-CA" dirty="0" err="1" smtClean="0"/>
              <a:t>a,b</a:t>
            </a:r>
            <a:r>
              <a:rPr lang="en-CA" dirty="0" smtClean="0"/>
              <a:t>}</a:t>
            </a:r>
            <a:endParaRPr lang="fr-CA" dirty="0" smtClean="0"/>
          </a:p>
        </p:txBody>
      </p:sp>
      <p:sp>
        <p:nvSpPr>
          <p:cNvPr id="8" name="Content Placeholder 2"/>
          <p:cNvSpPr txBox="1">
            <a:spLocks/>
          </p:cNvSpPr>
          <p:nvPr/>
        </p:nvSpPr>
        <p:spPr bwMode="auto">
          <a:xfrm>
            <a:off x="5867400" y="1925638"/>
            <a:ext cx="2305050"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latin typeface="+mn-lt"/>
              </a:rPr>
              <a:t>FOLLOW(Z)={$}</a:t>
            </a:r>
          </a:p>
          <a:p>
            <a:pPr>
              <a:defRPr/>
            </a:pPr>
            <a:r>
              <a:rPr lang="en-CA" dirty="0" smtClean="0">
                <a:latin typeface="+mn-lt"/>
              </a:rPr>
              <a:t>FOLLOW(Y)={</a:t>
            </a:r>
            <a:r>
              <a:rPr lang="en-CA" dirty="0" err="1" smtClean="0">
                <a:latin typeface="+mn-lt"/>
              </a:rPr>
              <a:t>a,b,c</a:t>
            </a:r>
            <a:r>
              <a:rPr lang="en-CA" dirty="0" smtClean="0">
                <a:latin typeface="+mn-lt"/>
              </a:rPr>
              <a:t>}</a:t>
            </a:r>
            <a:endParaRPr lang="fr-CA" dirty="0" smtClean="0">
              <a:latin typeface="+mn-lt"/>
            </a:endParaRPr>
          </a:p>
          <a:p>
            <a:pPr>
              <a:defRPr/>
            </a:pPr>
            <a:r>
              <a:rPr lang="en-CA" dirty="0" smtClean="0">
                <a:latin typeface="+mn-lt"/>
              </a:rPr>
              <a:t>FOLLOW(X)={</a:t>
            </a:r>
            <a:r>
              <a:rPr lang="en-CA" dirty="0" err="1" smtClean="0">
                <a:latin typeface="+mn-lt"/>
              </a:rPr>
              <a:t>a,b,c</a:t>
            </a:r>
            <a:r>
              <a:rPr lang="en-CA" dirty="0" smtClean="0">
                <a:latin typeface="+mn-lt"/>
              </a:rPr>
              <a:t>}</a:t>
            </a:r>
            <a:endParaRPr lang="fr-CA" dirty="0" smtClean="0">
              <a:latin typeface="+mn-lt"/>
            </a:endParaRPr>
          </a:p>
          <a:p>
            <a:pPr>
              <a:defRPr/>
            </a:pPr>
            <a:endParaRPr lang="fr-CA" dirty="0" smtClean="0">
              <a:latin typeface="+mn-lt"/>
            </a:endParaRPr>
          </a:p>
        </p:txBody>
      </p:sp>
      <p:sp>
        <p:nvSpPr>
          <p:cNvPr id="59401" name="TextBox 8"/>
          <p:cNvSpPr txBox="1">
            <a:spLocks noChangeArrowheads="1"/>
          </p:cNvSpPr>
          <p:nvPr/>
        </p:nvSpPr>
        <p:spPr bwMode="auto">
          <a:xfrm>
            <a:off x="3995738" y="1633538"/>
            <a:ext cx="129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FIRST</a:t>
            </a:r>
            <a:endParaRPr lang="fr-CA" altLang="fr-FR" sz="1800" b="0"/>
          </a:p>
        </p:txBody>
      </p:sp>
      <p:sp>
        <p:nvSpPr>
          <p:cNvPr id="59402" name="TextBox 9"/>
          <p:cNvSpPr txBox="1">
            <a:spLocks noChangeArrowheads="1"/>
          </p:cNvSpPr>
          <p:nvPr/>
        </p:nvSpPr>
        <p:spPr bwMode="auto">
          <a:xfrm>
            <a:off x="5940425" y="1633538"/>
            <a:ext cx="129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FOLLOW</a:t>
            </a:r>
            <a:endParaRPr lang="fr-CA" altLang="fr-FR" sz="1800" b="0"/>
          </a:p>
        </p:txBody>
      </p:sp>
      <p:graphicFrame>
        <p:nvGraphicFramePr>
          <p:cNvPr id="12" name="Table 11"/>
          <p:cNvGraphicFramePr>
            <a:graphicFrameLocks noGrp="1"/>
          </p:cNvGraphicFramePr>
          <p:nvPr/>
        </p:nvGraphicFramePr>
        <p:xfrm>
          <a:off x="544513" y="3429000"/>
          <a:ext cx="7627935" cy="2952752"/>
        </p:xfrm>
        <a:graphic>
          <a:graphicData uri="http://schemas.openxmlformats.org/drawingml/2006/table">
            <a:tbl>
              <a:tblPr firstRow="1" bandRow="1">
                <a:tableStyleId>{7DF18680-E054-41AD-8BC1-D1AEF772440D}</a:tableStyleId>
              </a:tblPr>
              <a:tblGrid>
                <a:gridCol w="1525587"/>
                <a:gridCol w="1525587"/>
                <a:gridCol w="1525587"/>
                <a:gridCol w="1525587"/>
                <a:gridCol w="1525587"/>
              </a:tblGrid>
              <a:tr h="738188">
                <a:tc>
                  <a:txBody>
                    <a:bodyPr/>
                    <a:lstStyle/>
                    <a:p>
                      <a:pPr algn="ct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smtClean="0"/>
                        <a:t>a</a:t>
                      </a:r>
                      <a:endParaRPr lang="fr-CA" sz="1800" dirty="0"/>
                    </a:p>
                  </a:txBody>
                  <a:tcPr marL="91436" marR="91436" marT="45727" marB="45727"/>
                </a:tc>
                <a:tc>
                  <a:txBody>
                    <a:bodyPr/>
                    <a:lstStyle/>
                    <a:p>
                      <a:pPr algn="ctr"/>
                      <a:r>
                        <a:rPr lang="en-CA" sz="1800" dirty="0" smtClean="0"/>
                        <a:t>b</a:t>
                      </a:r>
                      <a:endParaRPr lang="fr-CA" sz="1800" dirty="0"/>
                    </a:p>
                  </a:txBody>
                  <a:tcPr marL="91436" marR="91436" marT="45727" marB="45727"/>
                </a:tc>
                <a:tc>
                  <a:txBody>
                    <a:bodyPr/>
                    <a:lstStyle/>
                    <a:p>
                      <a:pPr algn="ctr"/>
                      <a:r>
                        <a:rPr lang="en-CA" sz="1800" dirty="0" smtClean="0"/>
                        <a:t>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X</a:t>
                      </a: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err="1" smtClean="0"/>
                        <a:t>X</a:t>
                      </a:r>
                      <a:r>
                        <a:rPr lang="en-CA" sz="1800" dirty="0" err="1" smtClean="0">
                          <a:sym typeface="Wingdings" panose="05000000000000000000" pitchFamily="2" charset="2"/>
                        </a:rPr>
                        <a:t>a</a:t>
                      </a:r>
                      <a:endParaRPr lang="fr-CA" sz="1800" dirty="0"/>
                    </a:p>
                  </a:txBody>
                  <a:tcPr marL="91436" marR="91436" marT="45727" marB="45727"/>
                </a:tc>
                <a:tc>
                  <a:txBody>
                    <a:bodyPr/>
                    <a:lstStyle/>
                    <a:p>
                      <a:pPr algn="ctr"/>
                      <a:r>
                        <a:rPr lang="en-CA" sz="1800" dirty="0" err="1" smtClean="0"/>
                        <a:t>X</a:t>
                      </a:r>
                      <a:r>
                        <a:rPr lang="en-CA" sz="1800" dirty="0" err="1" smtClean="0">
                          <a:sym typeface="Wingdings" panose="05000000000000000000" pitchFamily="2" charset="2"/>
                        </a:rPr>
                        <a:t>bYc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Y</a:t>
                      </a:r>
                      <a:endParaRPr lang="fr-CA" sz="1800" b="1" dirty="0">
                        <a:solidFill>
                          <a:schemeClr val="bg1"/>
                        </a:solidFill>
                      </a:endParaRPr>
                    </a:p>
                  </a:txBody>
                  <a:tcPr marL="91436" marR="91436" marT="45727" marB="45727">
                    <a:solidFill>
                      <a:schemeClr val="accent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a:p>
                  </a:txBody>
                  <a:tcPr marL="91436" marR="91436" marT="45727" marB="45727"/>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smtClean="0"/>
                    </a:p>
                    <a:p>
                      <a:pPr algn="ctr"/>
                      <a:endParaRPr lang="fr-CA" sz="1800" dirty="0"/>
                    </a:p>
                  </a:txBody>
                  <a:tcPr marL="91436" marR="91436" marT="45727" marB="45727"/>
                </a:tc>
                <a:tc>
                  <a:txBody>
                    <a:bodyPr/>
                    <a:lstStyle/>
                    <a:p>
                      <a:pPr algn="ctr"/>
                      <a:r>
                        <a:rPr lang="en-CA" sz="1800" dirty="0" err="1" smtClean="0"/>
                        <a:t>Y</a:t>
                      </a:r>
                      <a:r>
                        <a:rPr lang="en-CA" sz="1800" dirty="0" err="1" smtClean="0">
                          <a:sym typeface="Wingdings" panose="05000000000000000000" pitchFamily="2" charset="2"/>
                        </a:rPr>
                        <a:t>c</a:t>
                      </a:r>
                      <a:r>
                        <a:rPr lang="en-CA" sz="1800" dirty="0" smtClean="0">
                          <a:sym typeface="Wingdings" panose="05000000000000000000" pitchFamily="2" charset="2"/>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smtClean="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Z</a:t>
                      </a:r>
                      <a:endParaRPr lang="fr-CA" sz="1800" b="1" dirty="0">
                        <a:solidFill>
                          <a:schemeClr val="bg1"/>
                        </a:solidFill>
                      </a:endParaRPr>
                    </a:p>
                  </a:txBody>
                  <a:tcPr marL="91436" marR="91436" marT="45727" marB="45727">
                    <a:solidFill>
                      <a:schemeClr val="accent5"/>
                    </a:solidFill>
                  </a:tcPr>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c>
                  <a:txBody>
                    <a:bodyPr/>
                    <a:lstStyle/>
                    <a:p>
                      <a:pPr algn="ctr"/>
                      <a:endParaRPr lang="fr-CA" sz="1800" dirty="0"/>
                    </a:p>
                  </a:txBody>
                  <a:tcPr marL="91436" marR="91436" marT="45727" marB="45727"/>
                </a:tc>
              </a:tr>
            </a:tbl>
          </a:graphicData>
        </a:graphic>
      </p:graphicFrame>
    </p:spTree>
    <p:extLst>
      <p:ext uri="{BB962C8B-B14F-4D97-AF65-F5344CB8AC3E}">
        <p14:creationId xmlns:p14="http://schemas.microsoft.com/office/powerpoint/2010/main" val="3253190822"/>
      </p:ext>
    </p:extLst>
  </p:cSld>
  <p:clrMapOvr>
    <a:masterClrMapping/>
  </p:clrMapOvr>
  <p:timing>
    <p:tnLst>
      <p:par>
        <p:cTn id="1" dur="indefinite" restart="never" nodeType="tmRoot"/>
      </p:par>
    </p:tn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Analyseurs syntaxiques LL(k)</a:t>
            </a:r>
          </a:p>
        </p:txBody>
      </p:sp>
      <p:sp>
        <p:nvSpPr>
          <p:cNvPr id="3" name="Content Placeholder 2"/>
          <p:cNvSpPr>
            <a:spLocks noGrp="1"/>
          </p:cNvSpPr>
          <p:nvPr>
            <p:ph idx="1"/>
          </p:nvPr>
        </p:nvSpPr>
        <p:spPr>
          <a:xfrm>
            <a:off x="468313" y="1925638"/>
            <a:ext cx="3322637" cy="1152525"/>
          </a:xfrm>
          <a:ln w="28575">
            <a:solidFill>
              <a:schemeClr val="accent5"/>
            </a:solidFill>
          </a:ln>
        </p:spPr>
        <p:txBody>
          <a:bodyPr/>
          <a:lstStyle/>
          <a:p>
            <a:pPr>
              <a:buFont typeface="Arial" charset="0"/>
              <a:buNone/>
              <a:defRPr/>
            </a:pPr>
            <a:r>
              <a:rPr lang="en-CA" sz="1600" b="0" dirty="0" smtClean="0">
                <a:latin typeface="Courier New" panose="02070309020205020404" pitchFamily="49" charset="0"/>
                <a:cs typeface="Courier New" panose="02070309020205020404" pitchFamily="49" charset="0"/>
              </a:rPr>
              <a:t>&lt;Z&gt; ::= &lt;X&gt;&lt;Y&gt;&lt;Z&gt;| a | ab</a:t>
            </a:r>
          </a:p>
          <a:p>
            <a:pPr>
              <a:buFont typeface="Arial" charset="0"/>
              <a:buNone/>
              <a:defRPr/>
            </a:pPr>
            <a:r>
              <a:rPr lang="en-CA" sz="1600" b="0" dirty="0" smtClean="0">
                <a:latin typeface="Courier New" panose="02070309020205020404" pitchFamily="49" charset="0"/>
                <a:cs typeface="Courier New" panose="02070309020205020404" pitchFamily="49" charset="0"/>
              </a:rPr>
              <a:t>&lt;Y&gt; ::= c | </a:t>
            </a:r>
            <a:r>
              <a:rPr lang="el-GR" sz="1600" b="0" dirty="0" smtClean="0">
                <a:latin typeface="Courier New" panose="02070309020205020404" pitchFamily="49" charset="0"/>
                <a:cs typeface="Courier New" panose="02070309020205020404" pitchFamily="49" charset="0"/>
              </a:rPr>
              <a:t>ε</a:t>
            </a:r>
            <a:endParaRPr lang="en-CA" sz="1600" b="0" dirty="0" smtClean="0">
              <a:latin typeface="Courier New" panose="02070309020205020404" pitchFamily="49" charset="0"/>
              <a:cs typeface="Courier New" panose="02070309020205020404" pitchFamily="49" charset="0"/>
            </a:endParaRPr>
          </a:p>
          <a:p>
            <a:pPr>
              <a:buFont typeface="Arial" charset="0"/>
              <a:buNone/>
              <a:defRPr/>
            </a:pPr>
            <a:r>
              <a:rPr lang="en-CA" sz="1600" b="0" dirty="0" smtClean="0">
                <a:latin typeface="Courier New" panose="02070309020205020404" pitchFamily="49" charset="0"/>
                <a:cs typeface="Courier New" panose="02070309020205020404" pitchFamily="49" charset="0"/>
              </a:rPr>
              <a:t>&lt;X&gt; ::= a | b&lt;Y&gt;c</a:t>
            </a:r>
          </a:p>
          <a:p>
            <a:pPr>
              <a:buFont typeface="Arial" charset="0"/>
              <a:buNone/>
              <a:defRPr/>
            </a:pP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6042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7855EDC-D94A-4746-9633-C57072FCA929}" type="slidenum">
              <a:rPr lang="fr-CA" altLang="fr-FR" sz="1200" b="0" smtClean="0">
                <a:solidFill>
                  <a:srgbClr val="898989"/>
                </a:solidFill>
                <a:cs typeface="Arial" pitchFamily="34" charset="0"/>
              </a:rPr>
              <a:pPr>
                <a:spcBef>
                  <a:spcPct val="0"/>
                </a:spcBef>
                <a:spcAft>
                  <a:spcPct val="0"/>
                </a:spcAft>
                <a:buFontTx/>
                <a:buNone/>
              </a:pPr>
              <a:t>429</a:t>
            </a:fld>
            <a:endParaRPr lang="fr-CA" altLang="fr-FR" sz="1200" b="0" smtClean="0">
              <a:solidFill>
                <a:srgbClr val="898989"/>
              </a:solidFill>
              <a:cs typeface="Arial" pitchFamily="34" charset="0"/>
            </a:endParaRPr>
          </a:p>
        </p:txBody>
      </p:sp>
      <p:sp>
        <p:nvSpPr>
          <p:cNvPr id="60422" name="TextBox 5"/>
          <p:cNvSpPr txBox="1">
            <a:spLocks noChangeArrowheads="1"/>
          </p:cNvSpPr>
          <p:nvPr/>
        </p:nvSpPr>
        <p:spPr bwMode="auto">
          <a:xfrm>
            <a:off x="684213" y="1619250"/>
            <a:ext cx="15113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Grammaire</a:t>
            </a:r>
            <a:endParaRPr lang="fr-CA" altLang="fr-FR" sz="1800" b="0"/>
          </a:p>
        </p:txBody>
      </p:sp>
      <p:sp>
        <p:nvSpPr>
          <p:cNvPr id="7" name="Content Placeholder 2"/>
          <p:cNvSpPr txBox="1">
            <a:spLocks/>
          </p:cNvSpPr>
          <p:nvPr/>
        </p:nvSpPr>
        <p:spPr bwMode="auto">
          <a:xfrm>
            <a:off x="3924300" y="1925638"/>
            <a:ext cx="1800225"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mn-lt"/>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t>FIRST(Z)={</a:t>
            </a:r>
            <a:r>
              <a:rPr lang="en-CA" dirty="0" err="1" smtClean="0"/>
              <a:t>a,b</a:t>
            </a:r>
            <a:r>
              <a:rPr lang="en-CA" dirty="0" smtClean="0"/>
              <a:t>}</a:t>
            </a:r>
          </a:p>
          <a:p>
            <a:pPr>
              <a:defRPr/>
            </a:pPr>
            <a:r>
              <a:rPr lang="en-CA" dirty="0" smtClean="0"/>
              <a:t>FIRST(Y)={c, </a:t>
            </a:r>
            <a:r>
              <a:rPr lang="el-GR" dirty="0" smtClean="0"/>
              <a:t>ε</a:t>
            </a:r>
            <a:r>
              <a:rPr lang="en-CA" dirty="0" smtClean="0"/>
              <a:t>}</a:t>
            </a:r>
          </a:p>
          <a:p>
            <a:pPr>
              <a:defRPr/>
            </a:pPr>
            <a:r>
              <a:rPr lang="en-CA" dirty="0" smtClean="0"/>
              <a:t>FIRST(X)={</a:t>
            </a:r>
            <a:r>
              <a:rPr lang="en-CA" dirty="0" err="1" smtClean="0"/>
              <a:t>a,b</a:t>
            </a:r>
            <a:r>
              <a:rPr lang="en-CA" dirty="0" smtClean="0"/>
              <a:t>}</a:t>
            </a:r>
            <a:endParaRPr lang="fr-CA" dirty="0" smtClean="0"/>
          </a:p>
        </p:txBody>
      </p:sp>
      <p:sp>
        <p:nvSpPr>
          <p:cNvPr id="8" name="Content Placeholder 2"/>
          <p:cNvSpPr txBox="1">
            <a:spLocks/>
          </p:cNvSpPr>
          <p:nvPr/>
        </p:nvSpPr>
        <p:spPr bwMode="auto">
          <a:xfrm>
            <a:off x="5867400" y="1925638"/>
            <a:ext cx="2305050" cy="11525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defPPr>
              <a:defRPr lang="en-US"/>
            </a:defPPr>
            <a:lvl1pPr lvl="0" eaLnBrk="0" hangingPunct="0">
              <a:spcBef>
                <a:spcPct val="20000"/>
              </a:spcBef>
              <a:spcAft>
                <a:spcPts val="600"/>
              </a:spcAft>
              <a:buFont typeface="Arial" charset="0"/>
              <a:defRPr sz="1600" b="0">
                <a:solidFill>
                  <a:srgbClr val="000000"/>
                </a:solidFill>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dirty="0" smtClean="0">
                <a:latin typeface="+mn-lt"/>
              </a:rPr>
              <a:t>FOLLOW(Z)={$}</a:t>
            </a:r>
          </a:p>
          <a:p>
            <a:pPr>
              <a:defRPr/>
            </a:pPr>
            <a:r>
              <a:rPr lang="en-CA" dirty="0" smtClean="0">
                <a:latin typeface="+mn-lt"/>
              </a:rPr>
              <a:t>FOLLOW(Y)={</a:t>
            </a:r>
            <a:r>
              <a:rPr lang="en-CA" dirty="0" err="1" smtClean="0">
                <a:latin typeface="+mn-lt"/>
              </a:rPr>
              <a:t>a,b,c</a:t>
            </a:r>
            <a:r>
              <a:rPr lang="en-CA" dirty="0" smtClean="0">
                <a:latin typeface="+mn-lt"/>
              </a:rPr>
              <a:t>}</a:t>
            </a:r>
            <a:endParaRPr lang="fr-CA" dirty="0" smtClean="0">
              <a:latin typeface="+mn-lt"/>
            </a:endParaRPr>
          </a:p>
          <a:p>
            <a:pPr>
              <a:defRPr/>
            </a:pPr>
            <a:r>
              <a:rPr lang="en-CA" dirty="0" smtClean="0">
                <a:latin typeface="+mn-lt"/>
              </a:rPr>
              <a:t>FOLLOW(X)={</a:t>
            </a:r>
            <a:r>
              <a:rPr lang="en-CA" dirty="0" err="1" smtClean="0">
                <a:latin typeface="+mn-lt"/>
              </a:rPr>
              <a:t>a,b,c</a:t>
            </a:r>
            <a:r>
              <a:rPr lang="en-CA" dirty="0" smtClean="0">
                <a:latin typeface="+mn-lt"/>
              </a:rPr>
              <a:t>}</a:t>
            </a:r>
            <a:endParaRPr lang="fr-CA" dirty="0" smtClean="0">
              <a:latin typeface="+mn-lt"/>
            </a:endParaRPr>
          </a:p>
          <a:p>
            <a:pPr>
              <a:defRPr/>
            </a:pPr>
            <a:endParaRPr lang="fr-CA" dirty="0" smtClean="0">
              <a:latin typeface="+mn-lt"/>
            </a:endParaRPr>
          </a:p>
        </p:txBody>
      </p:sp>
      <p:sp>
        <p:nvSpPr>
          <p:cNvPr id="60425" name="TextBox 8"/>
          <p:cNvSpPr txBox="1">
            <a:spLocks noChangeArrowheads="1"/>
          </p:cNvSpPr>
          <p:nvPr/>
        </p:nvSpPr>
        <p:spPr bwMode="auto">
          <a:xfrm>
            <a:off x="3995738" y="1633538"/>
            <a:ext cx="12969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FIRST</a:t>
            </a:r>
            <a:endParaRPr lang="fr-CA" altLang="fr-FR" sz="1800" b="0"/>
          </a:p>
        </p:txBody>
      </p:sp>
      <p:sp>
        <p:nvSpPr>
          <p:cNvPr id="60426" name="TextBox 9"/>
          <p:cNvSpPr txBox="1">
            <a:spLocks noChangeArrowheads="1"/>
          </p:cNvSpPr>
          <p:nvPr/>
        </p:nvSpPr>
        <p:spPr bwMode="auto">
          <a:xfrm>
            <a:off x="5940425" y="1633538"/>
            <a:ext cx="12954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FOLLOW</a:t>
            </a:r>
            <a:endParaRPr lang="fr-CA" altLang="fr-FR" sz="1800" b="0"/>
          </a:p>
        </p:txBody>
      </p:sp>
      <p:graphicFrame>
        <p:nvGraphicFramePr>
          <p:cNvPr id="11" name="Table 10"/>
          <p:cNvGraphicFramePr>
            <a:graphicFrameLocks noGrp="1"/>
          </p:cNvGraphicFramePr>
          <p:nvPr/>
        </p:nvGraphicFramePr>
        <p:xfrm>
          <a:off x="544513" y="3429000"/>
          <a:ext cx="7627935" cy="2952752"/>
        </p:xfrm>
        <a:graphic>
          <a:graphicData uri="http://schemas.openxmlformats.org/drawingml/2006/table">
            <a:tbl>
              <a:tblPr firstRow="1" bandRow="1">
                <a:tableStyleId>{7DF18680-E054-41AD-8BC1-D1AEF772440D}</a:tableStyleId>
              </a:tblPr>
              <a:tblGrid>
                <a:gridCol w="1525587"/>
                <a:gridCol w="1525587"/>
                <a:gridCol w="1525587"/>
                <a:gridCol w="1525587"/>
                <a:gridCol w="1525587"/>
              </a:tblGrid>
              <a:tr h="738188">
                <a:tc>
                  <a:txBody>
                    <a:bodyPr/>
                    <a:lstStyle/>
                    <a:p>
                      <a:pPr algn="ct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smtClean="0"/>
                        <a:t>a</a:t>
                      </a:r>
                      <a:endParaRPr lang="fr-CA" sz="1800" dirty="0"/>
                    </a:p>
                  </a:txBody>
                  <a:tcPr marL="91436" marR="91436" marT="45727" marB="45727"/>
                </a:tc>
                <a:tc>
                  <a:txBody>
                    <a:bodyPr/>
                    <a:lstStyle/>
                    <a:p>
                      <a:pPr algn="ctr"/>
                      <a:r>
                        <a:rPr lang="en-CA" sz="1800" dirty="0" smtClean="0"/>
                        <a:t>b</a:t>
                      </a:r>
                      <a:endParaRPr lang="fr-CA" sz="1800" dirty="0"/>
                    </a:p>
                  </a:txBody>
                  <a:tcPr marL="91436" marR="91436" marT="45727" marB="45727"/>
                </a:tc>
                <a:tc>
                  <a:txBody>
                    <a:bodyPr/>
                    <a:lstStyle/>
                    <a:p>
                      <a:pPr algn="ctr"/>
                      <a:r>
                        <a:rPr lang="en-CA" sz="1800" dirty="0" smtClean="0"/>
                        <a:t>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X</a:t>
                      </a: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err="1" smtClean="0"/>
                        <a:t>X</a:t>
                      </a:r>
                      <a:r>
                        <a:rPr lang="en-CA" sz="1800" dirty="0" err="1" smtClean="0">
                          <a:sym typeface="Wingdings" panose="05000000000000000000" pitchFamily="2" charset="2"/>
                        </a:rPr>
                        <a:t>a</a:t>
                      </a:r>
                      <a:endParaRPr lang="fr-CA" sz="1800" dirty="0"/>
                    </a:p>
                  </a:txBody>
                  <a:tcPr marL="91436" marR="91436" marT="45727" marB="45727"/>
                </a:tc>
                <a:tc>
                  <a:txBody>
                    <a:bodyPr/>
                    <a:lstStyle/>
                    <a:p>
                      <a:pPr algn="ctr"/>
                      <a:r>
                        <a:rPr lang="en-CA" sz="1800" dirty="0" err="1" smtClean="0"/>
                        <a:t>X</a:t>
                      </a:r>
                      <a:r>
                        <a:rPr lang="en-CA" sz="1800" dirty="0" err="1" smtClean="0">
                          <a:sym typeface="Wingdings" panose="05000000000000000000" pitchFamily="2" charset="2"/>
                        </a:rPr>
                        <a:t>bYc</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Y</a:t>
                      </a:r>
                      <a:endParaRPr lang="fr-CA" sz="1800" b="1" dirty="0">
                        <a:solidFill>
                          <a:schemeClr val="bg1"/>
                        </a:solidFill>
                      </a:endParaRPr>
                    </a:p>
                  </a:txBody>
                  <a:tcPr marL="91436" marR="91436" marT="45727" marB="45727">
                    <a:solidFill>
                      <a:schemeClr val="accent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a:p>
                  </a:txBody>
                  <a:tcPr marL="91436" marR="91436" marT="45727" marB="45727"/>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smtClean="0"/>
                    </a:p>
                    <a:p>
                      <a:pPr algn="ctr"/>
                      <a:endParaRPr lang="fr-CA" sz="1800" dirty="0"/>
                    </a:p>
                  </a:txBody>
                  <a:tcPr marL="91436" marR="91436" marT="45727" marB="45727"/>
                </a:tc>
                <a:tc>
                  <a:txBody>
                    <a:bodyPr/>
                    <a:lstStyle/>
                    <a:p>
                      <a:pPr algn="ctr"/>
                      <a:r>
                        <a:rPr lang="en-CA" sz="1800" dirty="0" err="1" smtClean="0"/>
                        <a:t>Y</a:t>
                      </a:r>
                      <a:r>
                        <a:rPr lang="en-CA" sz="1800" dirty="0" err="1" smtClean="0">
                          <a:sym typeface="Wingdings" panose="05000000000000000000" pitchFamily="2" charset="2"/>
                        </a:rPr>
                        <a:t>c</a:t>
                      </a:r>
                      <a:r>
                        <a:rPr lang="en-CA" sz="1800" dirty="0" smtClean="0">
                          <a:sym typeface="Wingdings" panose="05000000000000000000" pitchFamily="2" charset="2"/>
                        </a:rPr>
                        <a:t>,</a:t>
                      </a:r>
                    </a:p>
                    <a:p>
                      <a:pPr marL="0" marR="0" indent="0" algn="ctr" defTabSz="914400" rtl="0" eaLnBrk="1" fontAlgn="auto" latinLnBrk="0" hangingPunct="1">
                        <a:lnSpc>
                          <a:spcPct val="100000"/>
                        </a:lnSpc>
                        <a:spcBef>
                          <a:spcPts val="0"/>
                        </a:spcBef>
                        <a:spcAft>
                          <a:spcPts val="0"/>
                        </a:spcAft>
                        <a:buClrTx/>
                        <a:buSzTx/>
                        <a:buFontTx/>
                        <a:buNone/>
                        <a:tabLst/>
                        <a:defRPr/>
                      </a:pPr>
                      <a:r>
                        <a:rPr lang="en-CA" sz="1800" dirty="0" smtClean="0"/>
                        <a:t>Y</a:t>
                      </a:r>
                      <a:r>
                        <a:rPr lang="en-CA" sz="1800" dirty="0" smtClean="0">
                          <a:sym typeface="Wingdings" panose="05000000000000000000" pitchFamily="2" charset="2"/>
                        </a:rPr>
                        <a:t></a:t>
                      </a:r>
                      <a:r>
                        <a:rPr lang="el-GR" sz="1800" dirty="0" smtClean="0">
                          <a:sym typeface="Wingdings" panose="05000000000000000000" pitchFamily="2" charset="2"/>
                        </a:rPr>
                        <a:t>ε</a:t>
                      </a:r>
                      <a:endParaRPr lang="fr-CA" sz="1800" dirty="0" smtClean="0"/>
                    </a:p>
                  </a:txBody>
                  <a:tcPr marL="91436" marR="91436" marT="45727" marB="45727"/>
                </a:tc>
                <a:tc>
                  <a:txBody>
                    <a:bodyPr/>
                    <a:lstStyle/>
                    <a:p>
                      <a:pPr algn="ctr"/>
                      <a:r>
                        <a:rPr lang="en-CA" sz="1800" dirty="0" smtClean="0"/>
                        <a:t>-</a:t>
                      </a:r>
                      <a:endParaRPr lang="fr-CA" sz="1800" dirty="0"/>
                    </a:p>
                  </a:txBody>
                  <a:tcPr marL="91436" marR="91436" marT="45727" marB="45727"/>
                </a:tc>
              </a:tr>
              <a:tr h="738188">
                <a:tc>
                  <a:txBody>
                    <a:bodyPr/>
                    <a:lstStyle/>
                    <a:p>
                      <a:pPr algn="ctr"/>
                      <a:r>
                        <a:rPr lang="en-CA" sz="1800" b="1" dirty="0" smtClean="0">
                          <a:solidFill>
                            <a:schemeClr val="bg1"/>
                          </a:solidFill>
                        </a:rPr>
                        <a:t>Z</a:t>
                      </a:r>
                      <a:endParaRPr lang="fr-CA" sz="1800" b="1" dirty="0">
                        <a:solidFill>
                          <a:schemeClr val="bg1"/>
                        </a:solidFill>
                      </a:endParaRPr>
                    </a:p>
                  </a:txBody>
                  <a:tcPr marL="91436" marR="91436" marT="45727" marB="45727">
                    <a:solidFill>
                      <a:schemeClr val="accent5"/>
                    </a:solidFill>
                  </a:tcPr>
                </a:tc>
                <a:tc>
                  <a:txBody>
                    <a:bodyPr/>
                    <a:lstStyle/>
                    <a:p>
                      <a:pPr algn="ctr"/>
                      <a:r>
                        <a:rPr lang="en-CA" sz="1800" dirty="0" err="1" smtClean="0"/>
                        <a:t>Z</a:t>
                      </a:r>
                      <a:r>
                        <a:rPr lang="en-CA" sz="1800" dirty="0" err="1" smtClean="0">
                          <a:sym typeface="Wingdings" panose="05000000000000000000" pitchFamily="2" charset="2"/>
                        </a:rPr>
                        <a:t>a</a:t>
                      </a:r>
                      <a:endParaRPr lang="en-CA" sz="1800" dirty="0" smtClean="0">
                        <a:sym typeface="Wingdings" panose="05000000000000000000" pitchFamily="2" charset="2"/>
                      </a:endParaRPr>
                    </a:p>
                    <a:p>
                      <a:pPr algn="ctr"/>
                      <a:r>
                        <a:rPr lang="en-CA" sz="1800" dirty="0" err="1" smtClean="0">
                          <a:sym typeface="Wingdings" panose="05000000000000000000" pitchFamily="2" charset="2"/>
                        </a:rPr>
                        <a:t>Zab</a:t>
                      </a:r>
                      <a:endParaRPr lang="fr-CA" sz="1800" dirty="0"/>
                    </a:p>
                  </a:txBody>
                  <a:tcPr marL="91436" marR="91436" marT="45727" marB="45727"/>
                </a:tc>
                <a:tc>
                  <a:txBody>
                    <a:bodyPr/>
                    <a:lstStyle/>
                    <a:p>
                      <a:pPr algn="ctr"/>
                      <a:r>
                        <a:rPr lang="en-CA" sz="1800" dirty="0" smtClean="0"/>
                        <a:t>Z</a:t>
                      </a:r>
                      <a:r>
                        <a:rPr lang="en-CA" sz="1800" dirty="0" smtClean="0">
                          <a:sym typeface="Wingdings" panose="05000000000000000000" pitchFamily="2" charset="2"/>
                        </a:rPr>
                        <a:t>XYZ</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c>
                  <a:txBody>
                    <a:bodyPr/>
                    <a:lstStyle/>
                    <a:p>
                      <a:pPr algn="ctr"/>
                      <a:r>
                        <a:rPr lang="en-CA" sz="1800" dirty="0" smtClean="0"/>
                        <a:t>-</a:t>
                      </a:r>
                      <a:endParaRPr lang="fr-CA" sz="1800" dirty="0"/>
                    </a:p>
                  </a:txBody>
                  <a:tcPr marL="91436" marR="91436" marT="45727" marB="45727"/>
                </a:tc>
              </a:tr>
            </a:tbl>
          </a:graphicData>
        </a:graphic>
      </p:graphicFrame>
      <p:sp>
        <p:nvSpPr>
          <p:cNvPr id="12" name="Rectangle 11"/>
          <p:cNvSpPr/>
          <p:nvPr/>
        </p:nvSpPr>
        <p:spPr>
          <a:xfrm>
            <a:off x="2339975" y="5661025"/>
            <a:ext cx="1008063" cy="64770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3" name="TextBox 12"/>
          <p:cNvSpPr txBox="1">
            <a:spLocks noChangeArrowheads="1"/>
          </p:cNvSpPr>
          <p:nvPr/>
        </p:nvSpPr>
        <p:spPr bwMode="auto">
          <a:xfrm>
            <a:off x="3832225" y="6381750"/>
            <a:ext cx="3116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N’est une grammaire LL(1)</a:t>
            </a:r>
            <a:endParaRPr lang="fr-CA" altLang="fr-FR" sz="1800" b="0"/>
          </a:p>
        </p:txBody>
      </p:sp>
      <p:sp>
        <p:nvSpPr>
          <p:cNvPr id="14" name="Rectangle 13"/>
          <p:cNvSpPr/>
          <p:nvPr/>
        </p:nvSpPr>
        <p:spPr>
          <a:xfrm>
            <a:off x="5362575" y="4941888"/>
            <a:ext cx="1008063" cy="647700"/>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Tree>
    <p:extLst>
      <p:ext uri="{BB962C8B-B14F-4D97-AF65-F5344CB8AC3E}">
        <p14:creationId xmlns:p14="http://schemas.microsoft.com/office/powerpoint/2010/main" val="26978367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fade">
                                      <p:cBhvr>
                                        <p:cTn id="1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p:bldP spid="14"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Exemple – Terminal de Point de vente</a:t>
            </a:r>
            <a:endParaRPr lang="fr-FR" dirty="0"/>
          </a:p>
        </p:txBody>
      </p:sp>
      <p:pic>
        <p:nvPicPr>
          <p:cNvPr id="31747" name="Picture 6" descr="http://www.streamline.com/assets/Uploads/_resampled/croppedimage600336-2.4.1POSequipmentlarge.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2486025"/>
            <a:ext cx="5715000" cy="3200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48"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4" name="Slide Number Placeholder 3"/>
          <p:cNvSpPr>
            <a:spLocks noGrp="1"/>
          </p:cNvSpPr>
          <p:nvPr>
            <p:ph type="sldNum" sz="quarter" idx="10"/>
          </p:nvPr>
        </p:nvSpPr>
        <p:spPr/>
        <p:txBody>
          <a:bodyPr/>
          <a:lstStyle/>
          <a:p>
            <a:pPr>
              <a:defRPr/>
            </a:pPr>
            <a:fld id="{5A757490-C6E4-4558-9A93-A2ECAA71D73B}" type="slidenum">
              <a:rPr lang="fr-CA" smtClean="0">
                <a:solidFill>
                  <a:srgbClr val="000000">
                    <a:tint val="75000"/>
                  </a:srgbClr>
                </a:solidFill>
              </a:rPr>
              <a:pPr>
                <a:defRPr/>
              </a:pPr>
              <a:t>43</a:t>
            </a:fld>
            <a:endParaRPr lang="fr-CA">
              <a:solidFill>
                <a:srgbClr val="000000">
                  <a:tint val="75000"/>
                </a:srgbClr>
              </a:solidFill>
            </a:endParaRPr>
          </a:p>
        </p:txBody>
      </p:sp>
    </p:spTree>
    <p:extLst>
      <p:ext uri="{BB962C8B-B14F-4D97-AF65-F5344CB8AC3E}">
        <p14:creationId xmlns:p14="http://schemas.microsoft.com/office/powerpoint/2010/main" val="898139422"/>
      </p:ext>
    </p:extLst>
  </p:cSld>
  <p:clrMapOvr>
    <a:masterClrMapping/>
  </p:clrMapOvr>
  <p:timing>
    <p:tnLst>
      <p:par>
        <p:cTn id="1" dur="indefinite" restart="never" nodeType="tmRoot"/>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Analyseurs syntaxiques LL(k)</a:t>
            </a:r>
            <a:endParaRPr lang="fr-CA" dirty="0"/>
          </a:p>
        </p:txBody>
      </p:sp>
      <p:sp>
        <p:nvSpPr>
          <p:cNvPr id="61443" name="Content Placeholder 2"/>
          <p:cNvSpPr>
            <a:spLocks noGrp="1"/>
          </p:cNvSpPr>
          <p:nvPr>
            <p:ph idx="1"/>
          </p:nvPr>
        </p:nvSpPr>
        <p:spPr>
          <a:xfrm>
            <a:off x="457200" y="2997200"/>
            <a:ext cx="7620000" cy="3128963"/>
          </a:xfrm>
        </p:spPr>
        <p:txBody>
          <a:bodyPr/>
          <a:lstStyle/>
          <a:p>
            <a:r>
              <a:rPr lang="fr-CA" altLang="fr-FR" smtClean="0"/>
              <a:t>On a démontré que la grammaire ci-dessus n’est pas LL(1)</a:t>
            </a:r>
          </a:p>
          <a:p>
            <a:r>
              <a:rPr lang="fr-CA" altLang="fr-FR" smtClean="0"/>
              <a:t>Peut-être qu’elle est une grammaire LL(2)</a:t>
            </a:r>
          </a:p>
          <a:p>
            <a:pPr lvl="1"/>
            <a:r>
              <a:rPr lang="fr-CA" altLang="fr-FR" smtClean="0"/>
              <a:t>Récréez les ensembles FIRST(α) en considérant un maximum de DEUX terminaux qui apparaissent en premier dans une chaîne dérivée de α</a:t>
            </a:r>
          </a:p>
          <a:p>
            <a:pPr lvl="1"/>
            <a:endParaRPr lang="fr-CA" altLang="fr-FR" smtClean="0"/>
          </a:p>
          <a:p>
            <a:pPr lvl="1"/>
            <a:r>
              <a:rPr lang="fr-CA" altLang="fr-FR" smtClean="0"/>
              <a:t>Récréez les ensembles FOLLOW (α) en considérant un maximum de </a:t>
            </a:r>
            <a:r>
              <a:rPr lang="fr-CA" altLang="fr-FR" u="sng" smtClean="0"/>
              <a:t>DEUX </a:t>
            </a:r>
            <a:r>
              <a:rPr lang="fr-CA" altLang="fr-FR" smtClean="0"/>
              <a:t>terminaux qui apparaissent après α dans une forme propositionnelle</a:t>
            </a:r>
          </a:p>
          <a:p>
            <a:pPr lvl="1"/>
            <a:endParaRPr lang="fr-CA" altLang="fr-FR" smtClean="0"/>
          </a:p>
          <a:p>
            <a:pPr lvl="1"/>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6144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897187C-A958-45B0-8DA5-6C882DD0663F}" type="slidenum">
              <a:rPr lang="fr-CA" altLang="fr-FR" sz="1200" b="0" smtClean="0">
                <a:solidFill>
                  <a:srgbClr val="898989"/>
                </a:solidFill>
                <a:cs typeface="Arial" pitchFamily="34" charset="0"/>
              </a:rPr>
              <a:pPr>
                <a:spcBef>
                  <a:spcPct val="0"/>
                </a:spcBef>
                <a:spcAft>
                  <a:spcPct val="0"/>
                </a:spcAft>
                <a:buFontTx/>
                <a:buNone/>
              </a:pPr>
              <a:t>430</a:t>
            </a:fld>
            <a:endParaRPr lang="fr-CA" altLang="fr-FR" sz="1200" b="0" smtClean="0">
              <a:solidFill>
                <a:srgbClr val="898989"/>
              </a:solidFill>
              <a:cs typeface="Arial" pitchFamily="34" charset="0"/>
            </a:endParaRPr>
          </a:p>
        </p:txBody>
      </p:sp>
      <p:grpSp>
        <p:nvGrpSpPr>
          <p:cNvPr id="61446" name="Group 7"/>
          <p:cNvGrpSpPr>
            <a:grpSpLocks/>
          </p:cNvGrpSpPr>
          <p:nvPr/>
        </p:nvGrpSpPr>
        <p:grpSpPr bwMode="auto">
          <a:xfrm>
            <a:off x="468313" y="1466850"/>
            <a:ext cx="3322637" cy="1457325"/>
            <a:chOff x="467544" y="1619508"/>
            <a:chExt cx="3322712" cy="1458286"/>
          </a:xfrm>
        </p:grpSpPr>
        <p:sp>
          <p:nvSpPr>
            <p:cNvPr id="6" name="Content Placeholder 2"/>
            <p:cNvSpPr txBox="1">
              <a:spLocks/>
            </p:cNvSpPr>
            <p:nvPr/>
          </p:nvSpPr>
          <p:spPr bwMode="auto">
            <a:xfrm>
              <a:off x="467544" y="1926098"/>
              <a:ext cx="3322712" cy="1151696"/>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lvl1pPr algn="l" rtl="0" eaLnBrk="0" fontAlgn="base" hangingPunct="0">
                <a:spcBef>
                  <a:spcPct val="20000"/>
                </a:spcBef>
                <a:spcAft>
                  <a:spcPts val="600"/>
                </a:spcAft>
                <a:buFont typeface="Arial"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a:lstStyle>
            <a:p>
              <a:pPr>
                <a:defRPr/>
              </a:pPr>
              <a:r>
                <a:rPr lang="en-CA" sz="1600" b="0" dirty="0" smtClean="0">
                  <a:latin typeface="Courier New" panose="02070309020205020404" pitchFamily="49" charset="0"/>
                  <a:cs typeface="Courier New" panose="02070309020205020404" pitchFamily="49" charset="0"/>
                </a:rPr>
                <a:t>&lt;Z&gt; ::= &lt;X&gt;&lt;Y&gt;&lt;Z&gt;| a | ac</a:t>
              </a:r>
            </a:p>
            <a:p>
              <a:pPr>
                <a:defRPr/>
              </a:pPr>
              <a:r>
                <a:rPr lang="en-CA" sz="1600" b="0" dirty="0" smtClean="0">
                  <a:latin typeface="Courier New" panose="02070309020205020404" pitchFamily="49" charset="0"/>
                  <a:cs typeface="Courier New" panose="02070309020205020404" pitchFamily="49" charset="0"/>
                </a:rPr>
                <a:t>&lt;Y&gt; ::= c | </a:t>
              </a:r>
              <a:r>
                <a:rPr lang="el-GR" sz="1600" b="0" dirty="0" smtClean="0">
                  <a:latin typeface="Courier New" panose="02070309020205020404" pitchFamily="49" charset="0"/>
                  <a:cs typeface="Courier New" panose="02070309020205020404" pitchFamily="49" charset="0"/>
                </a:rPr>
                <a:t>ε</a:t>
              </a: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rPr>
                <a:t>&lt;X&gt; ::= a | b&lt;Y&gt;c</a:t>
              </a:r>
            </a:p>
            <a:p>
              <a:pPr>
                <a:defRPr/>
              </a:pPr>
              <a:endParaRPr lang="fr-CA" dirty="0"/>
            </a:p>
          </p:txBody>
        </p:sp>
        <p:sp>
          <p:nvSpPr>
            <p:cNvPr id="61448" name="TextBox 6"/>
            <p:cNvSpPr txBox="1">
              <a:spLocks noChangeArrowheads="1"/>
            </p:cNvSpPr>
            <p:nvPr/>
          </p:nvSpPr>
          <p:spPr bwMode="auto">
            <a:xfrm>
              <a:off x="683568" y="1619508"/>
              <a:ext cx="1439428" cy="369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b="0"/>
                <a:t>Grammaire</a:t>
              </a:r>
              <a:endParaRPr lang="fr-CA" altLang="fr-FR" sz="1800" b="0"/>
            </a:p>
          </p:txBody>
        </p:sp>
      </p:grpSp>
    </p:spTree>
    <p:extLst>
      <p:ext uri="{BB962C8B-B14F-4D97-AF65-F5344CB8AC3E}">
        <p14:creationId xmlns:p14="http://schemas.microsoft.com/office/powerpoint/2010/main" val="1799974680"/>
      </p:ext>
    </p:extLst>
  </p:cSld>
  <p:clrMapOvr>
    <a:masterClrMapping/>
  </p:clrMapOvr>
  <p:timing>
    <p:tnLst>
      <p:par>
        <p:cTn id="1" dur="indefinite" restart="never" nodeType="tmRoot"/>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13</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Analyse syntaxique LR</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8635F3C-7327-4435-9916-594F90F74311}" type="slidenum">
              <a:rPr lang="fr-CA" altLang="fr-FR" sz="1200" b="0" smtClean="0">
                <a:solidFill>
                  <a:srgbClr val="898989"/>
                </a:solidFill>
                <a:cs typeface="Arial" pitchFamily="34" charset="0"/>
              </a:rPr>
              <a:pPr>
                <a:spcBef>
                  <a:spcPct val="0"/>
                </a:spcBef>
                <a:spcAft>
                  <a:spcPct val="0"/>
                </a:spcAft>
                <a:buFontTx/>
                <a:buNone/>
              </a:pPr>
              <a:t>431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528125751"/>
      </p:ext>
    </p:extLst>
  </p:cSld>
  <p:clrMapOvr>
    <a:masterClrMapping/>
  </p:clrMapOvr>
  <p:timing>
    <p:tnLst>
      <p:par>
        <p:cTn id="1" dur="indefinite" restart="never" nodeType="tmRoot"/>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Analyse Syntaxique Ascendante</a:t>
            </a:r>
          </a:p>
          <a:p>
            <a:endParaRPr lang="fr-CA" altLang="fr-FR" smtClean="0"/>
          </a:p>
          <a:p>
            <a:r>
              <a:rPr lang="fr-CA" altLang="fr-FR" smtClean="0"/>
              <a:t>Dérivation à Droite</a:t>
            </a:r>
          </a:p>
          <a:p>
            <a:endParaRPr lang="fr-CA" altLang="fr-FR" smtClean="0"/>
          </a:p>
          <a:p>
            <a:r>
              <a:rPr lang="fr-CA" altLang="fr-FR" smtClean="0"/>
              <a:t>Opérations Décalage et Réduction</a:t>
            </a:r>
          </a:p>
          <a:p>
            <a:endParaRPr lang="fr-CA" altLang="fr-FR" smtClean="0"/>
          </a:p>
          <a:p>
            <a:r>
              <a:rPr lang="fr-CA" altLang="fr-FR" smtClean="0"/>
              <a:t>Analyseurs Syntaxiques LR</a:t>
            </a:r>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447B98B-ABB4-4050-936A-2267A928C0C0}" type="slidenum">
              <a:rPr lang="fr-CA" altLang="fr-FR" sz="1200" b="0" smtClean="0">
                <a:solidFill>
                  <a:srgbClr val="898989"/>
                </a:solidFill>
                <a:cs typeface="Arial" pitchFamily="34" charset="0"/>
              </a:rPr>
              <a:pPr>
                <a:spcBef>
                  <a:spcPct val="0"/>
                </a:spcBef>
                <a:spcAft>
                  <a:spcPct val="0"/>
                </a:spcAft>
                <a:buFontTx/>
                <a:buNone/>
              </a:pPr>
              <a:t>432</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693343739"/>
      </p:ext>
    </p:extLst>
  </p:cSld>
  <p:clrMapOvr>
    <a:masterClrMapping/>
  </p:clrMapOvr>
  <p:timing>
    <p:tnLst>
      <p:par>
        <p:cTn id="1" dur="indefinite" restart="never" nodeType="tmRoot"/>
      </p:par>
    </p:tn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Descendante</a:t>
            </a:r>
            <a:endParaRPr lang="fr-CA" dirty="0"/>
          </a:p>
        </p:txBody>
      </p:sp>
      <p:sp>
        <p:nvSpPr>
          <p:cNvPr id="15363" name="Content Placeholder 2"/>
          <p:cNvSpPr>
            <a:spLocks noGrp="1"/>
          </p:cNvSpPr>
          <p:nvPr>
            <p:ph idx="1"/>
          </p:nvPr>
        </p:nvSpPr>
        <p:spPr/>
        <p:txBody>
          <a:bodyPr/>
          <a:lstStyle/>
          <a:p>
            <a:r>
              <a:rPr lang="fr-CA" altLang="fr-FR" smtClean="0"/>
              <a:t>Jusqu’à maintenant, nous avons étudié l’analyse syntaxique descendante en détails</a:t>
            </a:r>
          </a:p>
          <a:p>
            <a:endParaRPr lang="fr-CA" altLang="fr-FR" smtClean="0"/>
          </a:p>
          <a:p>
            <a:r>
              <a:rPr lang="fr-CA" altLang="fr-FR" smtClean="0"/>
              <a:t>Cependant, nous n’avons pas encore vu l’analyse syntaxique descendante avec dérivation à droite</a:t>
            </a:r>
          </a:p>
          <a:p>
            <a:pPr lvl="1"/>
            <a:r>
              <a:rPr lang="fr-CA" altLang="fr-FR" smtClean="0"/>
              <a:t>Nous avons exclusivement travaillé avec la dérivation à gauche</a:t>
            </a:r>
          </a:p>
          <a:p>
            <a:pPr lvl="1"/>
            <a:r>
              <a:rPr lang="fr-CA" altLang="fr-FR" smtClean="0"/>
              <a:t>Nous éliminons toujours les non-terminaux dans l’arbre syntaxique de gauche à droite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53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B9DCD67-F85A-4195-B1A3-895FD614CC7C}" type="slidenum">
              <a:rPr lang="fr-CA" altLang="fr-FR" sz="1200" b="0" smtClean="0">
                <a:solidFill>
                  <a:srgbClr val="898989"/>
                </a:solidFill>
                <a:cs typeface="Arial" pitchFamily="34" charset="0"/>
              </a:rPr>
              <a:pPr>
                <a:spcBef>
                  <a:spcPct val="0"/>
                </a:spcBef>
                <a:spcAft>
                  <a:spcPct val="0"/>
                </a:spcAft>
                <a:buFontTx/>
                <a:buNone/>
              </a:pPr>
              <a:t>433</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3738907493"/>
      </p:ext>
    </p:extLst>
  </p:cSld>
  <p:clrMapOvr>
    <a:masterClrMapping/>
  </p:clrMapOvr>
  <p:timing>
    <p:tnLst>
      <p:par>
        <p:cTn id="1" dur="indefinite" restart="never" nodeType="tmRoot"/>
      </p:par>
    </p:tn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Dérivation à droite</a:t>
            </a:r>
            <a:endParaRPr lang="fr-CA" dirty="0"/>
          </a:p>
        </p:txBody>
      </p:sp>
      <p:sp>
        <p:nvSpPr>
          <p:cNvPr id="6" name="Content Placeholder 5"/>
          <p:cNvSpPr>
            <a:spLocks noGrp="1"/>
          </p:cNvSpPr>
          <p:nvPr>
            <p:ph idx="1"/>
          </p:nvPr>
        </p:nvSpPr>
        <p:spPr>
          <a:xfrm>
            <a:off x="3563938" y="1773238"/>
            <a:ext cx="5256212" cy="4373562"/>
          </a:xfrm>
          <a:ln w="28575">
            <a:solidFill>
              <a:schemeClr val="accent5"/>
            </a:solidFill>
          </a:ln>
        </p:spPr>
        <p:txBody>
          <a:bodyPr/>
          <a:lstStyle/>
          <a:p>
            <a:pPr>
              <a:buFont typeface="Arial" charset="0"/>
              <a:buNone/>
              <a:defRPr/>
            </a:pPr>
            <a:r>
              <a:rPr lang="fr-CA" b="0" dirty="0" smtClean="0">
                <a:latin typeface="Courier New" panose="02070309020205020404" pitchFamily="49" charset="0"/>
                <a:cs typeface="Courier New" panose="02070309020205020404" pitchFamily="49" charset="0"/>
              </a:rPr>
              <a:t>&lt;</a:t>
            </a:r>
            <a:r>
              <a:rPr lang="fr-CA" b="0" dirty="0" err="1" smtClean="0">
                <a:latin typeface="Courier New" panose="02070309020205020404" pitchFamily="49" charset="0"/>
                <a:cs typeface="Courier New" panose="02070309020205020404" pitchFamily="49" charset="0"/>
              </a:rPr>
              <a:t>expr</a:t>
            </a:r>
            <a:r>
              <a:rPr lang="fr-CA" b="0" dirty="0" smtClean="0">
                <a:latin typeface="Courier New" panose="02070309020205020404" pitchFamily="49" charset="0"/>
                <a:cs typeface="Courier New" panose="02070309020205020404" pitchFamily="49" charset="0"/>
              </a:rPr>
              <a:t>&gt; </a:t>
            </a:r>
            <a:r>
              <a:rPr lang="fr-CA" b="0" dirty="0" smtClean="0">
                <a:latin typeface="Courier New" panose="02070309020205020404" pitchFamily="49" charset="0"/>
                <a:cs typeface="Courier New" panose="02070309020205020404" pitchFamily="49" charset="0"/>
                <a:sym typeface="Wingdings" panose="05000000000000000000" pitchFamily="2" charset="2"/>
              </a:rPr>
              <a:t> &lt;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expr</a:t>
            </a:r>
            <a:r>
              <a:rPr lang="fr-CA" b="0" dirty="0" smtClean="0">
                <a:latin typeface="Courier New" panose="02070309020205020404" pitchFamily="49" charset="0"/>
                <a:cs typeface="Courier New" panose="02070309020205020404" pitchFamily="49" charset="0"/>
                <a:sym typeface="Wingdings" panose="05000000000000000000" pitchFamily="2" charset="2"/>
              </a:rPr>
              <a:t>’&gt;</a:t>
            </a:r>
          </a:p>
          <a:p>
            <a:pPr>
              <a:buFont typeface="Arial" charset="0"/>
              <a:buNone/>
              <a:defRPr/>
            </a:pPr>
            <a:r>
              <a:rPr lang="fr-CA" b="0" dirty="0" smtClean="0">
                <a:latin typeface="Courier New" panose="02070309020205020404" pitchFamily="49" charset="0"/>
                <a:cs typeface="Courier New" panose="02070309020205020404" pitchFamily="49" charset="0"/>
              </a:rPr>
              <a:t>       </a:t>
            </a:r>
            <a:r>
              <a:rPr lang="fr-CA" b="0" dirty="0" smtClean="0">
                <a:latin typeface="Courier New" panose="02070309020205020404" pitchFamily="49" charset="0"/>
                <a:cs typeface="Courier New" panose="02070309020205020404" pitchFamily="49" charset="0"/>
                <a:sym typeface="Wingdings" panose="05000000000000000000" pitchFamily="2" charset="2"/>
              </a:rPr>
              <a:t> &lt;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expr</a:t>
            </a:r>
            <a:r>
              <a:rPr lang="fr-CA" b="0" dirty="0" smtClean="0">
                <a:latin typeface="Courier New" panose="02070309020205020404" pitchFamily="49" charset="0"/>
                <a:cs typeface="Courier New" panose="02070309020205020404" pitchFamily="49" charset="0"/>
                <a:sym typeface="Wingdings" panose="05000000000000000000" pitchFamily="2" charset="2"/>
              </a:rPr>
              <a:t>&gt;</a:t>
            </a:r>
          </a:p>
          <a:p>
            <a:pPr>
              <a:buFont typeface="Arial" charset="0"/>
              <a:buNone/>
              <a:defRPr/>
            </a:pPr>
            <a:r>
              <a:rPr lang="fr-CA" b="0" dirty="0" smtClean="0">
                <a:latin typeface="Courier New" panose="02070309020205020404" pitchFamily="49" charset="0"/>
                <a:cs typeface="Courier New" panose="02070309020205020404" pitchFamily="49" charset="0"/>
              </a:rPr>
              <a:t>       </a:t>
            </a:r>
            <a:r>
              <a:rPr lang="fr-CA" b="0" dirty="0" smtClean="0">
                <a:latin typeface="Courier New" panose="02070309020205020404" pitchFamily="49" charset="0"/>
                <a:cs typeface="Courier New" panose="02070309020205020404" pitchFamily="49" charset="0"/>
                <a:sym typeface="Wingdings" panose="05000000000000000000" pitchFamily="2" charset="2"/>
              </a:rPr>
              <a:t> &lt;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expr</a:t>
            </a:r>
            <a:r>
              <a:rPr lang="fr-CA" b="0" dirty="0" smtClean="0">
                <a:latin typeface="Courier New" panose="02070309020205020404" pitchFamily="49" charset="0"/>
                <a:cs typeface="Courier New" panose="02070309020205020404" pitchFamily="49" charset="0"/>
                <a:sym typeface="Wingdings" panose="05000000000000000000" pitchFamily="2" charset="2"/>
              </a:rPr>
              <a:t>’&gt;</a:t>
            </a:r>
            <a:r>
              <a:rPr lang="fr-CA" b="0" dirty="0" smtClean="0">
                <a:latin typeface="Courier New" panose="02070309020205020404" pitchFamily="49" charset="0"/>
                <a:cs typeface="Courier New" panose="02070309020205020404" pitchFamily="49" charset="0"/>
              </a:rPr>
              <a:t> </a:t>
            </a:r>
          </a:p>
          <a:p>
            <a:pPr>
              <a:buFont typeface="Arial" charset="0"/>
              <a:buNone/>
              <a:defRPr/>
            </a:pPr>
            <a:r>
              <a:rPr lang="fr-CA" b="0" dirty="0" smtClean="0">
                <a:latin typeface="Courier New" panose="02070309020205020404" pitchFamily="49" charset="0"/>
                <a:cs typeface="Courier New" panose="02070309020205020404" pitchFamily="49" charset="0"/>
              </a:rPr>
              <a:t>       </a:t>
            </a:r>
            <a:r>
              <a:rPr lang="fr-CA" b="0" dirty="0" smtClean="0">
                <a:latin typeface="Courier New" panose="02070309020205020404" pitchFamily="49" charset="0"/>
                <a:cs typeface="Courier New" panose="02070309020205020404" pitchFamily="49" charset="0"/>
                <a:sym typeface="Wingdings" panose="05000000000000000000" pitchFamily="2" charset="2"/>
              </a:rPr>
              <a:t> &lt;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a:t>
            </a:r>
          </a:p>
          <a:p>
            <a:pPr>
              <a:buFont typeface="Arial" charset="0"/>
              <a:buNone/>
              <a:defRPr/>
            </a:pPr>
            <a:r>
              <a:rPr lang="fr-CA" b="0" dirty="0" smtClean="0">
                <a:latin typeface="Courier New" panose="02070309020205020404" pitchFamily="49" charset="0"/>
                <a:cs typeface="Courier New" panose="02070309020205020404" pitchFamily="49" charset="0"/>
              </a:rPr>
              <a:t>       </a:t>
            </a:r>
            <a:r>
              <a:rPr lang="fr-CA" b="0" dirty="0" smtClean="0">
                <a:latin typeface="Courier New" panose="02070309020205020404" pitchFamily="49" charset="0"/>
                <a:cs typeface="Courier New" panose="02070309020205020404" pitchFamily="49" charset="0"/>
                <a:sym typeface="Wingdings" panose="05000000000000000000" pitchFamily="2" charset="2"/>
              </a:rPr>
              <a:t> &lt;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&gt;+&lt;factor&gt;&lt;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a:t>
            </a:r>
          </a:p>
          <a:p>
            <a:pPr>
              <a:buFont typeface="Arial" charset="0"/>
              <a:buNone/>
              <a:defRPr/>
            </a:pPr>
            <a:r>
              <a:rPr lang="fr-CA" b="0" dirty="0" smtClean="0">
                <a:latin typeface="Courier New" panose="02070309020205020404" pitchFamily="49" charset="0"/>
                <a:cs typeface="Courier New" panose="02070309020205020404" pitchFamily="49" charset="0"/>
              </a:rPr>
              <a:t>       </a:t>
            </a:r>
            <a:r>
              <a:rPr lang="fr-CA" b="0" dirty="0" smtClean="0">
                <a:latin typeface="Courier New" panose="02070309020205020404" pitchFamily="49" charset="0"/>
                <a:cs typeface="Courier New" panose="02070309020205020404" pitchFamily="49" charset="0"/>
                <a:sym typeface="Wingdings" panose="05000000000000000000" pitchFamily="2" charset="2"/>
              </a:rPr>
              <a:t> &lt;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&gt;+&lt;factor&gt;</a:t>
            </a:r>
          </a:p>
          <a:p>
            <a:pPr>
              <a:buFont typeface="Arial" charset="0"/>
              <a:buNone/>
              <a:defRPr/>
            </a:pPr>
            <a:r>
              <a:rPr lang="fr-CA" b="0" dirty="0" smtClean="0">
                <a:latin typeface="Courier New" panose="02070309020205020404" pitchFamily="49" charset="0"/>
                <a:cs typeface="Courier New" panose="02070309020205020404" pitchFamily="49" charset="0"/>
              </a:rPr>
              <a:t>       </a:t>
            </a:r>
            <a:r>
              <a:rPr lang="fr-CA" b="0" dirty="0" smtClean="0">
                <a:latin typeface="Courier New" panose="02070309020205020404" pitchFamily="49" charset="0"/>
                <a:cs typeface="Courier New" panose="02070309020205020404" pitchFamily="49" charset="0"/>
                <a:sym typeface="Wingdings" panose="05000000000000000000" pitchFamily="2" charset="2"/>
              </a:rPr>
              <a:t> &lt;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&gt;+id</a:t>
            </a:r>
          </a:p>
          <a:p>
            <a:pPr>
              <a:buFont typeface="Arial" charset="0"/>
              <a:buNone/>
              <a:defRPr/>
            </a:pPr>
            <a:r>
              <a:rPr lang="fr-CA" b="0" dirty="0" smtClean="0">
                <a:latin typeface="Courier New" panose="02070309020205020404" pitchFamily="49" charset="0"/>
                <a:cs typeface="Courier New" panose="02070309020205020404" pitchFamily="49" charset="0"/>
              </a:rPr>
              <a:t>       </a:t>
            </a:r>
            <a:r>
              <a:rPr lang="fr-CA" b="0" dirty="0" smtClean="0">
                <a:latin typeface="Courier New" panose="02070309020205020404" pitchFamily="49" charset="0"/>
                <a:cs typeface="Courier New" panose="02070309020205020404" pitchFamily="49" charset="0"/>
                <a:sym typeface="Wingdings" panose="05000000000000000000" pitchFamily="2" charset="2"/>
              </a:rPr>
              <a:t> &lt;factor&gt;&lt;</a:t>
            </a:r>
            <a:r>
              <a:rPr lang="fr-CA" b="0" dirty="0" err="1" smtClean="0">
                <a:latin typeface="Courier New" panose="02070309020205020404" pitchFamily="49" charset="0"/>
                <a:cs typeface="Courier New" panose="02070309020205020404" pitchFamily="49" charset="0"/>
                <a:sym typeface="Wingdings" panose="05000000000000000000" pitchFamily="2" charset="2"/>
              </a:rPr>
              <a:t>term</a:t>
            </a:r>
            <a:r>
              <a:rPr lang="fr-CA" b="0" dirty="0" smtClean="0">
                <a:latin typeface="Courier New" panose="02070309020205020404" pitchFamily="49" charset="0"/>
                <a:cs typeface="Courier New" panose="02070309020205020404" pitchFamily="49" charset="0"/>
                <a:sym typeface="Wingdings" panose="05000000000000000000" pitchFamily="2" charset="2"/>
              </a:rPr>
              <a:t>’&gt;+id</a:t>
            </a:r>
          </a:p>
          <a:p>
            <a:pPr>
              <a:buFont typeface="Arial" charset="0"/>
              <a:buNone/>
              <a:defRPr/>
            </a:pPr>
            <a:r>
              <a:rPr lang="fr-CA" b="0" dirty="0" smtClean="0">
                <a:latin typeface="Courier New" panose="02070309020205020404" pitchFamily="49" charset="0"/>
                <a:cs typeface="Courier New" panose="02070309020205020404" pitchFamily="49" charset="0"/>
              </a:rPr>
              <a:t>	 </a:t>
            </a:r>
            <a:r>
              <a:rPr lang="fr-CA" b="0" dirty="0" smtClean="0">
                <a:latin typeface="Courier New" panose="02070309020205020404" pitchFamily="49" charset="0"/>
                <a:cs typeface="Courier New" panose="02070309020205020404" pitchFamily="49" charset="0"/>
                <a:sym typeface="Wingdings" panose="05000000000000000000" pitchFamily="2" charset="2"/>
              </a:rPr>
              <a:t> &lt;factor&gt;+id</a:t>
            </a:r>
          </a:p>
          <a:p>
            <a:pPr>
              <a:buFont typeface="Arial" charset="0"/>
              <a:buNone/>
              <a:defRPr/>
            </a:pPr>
            <a:r>
              <a:rPr lang="fr-CA" b="0" dirty="0" smtClean="0">
                <a:latin typeface="Courier New" panose="02070309020205020404" pitchFamily="49" charset="0"/>
                <a:cs typeface="Courier New" panose="02070309020205020404" pitchFamily="49" charset="0"/>
              </a:rPr>
              <a:t>	 </a:t>
            </a:r>
            <a:r>
              <a:rPr lang="fr-CA" b="0" dirty="0" smtClean="0">
                <a:latin typeface="Courier New" panose="02070309020205020404" pitchFamily="49" charset="0"/>
                <a:cs typeface="Courier New" panose="02070309020205020404" pitchFamily="49" charset="0"/>
                <a:sym typeface="Wingdings" panose="05000000000000000000" pitchFamily="2" charset="2"/>
              </a:rPr>
              <a:t> </a:t>
            </a:r>
            <a:r>
              <a:rPr lang="fr-CA" b="0" dirty="0" err="1" smtClean="0">
                <a:latin typeface="Courier New" panose="02070309020205020404" pitchFamily="49" charset="0"/>
                <a:cs typeface="Courier New" panose="02070309020205020404" pitchFamily="49" charset="0"/>
                <a:sym typeface="Wingdings" panose="05000000000000000000" pitchFamily="2" charset="2"/>
              </a:rPr>
              <a:t>id+id</a:t>
            </a:r>
            <a:endParaRPr lang="fr-CA" b="0" dirty="0" smtClean="0">
              <a:latin typeface="Courier New" panose="02070309020205020404" pitchFamily="49" charset="0"/>
              <a:cs typeface="Courier New" panose="02070309020205020404" pitchFamily="49" charset="0"/>
            </a:endParaRPr>
          </a:p>
          <a:p>
            <a:pPr>
              <a:buFont typeface="Arial" charset="0"/>
              <a:buNone/>
              <a:defRPr/>
            </a:pPr>
            <a:endParaRPr lang="fr-CA" b="0" dirty="0">
              <a:latin typeface="Courier New" panose="02070309020205020404" pitchFamily="49" charset="0"/>
              <a:cs typeface="Courier New" panose="02070309020205020404" pitchFamily="49" charset="0"/>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63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E72EB89-03AE-4FF0-869F-86671D1CC3C3}" type="slidenum">
              <a:rPr lang="fr-CA" altLang="fr-FR" sz="1200" b="0" smtClean="0">
                <a:solidFill>
                  <a:srgbClr val="898989"/>
                </a:solidFill>
                <a:cs typeface="Arial" pitchFamily="34" charset="0"/>
              </a:rPr>
              <a:pPr>
                <a:spcBef>
                  <a:spcPct val="0"/>
                </a:spcBef>
                <a:spcAft>
                  <a:spcPct val="0"/>
                </a:spcAft>
                <a:buFontTx/>
                <a:buNone/>
              </a:pPr>
              <a:t>434</a:t>
            </a:fld>
            <a:endParaRPr lang="fr-CA" altLang="fr-FR" sz="1200" b="0" smtClean="0">
              <a:solidFill>
                <a:srgbClr val="898989"/>
              </a:solidFill>
              <a:cs typeface="Arial" pitchFamily="34" charset="0"/>
            </a:endParaRPr>
          </a:p>
        </p:txBody>
      </p:sp>
      <p:grpSp>
        <p:nvGrpSpPr>
          <p:cNvPr id="9" name="Group 8"/>
          <p:cNvGrpSpPr>
            <a:grpSpLocks/>
          </p:cNvGrpSpPr>
          <p:nvPr/>
        </p:nvGrpSpPr>
        <p:grpSpPr bwMode="auto">
          <a:xfrm>
            <a:off x="684213" y="1773238"/>
            <a:ext cx="2665412" cy="2447925"/>
            <a:chOff x="6228184" y="1340768"/>
            <a:chExt cx="2664296" cy="2448272"/>
          </a:xfrm>
        </p:grpSpPr>
        <p:grpSp>
          <p:nvGrpSpPr>
            <p:cNvPr id="16393" name="Group 10"/>
            <p:cNvGrpSpPr>
              <a:grpSpLocks/>
            </p:cNvGrpSpPr>
            <p:nvPr/>
          </p:nvGrpSpPr>
          <p:grpSpPr bwMode="auto">
            <a:xfrm>
              <a:off x="6228184" y="1556792"/>
              <a:ext cx="2664296" cy="2232248"/>
              <a:chOff x="5796136" y="1556792"/>
              <a:chExt cx="3151813" cy="3168352"/>
            </a:xfrm>
          </p:grpSpPr>
          <p:grpSp>
            <p:nvGrpSpPr>
              <p:cNvPr id="16395" name="Group 2"/>
              <p:cNvGrpSpPr>
                <a:grpSpLocks/>
              </p:cNvGrpSpPr>
              <p:nvPr/>
            </p:nvGrpSpPr>
            <p:grpSpPr bwMode="auto">
              <a:xfrm>
                <a:off x="5796136" y="1628800"/>
                <a:ext cx="3151813" cy="3096344"/>
                <a:chOff x="5796136" y="1628800"/>
                <a:chExt cx="3151813" cy="3096344"/>
              </a:xfrm>
            </p:grpSpPr>
            <p:pic>
              <p:nvPicPr>
                <p:cNvPr id="16397"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b="3148"/>
                <a:stretch>
                  <a:fillRect/>
                </a:stretch>
              </p:blipFill>
              <p:spPr bwMode="auto">
                <a:xfrm>
                  <a:off x="5796136" y="1628800"/>
                  <a:ext cx="3125788" cy="24828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28575">
                      <a:solidFill>
                        <a:srgbClr val="000000"/>
                      </a:solidFill>
                      <a:miter lim="800000"/>
                      <a:headEnd/>
                      <a:tailEnd/>
                    </a14:hiddenLine>
                  </a:ext>
                </a:extLst>
              </p:spPr>
            </p:pic>
            <p:pic>
              <p:nvPicPr>
                <p:cNvPr id="16398"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t="73535"/>
                <a:stretch>
                  <a:fillRect/>
                </a:stretch>
              </p:blipFill>
              <p:spPr bwMode="auto">
                <a:xfrm>
                  <a:off x="5868144" y="4094489"/>
                  <a:ext cx="3079805" cy="63065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13" name="Rectangle 12"/>
              <p:cNvSpPr/>
              <p:nvPr/>
            </p:nvSpPr>
            <p:spPr>
              <a:xfrm>
                <a:off x="5867469" y="1556660"/>
                <a:ext cx="3054199" cy="3168484"/>
              </a:xfrm>
              <a:prstGeom prst="rect">
                <a:avLst/>
              </a:prstGeom>
              <a:no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sp>
          <p:nvSpPr>
            <p:cNvPr id="16394" name="TextBox 12"/>
            <p:cNvSpPr txBox="1">
              <a:spLocks noChangeArrowheads="1"/>
            </p:cNvSpPr>
            <p:nvPr/>
          </p:nvSpPr>
          <p:spPr bwMode="auto">
            <a:xfrm>
              <a:off x="6488378" y="1340768"/>
              <a:ext cx="1079548" cy="3078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Grammaire</a:t>
              </a:r>
              <a:endParaRPr lang="fr-CA" altLang="fr-FR" sz="1400" b="0"/>
            </a:p>
          </p:txBody>
        </p:sp>
      </p:grpSp>
      <p:sp>
        <p:nvSpPr>
          <p:cNvPr id="7" name="TextBox 6"/>
          <p:cNvSpPr txBox="1"/>
          <p:nvPr/>
        </p:nvSpPr>
        <p:spPr>
          <a:xfrm>
            <a:off x="744538" y="4797425"/>
            <a:ext cx="2582862" cy="708025"/>
          </a:xfrm>
          <a:prstGeom prst="rect">
            <a:avLst/>
          </a:prstGeom>
          <a:noFill/>
          <a:ln w="28575">
            <a:solidFill>
              <a:schemeClr val="accent5"/>
            </a:solidFill>
          </a:ln>
        </p:spPr>
        <p:txBody>
          <a:bodyPr>
            <a:spAutoFit/>
          </a:bodyPr>
          <a:lstStyle/>
          <a:p>
            <a:pPr eaLnBrk="1" hangingPunct="1">
              <a:defRPr/>
            </a:pPr>
            <a:r>
              <a:rPr lang="en-CA" sz="2000" dirty="0" err="1">
                <a:latin typeface="Arial" charset="0"/>
                <a:cs typeface="Arial" charset="0"/>
              </a:rPr>
              <a:t>Chaîne</a:t>
            </a:r>
            <a:r>
              <a:rPr lang="en-CA" sz="2000" dirty="0">
                <a:latin typeface="Arial" charset="0"/>
                <a:cs typeface="Arial" charset="0"/>
              </a:rPr>
              <a:t> de </a:t>
            </a:r>
            <a:r>
              <a:rPr lang="en-CA" sz="2000" dirty="0" err="1">
                <a:latin typeface="Arial" charset="0"/>
                <a:cs typeface="Arial" charset="0"/>
              </a:rPr>
              <a:t>donnée</a:t>
            </a:r>
            <a:r>
              <a:rPr lang="en-CA" sz="2000" dirty="0">
                <a:latin typeface="Arial" charset="0"/>
                <a:cs typeface="Arial" charset="0"/>
              </a:rPr>
              <a:t>:</a:t>
            </a:r>
          </a:p>
          <a:p>
            <a:pPr eaLnBrk="1" hangingPunct="1">
              <a:defRPr/>
            </a:pPr>
            <a:r>
              <a:rPr lang="en-CA" sz="2000" b="1" dirty="0" err="1">
                <a:latin typeface="Courier New" panose="02070309020205020404" pitchFamily="49" charset="0"/>
                <a:cs typeface="Courier New" panose="02070309020205020404" pitchFamily="49" charset="0"/>
              </a:rPr>
              <a:t>id+id</a:t>
            </a:r>
            <a:endParaRPr lang="fr-CA" sz="2000" b="1" dirty="0">
              <a:latin typeface="Courier New" panose="02070309020205020404" pitchFamily="49" charset="0"/>
              <a:cs typeface="Courier New" panose="02070309020205020404" pitchFamily="49" charset="0"/>
            </a:endParaRPr>
          </a:p>
        </p:txBody>
      </p:sp>
      <p:sp>
        <p:nvSpPr>
          <p:cNvPr id="16392" name="TextBox 12"/>
          <p:cNvSpPr txBox="1">
            <a:spLocks noChangeArrowheads="1"/>
          </p:cNvSpPr>
          <p:nvPr/>
        </p:nvSpPr>
        <p:spPr bwMode="auto">
          <a:xfrm>
            <a:off x="3995738" y="1401763"/>
            <a:ext cx="2016125"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b="0"/>
              <a:t>Dérivation</a:t>
            </a:r>
            <a:endParaRPr lang="fr-CA" altLang="fr-FR" b="0"/>
          </a:p>
        </p:txBody>
      </p:sp>
    </p:spTree>
    <p:extLst>
      <p:ext uri="{BB962C8B-B14F-4D97-AF65-F5344CB8AC3E}">
        <p14:creationId xmlns:p14="http://schemas.microsoft.com/office/powerpoint/2010/main" val="13352664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6">
                                            <p:txEl>
                                              <p:pRg st="0" end="0"/>
                                            </p:txEl>
                                          </p:spTgt>
                                        </p:tgtEl>
                                        <p:attrNameLst>
                                          <p:attrName>style.visibility</p:attrName>
                                        </p:attrNameLst>
                                      </p:cBhvr>
                                      <p:to>
                                        <p:strVal val="visible"/>
                                      </p:to>
                                    </p:set>
                                    <p:animEffect transition="in" filter="fade">
                                      <p:cBhvr>
                                        <p:cTn id="15" dur="500"/>
                                        <p:tgtEl>
                                          <p:spTgt spid="6">
                                            <p:txEl>
                                              <p:pRg st="0" end="0"/>
                                            </p:txEl>
                                          </p:spTgt>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6">
                                            <p:txEl>
                                              <p:pRg st="1" end="1"/>
                                            </p:txEl>
                                          </p:spTgt>
                                        </p:tgtEl>
                                        <p:attrNameLst>
                                          <p:attrName>style.visibility</p:attrName>
                                        </p:attrNameLst>
                                      </p:cBhvr>
                                      <p:to>
                                        <p:strVal val="visible"/>
                                      </p:to>
                                    </p:set>
                                    <p:animEffect transition="in" filter="fade">
                                      <p:cBhvr>
                                        <p:cTn id="20" dur="500"/>
                                        <p:tgtEl>
                                          <p:spTgt spid="6">
                                            <p:txEl>
                                              <p:pRg st="1" end="1"/>
                                            </p:txEl>
                                          </p:spTgt>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nodeType="clickEffect">
                                  <p:stCondLst>
                                    <p:cond delay="0"/>
                                  </p:stCondLst>
                                  <p:childTnLst>
                                    <p:set>
                                      <p:cBhvr>
                                        <p:cTn id="24" dur="1" fill="hold">
                                          <p:stCondLst>
                                            <p:cond delay="0"/>
                                          </p:stCondLst>
                                        </p:cTn>
                                        <p:tgtEl>
                                          <p:spTgt spid="6">
                                            <p:txEl>
                                              <p:pRg st="2" end="2"/>
                                            </p:txEl>
                                          </p:spTgt>
                                        </p:tgtEl>
                                        <p:attrNameLst>
                                          <p:attrName>style.visibility</p:attrName>
                                        </p:attrNameLst>
                                      </p:cBhvr>
                                      <p:to>
                                        <p:strVal val="visible"/>
                                      </p:to>
                                    </p:set>
                                    <p:animEffect transition="in" filter="fade">
                                      <p:cBhvr>
                                        <p:cTn id="25" dur="500"/>
                                        <p:tgtEl>
                                          <p:spTgt spid="6">
                                            <p:txEl>
                                              <p:pRg st="2" end="2"/>
                                            </p:txEl>
                                          </p:spTgt>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nodeType="clickEffect">
                                  <p:stCondLst>
                                    <p:cond delay="0"/>
                                  </p:stCondLst>
                                  <p:childTnLst>
                                    <p:set>
                                      <p:cBhvr>
                                        <p:cTn id="29" dur="1" fill="hold">
                                          <p:stCondLst>
                                            <p:cond delay="0"/>
                                          </p:stCondLst>
                                        </p:cTn>
                                        <p:tgtEl>
                                          <p:spTgt spid="6">
                                            <p:txEl>
                                              <p:pRg st="3" end="3"/>
                                            </p:txEl>
                                          </p:spTgt>
                                        </p:tgtEl>
                                        <p:attrNameLst>
                                          <p:attrName>style.visibility</p:attrName>
                                        </p:attrNameLst>
                                      </p:cBhvr>
                                      <p:to>
                                        <p:strVal val="visible"/>
                                      </p:to>
                                    </p:set>
                                    <p:animEffect transition="in" filter="fade">
                                      <p:cBhvr>
                                        <p:cTn id="30" dur="500"/>
                                        <p:tgtEl>
                                          <p:spTgt spid="6">
                                            <p:txEl>
                                              <p:pRg st="3" end="3"/>
                                            </p:txEl>
                                          </p:spTgt>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10" presetClass="entr" presetSubtype="0" fill="hold" nodeType="clickEffect">
                                  <p:stCondLst>
                                    <p:cond delay="0"/>
                                  </p:stCondLst>
                                  <p:childTnLst>
                                    <p:set>
                                      <p:cBhvr>
                                        <p:cTn id="34" dur="1" fill="hold">
                                          <p:stCondLst>
                                            <p:cond delay="0"/>
                                          </p:stCondLst>
                                        </p:cTn>
                                        <p:tgtEl>
                                          <p:spTgt spid="6">
                                            <p:txEl>
                                              <p:pRg st="4" end="4"/>
                                            </p:txEl>
                                          </p:spTgt>
                                        </p:tgtEl>
                                        <p:attrNameLst>
                                          <p:attrName>style.visibility</p:attrName>
                                        </p:attrNameLst>
                                      </p:cBhvr>
                                      <p:to>
                                        <p:strVal val="visible"/>
                                      </p:to>
                                    </p:set>
                                    <p:animEffect transition="in" filter="fade">
                                      <p:cBhvr>
                                        <p:cTn id="35" dur="500"/>
                                        <p:tgtEl>
                                          <p:spTgt spid="6">
                                            <p:txEl>
                                              <p:pRg st="4" end="4"/>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nodeType="clickEffect">
                                  <p:stCondLst>
                                    <p:cond delay="0"/>
                                  </p:stCondLst>
                                  <p:childTnLst>
                                    <p:set>
                                      <p:cBhvr>
                                        <p:cTn id="39" dur="1" fill="hold">
                                          <p:stCondLst>
                                            <p:cond delay="0"/>
                                          </p:stCondLst>
                                        </p:cTn>
                                        <p:tgtEl>
                                          <p:spTgt spid="6">
                                            <p:txEl>
                                              <p:pRg st="5" end="5"/>
                                            </p:txEl>
                                          </p:spTgt>
                                        </p:tgtEl>
                                        <p:attrNameLst>
                                          <p:attrName>style.visibility</p:attrName>
                                        </p:attrNameLst>
                                      </p:cBhvr>
                                      <p:to>
                                        <p:strVal val="visible"/>
                                      </p:to>
                                    </p:set>
                                    <p:animEffect transition="in" filter="fade">
                                      <p:cBhvr>
                                        <p:cTn id="40" dur="500"/>
                                        <p:tgtEl>
                                          <p:spTgt spid="6">
                                            <p:txEl>
                                              <p:pRg st="5" end="5"/>
                                            </p:txEl>
                                          </p:spTgt>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nodeType="clickEffect">
                                  <p:stCondLst>
                                    <p:cond delay="0"/>
                                  </p:stCondLst>
                                  <p:childTnLst>
                                    <p:set>
                                      <p:cBhvr>
                                        <p:cTn id="44" dur="1" fill="hold">
                                          <p:stCondLst>
                                            <p:cond delay="0"/>
                                          </p:stCondLst>
                                        </p:cTn>
                                        <p:tgtEl>
                                          <p:spTgt spid="6">
                                            <p:txEl>
                                              <p:pRg st="6" end="6"/>
                                            </p:txEl>
                                          </p:spTgt>
                                        </p:tgtEl>
                                        <p:attrNameLst>
                                          <p:attrName>style.visibility</p:attrName>
                                        </p:attrNameLst>
                                      </p:cBhvr>
                                      <p:to>
                                        <p:strVal val="visible"/>
                                      </p:to>
                                    </p:set>
                                    <p:animEffect transition="in" filter="fade">
                                      <p:cBhvr>
                                        <p:cTn id="45" dur="500"/>
                                        <p:tgtEl>
                                          <p:spTgt spid="6">
                                            <p:txEl>
                                              <p:pRg st="6" end="6"/>
                                            </p:txEl>
                                          </p:spTgt>
                                        </p:tgtEl>
                                      </p:cBhvr>
                                    </p:animEffect>
                                  </p:childTnLst>
                                </p:cTn>
                              </p:par>
                            </p:childTnLst>
                          </p:cTn>
                        </p:par>
                      </p:childTnLst>
                    </p:cTn>
                  </p:par>
                  <p:par>
                    <p:cTn id="46" fill="hold" nodeType="clickPar">
                      <p:stCondLst>
                        <p:cond delay="indefinite"/>
                      </p:stCondLst>
                      <p:childTnLst>
                        <p:par>
                          <p:cTn id="47" fill="hold" nodeType="withGroup">
                            <p:stCondLst>
                              <p:cond delay="0"/>
                            </p:stCondLst>
                            <p:childTnLst>
                              <p:par>
                                <p:cTn id="48" presetID="10" presetClass="entr" presetSubtype="0" fill="hold" nodeType="clickEffect">
                                  <p:stCondLst>
                                    <p:cond delay="0"/>
                                  </p:stCondLst>
                                  <p:childTnLst>
                                    <p:set>
                                      <p:cBhvr>
                                        <p:cTn id="49" dur="1" fill="hold">
                                          <p:stCondLst>
                                            <p:cond delay="0"/>
                                          </p:stCondLst>
                                        </p:cTn>
                                        <p:tgtEl>
                                          <p:spTgt spid="6">
                                            <p:txEl>
                                              <p:pRg st="7" end="7"/>
                                            </p:txEl>
                                          </p:spTgt>
                                        </p:tgtEl>
                                        <p:attrNameLst>
                                          <p:attrName>style.visibility</p:attrName>
                                        </p:attrNameLst>
                                      </p:cBhvr>
                                      <p:to>
                                        <p:strVal val="visible"/>
                                      </p:to>
                                    </p:set>
                                    <p:animEffect transition="in" filter="fade">
                                      <p:cBhvr>
                                        <p:cTn id="50" dur="500"/>
                                        <p:tgtEl>
                                          <p:spTgt spid="6">
                                            <p:txEl>
                                              <p:pRg st="7" end="7"/>
                                            </p:txEl>
                                          </p:spTgt>
                                        </p:tgtEl>
                                      </p:cBhvr>
                                    </p:animEffect>
                                  </p:childTnLst>
                                </p:cTn>
                              </p:par>
                            </p:childTnLst>
                          </p:cTn>
                        </p:par>
                      </p:childTnLst>
                    </p:cTn>
                  </p:par>
                  <p:par>
                    <p:cTn id="51" fill="hold" nodeType="clickPar">
                      <p:stCondLst>
                        <p:cond delay="indefinite"/>
                      </p:stCondLst>
                      <p:childTnLst>
                        <p:par>
                          <p:cTn id="52" fill="hold" nodeType="withGroup">
                            <p:stCondLst>
                              <p:cond delay="0"/>
                            </p:stCondLst>
                            <p:childTnLst>
                              <p:par>
                                <p:cTn id="53" presetID="10" presetClass="entr" presetSubtype="0" fill="hold" nodeType="clickEffect">
                                  <p:stCondLst>
                                    <p:cond delay="0"/>
                                  </p:stCondLst>
                                  <p:childTnLst>
                                    <p:set>
                                      <p:cBhvr>
                                        <p:cTn id="54" dur="1" fill="hold">
                                          <p:stCondLst>
                                            <p:cond delay="0"/>
                                          </p:stCondLst>
                                        </p:cTn>
                                        <p:tgtEl>
                                          <p:spTgt spid="6">
                                            <p:txEl>
                                              <p:pRg st="8" end="8"/>
                                            </p:txEl>
                                          </p:spTgt>
                                        </p:tgtEl>
                                        <p:attrNameLst>
                                          <p:attrName>style.visibility</p:attrName>
                                        </p:attrNameLst>
                                      </p:cBhvr>
                                      <p:to>
                                        <p:strVal val="visible"/>
                                      </p:to>
                                    </p:set>
                                    <p:animEffect transition="in" filter="fade">
                                      <p:cBhvr>
                                        <p:cTn id="55" dur="500"/>
                                        <p:tgtEl>
                                          <p:spTgt spid="6">
                                            <p:txEl>
                                              <p:pRg st="8" end="8"/>
                                            </p:txEl>
                                          </p:spTgt>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10" presetClass="entr" presetSubtype="0" fill="hold" nodeType="clickEffect">
                                  <p:stCondLst>
                                    <p:cond delay="0"/>
                                  </p:stCondLst>
                                  <p:childTnLst>
                                    <p:set>
                                      <p:cBhvr>
                                        <p:cTn id="59" dur="1" fill="hold">
                                          <p:stCondLst>
                                            <p:cond delay="0"/>
                                          </p:stCondLst>
                                        </p:cTn>
                                        <p:tgtEl>
                                          <p:spTgt spid="6">
                                            <p:txEl>
                                              <p:pRg st="9" end="9"/>
                                            </p:txEl>
                                          </p:spTgt>
                                        </p:tgtEl>
                                        <p:attrNameLst>
                                          <p:attrName>style.visibility</p:attrName>
                                        </p:attrNameLst>
                                      </p:cBhvr>
                                      <p:to>
                                        <p:strVal val="visible"/>
                                      </p:to>
                                    </p:set>
                                    <p:animEffect transition="in" filter="fade">
                                      <p:cBhvr>
                                        <p:cTn id="60" dur="500"/>
                                        <p:tgtEl>
                                          <p:spTgt spid="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ascendante</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Un analyseur syntaxique ascendant construit un arbre syntaxique commençant par la chaîne de données</a:t>
            </a:r>
          </a:p>
          <a:p>
            <a:pPr lvl="1">
              <a:buFont typeface="Arial" charset="0"/>
              <a:buChar char="•"/>
              <a:defRPr/>
            </a:pPr>
            <a:r>
              <a:rPr lang="fr-CA" dirty="0" smtClean="0"/>
              <a:t>La chaîne de donnée constituera les feuilles de l’arbre</a:t>
            </a:r>
          </a:p>
          <a:p>
            <a:pPr lvl="1">
              <a:buFont typeface="Arial" charset="0"/>
              <a:buChar char="•"/>
              <a:defRPr/>
            </a:pPr>
            <a:endParaRPr lang="fr-CA" dirty="0" smtClean="0"/>
          </a:p>
          <a:p>
            <a:pPr>
              <a:buFont typeface="Arial" charset="0"/>
              <a:buNone/>
              <a:defRPr/>
            </a:pPr>
            <a:r>
              <a:rPr lang="fr-CA" dirty="0" smtClean="0"/>
              <a:t>Un nœud parent </a:t>
            </a:r>
            <a:r>
              <a:rPr lang="fr-CA" dirty="0" smtClean="0">
                <a:solidFill>
                  <a:schemeClr val="tx2"/>
                </a:solidFill>
              </a:rPr>
              <a:t>A</a:t>
            </a:r>
            <a:r>
              <a:rPr lang="fr-CA" dirty="0" smtClean="0"/>
              <a:t> peut être ajouté à l’arbre si:</a:t>
            </a:r>
          </a:p>
          <a:p>
            <a:pPr lvl="1">
              <a:buFont typeface="Arial" charset="0"/>
              <a:buChar char="•"/>
              <a:defRPr/>
            </a:pPr>
            <a:r>
              <a:rPr lang="fr-CA" dirty="0" smtClean="0"/>
              <a:t>Il existe plusieurs nœuds voisins « sans parents » (n</a:t>
            </a:r>
            <a:r>
              <a:rPr lang="fr-CA" baseline="-25000" dirty="0" smtClean="0"/>
              <a:t>1</a:t>
            </a:r>
            <a:r>
              <a:rPr lang="fr-CA" dirty="0" smtClean="0"/>
              <a:t>, n</a:t>
            </a:r>
            <a:r>
              <a:rPr lang="fr-CA" baseline="-25000" dirty="0" smtClean="0"/>
              <a:t>2,</a:t>
            </a:r>
            <a:r>
              <a:rPr lang="fr-CA" dirty="0" smtClean="0"/>
              <a:t> … </a:t>
            </a:r>
            <a:r>
              <a:rPr lang="fr-CA" dirty="0" err="1" smtClean="0"/>
              <a:t>n</a:t>
            </a:r>
            <a:r>
              <a:rPr lang="fr-CA" baseline="-25000" dirty="0" err="1" smtClean="0"/>
              <a:t>n</a:t>
            </a:r>
            <a:r>
              <a:rPr lang="fr-CA" dirty="0" smtClean="0"/>
              <a:t>) pour lesquels il existe une production:</a:t>
            </a:r>
          </a:p>
          <a:p>
            <a:pPr marL="274637" lvl="1" indent="0">
              <a:buFont typeface="Arial" charset="0"/>
              <a:buNone/>
              <a:defRPr/>
            </a:pPr>
            <a:r>
              <a:rPr lang="fr-CA" baseline="-25000" dirty="0" smtClean="0">
                <a:solidFill>
                  <a:schemeClr val="tx2"/>
                </a:solidFill>
              </a:rPr>
              <a:t>		</a:t>
            </a:r>
          </a:p>
          <a:p>
            <a:pPr marL="274637" lvl="1" indent="0">
              <a:buFont typeface="Arial" charset="0"/>
              <a:buNone/>
              <a:defRPr/>
            </a:pPr>
            <a:r>
              <a:rPr lang="fr-CA" baseline="-25000" dirty="0" smtClean="0">
                <a:solidFill>
                  <a:schemeClr val="tx2"/>
                </a:solidFill>
              </a:rPr>
              <a:t>			</a:t>
            </a:r>
            <a:r>
              <a:rPr lang="fr-CA" b="1" dirty="0" smtClean="0">
                <a:solidFill>
                  <a:schemeClr val="tx2"/>
                </a:solidFill>
              </a:rPr>
              <a:t>&lt;A&gt; ::= n</a:t>
            </a:r>
            <a:r>
              <a:rPr lang="fr-CA" b="1" baseline="-25000" dirty="0" smtClean="0">
                <a:solidFill>
                  <a:schemeClr val="tx2"/>
                </a:solidFill>
              </a:rPr>
              <a:t>1</a:t>
            </a:r>
            <a:r>
              <a:rPr lang="fr-CA" b="1" dirty="0" smtClean="0">
                <a:solidFill>
                  <a:schemeClr val="tx2"/>
                </a:solidFill>
              </a:rPr>
              <a:t>n</a:t>
            </a:r>
            <a:r>
              <a:rPr lang="fr-CA" b="1" baseline="-25000" dirty="0" smtClean="0">
                <a:solidFill>
                  <a:schemeClr val="tx2"/>
                </a:solidFill>
              </a:rPr>
              <a:t>2</a:t>
            </a:r>
            <a:r>
              <a:rPr lang="fr-CA" b="1" dirty="0" smtClean="0">
                <a:solidFill>
                  <a:schemeClr val="tx2"/>
                </a:solidFill>
              </a:rPr>
              <a:t> … </a:t>
            </a:r>
            <a:r>
              <a:rPr lang="fr-CA" b="1" dirty="0" err="1" smtClean="0">
                <a:solidFill>
                  <a:schemeClr val="tx2"/>
                </a:solidFill>
              </a:rPr>
              <a:t>n</a:t>
            </a:r>
            <a:r>
              <a:rPr lang="fr-CA" b="1" baseline="-25000" dirty="0" err="1" smtClean="0">
                <a:solidFill>
                  <a:schemeClr val="tx2"/>
                </a:solidFill>
              </a:rPr>
              <a:t>n</a:t>
            </a:r>
            <a:endParaRPr lang="fr-CA" b="1" baseline="-25000" dirty="0" smtClean="0">
              <a:solidFill>
                <a:schemeClr val="tx2"/>
              </a:solidFill>
            </a:endParaRPr>
          </a:p>
          <a:p>
            <a:pPr lvl="1">
              <a:buFont typeface="Arial" charset="0"/>
              <a:buChar char="•"/>
              <a:defRPr/>
            </a:pPr>
            <a:r>
              <a:rPr lang="fr-CA" dirty="0" smtClean="0"/>
              <a:t>A est ajouté comme étant le parent des </a:t>
            </a:r>
            <a:r>
              <a:rPr lang="fr-CA" dirty="0" err="1" smtClean="0"/>
              <a:t>noeuds</a:t>
            </a:r>
            <a:r>
              <a:rPr lang="fr-CA" dirty="0" smtClean="0"/>
              <a:t> n</a:t>
            </a:r>
            <a:r>
              <a:rPr lang="fr-CA" baseline="-25000" dirty="0" smtClean="0"/>
              <a:t>1</a:t>
            </a:r>
            <a:r>
              <a:rPr lang="fr-CA" dirty="0" smtClean="0"/>
              <a:t>, n</a:t>
            </a:r>
            <a:r>
              <a:rPr lang="fr-CA" baseline="-25000" dirty="0" smtClean="0"/>
              <a:t>2,</a:t>
            </a:r>
            <a:r>
              <a:rPr lang="fr-CA" dirty="0" smtClean="0"/>
              <a:t> … </a:t>
            </a:r>
            <a:r>
              <a:rPr lang="fr-CA" dirty="0" err="1" smtClean="0"/>
              <a:t>n</a:t>
            </a:r>
            <a:r>
              <a:rPr lang="fr-CA" baseline="-25000" dirty="0" err="1" smtClean="0"/>
              <a:t>n</a:t>
            </a:r>
            <a:endParaRPr lang="fr-CA" baseline="-25000" dirty="0" smtClean="0"/>
          </a:p>
          <a:p>
            <a:pPr>
              <a:buFont typeface="Arial" charset="0"/>
              <a:buNone/>
              <a:defRPr/>
            </a:pPr>
            <a:endParaRPr lang="fr-CA" baseline="-25000" dirty="0" smtClean="0"/>
          </a:p>
          <a:p>
            <a:pPr>
              <a:buFont typeface="Arial" charset="0"/>
              <a:buNone/>
              <a:defRPr/>
            </a:pPr>
            <a:r>
              <a:rPr lang="fr-CA" dirty="0" smtClean="0">
                <a:solidFill>
                  <a:schemeClr val="tx2"/>
                </a:solidFill>
              </a:rPr>
              <a:t>	Cette action est appelée RÉDUCTION</a:t>
            </a:r>
          </a:p>
          <a:p>
            <a:pPr>
              <a:buFont typeface="Arial" charset="0"/>
              <a:buNone/>
              <a:defRPr/>
            </a:pP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741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08EBE87-2FFE-4F55-AB2E-80DB81331752}" type="slidenum">
              <a:rPr lang="fr-CA" altLang="fr-FR" sz="1200" b="0" smtClean="0">
                <a:solidFill>
                  <a:srgbClr val="898989"/>
                </a:solidFill>
                <a:cs typeface="Arial" pitchFamily="34" charset="0"/>
              </a:rPr>
              <a:pPr>
                <a:spcBef>
                  <a:spcPct val="0"/>
                </a:spcBef>
                <a:spcAft>
                  <a:spcPct val="0"/>
                </a:spcAft>
                <a:buFontTx/>
                <a:buNone/>
              </a:pPr>
              <a:t>435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9133463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fade">
                                      <p:cBhvr>
                                        <p:cTn id="7" dur="500"/>
                                        <p:tgtEl>
                                          <p:spTgt spid="3">
                                            <p:txEl>
                                              <p:pRg st="3" end="3"/>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4" end="4"/>
                                            </p:txEl>
                                          </p:spTgt>
                                        </p:tgtEl>
                                        <p:attrNameLst>
                                          <p:attrName>style.visibility</p:attrName>
                                        </p:attrNameLst>
                                      </p:cBhvr>
                                      <p:to>
                                        <p:strVal val="visible"/>
                                      </p:to>
                                    </p:set>
                                    <p:animEffect transition="in" filter="fade">
                                      <p:cBhvr>
                                        <p:cTn id="12" dur="500"/>
                                        <p:tgtEl>
                                          <p:spTgt spid="3">
                                            <p:txEl>
                                              <p:pRg st="4" end="4"/>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animEffect transition="in" filter="fade">
                                      <p:cBhvr>
                                        <p:cTn id="15" dur="500"/>
                                        <p:tgtEl>
                                          <p:spTgt spid="3">
                                            <p:txEl>
                                              <p:pRg st="5" end="5"/>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
                                            <p:txEl>
                                              <p:pRg st="6" end="6"/>
                                            </p:txEl>
                                          </p:spTgt>
                                        </p:tgtEl>
                                        <p:attrNameLst>
                                          <p:attrName>style.visibility</p:attrName>
                                        </p:attrNameLst>
                                      </p:cBhvr>
                                      <p:to>
                                        <p:strVal val="visible"/>
                                      </p:to>
                                    </p:set>
                                    <p:animEffect transition="in" filter="fade">
                                      <p:cBhvr>
                                        <p:cTn id="18" dur="500"/>
                                        <p:tgtEl>
                                          <p:spTgt spid="3">
                                            <p:txEl>
                                              <p:pRg st="6" end="6"/>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animEffect transition="in" filter="fade">
                                      <p:cBhvr>
                                        <p:cTn id="23" dur="500"/>
                                        <p:tgtEl>
                                          <p:spTgt spid="3">
                                            <p:txEl>
                                              <p:pRg st="7" end="7"/>
                                            </p:txEl>
                                          </p:spTgt>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0" presetClass="entr" presetSubtype="0" fill="hold" nodeType="clickEffect">
                                  <p:stCondLst>
                                    <p:cond delay="0"/>
                                  </p:stCondLst>
                                  <p:childTnLst>
                                    <p:set>
                                      <p:cBhvr>
                                        <p:cTn id="27" dur="1" fill="hold">
                                          <p:stCondLst>
                                            <p:cond delay="0"/>
                                          </p:stCondLst>
                                        </p:cTn>
                                        <p:tgtEl>
                                          <p:spTgt spid="3">
                                            <p:txEl>
                                              <p:pRg st="9" end="9"/>
                                            </p:txEl>
                                          </p:spTgt>
                                        </p:tgtEl>
                                        <p:attrNameLst>
                                          <p:attrName>style.visibility</p:attrName>
                                        </p:attrNameLst>
                                      </p:cBhvr>
                                      <p:to>
                                        <p:strVal val="visible"/>
                                      </p:to>
                                    </p:set>
                                    <p:animEffect transition="in" filter="fade">
                                      <p:cBhvr>
                                        <p:cTn id="28"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 syntaxique ascendante</a:t>
            </a:r>
            <a:endParaRPr lang="fr-CA" dirty="0"/>
          </a:p>
        </p:txBody>
      </p:sp>
      <p:sp>
        <p:nvSpPr>
          <p:cNvPr id="3" name="Content Placeholder 2"/>
          <p:cNvSpPr>
            <a:spLocks noGrp="1"/>
          </p:cNvSpPr>
          <p:nvPr>
            <p:ph idx="1"/>
          </p:nvPr>
        </p:nvSpPr>
        <p:spPr>
          <a:xfrm>
            <a:off x="457200" y="1752600"/>
            <a:ext cx="3538538" cy="3405188"/>
          </a:xfrm>
        </p:spPr>
        <p:txBody>
          <a:bodyPr/>
          <a:lstStyle/>
          <a:p>
            <a:r>
              <a:rPr lang="fr-CA" altLang="fr-FR" smtClean="0"/>
              <a:t>Exemple:</a:t>
            </a:r>
          </a:p>
          <a:p>
            <a:endParaRPr lang="fr-CA" altLang="fr-FR" smtClean="0"/>
          </a:p>
          <a:p>
            <a:r>
              <a:rPr lang="fr-CA" altLang="fr-FR" b="0" smtClean="0"/>
              <a:t>Soit la grammaire:</a:t>
            </a:r>
          </a:p>
          <a:p>
            <a:r>
              <a:rPr lang="fr-CA" altLang="fr-FR" b="0" smtClean="0">
                <a:latin typeface="Courier New" pitchFamily="49" charset="0"/>
                <a:cs typeface="Courier New" pitchFamily="49" charset="0"/>
              </a:rPr>
              <a:t>&lt;A&gt; ::= a&lt;B&gt;</a:t>
            </a:r>
          </a:p>
          <a:p>
            <a:r>
              <a:rPr lang="fr-CA" altLang="fr-FR" b="0" smtClean="0">
                <a:latin typeface="Courier New" pitchFamily="49" charset="0"/>
                <a:cs typeface="Courier New" pitchFamily="49" charset="0"/>
              </a:rPr>
              <a:t>&lt;B&gt; ::= b | cd&lt;B&gt;</a:t>
            </a:r>
          </a:p>
          <a:p>
            <a:endParaRPr lang="fr-CA" altLang="fr-FR" b="0" smtClean="0"/>
          </a:p>
          <a:p>
            <a:r>
              <a:rPr lang="fr-CA" altLang="fr-FR" b="0" smtClean="0"/>
              <a:t>Et la chaîne de donnée:</a:t>
            </a:r>
          </a:p>
          <a:p>
            <a:r>
              <a:rPr lang="fr-CA" altLang="fr-FR" b="0" smtClean="0">
                <a:latin typeface="Courier New" pitchFamily="49" charset="0"/>
                <a:cs typeface="Courier New" pitchFamily="49" charset="0"/>
              </a:rPr>
              <a:t>acdcdb</a:t>
            </a:r>
          </a:p>
          <a:p>
            <a:endParaRPr lang="fr-CA" altLang="fr-FR" b="0" smtClean="0">
              <a:latin typeface="Courier New" pitchFamily="49" charset="0"/>
              <a:cs typeface="Courier New" pitchFamily="49" charset="0"/>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84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D7FEE65-AA4D-4BB2-8A4F-3C930FCF0D4A}" type="slidenum">
              <a:rPr lang="fr-CA" altLang="fr-FR" sz="1200" b="0" smtClean="0">
                <a:solidFill>
                  <a:srgbClr val="898989"/>
                </a:solidFill>
                <a:cs typeface="Arial" pitchFamily="34" charset="0"/>
              </a:rPr>
              <a:pPr>
                <a:spcBef>
                  <a:spcPct val="0"/>
                </a:spcBef>
                <a:spcAft>
                  <a:spcPct val="0"/>
                </a:spcAft>
                <a:buFontTx/>
                <a:buNone/>
              </a:pPr>
              <a:t>436</a:t>
            </a:fld>
            <a:endParaRPr lang="fr-CA" altLang="fr-FR" sz="1200" b="0" smtClean="0">
              <a:solidFill>
                <a:srgbClr val="898989"/>
              </a:solidFill>
              <a:cs typeface="Arial" pitchFamily="34" charset="0"/>
            </a:endParaRPr>
          </a:p>
        </p:txBody>
      </p:sp>
      <p:sp>
        <p:nvSpPr>
          <p:cNvPr id="6" name="Content Placeholder 2"/>
          <p:cNvSpPr txBox="1">
            <a:spLocks/>
          </p:cNvSpPr>
          <p:nvPr/>
        </p:nvSpPr>
        <p:spPr bwMode="auto">
          <a:xfrm>
            <a:off x="3851275" y="1773238"/>
            <a:ext cx="4897438"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r>
              <a:rPr lang="en-CA" altLang="fr-FR" b="0" u="sng"/>
              <a:t>On peut construire l’arbre syntaxique comme suit:</a:t>
            </a:r>
          </a:p>
          <a:p>
            <a:endParaRPr lang="en-CA" altLang="fr-FR" b="0" u="sng"/>
          </a:p>
          <a:p>
            <a:endParaRPr lang="fr-CA" altLang="fr-FR" b="0">
              <a:latin typeface="Courier New" pitchFamily="49" charset="0"/>
              <a:cs typeface="Courier New" pitchFamily="49" charset="0"/>
            </a:endParaRPr>
          </a:p>
        </p:txBody>
      </p:sp>
      <p:sp>
        <p:nvSpPr>
          <p:cNvPr id="7" name="TextBox 6"/>
          <p:cNvSpPr txBox="1">
            <a:spLocks noChangeArrowheads="1"/>
          </p:cNvSpPr>
          <p:nvPr/>
        </p:nvSpPr>
        <p:spPr bwMode="auto">
          <a:xfrm>
            <a:off x="4894263"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a:t>
            </a:r>
            <a:endParaRPr lang="fr-CA" altLang="fr-FR" sz="1800" b="0"/>
          </a:p>
        </p:txBody>
      </p:sp>
      <p:sp>
        <p:nvSpPr>
          <p:cNvPr id="8" name="TextBox 7"/>
          <p:cNvSpPr txBox="1">
            <a:spLocks noChangeArrowheads="1"/>
          </p:cNvSpPr>
          <p:nvPr/>
        </p:nvSpPr>
        <p:spPr bwMode="auto">
          <a:xfrm>
            <a:off x="5399088" y="5291138"/>
            <a:ext cx="5032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c</a:t>
            </a:r>
            <a:endParaRPr lang="fr-CA" altLang="fr-FR" sz="1800" b="0"/>
          </a:p>
        </p:txBody>
      </p:sp>
      <p:sp>
        <p:nvSpPr>
          <p:cNvPr id="9" name="TextBox 8"/>
          <p:cNvSpPr txBox="1">
            <a:spLocks noChangeArrowheads="1"/>
          </p:cNvSpPr>
          <p:nvPr/>
        </p:nvSpPr>
        <p:spPr bwMode="auto">
          <a:xfrm>
            <a:off x="5902325"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d</a:t>
            </a:r>
            <a:endParaRPr lang="fr-CA" altLang="fr-FR" sz="1800" b="0"/>
          </a:p>
        </p:txBody>
      </p:sp>
      <p:sp>
        <p:nvSpPr>
          <p:cNvPr id="10" name="TextBox 9"/>
          <p:cNvSpPr txBox="1">
            <a:spLocks noChangeArrowheads="1"/>
          </p:cNvSpPr>
          <p:nvPr/>
        </p:nvSpPr>
        <p:spPr bwMode="auto">
          <a:xfrm>
            <a:off x="6407150" y="5291138"/>
            <a:ext cx="5032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c</a:t>
            </a:r>
            <a:endParaRPr lang="fr-CA" altLang="fr-FR" sz="1800" b="0"/>
          </a:p>
        </p:txBody>
      </p:sp>
      <p:sp>
        <p:nvSpPr>
          <p:cNvPr id="11" name="TextBox 10"/>
          <p:cNvSpPr txBox="1">
            <a:spLocks noChangeArrowheads="1"/>
          </p:cNvSpPr>
          <p:nvPr/>
        </p:nvSpPr>
        <p:spPr bwMode="auto">
          <a:xfrm>
            <a:off x="6910388"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d</a:t>
            </a:r>
            <a:endParaRPr lang="fr-CA" altLang="fr-FR" sz="1800" b="0"/>
          </a:p>
        </p:txBody>
      </p:sp>
      <p:sp>
        <p:nvSpPr>
          <p:cNvPr id="12" name="TextBox 11"/>
          <p:cNvSpPr txBox="1">
            <a:spLocks noChangeArrowheads="1"/>
          </p:cNvSpPr>
          <p:nvPr/>
        </p:nvSpPr>
        <p:spPr bwMode="auto">
          <a:xfrm>
            <a:off x="7415213" y="5291138"/>
            <a:ext cx="5032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b</a:t>
            </a:r>
            <a:endParaRPr lang="fr-CA" altLang="fr-FR" sz="1800" b="0"/>
          </a:p>
        </p:txBody>
      </p:sp>
      <p:cxnSp>
        <p:nvCxnSpPr>
          <p:cNvPr id="19" name="Straight Connector 18"/>
          <p:cNvCxnSpPr>
            <a:stCxn id="12" idx="0"/>
            <a:endCxn id="22" idx="2"/>
          </p:cNvCxnSpPr>
          <p:nvPr/>
        </p:nvCxnSpPr>
        <p:spPr>
          <a:xfrm flipV="1">
            <a:off x="7667625" y="4929188"/>
            <a:ext cx="0" cy="361950"/>
          </a:xfrm>
          <a:prstGeom prst="line">
            <a:avLst/>
          </a:prstGeom>
        </p:spPr>
        <p:style>
          <a:lnRef idx="1">
            <a:schemeClr val="accent1"/>
          </a:lnRef>
          <a:fillRef idx="0">
            <a:schemeClr val="accent1"/>
          </a:fillRef>
          <a:effectRef idx="0">
            <a:schemeClr val="accent1"/>
          </a:effectRef>
          <a:fontRef idx="minor">
            <a:schemeClr val="tx1"/>
          </a:fontRef>
        </p:style>
      </p:cxnSp>
      <p:sp>
        <p:nvSpPr>
          <p:cNvPr id="22" name="TextBox 21"/>
          <p:cNvSpPr txBox="1">
            <a:spLocks noChangeArrowheads="1"/>
          </p:cNvSpPr>
          <p:nvPr/>
        </p:nvSpPr>
        <p:spPr bwMode="auto">
          <a:xfrm>
            <a:off x="7415213" y="4559300"/>
            <a:ext cx="5032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B</a:t>
            </a:r>
            <a:endParaRPr lang="fr-CA" altLang="fr-FR" sz="1800" b="0"/>
          </a:p>
        </p:txBody>
      </p:sp>
      <p:cxnSp>
        <p:nvCxnSpPr>
          <p:cNvPr id="25" name="Straight Connector 24"/>
          <p:cNvCxnSpPr>
            <a:stCxn id="10" idx="0"/>
            <a:endCxn id="26" idx="2"/>
          </p:cNvCxnSpPr>
          <p:nvPr/>
        </p:nvCxnSpPr>
        <p:spPr>
          <a:xfrm flipV="1">
            <a:off x="6657975" y="4302125"/>
            <a:ext cx="504825" cy="989013"/>
          </a:xfrm>
          <a:prstGeom prst="line">
            <a:avLst/>
          </a:prstGeom>
        </p:spPr>
        <p:style>
          <a:lnRef idx="1">
            <a:schemeClr val="accent1"/>
          </a:lnRef>
          <a:fillRef idx="0">
            <a:schemeClr val="accent1"/>
          </a:fillRef>
          <a:effectRef idx="0">
            <a:schemeClr val="accent1"/>
          </a:effectRef>
          <a:fontRef idx="minor">
            <a:schemeClr val="tx1"/>
          </a:fontRef>
        </p:style>
      </p:cxnSp>
      <p:sp>
        <p:nvSpPr>
          <p:cNvPr id="26" name="TextBox 25"/>
          <p:cNvSpPr txBox="1">
            <a:spLocks noChangeArrowheads="1"/>
          </p:cNvSpPr>
          <p:nvPr/>
        </p:nvSpPr>
        <p:spPr bwMode="auto">
          <a:xfrm>
            <a:off x="6910388" y="3933825"/>
            <a:ext cx="5048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B</a:t>
            </a:r>
            <a:endParaRPr lang="fr-CA" altLang="fr-FR" sz="1800" b="0"/>
          </a:p>
        </p:txBody>
      </p:sp>
      <p:cxnSp>
        <p:nvCxnSpPr>
          <p:cNvPr id="30" name="Straight Connector 29"/>
          <p:cNvCxnSpPr>
            <a:stCxn id="11" idx="0"/>
            <a:endCxn id="26" idx="2"/>
          </p:cNvCxnSpPr>
          <p:nvPr/>
        </p:nvCxnSpPr>
        <p:spPr>
          <a:xfrm flipV="1">
            <a:off x="7162800" y="4302125"/>
            <a:ext cx="0" cy="989013"/>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p:cNvCxnSpPr>
            <a:stCxn id="22" idx="0"/>
            <a:endCxn id="26" idx="2"/>
          </p:cNvCxnSpPr>
          <p:nvPr/>
        </p:nvCxnSpPr>
        <p:spPr>
          <a:xfrm flipH="1" flipV="1">
            <a:off x="7162800" y="4302125"/>
            <a:ext cx="504825" cy="257175"/>
          </a:xfrm>
          <a:prstGeom prst="line">
            <a:avLst/>
          </a:prstGeom>
        </p:spPr>
        <p:style>
          <a:lnRef idx="1">
            <a:schemeClr val="accent1"/>
          </a:lnRef>
          <a:fillRef idx="0">
            <a:schemeClr val="accent1"/>
          </a:fillRef>
          <a:effectRef idx="0">
            <a:schemeClr val="accent1"/>
          </a:effectRef>
          <a:fontRef idx="minor">
            <a:schemeClr val="tx1"/>
          </a:fontRef>
        </p:style>
      </p:cxnSp>
      <p:sp>
        <p:nvSpPr>
          <p:cNvPr id="33" name="TextBox 32"/>
          <p:cNvSpPr txBox="1">
            <a:spLocks noChangeArrowheads="1"/>
          </p:cNvSpPr>
          <p:nvPr/>
        </p:nvSpPr>
        <p:spPr bwMode="auto">
          <a:xfrm>
            <a:off x="6011863" y="3348038"/>
            <a:ext cx="5048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B</a:t>
            </a:r>
            <a:endParaRPr lang="fr-CA" altLang="fr-FR" sz="1800" b="0"/>
          </a:p>
        </p:txBody>
      </p:sp>
      <p:cxnSp>
        <p:nvCxnSpPr>
          <p:cNvPr id="35" name="Straight Connector 34"/>
          <p:cNvCxnSpPr>
            <a:stCxn id="8" idx="0"/>
            <a:endCxn id="33" idx="2"/>
          </p:cNvCxnSpPr>
          <p:nvPr/>
        </p:nvCxnSpPr>
        <p:spPr>
          <a:xfrm flipV="1">
            <a:off x="5649913" y="3716338"/>
            <a:ext cx="614362" cy="1574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Straight Connector 36"/>
          <p:cNvCxnSpPr>
            <a:stCxn id="9" idx="0"/>
            <a:endCxn id="33" idx="2"/>
          </p:cNvCxnSpPr>
          <p:nvPr/>
        </p:nvCxnSpPr>
        <p:spPr>
          <a:xfrm flipV="1">
            <a:off x="6154738" y="3716338"/>
            <a:ext cx="109537" cy="1574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Straight Connector 38"/>
          <p:cNvCxnSpPr>
            <a:stCxn id="26" idx="0"/>
            <a:endCxn id="33" idx="2"/>
          </p:cNvCxnSpPr>
          <p:nvPr/>
        </p:nvCxnSpPr>
        <p:spPr>
          <a:xfrm flipH="1" flipV="1">
            <a:off x="6264275" y="3716338"/>
            <a:ext cx="898525" cy="217487"/>
          </a:xfrm>
          <a:prstGeom prst="line">
            <a:avLst/>
          </a:prstGeom>
        </p:spPr>
        <p:style>
          <a:lnRef idx="1">
            <a:schemeClr val="accent1"/>
          </a:lnRef>
          <a:fillRef idx="0">
            <a:schemeClr val="accent1"/>
          </a:fillRef>
          <a:effectRef idx="0">
            <a:schemeClr val="accent1"/>
          </a:effectRef>
          <a:fontRef idx="minor">
            <a:schemeClr val="tx1"/>
          </a:fontRef>
        </p:style>
      </p:cxnSp>
      <p:sp>
        <p:nvSpPr>
          <p:cNvPr id="43" name="TextBox 42"/>
          <p:cNvSpPr txBox="1">
            <a:spLocks noChangeArrowheads="1"/>
          </p:cNvSpPr>
          <p:nvPr/>
        </p:nvSpPr>
        <p:spPr bwMode="auto">
          <a:xfrm>
            <a:off x="6011863" y="2536825"/>
            <a:ext cx="5048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a:t>
            </a:r>
            <a:endParaRPr lang="fr-CA" altLang="fr-FR" sz="1800" b="0"/>
          </a:p>
        </p:txBody>
      </p:sp>
      <p:cxnSp>
        <p:nvCxnSpPr>
          <p:cNvPr id="48" name="Straight Connector 47"/>
          <p:cNvCxnSpPr>
            <a:stCxn id="33" idx="0"/>
            <a:endCxn id="43" idx="2"/>
          </p:cNvCxnSpPr>
          <p:nvPr/>
        </p:nvCxnSpPr>
        <p:spPr>
          <a:xfrm flipV="1">
            <a:off x="6264275" y="2906713"/>
            <a:ext cx="0" cy="441325"/>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Straight Connector 49"/>
          <p:cNvCxnSpPr>
            <a:stCxn id="7" idx="0"/>
            <a:endCxn id="43" idx="2"/>
          </p:cNvCxnSpPr>
          <p:nvPr/>
        </p:nvCxnSpPr>
        <p:spPr>
          <a:xfrm flipV="1">
            <a:off x="5146675" y="2906713"/>
            <a:ext cx="1117600" cy="2384425"/>
          </a:xfrm>
          <a:prstGeom prst="line">
            <a:avLst/>
          </a:prstGeom>
        </p:spPr>
        <p:style>
          <a:lnRef idx="1">
            <a:schemeClr val="accent1"/>
          </a:lnRef>
          <a:fillRef idx="0">
            <a:schemeClr val="accent1"/>
          </a:fillRef>
          <a:effectRef idx="0">
            <a:schemeClr val="accent1"/>
          </a:effectRef>
          <a:fontRef idx="minor">
            <a:schemeClr val="tx1"/>
          </a:fontRef>
        </p:style>
      </p:cxnSp>
      <p:sp>
        <p:nvSpPr>
          <p:cNvPr id="53" name="TextBox 52"/>
          <p:cNvSpPr txBox="1">
            <a:spLocks noChangeArrowheads="1"/>
          </p:cNvSpPr>
          <p:nvPr/>
        </p:nvSpPr>
        <p:spPr bwMode="auto">
          <a:xfrm>
            <a:off x="6672263" y="2398713"/>
            <a:ext cx="19446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i="1">
                <a:solidFill>
                  <a:schemeClr val="tx2"/>
                </a:solidFill>
              </a:rPr>
              <a:t>On a atteint le symbole de départ!</a:t>
            </a:r>
            <a:endParaRPr lang="fr-CA" altLang="fr-FR" sz="1800" b="0" i="1">
              <a:solidFill>
                <a:schemeClr val="tx2"/>
              </a:solidFill>
            </a:endParaRPr>
          </a:p>
        </p:txBody>
      </p:sp>
    </p:spTree>
    <p:extLst>
      <p:ext uri="{BB962C8B-B14F-4D97-AF65-F5344CB8AC3E}">
        <p14:creationId xmlns:p14="http://schemas.microsoft.com/office/powerpoint/2010/main" val="27401090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3" end="3"/>
                                            </p:txEl>
                                          </p:spTgt>
                                        </p:tgtEl>
                                        <p:attrNameLst>
                                          <p:attrName>style.visibility</p:attrName>
                                        </p:attrNameLst>
                                      </p:cBhvr>
                                      <p:to>
                                        <p:strVal val="visible"/>
                                      </p:to>
                                    </p:set>
                                    <p:animEffect transition="in" filter="fade">
                                      <p:cBhvr>
                                        <p:cTn id="10" dur="500"/>
                                        <p:tgtEl>
                                          <p:spTgt spid="3">
                                            <p:txEl>
                                              <p:pRg st="3" end="3"/>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Effect transition="in" filter="fade">
                                      <p:cBhvr>
                                        <p:cTn id="13" dur="500"/>
                                        <p:tgtEl>
                                          <p:spTgt spid="3">
                                            <p:txEl>
                                              <p:pRg st="4" end="4"/>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3">
                                            <p:txEl>
                                              <p:pRg st="6" end="6"/>
                                            </p:txEl>
                                          </p:spTgt>
                                        </p:tgtEl>
                                        <p:attrNameLst>
                                          <p:attrName>style.visibility</p:attrName>
                                        </p:attrNameLst>
                                      </p:cBhvr>
                                      <p:to>
                                        <p:strVal val="visible"/>
                                      </p:to>
                                    </p:set>
                                    <p:animEffect transition="in" filter="fade">
                                      <p:cBhvr>
                                        <p:cTn id="18" dur="500"/>
                                        <p:tgtEl>
                                          <p:spTgt spid="3">
                                            <p:txEl>
                                              <p:pRg st="6" end="6"/>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animEffect transition="in" filter="fade">
                                      <p:cBhvr>
                                        <p:cTn id="21" dur="500"/>
                                        <p:tgtEl>
                                          <p:spTgt spid="3">
                                            <p:txEl>
                                              <p:pRg st="7" end="7"/>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6">
                                            <p:txEl>
                                              <p:pRg st="0" end="0"/>
                                            </p:txEl>
                                          </p:spTgt>
                                        </p:tgtEl>
                                        <p:attrNameLst>
                                          <p:attrName>style.visibility</p:attrName>
                                        </p:attrNameLst>
                                      </p:cBhvr>
                                      <p:to>
                                        <p:strVal val="visible"/>
                                      </p:to>
                                    </p:set>
                                    <p:animEffect transition="in" filter="fade">
                                      <p:cBhvr>
                                        <p:cTn id="26" dur="500"/>
                                        <p:tgtEl>
                                          <p:spTgt spid="6">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500"/>
                                        <p:tgtEl>
                                          <p:spTgt spid="7"/>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500"/>
                                        <p:tgtEl>
                                          <p:spTgt spid="8"/>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500"/>
                                        <p:tgtEl>
                                          <p:spTgt spid="12"/>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ntr" presetSubtype="0" fill="hold" nodeType="click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500"/>
                                        <p:tgtEl>
                                          <p:spTgt spid="19"/>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500"/>
                                        <p:tgtEl>
                                          <p:spTgt spid="22"/>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0" presetClass="entr" presetSubtype="0" fill="hold" nodeType="click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500"/>
                                        <p:tgtEl>
                                          <p:spTgt spid="30"/>
                                        </p:tgtEl>
                                      </p:cBhvr>
                                    </p:animEffect>
                                  </p:childTnLst>
                                </p:cTn>
                              </p:par>
                              <p:par>
                                <p:cTn id="60" presetID="10" presetClass="entr" presetSubtype="0" fill="hold" nodeType="withEffect">
                                  <p:stCondLst>
                                    <p:cond delay="0"/>
                                  </p:stCondLst>
                                  <p:childTnLst>
                                    <p:set>
                                      <p:cBhvr>
                                        <p:cTn id="61" dur="1" fill="hold">
                                          <p:stCondLst>
                                            <p:cond delay="0"/>
                                          </p:stCondLst>
                                        </p:cTn>
                                        <p:tgtEl>
                                          <p:spTgt spid="25"/>
                                        </p:tgtEl>
                                        <p:attrNameLst>
                                          <p:attrName>style.visibility</p:attrName>
                                        </p:attrNameLst>
                                      </p:cBhvr>
                                      <p:to>
                                        <p:strVal val="visible"/>
                                      </p:to>
                                    </p:set>
                                    <p:animEffect transition="in" filter="fade">
                                      <p:cBhvr>
                                        <p:cTn id="62" dur="500"/>
                                        <p:tgtEl>
                                          <p:spTgt spid="25"/>
                                        </p:tgtEl>
                                      </p:cBhvr>
                                    </p:animEffect>
                                  </p:childTnLst>
                                </p:cTn>
                              </p:par>
                              <p:par>
                                <p:cTn id="63" presetID="10" presetClass="entr" presetSubtype="0" fill="hold" nodeType="withEffect">
                                  <p:stCondLst>
                                    <p:cond delay="0"/>
                                  </p:stCondLst>
                                  <p:childTnLst>
                                    <p:set>
                                      <p:cBhvr>
                                        <p:cTn id="64" dur="1" fill="hold">
                                          <p:stCondLst>
                                            <p:cond delay="0"/>
                                          </p:stCondLst>
                                        </p:cTn>
                                        <p:tgtEl>
                                          <p:spTgt spid="32"/>
                                        </p:tgtEl>
                                        <p:attrNameLst>
                                          <p:attrName>style.visibility</p:attrName>
                                        </p:attrNameLst>
                                      </p:cBhvr>
                                      <p:to>
                                        <p:strVal val="visible"/>
                                      </p:to>
                                    </p:set>
                                    <p:animEffect transition="in" filter="fade">
                                      <p:cBhvr>
                                        <p:cTn id="65" dur="500"/>
                                        <p:tgtEl>
                                          <p:spTgt spid="32"/>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fade">
                                      <p:cBhvr>
                                        <p:cTn id="68" dur="500"/>
                                        <p:tgtEl>
                                          <p:spTgt spid="26"/>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presetSubtype="0" fill="hold" nodeType="clickEffect">
                                  <p:stCondLst>
                                    <p:cond delay="0"/>
                                  </p:stCondLst>
                                  <p:childTnLst>
                                    <p:set>
                                      <p:cBhvr>
                                        <p:cTn id="72" dur="1" fill="hold">
                                          <p:stCondLst>
                                            <p:cond delay="0"/>
                                          </p:stCondLst>
                                        </p:cTn>
                                        <p:tgtEl>
                                          <p:spTgt spid="37"/>
                                        </p:tgtEl>
                                        <p:attrNameLst>
                                          <p:attrName>style.visibility</p:attrName>
                                        </p:attrNameLst>
                                      </p:cBhvr>
                                      <p:to>
                                        <p:strVal val="visible"/>
                                      </p:to>
                                    </p:set>
                                    <p:animEffect transition="in" filter="fade">
                                      <p:cBhvr>
                                        <p:cTn id="73" dur="500"/>
                                        <p:tgtEl>
                                          <p:spTgt spid="37"/>
                                        </p:tgtEl>
                                      </p:cBhvr>
                                    </p:animEffect>
                                  </p:childTnLst>
                                </p:cTn>
                              </p:par>
                              <p:par>
                                <p:cTn id="74" presetID="10" presetClass="entr" presetSubtype="0" fill="hold" nodeType="withEffect">
                                  <p:stCondLst>
                                    <p:cond delay="0"/>
                                  </p:stCondLst>
                                  <p:childTnLst>
                                    <p:set>
                                      <p:cBhvr>
                                        <p:cTn id="75" dur="1" fill="hold">
                                          <p:stCondLst>
                                            <p:cond delay="0"/>
                                          </p:stCondLst>
                                        </p:cTn>
                                        <p:tgtEl>
                                          <p:spTgt spid="35"/>
                                        </p:tgtEl>
                                        <p:attrNameLst>
                                          <p:attrName>style.visibility</p:attrName>
                                        </p:attrNameLst>
                                      </p:cBhvr>
                                      <p:to>
                                        <p:strVal val="visible"/>
                                      </p:to>
                                    </p:set>
                                    <p:animEffect transition="in" filter="fade">
                                      <p:cBhvr>
                                        <p:cTn id="76" dur="500"/>
                                        <p:tgtEl>
                                          <p:spTgt spid="35"/>
                                        </p:tgtEl>
                                      </p:cBhvr>
                                    </p:animEffect>
                                  </p:childTnLst>
                                </p:cTn>
                              </p:par>
                              <p:par>
                                <p:cTn id="77" presetID="10" presetClass="entr" presetSubtype="0" fill="hold" nodeType="withEffect">
                                  <p:stCondLst>
                                    <p:cond delay="0"/>
                                  </p:stCondLst>
                                  <p:childTnLst>
                                    <p:set>
                                      <p:cBhvr>
                                        <p:cTn id="78" dur="1" fill="hold">
                                          <p:stCondLst>
                                            <p:cond delay="0"/>
                                          </p:stCondLst>
                                        </p:cTn>
                                        <p:tgtEl>
                                          <p:spTgt spid="39"/>
                                        </p:tgtEl>
                                        <p:attrNameLst>
                                          <p:attrName>style.visibility</p:attrName>
                                        </p:attrNameLst>
                                      </p:cBhvr>
                                      <p:to>
                                        <p:strVal val="visible"/>
                                      </p:to>
                                    </p:set>
                                    <p:animEffect transition="in" filter="fade">
                                      <p:cBhvr>
                                        <p:cTn id="79" dur="500"/>
                                        <p:tgtEl>
                                          <p:spTgt spid="39"/>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33"/>
                                        </p:tgtEl>
                                        <p:attrNameLst>
                                          <p:attrName>style.visibility</p:attrName>
                                        </p:attrNameLst>
                                      </p:cBhvr>
                                      <p:to>
                                        <p:strVal val="visible"/>
                                      </p:to>
                                    </p:set>
                                    <p:animEffect transition="in" filter="fade">
                                      <p:cBhvr>
                                        <p:cTn id="82" dur="500"/>
                                        <p:tgtEl>
                                          <p:spTgt spid="33"/>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ntr" presetSubtype="0" fill="hold" nodeType="clickEffect">
                                  <p:stCondLst>
                                    <p:cond delay="0"/>
                                  </p:stCondLst>
                                  <p:childTnLst>
                                    <p:set>
                                      <p:cBhvr>
                                        <p:cTn id="86" dur="1" fill="hold">
                                          <p:stCondLst>
                                            <p:cond delay="0"/>
                                          </p:stCondLst>
                                        </p:cTn>
                                        <p:tgtEl>
                                          <p:spTgt spid="50"/>
                                        </p:tgtEl>
                                        <p:attrNameLst>
                                          <p:attrName>style.visibility</p:attrName>
                                        </p:attrNameLst>
                                      </p:cBhvr>
                                      <p:to>
                                        <p:strVal val="visible"/>
                                      </p:to>
                                    </p:set>
                                    <p:animEffect transition="in" filter="fade">
                                      <p:cBhvr>
                                        <p:cTn id="87" dur="500"/>
                                        <p:tgtEl>
                                          <p:spTgt spid="50"/>
                                        </p:tgtEl>
                                      </p:cBhvr>
                                    </p:animEffect>
                                  </p:childTnLst>
                                </p:cTn>
                              </p:par>
                              <p:par>
                                <p:cTn id="88" presetID="10" presetClass="entr" presetSubtype="0" fill="hold" nodeType="withEffect">
                                  <p:stCondLst>
                                    <p:cond delay="0"/>
                                  </p:stCondLst>
                                  <p:childTnLst>
                                    <p:set>
                                      <p:cBhvr>
                                        <p:cTn id="89" dur="1" fill="hold">
                                          <p:stCondLst>
                                            <p:cond delay="0"/>
                                          </p:stCondLst>
                                        </p:cTn>
                                        <p:tgtEl>
                                          <p:spTgt spid="48"/>
                                        </p:tgtEl>
                                        <p:attrNameLst>
                                          <p:attrName>style.visibility</p:attrName>
                                        </p:attrNameLst>
                                      </p:cBhvr>
                                      <p:to>
                                        <p:strVal val="visible"/>
                                      </p:to>
                                    </p:set>
                                    <p:animEffect transition="in" filter="fade">
                                      <p:cBhvr>
                                        <p:cTn id="90" dur="500"/>
                                        <p:tgtEl>
                                          <p:spTgt spid="48"/>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Effect transition="in" filter="fade">
                                      <p:cBhvr>
                                        <p:cTn id="93" dur="500"/>
                                        <p:tgtEl>
                                          <p:spTgt spid="43"/>
                                        </p:tgtEl>
                                      </p:cBhvr>
                                    </p:animEffect>
                                  </p:childTnLst>
                                </p:cTn>
                              </p:par>
                            </p:childTnLst>
                          </p:cTn>
                        </p:par>
                      </p:childTnLst>
                    </p:cTn>
                  </p:par>
                  <p:par>
                    <p:cTn id="94" fill="hold" nodeType="clickPar">
                      <p:stCondLst>
                        <p:cond delay="indefinite"/>
                      </p:stCondLst>
                      <p:childTnLst>
                        <p:par>
                          <p:cTn id="95" fill="hold" nodeType="withGroup">
                            <p:stCondLst>
                              <p:cond delay="0"/>
                            </p:stCondLst>
                            <p:childTnLst>
                              <p:par>
                                <p:cTn id="96" presetID="1" presetClass="entr" presetSubtype="0" fill="hold" nodeType="clickEffect">
                                  <p:stCondLst>
                                    <p:cond delay="0"/>
                                  </p:stCondLst>
                                  <p:childTnLst>
                                    <p:set>
                                      <p:cBhvr>
                                        <p:cTn id="97" dur="1" fill="hold">
                                          <p:stCondLst>
                                            <p:cond delay="0"/>
                                          </p:stCondLst>
                                        </p:cTn>
                                        <p:tgtEl>
                                          <p:spTgt spid="5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22" grpId="0"/>
      <p:bldP spid="26" grpId="0"/>
      <p:bldP spid="33" grpId="0"/>
      <p:bldP spid="43" grpId="0"/>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 syntaxique LR</a:t>
            </a:r>
            <a:endParaRPr lang="fr-CA" dirty="0"/>
          </a:p>
        </p:txBody>
      </p:sp>
      <p:sp>
        <p:nvSpPr>
          <p:cNvPr id="19459" name="Content Placeholder 2"/>
          <p:cNvSpPr>
            <a:spLocks noGrp="1"/>
          </p:cNvSpPr>
          <p:nvPr>
            <p:ph idx="1"/>
          </p:nvPr>
        </p:nvSpPr>
        <p:spPr/>
        <p:txBody>
          <a:bodyPr/>
          <a:lstStyle/>
          <a:p>
            <a:r>
              <a:rPr lang="fr-CA" altLang="fr-FR" smtClean="0"/>
              <a:t>L’analyseur syntaxique LR est un analyseur syntaxique ascendant</a:t>
            </a:r>
          </a:p>
          <a:p>
            <a:r>
              <a:rPr lang="fr-CA" altLang="fr-FR" smtClean="0"/>
              <a:t>Il fournit une mécanisme pour construire un arbre syntaxique par incréments, sans reculer</a:t>
            </a:r>
          </a:p>
          <a:p>
            <a:r>
              <a:rPr lang="fr-CA" altLang="fr-FR" smtClean="0"/>
              <a:t>Avantages de l’analyse syntaxique LR (contre l’analyse syntaxique LL):</a:t>
            </a:r>
          </a:p>
          <a:p>
            <a:pPr lvl="1"/>
            <a:r>
              <a:rPr lang="fr-CA" altLang="fr-FR" smtClean="0"/>
              <a:t>Pas besoin d’éliminer la récursivité gauche</a:t>
            </a:r>
          </a:p>
          <a:p>
            <a:pPr lvl="1"/>
            <a:r>
              <a:rPr lang="fr-CA" altLang="fr-FR" smtClean="0"/>
              <a:t>Pas besoin de factorisation gauche</a:t>
            </a:r>
          </a:p>
          <a:p>
            <a:endParaRPr lang="fr-CA" altLang="fr-FR" smtClean="0"/>
          </a:p>
          <a:p>
            <a:r>
              <a:rPr lang="fr-CA" altLang="fr-FR" smtClean="0"/>
              <a:t>L’exemple précédent de l’analyseur syntaxique ascendant manque cette qualité prédictive</a:t>
            </a:r>
          </a:p>
          <a:p>
            <a:pPr lvl="1"/>
            <a:r>
              <a:rPr lang="fr-CA" altLang="fr-FR" smtClean="0"/>
              <a:t>Voir l’exemple sur la diapo suivante…</a:t>
            </a:r>
          </a:p>
        </p:txBody>
      </p:sp>
      <p:sp>
        <p:nvSpPr>
          <p:cNvPr id="4" name="Footer Placeholder 3"/>
          <p:cNvSpPr>
            <a:spLocks noGrp="1"/>
          </p:cNvSpPr>
          <p:nvPr>
            <p:ph type="ftr" sz="quarter" idx="10"/>
          </p:nvPr>
        </p:nvSpPr>
        <p:spPr/>
        <p:txBody>
          <a:bodyPr/>
          <a:lstStyle/>
          <a:p>
            <a:pPr>
              <a:defRPr/>
            </a:pPr>
            <a:r>
              <a:rPr lang="en-US" dirty="0" smtClean="0"/>
              <a:t>SEG2106 – Winter 2014 – Hussein Al Osman</a:t>
            </a:r>
            <a:endParaRPr lang="en-US" dirty="0"/>
          </a:p>
        </p:txBody>
      </p:sp>
      <p:sp>
        <p:nvSpPr>
          <p:cNvPr id="194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520E28D-F000-446F-80FE-7A1FAD2B08ED}" type="slidenum">
              <a:rPr lang="fr-CA" altLang="fr-FR" sz="1200" b="0" smtClean="0">
                <a:solidFill>
                  <a:srgbClr val="898989"/>
                </a:solidFill>
                <a:cs typeface="Arial" pitchFamily="34" charset="0"/>
              </a:rPr>
              <a:pPr>
                <a:spcBef>
                  <a:spcPct val="0"/>
                </a:spcBef>
                <a:spcAft>
                  <a:spcPct val="0"/>
                </a:spcAft>
                <a:buFontTx/>
                <a:buNone/>
              </a:pPr>
              <a:t>437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418092878"/>
      </p:ext>
    </p:extLst>
  </p:cSld>
  <p:clrMapOvr>
    <a:masterClrMapping/>
  </p:clrMapOvr>
  <p:timing>
    <p:tnLst>
      <p:par>
        <p:cTn id="1" dur="indefinite" restart="never" nodeType="tmRoot"/>
      </p:par>
    </p:tn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Analyseur syntaxique ascendant non prédictif</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048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95AA948-200A-4AEB-BA75-EA8CBF496919}" type="slidenum">
              <a:rPr lang="fr-CA" altLang="fr-FR" sz="1200" b="0" smtClean="0">
                <a:solidFill>
                  <a:srgbClr val="898989"/>
                </a:solidFill>
                <a:cs typeface="Arial" pitchFamily="34" charset="0"/>
              </a:rPr>
              <a:pPr>
                <a:spcBef>
                  <a:spcPct val="0"/>
                </a:spcBef>
                <a:spcAft>
                  <a:spcPct val="0"/>
                </a:spcAft>
                <a:buFontTx/>
                <a:buNone/>
              </a:pPr>
              <a:t>438</a:t>
            </a:fld>
            <a:endParaRPr lang="fr-CA" altLang="fr-FR" sz="1200" b="0" smtClean="0">
              <a:solidFill>
                <a:srgbClr val="898989"/>
              </a:solidFill>
              <a:cs typeface="Arial" pitchFamily="34" charset="0"/>
            </a:endParaRPr>
          </a:p>
        </p:txBody>
      </p:sp>
      <p:sp>
        <p:nvSpPr>
          <p:cNvPr id="6" name="Content Placeholder 2"/>
          <p:cNvSpPr>
            <a:spLocks noGrp="1"/>
          </p:cNvSpPr>
          <p:nvPr>
            <p:ph idx="1"/>
          </p:nvPr>
        </p:nvSpPr>
        <p:spPr>
          <a:xfrm>
            <a:off x="457200" y="1752600"/>
            <a:ext cx="3394075" cy="3405188"/>
          </a:xfrm>
        </p:spPr>
        <p:txBody>
          <a:bodyPr/>
          <a:lstStyle/>
          <a:p>
            <a:r>
              <a:rPr lang="fr-CA" altLang="fr-FR" smtClean="0"/>
              <a:t>Exemple:</a:t>
            </a:r>
          </a:p>
          <a:p>
            <a:r>
              <a:rPr lang="fr-CA" altLang="fr-FR" b="0" smtClean="0"/>
              <a:t>Soit la grammaire:</a:t>
            </a:r>
          </a:p>
          <a:p>
            <a:r>
              <a:rPr lang="fr-CA" altLang="fr-FR" b="0" smtClean="0">
                <a:latin typeface="Courier New" pitchFamily="49" charset="0"/>
                <a:cs typeface="Courier New" pitchFamily="49" charset="0"/>
              </a:rPr>
              <a:t>&lt;A&gt; ::= a&lt;B&gt; | acd</a:t>
            </a:r>
          </a:p>
          <a:p>
            <a:r>
              <a:rPr lang="fr-CA" altLang="fr-FR" b="0" smtClean="0">
                <a:latin typeface="Courier New" pitchFamily="49" charset="0"/>
                <a:cs typeface="Courier New" pitchFamily="49" charset="0"/>
              </a:rPr>
              <a:t>&lt;B&gt; ::= b | cd&lt;B&gt;</a:t>
            </a:r>
          </a:p>
          <a:p>
            <a:endParaRPr lang="fr-CA" altLang="fr-FR" b="0" smtClean="0"/>
          </a:p>
          <a:p>
            <a:r>
              <a:rPr lang="fr-CA" altLang="fr-FR" b="0" smtClean="0"/>
              <a:t>Et la même chaîne de donnée:</a:t>
            </a:r>
          </a:p>
          <a:p>
            <a:r>
              <a:rPr lang="fr-CA" altLang="fr-FR" b="0" smtClean="0">
                <a:latin typeface="Courier New" pitchFamily="49" charset="0"/>
                <a:cs typeface="Courier New" pitchFamily="49" charset="0"/>
              </a:rPr>
              <a:t>acdcdb</a:t>
            </a:r>
          </a:p>
          <a:p>
            <a:endParaRPr lang="fr-CA" altLang="fr-FR" b="0" smtClean="0">
              <a:latin typeface="Courier New" pitchFamily="49" charset="0"/>
              <a:cs typeface="Courier New" pitchFamily="49" charset="0"/>
            </a:endParaRPr>
          </a:p>
        </p:txBody>
      </p:sp>
      <p:sp>
        <p:nvSpPr>
          <p:cNvPr id="7" name="Content Placeholder 2"/>
          <p:cNvSpPr txBox="1">
            <a:spLocks/>
          </p:cNvSpPr>
          <p:nvPr/>
        </p:nvSpPr>
        <p:spPr bwMode="auto">
          <a:xfrm>
            <a:off x="3851275" y="1773238"/>
            <a:ext cx="4897438" cy="576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r>
              <a:rPr lang="en-CA" altLang="fr-FR" b="0" u="sng"/>
              <a:t>On peut construire l’arbre syntaxique comme suit:</a:t>
            </a:r>
          </a:p>
          <a:p>
            <a:endParaRPr lang="en-CA" altLang="fr-FR" b="0" u="sng"/>
          </a:p>
          <a:p>
            <a:endParaRPr lang="fr-CA" altLang="fr-FR" b="0">
              <a:latin typeface="Courier New" pitchFamily="49" charset="0"/>
              <a:cs typeface="Courier New" pitchFamily="49" charset="0"/>
            </a:endParaRPr>
          </a:p>
        </p:txBody>
      </p:sp>
      <p:sp>
        <p:nvSpPr>
          <p:cNvPr id="8" name="TextBox 7"/>
          <p:cNvSpPr txBox="1">
            <a:spLocks noChangeArrowheads="1"/>
          </p:cNvSpPr>
          <p:nvPr/>
        </p:nvSpPr>
        <p:spPr bwMode="auto">
          <a:xfrm>
            <a:off x="4894263"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a:t>
            </a:r>
            <a:endParaRPr lang="fr-CA" altLang="fr-FR" sz="1800" b="0"/>
          </a:p>
        </p:txBody>
      </p:sp>
      <p:sp>
        <p:nvSpPr>
          <p:cNvPr id="9" name="TextBox 8"/>
          <p:cNvSpPr txBox="1">
            <a:spLocks noChangeArrowheads="1"/>
          </p:cNvSpPr>
          <p:nvPr/>
        </p:nvSpPr>
        <p:spPr bwMode="auto">
          <a:xfrm>
            <a:off x="5399088" y="5291138"/>
            <a:ext cx="5032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c</a:t>
            </a:r>
            <a:endParaRPr lang="fr-CA" altLang="fr-FR" sz="1800" b="0"/>
          </a:p>
        </p:txBody>
      </p:sp>
      <p:sp>
        <p:nvSpPr>
          <p:cNvPr id="10" name="TextBox 9"/>
          <p:cNvSpPr txBox="1">
            <a:spLocks noChangeArrowheads="1"/>
          </p:cNvSpPr>
          <p:nvPr/>
        </p:nvSpPr>
        <p:spPr bwMode="auto">
          <a:xfrm>
            <a:off x="5902325"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d</a:t>
            </a:r>
            <a:endParaRPr lang="fr-CA" altLang="fr-FR" sz="1800" b="0"/>
          </a:p>
        </p:txBody>
      </p:sp>
      <p:sp>
        <p:nvSpPr>
          <p:cNvPr id="11" name="TextBox 10"/>
          <p:cNvSpPr txBox="1">
            <a:spLocks noChangeArrowheads="1"/>
          </p:cNvSpPr>
          <p:nvPr/>
        </p:nvSpPr>
        <p:spPr bwMode="auto">
          <a:xfrm>
            <a:off x="6407150" y="5291138"/>
            <a:ext cx="5032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c</a:t>
            </a:r>
            <a:endParaRPr lang="fr-CA" altLang="fr-FR" sz="1800" b="0"/>
          </a:p>
        </p:txBody>
      </p:sp>
      <p:sp>
        <p:nvSpPr>
          <p:cNvPr id="12" name="TextBox 11"/>
          <p:cNvSpPr txBox="1">
            <a:spLocks noChangeArrowheads="1"/>
          </p:cNvSpPr>
          <p:nvPr/>
        </p:nvSpPr>
        <p:spPr bwMode="auto">
          <a:xfrm>
            <a:off x="6910388" y="5291138"/>
            <a:ext cx="5048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d</a:t>
            </a:r>
            <a:endParaRPr lang="fr-CA" altLang="fr-FR" sz="1800" b="0"/>
          </a:p>
        </p:txBody>
      </p:sp>
      <p:sp>
        <p:nvSpPr>
          <p:cNvPr id="13" name="TextBox 12"/>
          <p:cNvSpPr txBox="1">
            <a:spLocks noChangeArrowheads="1"/>
          </p:cNvSpPr>
          <p:nvPr/>
        </p:nvSpPr>
        <p:spPr bwMode="auto">
          <a:xfrm>
            <a:off x="7415213" y="5291138"/>
            <a:ext cx="5032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b</a:t>
            </a:r>
            <a:endParaRPr lang="fr-CA" altLang="fr-FR" sz="1800" b="0"/>
          </a:p>
        </p:txBody>
      </p:sp>
      <p:sp>
        <p:nvSpPr>
          <p:cNvPr id="24" name="TextBox 23"/>
          <p:cNvSpPr txBox="1">
            <a:spLocks noChangeArrowheads="1"/>
          </p:cNvSpPr>
          <p:nvPr/>
        </p:nvSpPr>
        <p:spPr bwMode="auto">
          <a:xfrm>
            <a:off x="5399088" y="4289425"/>
            <a:ext cx="5032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a:t>A</a:t>
            </a:r>
            <a:endParaRPr lang="fr-CA" altLang="fr-FR" sz="1800" b="0"/>
          </a:p>
        </p:txBody>
      </p:sp>
      <p:cxnSp>
        <p:nvCxnSpPr>
          <p:cNvPr id="26" name="Straight Connector 25"/>
          <p:cNvCxnSpPr>
            <a:stCxn id="8" idx="0"/>
            <a:endCxn id="24" idx="2"/>
          </p:cNvCxnSpPr>
          <p:nvPr/>
        </p:nvCxnSpPr>
        <p:spPr>
          <a:xfrm flipV="1">
            <a:off x="5146675" y="4659313"/>
            <a:ext cx="503238" cy="631825"/>
          </a:xfrm>
          <a:prstGeom prst="line">
            <a:avLst/>
          </a:prstGeom>
        </p:spPr>
        <p:style>
          <a:lnRef idx="1">
            <a:schemeClr val="accent1"/>
          </a:lnRef>
          <a:fillRef idx="0">
            <a:schemeClr val="accent1"/>
          </a:fillRef>
          <a:effectRef idx="0">
            <a:schemeClr val="accent1"/>
          </a:effectRef>
          <a:fontRef idx="minor">
            <a:schemeClr val="tx1"/>
          </a:fontRef>
        </p:style>
      </p:cxnSp>
      <p:sp>
        <p:nvSpPr>
          <p:cNvPr id="27" name="TextBox 26"/>
          <p:cNvSpPr txBox="1">
            <a:spLocks noChangeArrowheads="1"/>
          </p:cNvSpPr>
          <p:nvPr/>
        </p:nvSpPr>
        <p:spPr bwMode="auto">
          <a:xfrm>
            <a:off x="6046788" y="3687763"/>
            <a:ext cx="27019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800" b="0" i="1">
                <a:solidFill>
                  <a:schemeClr val="tx2"/>
                </a:solidFill>
              </a:rPr>
              <a:t>On a atteint le symbole de départ trop tôt!</a:t>
            </a:r>
          </a:p>
          <a:p>
            <a:pPr algn="ctr" eaLnBrk="1" hangingPunct="1">
              <a:spcBef>
                <a:spcPct val="0"/>
              </a:spcBef>
              <a:spcAft>
                <a:spcPct val="0"/>
              </a:spcAft>
              <a:buFontTx/>
              <a:buNone/>
            </a:pPr>
            <a:r>
              <a:rPr lang="en-CA" altLang="fr-FR" sz="1800" b="0" i="1">
                <a:solidFill>
                  <a:schemeClr val="tx2"/>
                </a:solidFill>
              </a:rPr>
              <a:t>On n’a pas effectuer le restant de la chaîne…</a:t>
            </a:r>
            <a:endParaRPr lang="fr-CA" altLang="fr-FR" sz="1800" b="0" i="1">
              <a:solidFill>
                <a:schemeClr val="tx2"/>
              </a:solidFill>
            </a:endParaRPr>
          </a:p>
        </p:txBody>
      </p:sp>
      <p:cxnSp>
        <p:nvCxnSpPr>
          <p:cNvPr id="31" name="Straight Connector 30"/>
          <p:cNvCxnSpPr>
            <a:stCxn id="24" idx="2"/>
            <a:endCxn id="9" idx="0"/>
          </p:cNvCxnSpPr>
          <p:nvPr/>
        </p:nvCxnSpPr>
        <p:spPr>
          <a:xfrm>
            <a:off x="5649913" y="4659313"/>
            <a:ext cx="0" cy="631825"/>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Straight Connector 34"/>
          <p:cNvCxnSpPr>
            <a:stCxn id="24" idx="2"/>
            <a:endCxn id="10" idx="0"/>
          </p:cNvCxnSpPr>
          <p:nvPr/>
        </p:nvCxnSpPr>
        <p:spPr>
          <a:xfrm>
            <a:off x="5649913" y="4659313"/>
            <a:ext cx="504825" cy="631825"/>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660094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fade">
                                      <p:cBhvr>
                                        <p:cTn id="7" dur="500"/>
                                        <p:tgtEl>
                                          <p:spTgt spid="6">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fade">
                                      <p:cBhvr>
                                        <p:cTn id="10" dur="500"/>
                                        <p:tgtEl>
                                          <p:spTgt spid="6">
                                            <p:txEl>
                                              <p:pRg st="2" end="2"/>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animEffect transition="in" filter="fade">
                                      <p:cBhvr>
                                        <p:cTn id="13" dur="500"/>
                                        <p:tgtEl>
                                          <p:spTgt spid="6">
                                            <p:txEl>
                                              <p:pRg st="3" end="3"/>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6">
                                            <p:txEl>
                                              <p:pRg st="5" end="5"/>
                                            </p:txEl>
                                          </p:spTgt>
                                        </p:tgtEl>
                                        <p:attrNameLst>
                                          <p:attrName>style.visibility</p:attrName>
                                        </p:attrNameLst>
                                      </p:cBhvr>
                                      <p:to>
                                        <p:strVal val="visible"/>
                                      </p:to>
                                    </p:set>
                                    <p:animEffect transition="in" filter="fade">
                                      <p:cBhvr>
                                        <p:cTn id="18" dur="500"/>
                                        <p:tgtEl>
                                          <p:spTgt spid="6">
                                            <p:txEl>
                                              <p:pRg st="5" end="5"/>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6">
                                            <p:txEl>
                                              <p:pRg st="6" end="6"/>
                                            </p:txEl>
                                          </p:spTgt>
                                        </p:tgtEl>
                                        <p:attrNameLst>
                                          <p:attrName>style.visibility</p:attrName>
                                        </p:attrNameLst>
                                      </p:cBhvr>
                                      <p:to>
                                        <p:strVal val="visible"/>
                                      </p:to>
                                    </p:set>
                                    <p:animEffect transition="in" filter="fade">
                                      <p:cBhvr>
                                        <p:cTn id="21" dur="500"/>
                                        <p:tgtEl>
                                          <p:spTgt spid="6">
                                            <p:txEl>
                                              <p:pRg st="6" end="6"/>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7">
                                            <p:txEl>
                                              <p:pRg st="0" end="0"/>
                                            </p:txEl>
                                          </p:spTgt>
                                        </p:tgtEl>
                                        <p:attrNameLst>
                                          <p:attrName>style.visibility</p:attrName>
                                        </p:attrNameLst>
                                      </p:cBhvr>
                                      <p:to>
                                        <p:strVal val="visible"/>
                                      </p:to>
                                    </p:set>
                                    <p:animEffect transition="in" filter="fade">
                                      <p:cBhvr>
                                        <p:cTn id="26" dur="500"/>
                                        <p:tgtEl>
                                          <p:spTgt spid="7">
                                            <p:txEl>
                                              <p:pRg st="0" end="0"/>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500"/>
                                        <p:tgtEl>
                                          <p:spTgt spid="1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fade">
                                      <p:cBhvr>
                                        <p:cTn id="51" dur="500"/>
                                        <p:tgtEl>
                                          <p:spTgt spid="24"/>
                                        </p:tgtEl>
                                      </p:cBhvr>
                                    </p:animEffect>
                                  </p:childTnLst>
                                </p:cTn>
                              </p:par>
                              <p:par>
                                <p:cTn id="52" presetID="10" presetClass="entr" presetSubtype="0" fill="hold" nodeType="with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fade">
                                      <p:cBhvr>
                                        <p:cTn id="54" dur="500"/>
                                        <p:tgtEl>
                                          <p:spTgt spid="26"/>
                                        </p:tgtEl>
                                      </p:cBhvr>
                                    </p:animEffect>
                                  </p:childTnLst>
                                </p:cTn>
                              </p:par>
                              <p:par>
                                <p:cTn id="55" presetID="10" presetClass="entr" presetSubtype="0" fill="hold" nodeType="withEffect">
                                  <p:stCondLst>
                                    <p:cond delay="0"/>
                                  </p:stCondLst>
                                  <p:childTnLst>
                                    <p:set>
                                      <p:cBhvr>
                                        <p:cTn id="56" dur="1" fill="hold">
                                          <p:stCondLst>
                                            <p:cond delay="0"/>
                                          </p:stCondLst>
                                        </p:cTn>
                                        <p:tgtEl>
                                          <p:spTgt spid="31"/>
                                        </p:tgtEl>
                                        <p:attrNameLst>
                                          <p:attrName>style.visibility</p:attrName>
                                        </p:attrNameLst>
                                      </p:cBhvr>
                                      <p:to>
                                        <p:strVal val="visible"/>
                                      </p:to>
                                    </p:set>
                                    <p:animEffect transition="in" filter="fade">
                                      <p:cBhvr>
                                        <p:cTn id="57" dur="500"/>
                                        <p:tgtEl>
                                          <p:spTgt spid="31"/>
                                        </p:tgtEl>
                                      </p:cBhvr>
                                    </p:animEffect>
                                  </p:childTnLst>
                                </p:cTn>
                              </p:par>
                              <p:par>
                                <p:cTn id="58" presetID="10" presetClass="entr" presetSubtype="0" fill="hold" nodeType="withEffect">
                                  <p:stCondLst>
                                    <p:cond delay="0"/>
                                  </p:stCondLst>
                                  <p:childTnLst>
                                    <p:set>
                                      <p:cBhvr>
                                        <p:cTn id="59" dur="1" fill="hold">
                                          <p:stCondLst>
                                            <p:cond delay="0"/>
                                          </p:stCondLst>
                                        </p:cTn>
                                        <p:tgtEl>
                                          <p:spTgt spid="35"/>
                                        </p:tgtEl>
                                        <p:attrNameLst>
                                          <p:attrName>style.visibility</p:attrName>
                                        </p:attrNameLst>
                                      </p:cBhvr>
                                      <p:to>
                                        <p:strVal val="visible"/>
                                      </p:to>
                                    </p:set>
                                    <p:animEffect transition="in" filter="fade">
                                      <p:cBhvr>
                                        <p:cTn id="60" dur="500"/>
                                        <p:tgtEl>
                                          <p:spTgt spid="35"/>
                                        </p:tgtEl>
                                      </p:cBhvr>
                                    </p:animEffect>
                                  </p:childTnLst>
                                </p:cTn>
                              </p:par>
                            </p:childTnLst>
                          </p:cTn>
                        </p:par>
                      </p:childTnLst>
                    </p:cTn>
                  </p:par>
                  <p:par>
                    <p:cTn id="61" fill="hold" nodeType="clickPar">
                      <p:stCondLst>
                        <p:cond delay="indefinite"/>
                      </p:stCondLst>
                      <p:childTnLst>
                        <p:par>
                          <p:cTn id="62" fill="hold" nodeType="withGroup">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27"/>
                                        </p:tgtEl>
                                        <p:attrNameLst>
                                          <p:attrName>style.visibility</p:attrName>
                                        </p:attrNameLst>
                                      </p:cBhvr>
                                      <p:to>
                                        <p:strVal val="visible"/>
                                      </p:to>
                                    </p:set>
                                    <p:animEffect transition="in" filter="fade">
                                      <p:cBhvr>
                                        <p:cTn id="65"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P spid="12" grpId="0"/>
      <p:bldP spid="13" grpId="0"/>
      <p:bldP spid="24" grpId="0"/>
      <p:bldP spid="27"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De retour aux analyseurs syntaxiques LR</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Les analyseurs syntaxiques LR comptent sur deux actions principales qu’ils effectuent durant l’analyse syntaxique:</a:t>
            </a:r>
          </a:p>
          <a:p>
            <a:pPr lvl="1">
              <a:buFont typeface="Arial" charset="0"/>
              <a:buChar char="•"/>
              <a:defRPr/>
            </a:pPr>
            <a:r>
              <a:rPr lang="fr-CA" b="1" dirty="0" smtClean="0"/>
              <a:t>Décalage:</a:t>
            </a:r>
            <a:r>
              <a:rPr lang="fr-CA" dirty="0" smtClean="0"/>
              <a:t> avance la chaîne de donnée par un seul symbole</a:t>
            </a:r>
          </a:p>
          <a:p>
            <a:pPr lvl="1">
              <a:buFont typeface="Arial" charset="0"/>
              <a:buChar char="•"/>
              <a:defRPr/>
            </a:pPr>
            <a:r>
              <a:rPr lang="fr-CA" b="1" dirty="0" smtClean="0"/>
              <a:t>Réduction: </a:t>
            </a:r>
            <a:r>
              <a:rPr lang="fr-CA" dirty="0" smtClean="0"/>
              <a:t>on a déjà discuté de cette action précédemment </a:t>
            </a:r>
          </a:p>
          <a:p>
            <a:pPr marL="274637" lvl="1" indent="0">
              <a:buFont typeface="Arial" charset="0"/>
              <a:buNone/>
              <a:defRPr/>
            </a:pPr>
            <a:r>
              <a:rPr lang="fr-CA" i="1" dirty="0" smtClean="0"/>
              <a:t>(prendre un groupe de symboles et les réduire en un non-terminal)</a:t>
            </a:r>
          </a:p>
          <a:p>
            <a:pPr indent="-182563">
              <a:buFont typeface="Arial" charset="0"/>
              <a:buNone/>
              <a:defRPr/>
            </a:pPr>
            <a:r>
              <a:rPr lang="fr-CA" dirty="0" smtClean="0"/>
              <a:t>Si la chaîne de donnée ne contient pas d’erreurs (est une phrase de la grammaire):</a:t>
            </a:r>
          </a:p>
          <a:p>
            <a:pPr lvl="1">
              <a:buFont typeface="Arial" charset="0"/>
              <a:buChar char="•"/>
              <a:defRPr/>
            </a:pPr>
            <a:r>
              <a:rPr lang="fr-CA" dirty="0" smtClean="0"/>
              <a:t>L’analyseur syntaxique continue à effectuer ces actions jusqu’à ce que toute la donnée soit consommée</a:t>
            </a:r>
          </a:p>
          <a:p>
            <a:pPr lvl="1">
              <a:buFont typeface="Arial" charset="0"/>
              <a:buChar char="•"/>
              <a:defRPr/>
            </a:pPr>
            <a:r>
              <a:rPr lang="fr-CA" dirty="0" smtClean="0"/>
              <a:t>A ce point, l’arbre syntaxique est complété, et le symbole de départ se trouve dans sa racine</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15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7B61C0F-CF94-4D9E-89CB-0877995EAD0A}" type="slidenum">
              <a:rPr lang="fr-CA" altLang="fr-FR" sz="1200" b="0" smtClean="0">
                <a:solidFill>
                  <a:srgbClr val="898989"/>
                </a:solidFill>
                <a:cs typeface="Arial" pitchFamily="34" charset="0"/>
              </a:rPr>
              <a:pPr>
                <a:spcBef>
                  <a:spcPct val="0"/>
                </a:spcBef>
                <a:spcAft>
                  <a:spcPct val="0"/>
                </a:spcAft>
                <a:buFontTx/>
                <a:buNone/>
              </a:pPr>
              <a:t>439</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063931935"/>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Exemple – Définition du problème</a:t>
            </a:r>
            <a:endParaRPr lang="fr-FR" dirty="0"/>
          </a:p>
        </p:txBody>
      </p:sp>
      <p:sp>
        <p:nvSpPr>
          <p:cNvPr id="32771" name="Content Placeholder 2"/>
          <p:cNvSpPr>
            <a:spLocks noGrp="1"/>
          </p:cNvSpPr>
          <p:nvPr>
            <p:ph idx="1"/>
          </p:nvPr>
        </p:nvSpPr>
        <p:spPr/>
        <p:txBody>
          <a:bodyPr/>
          <a:lstStyle/>
          <a:p>
            <a:r>
              <a:rPr lang="fr-CA" altLang="fr-FR" smtClean="0"/>
              <a:t>Nous voulons concevoir le logiciel pour un simple Terminal de Point de Vente qui fonctionne comme suit:</a:t>
            </a:r>
            <a:endParaRPr lang="fr-FR" altLang="fr-FR" smtClean="0"/>
          </a:p>
          <a:p>
            <a:pPr marL="800100" lvl="1" indent="-342900"/>
            <a:r>
              <a:rPr lang="fr-CA" altLang="fr-FR" smtClean="0"/>
              <a:t>Affiche la somme d'argent à payer pour les marchandises qui vont être achetés par l’utilisateur</a:t>
            </a:r>
          </a:p>
          <a:p>
            <a:pPr marL="800100" lvl="1" indent="-342900"/>
            <a:r>
              <a:rPr lang="fr-CA" altLang="fr-FR" smtClean="0"/>
              <a:t>Demande à l'utilisateur d'insérer une carte bancaire (débit ou crédit)</a:t>
            </a:r>
            <a:endParaRPr lang="fr-FR" altLang="fr-FR" smtClean="0"/>
          </a:p>
          <a:p>
            <a:pPr marL="800100" lvl="1" indent="-342900"/>
            <a:r>
              <a:rPr lang="fr-CA" altLang="fr-FR" smtClean="0"/>
              <a:t>Si l'utilisateur insère une carte de débit, il est invité à choisir le type de compte</a:t>
            </a:r>
            <a:endParaRPr lang="fr-FR" altLang="fr-FR" smtClean="0"/>
          </a:p>
          <a:p>
            <a:pPr marL="800100" lvl="1" indent="-342900"/>
            <a:r>
              <a:rPr lang="fr-CA" altLang="fr-FR" smtClean="0"/>
              <a:t>Demande à l'utilisateur d'entrer un numéro d'identification</a:t>
            </a:r>
            <a:endParaRPr lang="fr-FR" altLang="fr-FR" smtClean="0"/>
          </a:p>
          <a:p>
            <a:pPr marL="800100" lvl="1" indent="-342900"/>
            <a:r>
              <a:rPr lang="fr-CA" altLang="fr-FR" smtClean="0"/>
              <a:t>Vérifie le numéro d'identification contre celui qui est stocké sur la puce</a:t>
            </a:r>
            <a:endParaRPr lang="fr-FR" altLang="fr-FR" smtClean="0"/>
          </a:p>
          <a:p>
            <a:pPr marL="800100" lvl="1" indent="-342900"/>
            <a:r>
              <a:rPr lang="fr-CA" altLang="fr-FR" smtClean="0"/>
              <a:t>Communique avec la banque associée avec la carte afin d'effectuer la transaction</a:t>
            </a:r>
            <a:endParaRPr lang="fr-FR" altLang="fr-FR" smtClean="0"/>
          </a:p>
        </p:txBody>
      </p:sp>
      <p:sp>
        <p:nvSpPr>
          <p:cNvPr id="32772" name="Footer Placeholder 3"/>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5" name="Slide Number Placeholder 4"/>
          <p:cNvSpPr>
            <a:spLocks noGrp="1"/>
          </p:cNvSpPr>
          <p:nvPr>
            <p:ph type="sldNum" sz="quarter" idx="10"/>
          </p:nvPr>
        </p:nvSpPr>
        <p:spPr/>
        <p:txBody>
          <a:bodyPr/>
          <a:lstStyle/>
          <a:p>
            <a:pPr>
              <a:defRPr/>
            </a:pPr>
            <a:fld id="{79DBCB9E-97D0-407A-ABB4-C4D498D768DE}" type="slidenum">
              <a:rPr lang="fr-CA" smtClean="0">
                <a:solidFill>
                  <a:srgbClr val="000000">
                    <a:tint val="75000"/>
                  </a:srgbClr>
                </a:solidFill>
              </a:rPr>
              <a:pPr>
                <a:defRPr/>
              </a:pPr>
              <a:t>44</a:t>
            </a:fld>
            <a:endParaRPr lang="fr-CA">
              <a:solidFill>
                <a:srgbClr val="000000">
                  <a:tint val="75000"/>
                </a:srgbClr>
              </a:solidFill>
            </a:endParaRPr>
          </a:p>
        </p:txBody>
      </p:sp>
    </p:spTree>
    <p:extLst>
      <p:ext uri="{BB962C8B-B14F-4D97-AF65-F5344CB8AC3E}">
        <p14:creationId xmlns:p14="http://schemas.microsoft.com/office/powerpoint/2010/main" val="3737339164"/>
      </p:ext>
    </p:extLst>
  </p:cSld>
  <p:clrMapOvr>
    <a:masterClrMapping/>
  </p:clrMapOvr>
  <p:timing>
    <p:tnLst>
      <p:par>
        <p:cTn id="1" dur="indefinite" restart="never" nodeType="tmRoot"/>
      </p:par>
    </p:tn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Analyseurs syntaxiques LR</a:t>
            </a:r>
            <a:endParaRPr lang="fr-CA" dirty="0"/>
          </a:p>
        </p:txBody>
      </p:sp>
      <p:sp>
        <p:nvSpPr>
          <p:cNvPr id="22531" name="Content Placeholder 2"/>
          <p:cNvSpPr>
            <a:spLocks noGrp="1"/>
          </p:cNvSpPr>
          <p:nvPr>
            <p:ph idx="1"/>
          </p:nvPr>
        </p:nvSpPr>
        <p:spPr/>
        <p:txBody>
          <a:bodyPr/>
          <a:lstStyle/>
          <a:p>
            <a:r>
              <a:rPr lang="fr-CA" altLang="fr-FR" smtClean="0"/>
              <a:t>Les analyseurs syntaxiques LR </a:t>
            </a:r>
            <a:r>
              <a:rPr lang="fr-CA" altLang="fr-FR" u="sng" smtClean="0"/>
              <a:t>DOIVENT</a:t>
            </a:r>
            <a:r>
              <a:rPr lang="fr-CA" altLang="fr-FR" smtClean="0"/>
              <a:t> savoir quand décaler et quand réduire…</a:t>
            </a:r>
          </a:p>
          <a:p>
            <a:pPr lvl="1"/>
            <a:r>
              <a:rPr lang="fr-CA" altLang="fr-FR" smtClean="0"/>
              <a:t>Cette qualité les rend prédictifs</a:t>
            </a:r>
          </a:p>
          <a:p>
            <a:pPr lvl="1"/>
            <a:r>
              <a:rPr lang="fr-CA" altLang="fr-FR" smtClean="0"/>
              <a:t>Les empêche de reculer (évite de deviner)</a:t>
            </a:r>
          </a:p>
          <a:p>
            <a:pPr lvl="1"/>
            <a:endParaRPr lang="fr-CA" altLang="fr-FR" smtClean="0"/>
          </a:p>
          <a:p>
            <a:r>
              <a:rPr lang="fr-CA" altLang="fr-FR" smtClean="0"/>
              <a:t>Les analyseurs syntaxiques LR regardent souvent à l’avant (à droite) vers le symbole scanné suivant, avant de décider quoi faire avec les symboles scannés précédents</a:t>
            </a:r>
          </a:p>
          <a:p>
            <a:pPr lvl="1"/>
            <a:endParaRPr lang="fr-CA" altLang="fr-FR" smtClean="0"/>
          </a:p>
          <a:p>
            <a:pPr lvl="1"/>
            <a:endParaRPr lang="fr-CA" altLang="fr-FR" smtClean="0"/>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253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AD63440-8791-48E1-91EA-A7E26DB500D8}" type="slidenum">
              <a:rPr lang="fr-CA" altLang="fr-FR" sz="1200" b="0" smtClean="0">
                <a:solidFill>
                  <a:srgbClr val="898989"/>
                </a:solidFill>
                <a:cs typeface="Arial" pitchFamily="34" charset="0"/>
              </a:rPr>
              <a:pPr>
                <a:spcBef>
                  <a:spcPct val="0"/>
                </a:spcBef>
                <a:spcAft>
                  <a:spcPct val="0"/>
                </a:spcAft>
                <a:buFontTx/>
                <a:buNone/>
              </a:pPr>
              <a:t>440</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832126451"/>
      </p:ext>
    </p:extLst>
  </p:cSld>
  <p:clrMapOvr>
    <a:masterClrMapping/>
  </p:clrMapOvr>
  <p:timing>
    <p:tnLst>
      <p:par>
        <p:cTn id="1" dur="indefinite" restart="never" nodeType="tmRoot"/>
      </p:par>
    </p:tn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Décalage et réduction</a:t>
            </a:r>
            <a:endParaRPr lang="fr-CA" dirty="0"/>
          </a:p>
        </p:txBody>
      </p:sp>
      <p:sp>
        <p:nvSpPr>
          <p:cNvPr id="23555" name="Content Placeholder 2"/>
          <p:cNvSpPr>
            <a:spLocks noGrp="1"/>
          </p:cNvSpPr>
          <p:nvPr>
            <p:ph idx="1"/>
          </p:nvPr>
        </p:nvSpPr>
        <p:spPr/>
        <p:txBody>
          <a:bodyPr/>
          <a:lstStyle/>
          <a:p>
            <a:r>
              <a:rPr lang="fr-CA" altLang="fr-FR" smtClean="0"/>
              <a:t>Les analyseurs syntaxiques LR séparent la forme propositionnelle en deux parties:</a:t>
            </a:r>
          </a:p>
          <a:p>
            <a:pPr lvl="1"/>
            <a:r>
              <a:rPr lang="fr-CA" altLang="fr-FR" b="1" smtClean="0"/>
              <a:t>La partie analysée: </a:t>
            </a:r>
            <a:r>
              <a:rPr lang="fr-CA" altLang="fr-FR" smtClean="0"/>
              <a:t>séquence de terminaux et non-terminaux</a:t>
            </a:r>
            <a:endParaRPr lang="fr-CA" altLang="fr-FR" b="1" smtClean="0"/>
          </a:p>
          <a:p>
            <a:pPr lvl="1"/>
            <a:r>
              <a:rPr lang="fr-CA" altLang="fr-FR" b="1" smtClean="0"/>
              <a:t>La partie non-analysée: </a:t>
            </a:r>
            <a:r>
              <a:rPr lang="fr-CA" altLang="fr-FR" smtClean="0"/>
              <a:t>séquence de terminaux</a:t>
            </a:r>
          </a:p>
          <a:p>
            <a:pPr lvl="1"/>
            <a:endParaRPr lang="fr-CA" altLang="fr-FR" smtClean="0"/>
          </a:p>
          <a:p>
            <a:r>
              <a:rPr lang="fr-CA" altLang="fr-FR" smtClean="0"/>
              <a:t>Par exemple, pour la forme propositionnelle suivante:</a:t>
            </a:r>
          </a:p>
          <a:p>
            <a:endParaRPr lang="fr-CA" altLang="fr-FR" smtClean="0"/>
          </a:p>
          <a:p>
            <a:endParaRPr lang="fr-CA" altLang="fr-FR" smtClean="0"/>
          </a:p>
          <a:p>
            <a:pPr algn="ctr"/>
            <a:r>
              <a:rPr lang="fr-CA" altLang="fr-FR" sz="2400" smtClean="0">
                <a:latin typeface="Courier New" pitchFamily="49" charset="0"/>
                <a:cs typeface="Courier New" pitchFamily="49" charset="0"/>
              </a:rPr>
              <a:t>a A b c d </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355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D7F6943-6676-4A56-A661-CD351D5A68BB}" type="slidenum">
              <a:rPr lang="fr-CA" altLang="fr-FR" sz="1200" b="0" smtClean="0">
                <a:solidFill>
                  <a:srgbClr val="898989"/>
                </a:solidFill>
                <a:cs typeface="Arial" pitchFamily="34" charset="0"/>
              </a:rPr>
              <a:pPr>
                <a:spcBef>
                  <a:spcPct val="0"/>
                </a:spcBef>
                <a:spcAft>
                  <a:spcPct val="0"/>
                </a:spcAft>
                <a:buFontTx/>
                <a:buNone/>
              </a:pPr>
              <a:t>441</a:t>
            </a:fld>
            <a:endParaRPr lang="fr-CA" altLang="fr-FR" sz="1200" b="0" smtClean="0">
              <a:solidFill>
                <a:srgbClr val="898989"/>
              </a:solidFill>
              <a:cs typeface="Arial" pitchFamily="34" charset="0"/>
            </a:endParaRPr>
          </a:p>
        </p:txBody>
      </p:sp>
      <p:sp>
        <p:nvSpPr>
          <p:cNvPr id="9" name="Isosceles Triangle 8"/>
          <p:cNvSpPr/>
          <p:nvPr/>
        </p:nvSpPr>
        <p:spPr>
          <a:xfrm>
            <a:off x="4295775" y="5229225"/>
            <a:ext cx="287338" cy="28892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0" name="Left Brace 9"/>
          <p:cNvSpPr/>
          <p:nvPr/>
        </p:nvSpPr>
        <p:spPr>
          <a:xfrm rot="5400000" flipV="1">
            <a:off x="3709194" y="4437856"/>
            <a:ext cx="358775" cy="792163"/>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11" name="TextBox 10"/>
          <p:cNvSpPr txBox="1">
            <a:spLocks noChangeArrowheads="1"/>
          </p:cNvSpPr>
          <p:nvPr/>
        </p:nvSpPr>
        <p:spPr bwMode="auto">
          <a:xfrm>
            <a:off x="3257550" y="4221163"/>
            <a:ext cx="11699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200" b="0"/>
              <a:t>Partie analysée</a:t>
            </a:r>
            <a:endParaRPr lang="en-CA" altLang="fr-FR" sz="1200" b="0"/>
          </a:p>
        </p:txBody>
      </p:sp>
      <p:sp>
        <p:nvSpPr>
          <p:cNvPr id="12" name="Left Brace 11"/>
          <p:cNvSpPr/>
          <p:nvPr/>
        </p:nvSpPr>
        <p:spPr>
          <a:xfrm rot="5400000" flipV="1">
            <a:off x="4645025" y="4581525"/>
            <a:ext cx="358775" cy="504825"/>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eaLnBrk="1" hangingPunct="1">
              <a:defRPr/>
            </a:pPr>
            <a:endParaRPr lang="fr-CA"/>
          </a:p>
        </p:txBody>
      </p:sp>
      <p:sp>
        <p:nvSpPr>
          <p:cNvPr id="13" name="TextBox 12"/>
          <p:cNvSpPr txBox="1">
            <a:spLocks noChangeArrowheads="1"/>
          </p:cNvSpPr>
          <p:nvPr/>
        </p:nvSpPr>
        <p:spPr bwMode="auto">
          <a:xfrm>
            <a:off x="4194175" y="4221163"/>
            <a:ext cx="1260475"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Partie non-analysée</a:t>
            </a:r>
            <a:endParaRPr lang="fr-CA" altLang="fr-FR" sz="1200" b="0"/>
          </a:p>
        </p:txBody>
      </p:sp>
      <p:sp>
        <p:nvSpPr>
          <p:cNvPr id="14" name="TextBox 13"/>
          <p:cNvSpPr txBox="1">
            <a:spLocks noChangeArrowheads="1"/>
          </p:cNvSpPr>
          <p:nvPr/>
        </p:nvSpPr>
        <p:spPr bwMode="auto">
          <a:xfrm>
            <a:off x="4106863" y="5600700"/>
            <a:ext cx="9699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200" b="0"/>
              <a:t>marqueur</a:t>
            </a:r>
            <a:endParaRPr lang="fr-CA" altLang="fr-FR" sz="1400" b="0"/>
          </a:p>
        </p:txBody>
      </p:sp>
    </p:spTree>
    <p:extLst>
      <p:ext uri="{BB962C8B-B14F-4D97-AF65-F5344CB8AC3E}">
        <p14:creationId xmlns:p14="http://schemas.microsoft.com/office/powerpoint/2010/main" val="23513410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fade">
                                      <p:cBhvr>
                                        <p:cTn id="18" dur="500"/>
                                        <p:tgtEl>
                                          <p:spTgt spid="12"/>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p:bldP spid="12" grpId="0" animBg="1"/>
      <p:bldP spid="13" grpId="0"/>
      <p:bldP spid="14" grpId="0"/>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Décalage et réduction</a:t>
            </a:r>
            <a:endParaRPr lang="fr-CA" dirty="0"/>
          </a:p>
        </p:txBody>
      </p:sp>
      <p:sp>
        <p:nvSpPr>
          <p:cNvPr id="3" name="Content Placeholder 2"/>
          <p:cNvSpPr>
            <a:spLocks noGrp="1"/>
          </p:cNvSpPr>
          <p:nvPr>
            <p:ph idx="1"/>
          </p:nvPr>
        </p:nvSpPr>
        <p:spPr>
          <a:xfrm>
            <a:off x="457200" y="1752600"/>
            <a:ext cx="7620000" cy="3548063"/>
          </a:xfrm>
        </p:spPr>
        <p:txBody>
          <a:bodyPr/>
          <a:lstStyle/>
          <a:p>
            <a:pPr>
              <a:buFont typeface="Arial" charset="0"/>
              <a:buNone/>
              <a:defRPr/>
            </a:pPr>
            <a:r>
              <a:rPr lang="fr-CA" dirty="0" smtClean="0"/>
              <a:t>Alors, on définit l’opération:</a:t>
            </a:r>
          </a:p>
          <a:p>
            <a:pPr lvl="1">
              <a:buFont typeface="Arial" charset="0"/>
              <a:buChar char="•"/>
              <a:defRPr/>
            </a:pPr>
            <a:r>
              <a:rPr lang="fr-CA" b="1" dirty="0" smtClean="0"/>
              <a:t>Décalage: </a:t>
            </a:r>
            <a:r>
              <a:rPr lang="fr-CA" dirty="0" smtClean="0"/>
              <a:t>on bouge le marqueur vers la droite</a:t>
            </a:r>
          </a:p>
          <a:p>
            <a:pPr marL="274637" lvl="1" indent="0">
              <a:buFont typeface="Arial" charset="0"/>
              <a:buNone/>
              <a:defRPr/>
            </a:pPr>
            <a:endParaRPr lang="fr-CA" dirty="0" smtClean="0"/>
          </a:p>
          <a:p>
            <a:pPr algn="ctr">
              <a:buFont typeface="Arial" charset="0"/>
              <a:buNone/>
              <a:defRPr/>
            </a:pPr>
            <a:r>
              <a:rPr lang="fr-CA" sz="2400" dirty="0" smtClean="0">
                <a:solidFill>
                  <a:srgbClr val="000000"/>
                </a:solidFill>
                <a:latin typeface="Courier New" panose="02070309020205020404" pitchFamily="49" charset="0"/>
                <a:cs typeface="Courier New" panose="02070309020205020404" pitchFamily="49" charset="0"/>
              </a:rPr>
              <a:t>a </a:t>
            </a:r>
            <a:r>
              <a:rPr lang="fr-CA" sz="2400" dirty="0" err="1" smtClean="0">
                <a:solidFill>
                  <a:srgbClr val="000000"/>
                </a:solidFill>
                <a:latin typeface="Courier New" panose="02070309020205020404" pitchFamily="49" charset="0"/>
                <a:cs typeface="Courier New" panose="02070309020205020404" pitchFamily="49" charset="0"/>
              </a:rPr>
              <a:t>A</a:t>
            </a:r>
            <a:r>
              <a:rPr lang="fr-CA" sz="2400" dirty="0" smtClean="0">
                <a:solidFill>
                  <a:srgbClr val="000000"/>
                </a:solidFill>
                <a:latin typeface="Courier New" panose="02070309020205020404" pitchFamily="49" charset="0"/>
                <a:cs typeface="Courier New" panose="02070309020205020404" pitchFamily="49" charset="0"/>
              </a:rPr>
              <a:t> b c d </a:t>
            </a:r>
          </a:p>
          <a:p>
            <a:pPr lvl="1">
              <a:buFont typeface="Arial" charset="0"/>
              <a:buChar char="•"/>
              <a:defRPr/>
            </a:pPr>
            <a:endParaRPr lang="fr-CA" dirty="0" smtClean="0"/>
          </a:p>
          <a:p>
            <a:pPr lvl="1">
              <a:buFont typeface="Arial" charset="0"/>
              <a:buChar char="•"/>
              <a:defRPr/>
            </a:pPr>
            <a:r>
              <a:rPr lang="fr-CA" b="1" dirty="0" smtClean="0"/>
              <a:t>Réduction: </a:t>
            </a:r>
            <a:r>
              <a:rPr lang="fr-CA" dirty="0" smtClean="0"/>
              <a:t>on remplace une chaîne qui se trouve dans la </a:t>
            </a:r>
            <a:r>
              <a:rPr lang="fr-CA" b="1" i="1" dirty="0" smtClean="0"/>
              <a:t>portion droite </a:t>
            </a:r>
            <a:r>
              <a:rPr lang="fr-CA" dirty="0" smtClean="0"/>
              <a:t>de la </a:t>
            </a:r>
            <a:r>
              <a:rPr lang="fr-CA" b="1" i="1" dirty="0" smtClean="0"/>
              <a:t>partie analysée </a:t>
            </a:r>
            <a:r>
              <a:rPr lang="fr-CA" dirty="0" smtClean="0"/>
              <a:t>par son équivalent non-terminal</a:t>
            </a:r>
          </a:p>
          <a:p>
            <a:pPr marL="274637" lvl="1" indent="0">
              <a:buFont typeface="Arial" charset="0"/>
              <a:buNone/>
              <a:defRPr/>
            </a:pPr>
            <a:r>
              <a:rPr lang="fr-CA" dirty="0" smtClean="0"/>
              <a:t>	Supposez qu’on a une production: </a:t>
            </a:r>
          </a:p>
          <a:p>
            <a:pPr marL="274637" lvl="1" indent="0">
              <a:buFont typeface="Arial" charset="0"/>
              <a:buNone/>
              <a:defRPr/>
            </a:pPr>
            <a:r>
              <a:rPr lang="fr-CA" dirty="0" smtClean="0"/>
              <a:t>	</a:t>
            </a:r>
            <a:r>
              <a:rPr lang="fr-CA" b="1" dirty="0" smtClean="0">
                <a:latin typeface="Courier New" panose="02070309020205020404" pitchFamily="49" charset="0"/>
                <a:cs typeface="Courier New" panose="02070309020205020404" pitchFamily="49" charset="0"/>
              </a:rPr>
              <a:t>&lt;Z&gt; ::= &lt;A&gt;</a:t>
            </a:r>
            <a:r>
              <a:rPr lang="fr-CA" b="1" dirty="0" err="1" smtClean="0">
                <a:latin typeface="Courier New" panose="02070309020205020404" pitchFamily="49" charset="0"/>
                <a:cs typeface="Courier New" panose="02070309020205020404" pitchFamily="49" charset="0"/>
              </a:rPr>
              <a:t>bc</a:t>
            </a:r>
            <a:endParaRPr lang="fr-CA" b="1" dirty="0">
              <a:latin typeface="Courier New" panose="02070309020205020404" pitchFamily="49" charset="0"/>
              <a:cs typeface="Courier New" panose="02070309020205020404" pitchFamily="49" charset="0"/>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458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FDFF7BD-BE95-459F-A85F-F71C1EC1F586}" type="slidenum">
              <a:rPr lang="fr-CA" altLang="fr-FR" sz="1200" b="0" smtClean="0">
                <a:solidFill>
                  <a:srgbClr val="898989"/>
                </a:solidFill>
                <a:cs typeface="Arial" pitchFamily="34" charset="0"/>
              </a:rPr>
              <a:pPr>
                <a:spcBef>
                  <a:spcPct val="0"/>
                </a:spcBef>
                <a:spcAft>
                  <a:spcPct val="0"/>
                </a:spcAft>
                <a:buFontTx/>
                <a:buNone/>
              </a:pPr>
              <a:t>442</a:t>
            </a:fld>
            <a:endParaRPr lang="fr-CA" altLang="fr-FR" sz="1200" b="0" smtClean="0">
              <a:solidFill>
                <a:srgbClr val="898989"/>
              </a:solidFill>
              <a:cs typeface="Arial" pitchFamily="34" charset="0"/>
            </a:endParaRPr>
          </a:p>
        </p:txBody>
      </p:sp>
      <p:sp>
        <p:nvSpPr>
          <p:cNvPr id="6" name="Isosceles Triangle 5"/>
          <p:cNvSpPr/>
          <p:nvPr/>
        </p:nvSpPr>
        <p:spPr>
          <a:xfrm>
            <a:off x="4276725" y="3213100"/>
            <a:ext cx="288925" cy="287338"/>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grpSp>
        <p:nvGrpSpPr>
          <p:cNvPr id="9" name="Group 8"/>
          <p:cNvGrpSpPr>
            <a:grpSpLocks/>
          </p:cNvGrpSpPr>
          <p:nvPr/>
        </p:nvGrpSpPr>
        <p:grpSpPr bwMode="auto">
          <a:xfrm>
            <a:off x="2987675" y="5349875"/>
            <a:ext cx="2520950" cy="600075"/>
            <a:chOff x="2987824" y="5349696"/>
            <a:chExt cx="2520280" cy="599584"/>
          </a:xfrm>
        </p:grpSpPr>
        <p:sp>
          <p:nvSpPr>
            <p:cNvPr id="7" name="Isosceles Triangle 6"/>
            <p:cNvSpPr/>
            <p:nvPr/>
          </p:nvSpPr>
          <p:spPr>
            <a:xfrm>
              <a:off x="4665366" y="5660591"/>
              <a:ext cx="288848" cy="288689"/>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4588" name="TextBox 7"/>
            <p:cNvSpPr txBox="1">
              <a:spLocks noChangeArrowheads="1"/>
            </p:cNvSpPr>
            <p:nvPr/>
          </p:nvSpPr>
          <p:spPr bwMode="auto">
            <a:xfrm>
              <a:off x="2987824" y="5349696"/>
              <a:ext cx="25202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a:buFontTx/>
                <a:buNone/>
              </a:pPr>
              <a:r>
                <a:rPr lang="en-CA" altLang="fr-FR" sz="2400">
                  <a:solidFill>
                    <a:srgbClr val="000000"/>
                  </a:solidFill>
                  <a:latin typeface="Courier New" pitchFamily="49" charset="0"/>
                  <a:cs typeface="Courier New" pitchFamily="49" charset="0"/>
                </a:rPr>
                <a:t>a A b c d </a:t>
              </a:r>
            </a:p>
          </p:txBody>
        </p:sp>
      </p:grpSp>
      <p:grpSp>
        <p:nvGrpSpPr>
          <p:cNvPr id="10" name="Group 9"/>
          <p:cNvGrpSpPr>
            <a:grpSpLocks/>
          </p:cNvGrpSpPr>
          <p:nvPr/>
        </p:nvGrpSpPr>
        <p:grpSpPr bwMode="auto">
          <a:xfrm>
            <a:off x="3384550" y="5364163"/>
            <a:ext cx="2519363" cy="600075"/>
            <a:chOff x="2987824" y="5349696"/>
            <a:chExt cx="2520280" cy="599584"/>
          </a:xfrm>
        </p:grpSpPr>
        <p:sp>
          <p:nvSpPr>
            <p:cNvPr id="11" name="Isosceles Triangle 10"/>
            <p:cNvSpPr/>
            <p:nvPr/>
          </p:nvSpPr>
          <p:spPr>
            <a:xfrm>
              <a:off x="4277343" y="5660591"/>
              <a:ext cx="289030" cy="288689"/>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4586" name="TextBox 11"/>
            <p:cNvSpPr txBox="1">
              <a:spLocks noChangeArrowheads="1"/>
            </p:cNvSpPr>
            <p:nvPr/>
          </p:nvSpPr>
          <p:spPr bwMode="auto">
            <a:xfrm>
              <a:off x="2987824" y="5349696"/>
              <a:ext cx="25202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a:buFontTx/>
                <a:buNone/>
              </a:pPr>
              <a:r>
                <a:rPr lang="en-CA" altLang="fr-FR" sz="2400">
                  <a:solidFill>
                    <a:srgbClr val="000000"/>
                  </a:solidFill>
                  <a:latin typeface="Courier New" pitchFamily="49" charset="0"/>
                  <a:cs typeface="Courier New" pitchFamily="49" charset="0"/>
                </a:rPr>
                <a:t>a Z d </a:t>
              </a:r>
            </a:p>
          </p:txBody>
        </p:sp>
      </p:grpSp>
    </p:spTree>
    <p:extLst>
      <p:ext uri="{BB962C8B-B14F-4D97-AF65-F5344CB8AC3E}">
        <p14:creationId xmlns:p14="http://schemas.microsoft.com/office/powerpoint/2010/main" val="248626379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2" presetClass="path" presetSubtype="0" accel="50000" decel="50000" fill="hold" grpId="0" nodeType="clickEffect">
                                  <p:stCondLst>
                                    <p:cond delay="0"/>
                                  </p:stCondLst>
                                  <p:childTnLst>
                                    <p:animMotion origin="layout" path="M 3.05556E-6 -2.26E-6 L 0.0401 0.00023 " pathEditMode="relative" rAng="0" ptsTypes="AA">
                                      <p:cBhvr>
                                        <p:cTn id="6" dur="500" fill="hold"/>
                                        <p:tgtEl>
                                          <p:spTgt spid="6"/>
                                        </p:tgtEl>
                                        <p:attrNameLst>
                                          <p:attrName>ppt_x</p:attrName>
                                          <p:attrName>ppt_y</p:attrName>
                                        </p:attrNameLst>
                                      </p:cBhvr>
                                      <p:rCtr x="1997" y="0"/>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9"/>
                                        </p:tgtEl>
                                        <p:attrNameLst>
                                          <p:attrName>style.visibility</p:attrName>
                                        </p:attrNameLst>
                                      </p:cBhvr>
                                      <p:to>
                                        <p:strVal val="hidden"/>
                                      </p:to>
                                    </p:set>
                                  </p:childTnLst>
                                </p:cTn>
                              </p:par>
                            </p:childTnLst>
                          </p:cTn>
                        </p:par>
                        <p:par>
                          <p:cTn id="11" fill="hold" nodeType="afterGroup">
                            <p:stCondLst>
                              <p:cond delay="0"/>
                            </p:stCondLst>
                            <p:childTnLst>
                              <p:par>
                                <p:cTn id="12" presetID="10" presetClass="entr" presetSubtype="0" fill="hold" nodeType="after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Utiliser le décalage et la réduction</a:t>
            </a:r>
            <a:endParaRPr lang="fr-CA" dirty="0"/>
          </a:p>
        </p:txBody>
      </p:sp>
      <p:sp>
        <p:nvSpPr>
          <p:cNvPr id="25603" name="Content Placeholder 2"/>
          <p:cNvSpPr>
            <a:spLocks noGrp="1"/>
          </p:cNvSpPr>
          <p:nvPr>
            <p:ph idx="1"/>
          </p:nvPr>
        </p:nvSpPr>
        <p:spPr/>
        <p:txBody>
          <a:bodyPr/>
          <a:lstStyle/>
          <a:p>
            <a:r>
              <a:rPr lang="fr-CA" altLang="fr-FR" smtClean="0"/>
              <a:t>Soit la grammaire suivante:</a:t>
            </a:r>
          </a:p>
          <a:p>
            <a:r>
              <a:rPr lang="fr-CA" altLang="fr-FR" b="0" smtClean="0">
                <a:latin typeface="Courier New" pitchFamily="49" charset="0"/>
                <a:cs typeface="Courier New" pitchFamily="49" charset="0"/>
              </a:rPr>
              <a:t>&lt;E&gt; ::= &lt;T&gt; + &lt;E&gt; | &lt;T&gt;</a:t>
            </a:r>
          </a:p>
          <a:p>
            <a:r>
              <a:rPr lang="fr-CA" altLang="fr-FR" b="0" smtClean="0">
                <a:latin typeface="Courier New" pitchFamily="49" charset="0"/>
                <a:cs typeface="Courier New" pitchFamily="49" charset="0"/>
              </a:rPr>
              <a:t>&lt;T&gt; ::= id*&lt;T&gt; | id | ( &lt;E&gt; )</a:t>
            </a:r>
          </a:p>
          <a:p>
            <a:endParaRPr lang="fr-CA" altLang="fr-FR" smtClean="0"/>
          </a:p>
          <a:p>
            <a:r>
              <a:rPr lang="fr-CA" altLang="fr-FR" smtClean="0"/>
              <a:t>En utilisant les opérations décalage et réduction, analysez la chaîne de donnée suivante:</a:t>
            </a:r>
          </a:p>
          <a:p>
            <a:r>
              <a:rPr lang="fr-CA" altLang="fr-FR" b="0" smtClean="0">
                <a:latin typeface="Courier New" pitchFamily="49" charset="0"/>
                <a:cs typeface="Courier New" pitchFamily="49" charset="0"/>
              </a:rPr>
              <a:t>id*id+id</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56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4232E9F-17C7-44E8-BC64-146A3E529451}" type="slidenum">
              <a:rPr lang="fr-CA" altLang="fr-FR" sz="1200" b="0" smtClean="0">
                <a:solidFill>
                  <a:srgbClr val="898989"/>
                </a:solidFill>
                <a:cs typeface="Arial" pitchFamily="34" charset="0"/>
              </a:rPr>
              <a:pPr>
                <a:spcBef>
                  <a:spcPct val="0"/>
                </a:spcBef>
                <a:spcAft>
                  <a:spcPct val="0"/>
                </a:spcAft>
                <a:buFontTx/>
                <a:buNone/>
              </a:pPr>
              <a:t>443</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112883291"/>
      </p:ext>
    </p:extLst>
  </p:cSld>
  <p:clrMapOvr>
    <a:masterClrMapping/>
  </p:clrMapOvr>
  <p:timing>
    <p:tnLst>
      <p:par>
        <p:cTn id="1" dur="indefinite" restart="never" nodeType="tmRoot"/>
      </p:par>
    </p:tn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Utiliser le décalage et la réduction</a:t>
            </a:r>
            <a:endParaRPr lang="fr-CA" dirty="0"/>
          </a:p>
        </p:txBody>
      </p:sp>
      <p:sp>
        <p:nvSpPr>
          <p:cNvPr id="3" name="Content Placeholder 2"/>
          <p:cNvSpPr>
            <a:spLocks noGrp="1"/>
          </p:cNvSpPr>
          <p:nvPr>
            <p:ph idx="1"/>
          </p:nvPr>
        </p:nvSpPr>
        <p:spPr>
          <a:xfrm>
            <a:off x="5364163" y="1844675"/>
            <a:ext cx="3394075" cy="1028700"/>
          </a:xfrm>
          <a:ln w="19050">
            <a:solidFill>
              <a:schemeClr val="accent5"/>
            </a:solidFill>
          </a:ln>
        </p:spPr>
        <p:txBody>
          <a:bodyPr/>
          <a:lstStyle/>
          <a:p>
            <a:pPr>
              <a:buFont typeface="Arial" charset="0"/>
              <a:buNone/>
              <a:defRPr/>
            </a:pPr>
            <a:r>
              <a:rPr lang="fr-CA" sz="1400" dirty="0" smtClean="0"/>
              <a:t>Grammaire</a:t>
            </a:r>
          </a:p>
          <a:p>
            <a:pPr>
              <a:buFont typeface="Arial" charset="0"/>
              <a:buNone/>
              <a:defRPr/>
            </a:pPr>
            <a:r>
              <a:rPr lang="fr-CA" sz="1400" b="0" dirty="0" smtClean="0">
                <a:latin typeface="Courier New" panose="02070309020205020404" pitchFamily="49" charset="0"/>
                <a:cs typeface="Courier New" panose="02070309020205020404" pitchFamily="49" charset="0"/>
              </a:rPr>
              <a:t>&lt;E&gt; ::= &lt;T&gt; + &lt;E&gt; | &lt;T&gt;</a:t>
            </a:r>
          </a:p>
          <a:p>
            <a:pPr>
              <a:buFont typeface="Arial" charset="0"/>
              <a:buNone/>
              <a:defRPr/>
            </a:pPr>
            <a:r>
              <a:rPr lang="fr-CA" sz="1400" b="0" dirty="0" smtClean="0">
                <a:latin typeface="Courier New" panose="02070309020205020404" pitchFamily="49" charset="0"/>
                <a:cs typeface="Courier New" panose="02070309020205020404" pitchFamily="49" charset="0"/>
              </a:rPr>
              <a:t>&lt;T&gt; ::= id*&lt;T&gt; | id | ( &lt;E&gt; )</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662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841974A-B6C6-4AA4-AF3D-BB505E71CDE9}" type="slidenum">
              <a:rPr lang="fr-CA" altLang="fr-FR" sz="1200" b="0" smtClean="0">
                <a:solidFill>
                  <a:srgbClr val="898989"/>
                </a:solidFill>
                <a:cs typeface="Arial" pitchFamily="34" charset="0"/>
              </a:rPr>
              <a:pPr>
                <a:spcBef>
                  <a:spcPct val="0"/>
                </a:spcBef>
                <a:spcAft>
                  <a:spcPct val="0"/>
                </a:spcAft>
                <a:buFontTx/>
                <a:buNone/>
              </a:pPr>
              <a:t>444</a:t>
            </a:fld>
            <a:endParaRPr lang="fr-CA" altLang="fr-FR" sz="1200" b="0" smtClean="0">
              <a:solidFill>
                <a:srgbClr val="898989"/>
              </a:solidFill>
              <a:cs typeface="Arial" pitchFamily="34" charset="0"/>
            </a:endParaRPr>
          </a:p>
        </p:txBody>
      </p:sp>
      <p:graphicFrame>
        <p:nvGraphicFramePr>
          <p:cNvPr id="7" name="Table 6"/>
          <p:cNvGraphicFramePr>
            <a:graphicFrameLocks noGrp="1"/>
          </p:cNvGraphicFramePr>
          <p:nvPr/>
        </p:nvGraphicFramePr>
        <p:xfrm>
          <a:off x="323850" y="1892300"/>
          <a:ext cx="4824413" cy="4449768"/>
        </p:xfrm>
        <a:graphic>
          <a:graphicData uri="http://schemas.openxmlformats.org/drawingml/2006/table">
            <a:tbl>
              <a:tblPr firstRow="1" bandRow="1">
                <a:tableStyleId>{5C22544A-7EE6-4342-B048-85BDC9FD1C3A}</a:tableStyleId>
              </a:tblPr>
              <a:tblGrid>
                <a:gridCol w="2016173"/>
                <a:gridCol w="2808240"/>
              </a:tblGrid>
              <a:tr h="370814">
                <a:tc>
                  <a:txBody>
                    <a:bodyPr/>
                    <a:lstStyle/>
                    <a:p>
                      <a:pPr algn="ctr"/>
                      <a:r>
                        <a:rPr lang="en-CA" sz="1800" b="0" noProof="0" dirty="0" smtClean="0">
                          <a:solidFill>
                            <a:schemeClr val="tx1"/>
                          </a:solidFill>
                        </a:rPr>
                        <a:t>Sentential Form</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CA" sz="1800" b="0" noProof="0" dirty="0" smtClean="0">
                          <a:solidFill>
                            <a:schemeClr val="tx1"/>
                          </a:solidFill>
                        </a:rPr>
                        <a:t>Action</a:t>
                      </a:r>
                      <a:endParaRPr lang="en-CA" sz="1800" b="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800" noProof="0" dirty="0" smtClean="0">
                          <a:solidFill>
                            <a:schemeClr val="tx1"/>
                          </a:solidFill>
                        </a:rPr>
                        <a:t>Shift</a:t>
                      </a: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endParaRPr lang="en-CA" sz="1800" noProof="0" dirty="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lang="en-CA" sz="1800" noProof="0" dirty="0" smtClean="0">
                          <a:solidFill>
                            <a:schemeClr val="tx1"/>
                          </a:solidFill>
                        </a:rPr>
                        <a:t>Reduce using </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rPr>
                        <a:t>T</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id</a:t>
                      </a:r>
                      <a:r>
                        <a:rPr lang="en-CA" sz="1800" kern="1200" baseline="0" noProof="0" dirty="0"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*T</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rPr>
                        <a:t>T</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id</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T</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using </a:t>
                      </a:r>
                      <a:r>
                        <a:rPr lang="en-CA" sz="1800" noProof="0" dirty="0" smtClean="0">
                          <a:solidFill>
                            <a:schemeClr val="tx1"/>
                          </a:solidFill>
                          <a:latin typeface="Courier New" panose="02070309020205020404" pitchFamily="49" charset="0"/>
                          <a:cs typeface="Courier New" panose="02070309020205020404" pitchFamily="49" charset="0"/>
                        </a:rPr>
                        <a:t>E</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T</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using </a:t>
                      </a:r>
                      <a:r>
                        <a:rPr lang="en-CA" sz="1800" noProof="0" dirty="0" smtClean="0">
                          <a:solidFill>
                            <a:schemeClr val="tx1"/>
                          </a:solidFill>
                          <a:latin typeface="Courier New" panose="02070309020205020404" pitchFamily="49" charset="0"/>
                          <a:cs typeface="Courier New" panose="02070309020205020404" pitchFamily="49" charset="0"/>
                        </a:rPr>
                        <a:t>E</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T+E</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E</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fr-CA" sz="1800" dirty="0"/>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r>
            </a:tbl>
          </a:graphicData>
        </a:graphic>
      </p:graphicFrame>
      <p:sp>
        <p:nvSpPr>
          <p:cNvPr id="15" name="Isosceles Triangle 14"/>
          <p:cNvSpPr/>
          <p:nvPr/>
        </p:nvSpPr>
        <p:spPr>
          <a:xfrm>
            <a:off x="684213" y="2813050"/>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6" name="Isosceles Triangle 15"/>
          <p:cNvSpPr/>
          <p:nvPr/>
        </p:nvSpPr>
        <p:spPr>
          <a:xfrm>
            <a:off x="922338" y="3181350"/>
            <a:ext cx="144462"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7" name="Isosceles Triangle 16"/>
          <p:cNvSpPr/>
          <p:nvPr/>
        </p:nvSpPr>
        <p:spPr>
          <a:xfrm>
            <a:off x="1395413" y="3546475"/>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8" name="Isosceles Triangle 17"/>
          <p:cNvSpPr/>
          <p:nvPr/>
        </p:nvSpPr>
        <p:spPr>
          <a:xfrm>
            <a:off x="1250950" y="3922713"/>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2" name="Isosceles Triangle 21"/>
          <p:cNvSpPr/>
          <p:nvPr/>
        </p:nvSpPr>
        <p:spPr>
          <a:xfrm>
            <a:off x="539750" y="4283075"/>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4" name="Isosceles Triangle 23"/>
          <p:cNvSpPr/>
          <p:nvPr/>
        </p:nvSpPr>
        <p:spPr>
          <a:xfrm>
            <a:off x="827088" y="4667250"/>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5" name="Isosceles Triangle 24"/>
          <p:cNvSpPr/>
          <p:nvPr/>
        </p:nvSpPr>
        <p:spPr>
          <a:xfrm>
            <a:off x="1244600" y="5030788"/>
            <a:ext cx="144463"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6" name="Isosceles Triangle 25"/>
          <p:cNvSpPr/>
          <p:nvPr/>
        </p:nvSpPr>
        <p:spPr>
          <a:xfrm>
            <a:off x="1173163" y="5400675"/>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7" name="Isosceles Triangle 26"/>
          <p:cNvSpPr/>
          <p:nvPr/>
        </p:nvSpPr>
        <p:spPr>
          <a:xfrm>
            <a:off x="1125538" y="5759450"/>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8" name="Isosceles Triangle 27"/>
          <p:cNvSpPr/>
          <p:nvPr/>
        </p:nvSpPr>
        <p:spPr>
          <a:xfrm>
            <a:off x="611188" y="6156325"/>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9" name="Rectangle 28"/>
          <p:cNvSpPr/>
          <p:nvPr/>
        </p:nvSpPr>
        <p:spPr>
          <a:xfrm>
            <a:off x="2411413" y="2286000"/>
            <a:ext cx="18510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2" name="Isosceles Triangle 31"/>
          <p:cNvSpPr/>
          <p:nvPr/>
        </p:nvSpPr>
        <p:spPr>
          <a:xfrm>
            <a:off x="250825" y="2428875"/>
            <a:ext cx="144463"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4" name="Rectangle 33"/>
          <p:cNvSpPr/>
          <p:nvPr/>
        </p:nvSpPr>
        <p:spPr>
          <a:xfrm>
            <a:off x="2347913" y="26685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5" name="Rectangle 34"/>
          <p:cNvSpPr/>
          <p:nvPr/>
        </p:nvSpPr>
        <p:spPr>
          <a:xfrm>
            <a:off x="114300" y="26685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6" name="Rectangle 35"/>
          <p:cNvSpPr/>
          <p:nvPr/>
        </p:nvSpPr>
        <p:spPr>
          <a:xfrm>
            <a:off x="2427288" y="30368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7" name="Rectangle 36"/>
          <p:cNvSpPr/>
          <p:nvPr/>
        </p:nvSpPr>
        <p:spPr>
          <a:xfrm>
            <a:off x="195263" y="30368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8" name="Rectangle 37"/>
          <p:cNvSpPr/>
          <p:nvPr/>
        </p:nvSpPr>
        <p:spPr>
          <a:xfrm>
            <a:off x="2379663" y="3397250"/>
            <a:ext cx="247967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9" name="Rectangle 38"/>
          <p:cNvSpPr/>
          <p:nvPr/>
        </p:nvSpPr>
        <p:spPr>
          <a:xfrm>
            <a:off x="195263" y="34004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0" name="Rectangle 39"/>
          <p:cNvSpPr/>
          <p:nvPr/>
        </p:nvSpPr>
        <p:spPr>
          <a:xfrm>
            <a:off x="2400300" y="3778250"/>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1" name="Rectangle 40"/>
          <p:cNvSpPr/>
          <p:nvPr/>
        </p:nvSpPr>
        <p:spPr>
          <a:xfrm>
            <a:off x="217488" y="3778250"/>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4" name="Rectangle 43"/>
          <p:cNvSpPr/>
          <p:nvPr/>
        </p:nvSpPr>
        <p:spPr>
          <a:xfrm>
            <a:off x="2363788" y="4138613"/>
            <a:ext cx="26638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5" name="Rectangle 44"/>
          <p:cNvSpPr/>
          <p:nvPr/>
        </p:nvSpPr>
        <p:spPr>
          <a:xfrm>
            <a:off x="223838" y="4138613"/>
            <a:ext cx="2017712"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6" name="Rectangle 45"/>
          <p:cNvSpPr/>
          <p:nvPr/>
        </p:nvSpPr>
        <p:spPr>
          <a:xfrm>
            <a:off x="2390775" y="4518025"/>
            <a:ext cx="26638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7" name="Rectangle 46"/>
          <p:cNvSpPr/>
          <p:nvPr/>
        </p:nvSpPr>
        <p:spPr>
          <a:xfrm>
            <a:off x="252413" y="45180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8" name="Rectangle 47"/>
          <p:cNvSpPr/>
          <p:nvPr/>
        </p:nvSpPr>
        <p:spPr>
          <a:xfrm>
            <a:off x="2411413" y="4886325"/>
            <a:ext cx="2665412" cy="28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9" name="Rectangle 48"/>
          <p:cNvSpPr/>
          <p:nvPr/>
        </p:nvSpPr>
        <p:spPr>
          <a:xfrm>
            <a:off x="201613" y="48863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0" name="Rectangle 49"/>
          <p:cNvSpPr/>
          <p:nvPr/>
        </p:nvSpPr>
        <p:spPr>
          <a:xfrm>
            <a:off x="2400300" y="5256213"/>
            <a:ext cx="2665413"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1" name="Rectangle 50"/>
          <p:cNvSpPr/>
          <p:nvPr/>
        </p:nvSpPr>
        <p:spPr>
          <a:xfrm>
            <a:off x="261938" y="525621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2" name="Rectangle 51"/>
          <p:cNvSpPr/>
          <p:nvPr/>
        </p:nvSpPr>
        <p:spPr>
          <a:xfrm>
            <a:off x="2400300" y="5616575"/>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3" name="Rectangle 52"/>
          <p:cNvSpPr/>
          <p:nvPr/>
        </p:nvSpPr>
        <p:spPr>
          <a:xfrm>
            <a:off x="261938" y="561657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5" name="Rectangle 54"/>
          <p:cNvSpPr/>
          <p:nvPr/>
        </p:nvSpPr>
        <p:spPr>
          <a:xfrm>
            <a:off x="222250" y="601186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42840408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29"/>
                                        </p:tgtEl>
                                      </p:cBhvr>
                                    </p:animEffect>
                                    <p:set>
                                      <p:cBhvr>
                                        <p:cTn id="7" dur="1" fill="hold">
                                          <p:stCondLst>
                                            <p:cond delay="499"/>
                                          </p:stCondLst>
                                        </p:cTn>
                                        <p:tgtEl>
                                          <p:spTgt spid="29"/>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5"/>
                                        </p:tgtEl>
                                      </p:cBhvr>
                                    </p:animEffect>
                                    <p:set>
                                      <p:cBhvr>
                                        <p:cTn id="10" dur="1" fill="hold">
                                          <p:stCondLst>
                                            <p:cond delay="499"/>
                                          </p:stCondLst>
                                        </p:cTn>
                                        <p:tgtEl>
                                          <p:spTgt spid="35"/>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grpId="0" nodeType="clickEffect">
                                  <p:stCondLst>
                                    <p:cond delay="0"/>
                                  </p:stCondLst>
                                  <p:childTnLst>
                                    <p:animEffect transition="out" filter="fade">
                                      <p:cBhvr>
                                        <p:cTn id="14" dur="500"/>
                                        <p:tgtEl>
                                          <p:spTgt spid="34"/>
                                        </p:tgtEl>
                                      </p:cBhvr>
                                    </p:animEffect>
                                    <p:set>
                                      <p:cBhvr>
                                        <p:cTn id="15" dur="1" fill="hold">
                                          <p:stCondLst>
                                            <p:cond delay="499"/>
                                          </p:stCondLst>
                                        </p:cTn>
                                        <p:tgtEl>
                                          <p:spTgt spid="3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37"/>
                                        </p:tgtEl>
                                      </p:cBhvr>
                                    </p:animEffect>
                                    <p:set>
                                      <p:cBhvr>
                                        <p:cTn id="18" dur="1" fill="hold">
                                          <p:stCondLst>
                                            <p:cond delay="499"/>
                                          </p:stCondLst>
                                        </p:cTn>
                                        <p:tgtEl>
                                          <p:spTgt spid="37"/>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xit" presetSubtype="0" fill="hold" grpId="0" nodeType="clickEffect">
                                  <p:stCondLst>
                                    <p:cond delay="0"/>
                                  </p:stCondLst>
                                  <p:childTnLst>
                                    <p:animEffect transition="out" filter="fade">
                                      <p:cBhvr>
                                        <p:cTn id="22" dur="500"/>
                                        <p:tgtEl>
                                          <p:spTgt spid="36"/>
                                        </p:tgtEl>
                                      </p:cBhvr>
                                    </p:animEffect>
                                    <p:set>
                                      <p:cBhvr>
                                        <p:cTn id="23" dur="1" fill="hold">
                                          <p:stCondLst>
                                            <p:cond delay="499"/>
                                          </p:stCondLst>
                                        </p:cTn>
                                        <p:tgtEl>
                                          <p:spTgt spid="36"/>
                                        </p:tgtEl>
                                        <p:attrNameLst>
                                          <p:attrName>style.visibility</p:attrName>
                                        </p:attrNameLst>
                                      </p:cBhvr>
                                      <p:to>
                                        <p:strVal val="hidden"/>
                                      </p:to>
                                    </p:set>
                                  </p:childTnLst>
                                </p:cTn>
                              </p:par>
                              <p:par>
                                <p:cTn id="24" presetID="10" presetClass="exit" presetSubtype="0" fill="hold" grpId="0" nodeType="withEffect">
                                  <p:stCondLst>
                                    <p:cond delay="0"/>
                                  </p:stCondLst>
                                  <p:childTnLst>
                                    <p:animEffect transition="out" filter="fade">
                                      <p:cBhvr>
                                        <p:cTn id="25" dur="500"/>
                                        <p:tgtEl>
                                          <p:spTgt spid="39"/>
                                        </p:tgtEl>
                                      </p:cBhvr>
                                    </p:animEffect>
                                    <p:set>
                                      <p:cBhvr>
                                        <p:cTn id="26" dur="1" fill="hold">
                                          <p:stCondLst>
                                            <p:cond delay="499"/>
                                          </p:stCondLst>
                                        </p:cTn>
                                        <p:tgtEl>
                                          <p:spTgt spid="39"/>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xit" presetSubtype="0" fill="hold" grpId="0" nodeType="clickEffect">
                                  <p:stCondLst>
                                    <p:cond delay="0"/>
                                  </p:stCondLst>
                                  <p:childTnLst>
                                    <p:animEffect transition="out" filter="fade">
                                      <p:cBhvr>
                                        <p:cTn id="30" dur="500"/>
                                        <p:tgtEl>
                                          <p:spTgt spid="38"/>
                                        </p:tgtEl>
                                      </p:cBhvr>
                                    </p:animEffect>
                                    <p:set>
                                      <p:cBhvr>
                                        <p:cTn id="31" dur="1" fill="hold">
                                          <p:stCondLst>
                                            <p:cond delay="499"/>
                                          </p:stCondLst>
                                        </p:cTn>
                                        <p:tgtEl>
                                          <p:spTgt spid="38"/>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41"/>
                                        </p:tgtEl>
                                      </p:cBhvr>
                                    </p:animEffect>
                                    <p:set>
                                      <p:cBhvr>
                                        <p:cTn id="34" dur="1" fill="hold">
                                          <p:stCondLst>
                                            <p:cond delay="499"/>
                                          </p:stCondLst>
                                        </p:cTn>
                                        <p:tgtEl>
                                          <p:spTgt spid="41"/>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xit" presetSubtype="0" fill="hold" grpId="0" nodeType="clickEffect">
                                  <p:stCondLst>
                                    <p:cond delay="0"/>
                                  </p:stCondLst>
                                  <p:childTnLst>
                                    <p:animEffect transition="out" filter="fade">
                                      <p:cBhvr>
                                        <p:cTn id="38" dur="500"/>
                                        <p:tgtEl>
                                          <p:spTgt spid="40"/>
                                        </p:tgtEl>
                                      </p:cBhvr>
                                    </p:animEffect>
                                    <p:set>
                                      <p:cBhvr>
                                        <p:cTn id="39" dur="1" fill="hold">
                                          <p:stCondLst>
                                            <p:cond delay="499"/>
                                          </p:stCondLst>
                                        </p:cTn>
                                        <p:tgtEl>
                                          <p:spTgt spid="40"/>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45"/>
                                        </p:tgtEl>
                                      </p:cBhvr>
                                    </p:animEffect>
                                    <p:set>
                                      <p:cBhvr>
                                        <p:cTn id="42" dur="1" fill="hold">
                                          <p:stCondLst>
                                            <p:cond delay="499"/>
                                          </p:stCondLst>
                                        </p:cTn>
                                        <p:tgtEl>
                                          <p:spTgt spid="45"/>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xit" presetSubtype="0" fill="hold" grpId="0" nodeType="clickEffect">
                                  <p:stCondLst>
                                    <p:cond delay="0"/>
                                  </p:stCondLst>
                                  <p:childTnLst>
                                    <p:animEffect transition="out" filter="fade">
                                      <p:cBhvr>
                                        <p:cTn id="46" dur="500"/>
                                        <p:tgtEl>
                                          <p:spTgt spid="44"/>
                                        </p:tgtEl>
                                      </p:cBhvr>
                                    </p:animEffect>
                                    <p:set>
                                      <p:cBhvr>
                                        <p:cTn id="47" dur="1" fill="hold">
                                          <p:stCondLst>
                                            <p:cond delay="499"/>
                                          </p:stCondLst>
                                        </p:cTn>
                                        <p:tgtEl>
                                          <p:spTgt spid="44"/>
                                        </p:tgtEl>
                                        <p:attrNameLst>
                                          <p:attrName>style.visibility</p:attrName>
                                        </p:attrNameLst>
                                      </p:cBhvr>
                                      <p:to>
                                        <p:strVal val="hidden"/>
                                      </p:to>
                                    </p:set>
                                  </p:childTnLst>
                                </p:cTn>
                              </p:par>
                              <p:par>
                                <p:cTn id="48" presetID="10" presetClass="exit" presetSubtype="0" fill="hold" grpId="0" nodeType="withEffect">
                                  <p:stCondLst>
                                    <p:cond delay="0"/>
                                  </p:stCondLst>
                                  <p:childTnLst>
                                    <p:animEffect transition="out" filter="fade">
                                      <p:cBhvr>
                                        <p:cTn id="49" dur="500"/>
                                        <p:tgtEl>
                                          <p:spTgt spid="47"/>
                                        </p:tgtEl>
                                      </p:cBhvr>
                                    </p:animEffect>
                                    <p:set>
                                      <p:cBhvr>
                                        <p:cTn id="50" dur="1" fill="hold">
                                          <p:stCondLst>
                                            <p:cond delay="499"/>
                                          </p:stCondLst>
                                        </p:cTn>
                                        <p:tgtEl>
                                          <p:spTgt spid="47"/>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0" presetClass="exit" presetSubtype="0" fill="hold" grpId="0" nodeType="clickEffect">
                                  <p:stCondLst>
                                    <p:cond delay="0"/>
                                  </p:stCondLst>
                                  <p:childTnLst>
                                    <p:animEffect transition="out" filter="fade">
                                      <p:cBhvr>
                                        <p:cTn id="54" dur="500"/>
                                        <p:tgtEl>
                                          <p:spTgt spid="46"/>
                                        </p:tgtEl>
                                      </p:cBhvr>
                                    </p:animEffect>
                                    <p:set>
                                      <p:cBhvr>
                                        <p:cTn id="55" dur="1" fill="hold">
                                          <p:stCondLst>
                                            <p:cond delay="499"/>
                                          </p:stCondLst>
                                        </p:cTn>
                                        <p:tgtEl>
                                          <p:spTgt spid="46"/>
                                        </p:tgtEl>
                                        <p:attrNameLst>
                                          <p:attrName>style.visibility</p:attrName>
                                        </p:attrNameLst>
                                      </p:cBhvr>
                                      <p:to>
                                        <p:strVal val="hidden"/>
                                      </p:to>
                                    </p:set>
                                  </p:childTnLst>
                                </p:cTn>
                              </p:par>
                              <p:par>
                                <p:cTn id="56" presetID="10" presetClass="exit" presetSubtype="0" fill="hold" grpId="0" nodeType="withEffect">
                                  <p:stCondLst>
                                    <p:cond delay="0"/>
                                  </p:stCondLst>
                                  <p:childTnLst>
                                    <p:animEffect transition="out" filter="fade">
                                      <p:cBhvr>
                                        <p:cTn id="57" dur="500"/>
                                        <p:tgtEl>
                                          <p:spTgt spid="49"/>
                                        </p:tgtEl>
                                      </p:cBhvr>
                                    </p:animEffect>
                                    <p:set>
                                      <p:cBhvr>
                                        <p:cTn id="58" dur="1" fill="hold">
                                          <p:stCondLst>
                                            <p:cond delay="499"/>
                                          </p:stCondLst>
                                        </p:cTn>
                                        <p:tgtEl>
                                          <p:spTgt spid="49"/>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xit" presetSubtype="0" fill="hold" grpId="0" nodeType="clickEffect">
                                  <p:stCondLst>
                                    <p:cond delay="0"/>
                                  </p:stCondLst>
                                  <p:childTnLst>
                                    <p:animEffect transition="out" filter="fade">
                                      <p:cBhvr>
                                        <p:cTn id="62" dur="500"/>
                                        <p:tgtEl>
                                          <p:spTgt spid="48"/>
                                        </p:tgtEl>
                                      </p:cBhvr>
                                    </p:animEffect>
                                    <p:set>
                                      <p:cBhvr>
                                        <p:cTn id="63" dur="1" fill="hold">
                                          <p:stCondLst>
                                            <p:cond delay="499"/>
                                          </p:stCondLst>
                                        </p:cTn>
                                        <p:tgtEl>
                                          <p:spTgt spid="48"/>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51"/>
                                        </p:tgtEl>
                                      </p:cBhvr>
                                    </p:animEffect>
                                    <p:set>
                                      <p:cBhvr>
                                        <p:cTn id="66" dur="1" fill="hold">
                                          <p:stCondLst>
                                            <p:cond delay="499"/>
                                          </p:stCondLst>
                                        </p:cTn>
                                        <p:tgtEl>
                                          <p:spTgt spid="51"/>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0" presetClass="exit" presetSubtype="0" fill="hold" grpId="0" nodeType="clickEffect">
                                  <p:stCondLst>
                                    <p:cond delay="0"/>
                                  </p:stCondLst>
                                  <p:childTnLst>
                                    <p:animEffect transition="out" filter="fade">
                                      <p:cBhvr>
                                        <p:cTn id="70" dur="500"/>
                                        <p:tgtEl>
                                          <p:spTgt spid="50"/>
                                        </p:tgtEl>
                                      </p:cBhvr>
                                    </p:animEffect>
                                    <p:set>
                                      <p:cBhvr>
                                        <p:cTn id="71" dur="1" fill="hold">
                                          <p:stCondLst>
                                            <p:cond delay="499"/>
                                          </p:stCondLst>
                                        </p:cTn>
                                        <p:tgtEl>
                                          <p:spTgt spid="50"/>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500"/>
                                        <p:tgtEl>
                                          <p:spTgt spid="53"/>
                                        </p:tgtEl>
                                      </p:cBhvr>
                                    </p:animEffect>
                                    <p:set>
                                      <p:cBhvr>
                                        <p:cTn id="74" dur="1" fill="hold">
                                          <p:stCondLst>
                                            <p:cond delay="499"/>
                                          </p:stCondLst>
                                        </p:cTn>
                                        <p:tgtEl>
                                          <p:spTgt spid="53"/>
                                        </p:tgtEl>
                                        <p:attrNameLst>
                                          <p:attrName>style.visibility</p:attrName>
                                        </p:attrNameLst>
                                      </p:cBhvr>
                                      <p:to>
                                        <p:strVal val="hidden"/>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0" presetClass="exit" presetSubtype="0" fill="hold" grpId="0" nodeType="clickEffect">
                                  <p:stCondLst>
                                    <p:cond delay="0"/>
                                  </p:stCondLst>
                                  <p:childTnLst>
                                    <p:animEffect transition="out" filter="fade">
                                      <p:cBhvr>
                                        <p:cTn id="78" dur="500"/>
                                        <p:tgtEl>
                                          <p:spTgt spid="52"/>
                                        </p:tgtEl>
                                      </p:cBhvr>
                                    </p:animEffect>
                                    <p:set>
                                      <p:cBhvr>
                                        <p:cTn id="79" dur="1" fill="hold">
                                          <p:stCondLst>
                                            <p:cond delay="499"/>
                                          </p:stCondLst>
                                        </p:cTn>
                                        <p:tgtEl>
                                          <p:spTgt spid="52"/>
                                        </p:tgtEl>
                                        <p:attrNameLst>
                                          <p:attrName>style.visibility</p:attrName>
                                        </p:attrNameLst>
                                      </p:cBhvr>
                                      <p:to>
                                        <p:strVal val="hidden"/>
                                      </p:to>
                                    </p:set>
                                  </p:childTnLst>
                                </p:cTn>
                              </p:par>
                              <p:par>
                                <p:cTn id="80" presetID="10" presetClass="exit" presetSubtype="0" fill="hold" grpId="0" nodeType="withEffect">
                                  <p:stCondLst>
                                    <p:cond delay="0"/>
                                  </p:stCondLst>
                                  <p:childTnLst>
                                    <p:animEffect transition="out" filter="fade">
                                      <p:cBhvr>
                                        <p:cTn id="81" dur="500"/>
                                        <p:tgtEl>
                                          <p:spTgt spid="55"/>
                                        </p:tgtEl>
                                      </p:cBhvr>
                                    </p:animEffect>
                                    <p:set>
                                      <p:cBhvr>
                                        <p:cTn id="82" dur="1" fill="hold">
                                          <p:stCondLst>
                                            <p:cond delay="499"/>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nimBg="1"/>
      <p:bldP spid="35" grpId="0" animBg="1"/>
      <p:bldP spid="36" grpId="0" animBg="1"/>
      <p:bldP spid="37" grpId="0" animBg="1"/>
      <p:bldP spid="38" grpId="0" animBg="1"/>
      <p:bldP spid="39" grpId="0" animBg="1"/>
      <p:bldP spid="40" grpId="0" animBg="1"/>
      <p:bldP spid="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5" grpId="0" animBg="1"/>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Utiliser le décalage et la réduction incorrectement</a:t>
            </a:r>
            <a:endParaRPr lang="fr-CA" dirty="0"/>
          </a:p>
        </p:txBody>
      </p:sp>
      <p:sp>
        <p:nvSpPr>
          <p:cNvPr id="3" name="Content Placeholder 2"/>
          <p:cNvSpPr>
            <a:spLocks noGrp="1"/>
          </p:cNvSpPr>
          <p:nvPr>
            <p:ph idx="1"/>
          </p:nvPr>
        </p:nvSpPr>
        <p:spPr>
          <a:xfrm>
            <a:off x="5364163" y="1844675"/>
            <a:ext cx="3394075" cy="1028700"/>
          </a:xfrm>
          <a:ln w="19050">
            <a:solidFill>
              <a:schemeClr val="accent5"/>
            </a:solidFill>
          </a:ln>
        </p:spPr>
        <p:txBody>
          <a:bodyPr/>
          <a:lstStyle/>
          <a:p>
            <a:pPr>
              <a:buFont typeface="Arial" charset="0"/>
              <a:buNone/>
              <a:defRPr/>
            </a:pPr>
            <a:r>
              <a:rPr lang="fr-CA" sz="1400" dirty="0" smtClean="0"/>
              <a:t>Grammaire</a:t>
            </a:r>
          </a:p>
          <a:p>
            <a:pPr>
              <a:buFont typeface="Arial" charset="0"/>
              <a:buNone/>
              <a:defRPr/>
            </a:pPr>
            <a:r>
              <a:rPr lang="fr-CA" sz="1400" b="0" dirty="0" smtClean="0">
                <a:latin typeface="Courier New" panose="02070309020205020404" pitchFamily="49" charset="0"/>
                <a:cs typeface="Courier New" panose="02070309020205020404" pitchFamily="49" charset="0"/>
              </a:rPr>
              <a:t>&lt;E&gt; ::= &lt;T&gt; + &lt;E&gt; | &lt;T&gt;</a:t>
            </a:r>
          </a:p>
          <a:p>
            <a:pPr>
              <a:buFont typeface="Arial" charset="0"/>
              <a:buNone/>
              <a:defRPr/>
            </a:pPr>
            <a:r>
              <a:rPr lang="fr-CA" sz="1400" b="0" dirty="0" smtClean="0">
                <a:latin typeface="Courier New" panose="02070309020205020404" pitchFamily="49" charset="0"/>
                <a:cs typeface="Courier New" panose="02070309020205020404" pitchFamily="49" charset="0"/>
              </a:rPr>
              <a:t>&lt;T&gt; ::= id*&lt;T&gt; | id | ( &lt;E&gt; )</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765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63C5781-755B-4C64-A1AC-4BF6161B8CC7}" type="slidenum">
              <a:rPr lang="fr-CA" altLang="fr-FR" sz="1200" b="0" smtClean="0">
                <a:solidFill>
                  <a:srgbClr val="898989"/>
                </a:solidFill>
                <a:cs typeface="Arial" pitchFamily="34" charset="0"/>
              </a:rPr>
              <a:pPr>
                <a:spcBef>
                  <a:spcPct val="0"/>
                </a:spcBef>
                <a:spcAft>
                  <a:spcPct val="0"/>
                </a:spcAft>
                <a:buFontTx/>
                <a:buNone/>
              </a:pPr>
              <a:t>445</a:t>
            </a:fld>
            <a:endParaRPr lang="fr-CA" altLang="fr-FR" sz="1200" b="0" smtClean="0">
              <a:solidFill>
                <a:srgbClr val="898989"/>
              </a:solidFill>
              <a:cs typeface="Arial" pitchFamily="34" charset="0"/>
            </a:endParaRPr>
          </a:p>
        </p:txBody>
      </p:sp>
      <p:graphicFrame>
        <p:nvGraphicFramePr>
          <p:cNvPr id="7" name="Table 6"/>
          <p:cNvGraphicFramePr>
            <a:graphicFrameLocks noGrp="1"/>
          </p:cNvGraphicFramePr>
          <p:nvPr/>
        </p:nvGraphicFramePr>
        <p:xfrm>
          <a:off x="323850" y="1892300"/>
          <a:ext cx="4824413" cy="4078283"/>
        </p:xfrm>
        <a:graphic>
          <a:graphicData uri="http://schemas.openxmlformats.org/drawingml/2006/table">
            <a:tbl>
              <a:tblPr firstRow="1" bandRow="1">
                <a:tableStyleId>{5C22544A-7EE6-4342-B048-85BDC9FD1C3A}</a:tableStyleId>
              </a:tblPr>
              <a:tblGrid>
                <a:gridCol w="2016173"/>
                <a:gridCol w="2808240"/>
              </a:tblGrid>
              <a:tr h="370753">
                <a:tc>
                  <a:txBody>
                    <a:bodyPr/>
                    <a:lstStyle/>
                    <a:p>
                      <a:pPr algn="ctr"/>
                      <a:r>
                        <a:rPr lang="en-CA" sz="1800" b="0" noProof="0" dirty="0" smtClean="0">
                          <a:solidFill>
                            <a:schemeClr val="tx1"/>
                          </a:solidFill>
                        </a:rPr>
                        <a:t>Sentential Form</a:t>
                      </a: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CA" sz="1800" b="0" noProof="0" dirty="0" smtClean="0">
                          <a:solidFill>
                            <a:schemeClr val="tx1"/>
                          </a:solidFill>
                        </a:rPr>
                        <a:t>Action</a:t>
                      </a:r>
                      <a:endParaRPr lang="en-CA" sz="1800" b="0" noProof="0" dirty="0">
                        <a:solidFill>
                          <a:schemeClr val="tx1"/>
                        </a:solidFill>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 + id</a:t>
                      </a: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800" noProof="0" dirty="0" smtClean="0">
                          <a:solidFill>
                            <a:schemeClr val="tx1"/>
                          </a:solidFill>
                        </a:rPr>
                        <a:t>Shift</a:t>
                      </a: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 + id</a:t>
                      </a:r>
                      <a:endParaRPr lang="en-CA" sz="1800" noProof="0" dirty="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T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a:t>
                      </a:r>
                      <a:r>
                        <a:rPr lang="en-CA" sz="1800" noProof="0" dirty="0" smtClean="0">
                          <a:solidFill>
                            <a:schemeClr val="tx1"/>
                          </a:solidFill>
                          <a:latin typeface="Courier New" panose="02070309020205020404" pitchFamily="49" charset="0"/>
                          <a:cs typeface="Courier New" panose="02070309020205020404" pitchFamily="49" charset="0"/>
                        </a:rPr>
                        <a:t>T</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E</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 + id</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smtClean="0">
                        <a:solidFill>
                          <a:schemeClr val="tx1"/>
                        </a:solidFill>
                        <a:latin typeface="Courier New" panose="02070309020205020404" pitchFamily="49" charset="0"/>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75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 + T</a:t>
                      </a:r>
                      <a:endParaRPr lang="en-CA" sz="1800" noProof="0" dirty="0" smtClean="0">
                        <a:solidFill>
                          <a:schemeClr val="tx1"/>
                        </a:solidFill>
                      </a:endParaRPr>
                    </a:p>
                  </a:txBody>
                  <a:tcPr marL="91438" marR="91438" marT="45709" marB="45709">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latin typeface="+mn-lt"/>
                          <a:cs typeface="Courier New" panose="02070309020205020404" pitchFamily="49" charset="0"/>
                        </a:rPr>
                        <a:t>We are stuck!</a:t>
                      </a:r>
                      <a:endParaRPr lang="en-CA" sz="1800" noProof="0" dirty="0">
                        <a:solidFill>
                          <a:schemeClr val="tx1"/>
                        </a:solidFill>
                        <a:latin typeface="+mn-lt"/>
                        <a:cs typeface="Courier New" panose="02070309020205020404" pitchFamily="49" charset="0"/>
                      </a:endParaRPr>
                    </a:p>
                  </a:txBody>
                  <a:tcPr marL="91438" marR="91438" marT="45709" marB="45709">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15" name="Isosceles Triangle 14"/>
          <p:cNvSpPr/>
          <p:nvPr/>
        </p:nvSpPr>
        <p:spPr>
          <a:xfrm>
            <a:off x="684213" y="2813050"/>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6" name="Isosceles Triangle 15"/>
          <p:cNvSpPr/>
          <p:nvPr/>
        </p:nvSpPr>
        <p:spPr>
          <a:xfrm>
            <a:off x="539750" y="3168650"/>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2" name="Isosceles Triangle 31"/>
          <p:cNvSpPr/>
          <p:nvPr/>
        </p:nvSpPr>
        <p:spPr>
          <a:xfrm>
            <a:off x="250825" y="2428875"/>
            <a:ext cx="144463"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2" name="Isosceles Triangle 41"/>
          <p:cNvSpPr/>
          <p:nvPr/>
        </p:nvSpPr>
        <p:spPr>
          <a:xfrm>
            <a:off x="1258888" y="3933825"/>
            <a:ext cx="144462"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3" name="Isosceles Triangle 42"/>
          <p:cNvSpPr/>
          <p:nvPr/>
        </p:nvSpPr>
        <p:spPr>
          <a:xfrm>
            <a:off x="1108075" y="4292600"/>
            <a:ext cx="144463"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4" name="Isosceles Triangle 53"/>
          <p:cNvSpPr/>
          <p:nvPr/>
        </p:nvSpPr>
        <p:spPr>
          <a:xfrm>
            <a:off x="806450" y="3532188"/>
            <a:ext cx="144463"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6" name="Isosceles Triangle 55"/>
          <p:cNvSpPr/>
          <p:nvPr/>
        </p:nvSpPr>
        <p:spPr>
          <a:xfrm>
            <a:off x="1100138" y="4652963"/>
            <a:ext cx="142875"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7" name="Isosceles Triangle 56"/>
          <p:cNvSpPr/>
          <p:nvPr/>
        </p:nvSpPr>
        <p:spPr>
          <a:xfrm>
            <a:off x="1331913" y="5013325"/>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8" name="Isosceles Triangle 57"/>
          <p:cNvSpPr/>
          <p:nvPr/>
        </p:nvSpPr>
        <p:spPr>
          <a:xfrm>
            <a:off x="1835150" y="5373688"/>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9" name="Isosceles Triangle 58"/>
          <p:cNvSpPr/>
          <p:nvPr/>
        </p:nvSpPr>
        <p:spPr>
          <a:xfrm>
            <a:off x="1671638" y="5732463"/>
            <a:ext cx="144462"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0" name="Rectangle 59"/>
          <p:cNvSpPr/>
          <p:nvPr/>
        </p:nvSpPr>
        <p:spPr>
          <a:xfrm>
            <a:off x="2411413" y="2286000"/>
            <a:ext cx="18510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1" name="Rectangle 60"/>
          <p:cNvSpPr/>
          <p:nvPr/>
        </p:nvSpPr>
        <p:spPr>
          <a:xfrm>
            <a:off x="2347913" y="2668588"/>
            <a:ext cx="25114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2" name="Rectangle 61"/>
          <p:cNvSpPr/>
          <p:nvPr/>
        </p:nvSpPr>
        <p:spPr>
          <a:xfrm>
            <a:off x="114300" y="26685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3" name="Rectangle 62"/>
          <p:cNvSpPr/>
          <p:nvPr/>
        </p:nvSpPr>
        <p:spPr>
          <a:xfrm>
            <a:off x="2427288" y="30368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4" name="Rectangle 63"/>
          <p:cNvSpPr/>
          <p:nvPr/>
        </p:nvSpPr>
        <p:spPr>
          <a:xfrm>
            <a:off x="195263" y="30368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5" name="Rectangle 64"/>
          <p:cNvSpPr/>
          <p:nvPr/>
        </p:nvSpPr>
        <p:spPr>
          <a:xfrm>
            <a:off x="2379663" y="3397250"/>
            <a:ext cx="247967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6" name="Rectangle 65"/>
          <p:cNvSpPr/>
          <p:nvPr/>
        </p:nvSpPr>
        <p:spPr>
          <a:xfrm>
            <a:off x="195263" y="34004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7" name="Rectangle 66"/>
          <p:cNvSpPr/>
          <p:nvPr/>
        </p:nvSpPr>
        <p:spPr>
          <a:xfrm>
            <a:off x="2400300" y="3778250"/>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8" name="Rectangle 67"/>
          <p:cNvSpPr/>
          <p:nvPr/>
        </p:nvSpPr>
        <p:spPr>
          <a:xfrm>
            <a:off x="217488" y="3778250"/>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69" name="Rectangle 68"/>
          <p:cNvSpPr/>
          <p:nvPr/>
        </p:nvSpPr>
        <p:spPr>
          <a:xfrm>
            <a:off x="2363788" y="4138613"/>
            <a:ext cx="26638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0" name="Rectangle 69"/>
          <p:cNvSpPr/>
          <p:nvPr/>
        </p:nvSpPr>
        <p:spPr>
          <a:xfrm>
            <a:off x="223838" y="4138613"/>
            <a:ext cx="2017712"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1" name="Rectangle 70"/>
          <p:cNvSpPr/>
          <p:nvPr/>
        </p:nvSpPr>
        <p:spPr>
          <a:xfrm>
            <a:off x="2390775" y="4518025"/>
            <a:ext cx="26638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2" name="Rectangle 71"/>
          <p:cNvSpPr/>
          <p:nvPr/>
        </p:nvSpPr>
        <p:spPr>
          <a:xfrm>
            <a:off x="252413" y="45180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3" name="Rectangle 72"/>
          <p:cNvSpPr/>
          <p:nvPr/>
        </p:nvSpPr>
        <p:spPr>
          <a:xfrm>
            <a:off x="2411413" y="4886325"/>
            <a:ext cx="2665412" cy="28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4" name="Rectangle 73"/>
          <p:cNvSpPr/>
          <p:nvPr/>
        </p:nvSpPr>
        <p:spPr>
          <a:xfrm>
            <a:off x="201613" y="48863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5" name="Rectangle 74"/>
          <p:cNvSpPr/>
          <p:nvPr/>
        </p:nvSpPr>
        <p:spPr>
          <a:xfrm>
            <a:off x="2400300" y="5256213"/>
            <a:ext cx="2665413"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6" name="Rectangle 75"/>
          <p:cNvSpPr/>
          <p:nvPr/>
        </p:nvSpPr>
        <p:spPr>
          <a:xfrm>
            <a:off x="261938" y="525621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7" name="Rectangle 76"/>
          <p:cNvSpPr/>
          <p:nvPr/>
        </p:nvSpPr>
        <p:spPr>
          <a:xfrm>
            <a:off x="2400300" y="5616575"/>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78" name="Rectangle 77"/>
          <p:cNvSpPr/>
          <p:nvPr/>
        </p:nvSpPr>
        <p:spPr>
          <a:xfrm>
            <a:off x="261938" y="561657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cxnSp>
        <p:nvCxnSpPr>
          <p:cNvPr id="8" name="Straight Arrow Connector 7"/>
          <p:cNvCxnSpPr>
            <a:stCxn id="10" idx="0"/>
          </p:cNvCxnSpPr>
          <p:nvPr/>
        </p:nvCxnSpPr>
        <p:spPr>
          <a:xfrm flipH="1" flipV="1">
            <a:off x="5027613" y="2813050"/>
            <a:ext cx="2011362" cy="1325563"/>
          </a:xfrm>
          <a:prstGeom prst="straightConnector1">
            <a:avLst/>
          </a:prstGeom>
          <a:ln w="28575">
            <a:tailEnd type="arrow"/>
          </a:ln>
        </p:spPr>
        <p:style>
          <a:lnRef idx="1">
            <a:schemeClr val="accent1"/>
          </a:lnRef>
          <a:fillRef idx="0">
            <a:schemeClr val="accent1"/>
          </a:fillRef>
          <a:effectRef idx="0">
            <a:schemeClr val="accent1"/>
          </a:effectRef>
          <a:fontRef idx="minor">
            <a:schemeClr val="tx1"/>
          </a:fontRef>
        </p:style>
      </p:cxnSp>
      <p:sp>
        <p:nvSpPr>
          <p:cNvPr id="10" name="TextBox 9"/>
          <p:cNvSpPr txBox="1">
            <a:spLocks noChangeArrowheads="1"/>
          </p:cNvSpPr>
          <p:nvPr/>
        </p:nvSpPr>
        <p:spPr bwMode="auto">
          <a:xfrm>
            <a:off x="5724525" y="4138613"/>
            <a:ext cx="2627313"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Une seule mauvaise opération et c’est finit…</a:t>
            </a:r>
            <a:endParaRPr lang="fr-CA" altLang="fr-FR" sz="1800" b="0"/>
          </a:p>
        </p:txBody>
      </p:sp>
    </p:spTree>
    <p:extLst>
      <p:ext uri="{BB962C8B-B14F-4D97-AF65-F5344CB8AC3E}">
        <p14:creationId xmlns:p14="http://schemas.microsoft.com/office/powerpoint/2010/main" val="1445669268"/>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60"/>
                                        </p:tgtEl>
                                      </p:cBhvr>
                                    </p:animEffect>
                                    <p:set>
                                      <p:cBhvr>
                                        <p:cTn id="7" dur="1" fill="hold">
                                          <p:stCondLst>
                                            <p:cond delay="499"/>
                                          </p:stCondLst>
                                        </p:cTn>
                                        <p:tgtEl>
                                          <p:spTgt spid="60"/>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62"/>
                                        </p:tgtEl>
                                      </p:cBhvr>
                                    </p:animEffect>
                                    <p:set>
                                      <p:cBhvr>
                                        <p:cTn id="10" dur="1" fill="hold">
                                          <p:stCondLst>
                                            <p:cond delay="499"/>
                                          </p:stCondLst>
                                        </p:cTn>
                                        <p:tgtEl>
                                          <p:spTgt spid="62"/>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grpId="0" nodeType="clickEffect">
                                  <p:stCondLst>
                                    <p:cond delay="0"/>
                                  </p:stCondLst>
                                  <p:childTnLst>
                                    <p:animEffect transition="out" filter="fade">
                                      <p:cBhvr>
                                        <p:cTn id="14" dur="500"/>
                                        <p:tgtEl>
                                          <p:spTgt spid="61"/>
                                        </p:tgtEl>
                                      </p:cBhvr>
                                    </p:animEffect>
                                    <p:set>
                                      <p:cBhvr>
                                        <p:cTn id="15" dur="1" fill="hold">
                                          <p:stCondLst>
                                            <p:cond delay="499"/>
                                          </p:stCondLst>
                                        </p:cTn>
                                        <p:tgtEl>
                                          <p:spTgt spid="61"/>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64"/>
                                        </p:tgtEl>
                                      </p:cBhvr>
                                    </p:animEffect>
                                    <p:set>
                                      <p:cBhvr>
                                        <p:cTn id="18" dur="1" fill="hold">
                                          <p:stCondLst>
                                            <p:cond delay="499"/>
                                          </p:stCondLst>
                                        </p:cTn>
                                        <p:tgtEl>
                                          <p:spTgt spid="64"/>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xit" presetSubtype="0" fill="hold" grpId="0" nodeType="clickEffect">
                                  <p:stCondLst>
                                    <p:cond delay="0"/>
                                  </p:stCondLst>
                                  <p:childTnLst>
                                    <p:animEffect transition="out" filter="fade">
                                      <p:cBhvr>
                                        <p:cTn id="22" dur="500"/>
                                        <p:tgtEl>
                                          <p:spTgt spid="63"/>
                                        </p:tgtEl>
                                      </p:cBhvr>
                                    </p:animEffect>
                                    <p:set>
                                      <p:cBhvr>
                                        <p:cTn id="23" dur="1" fill="hold">
                                          <p:stCondLst>
                                            <p:cond delay="499"/>
                                          </p:stCondLst>
                                        </p:cTn>
                                        <p:tgtEl>
                                          <p:spTgt spid="63"/>
                                        </p:tgtEl>
                                        <p:attrNameLst>
                                          <p:attrName>style.visibility</p:attrName>
                                        </p:attrNameLst>
                                      </p:cBhvr>
                                      <p:to>
                                        <p:strVal val="hidden"/>
                                      </p:to>
                                    </p:set>
                                  </p:childTnLst>
                                </p:cTn>
                              </p:par>
                              <p:par>
                                <p:cTn id="24" presetID="10" presetClass="exit" presetSubtype="0" fill="hold" grpId="0" nodeType="withEffect">
                                  <p:stCondLst>
                                    <p:cond delay="0"/>
                                  </p:stCondLst>
                                  <p:childTnLst>
                                    <p:animEffect transition="out" filter="fade">
                                      <p:cBhvr>
                                        <p:cTn id="25" dur="500"/>
                                        <p:tgtEl>
                                          <p:spTgt spid="66"/>
                                        </p:tgtEl>
                                      </p:cBhvr>
                                    </p:animEffect>
                                    <p:set>
                                      <p:cBhvr>
                                        <p:cTn id="26" dur="1" fill="hold">
                                          <p:stCondLst>
                                            <p:cond delay="499"/>
                                          </p:stCondLst>
                                        </p:cTn>
                                        <p:tgtEl>
                                          <p:spTgt spid="66"/>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xit" presetSubtype="0" fill="hold" grpId="0" nodeType="clickEffect">
                                  <p:stCondLst>
                                    <p:cond delay="0"/>
                                  </p:stCondLst>
                                  <p:childTnLst>
                                    <p:animEffect transition="out" filter="fade">
                                      <p:cBhvr>
                                        <p:cTn id="30" dur="500"/>
                                        <p:tgtEl>
                                          <p:spTgt spid="65"/>
                                        </p:tgtEl>
                                      </p:cBhvr>
                                    </p:animEffect>
                                    <p:set>
                                      <p:cBhvr>
                                        <p:cTn id="31" dur="1" fill="hold">
                                          <p:stCondLst>
                                            <p:cond delay="499"/>
                                          </p:stCondLst>
                                        </p:cTn>
                                        <p:tgtEl>
                                          <p:spTgt spid="65"/>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68"/>
                                        </p:tgtEl>
                                      </p:cBhvr>
                                    </p:animEffect>
                                    <p:set>
                                      <p:cBhvr>
                                        <p:cTn id="34" dur="1" fill="hold">
                                          <p:stCondLst>
                                            <p:cond delay="499"/>
                                          </p:stCondLst>
                                        </p:cTn>
                                        <p:tgtEl>
                                          <p:spTgt spid="68"/>
                                        </p:tgtEl>
                                        <p:attrNameLst>
                                          <p:attrName>style.visibility</p:attrName>
                                        </p:attrNameLst>
                                      </p:cBhvr>
                                      <p:to>
                                        <p:strVal val="hidden"/>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xit" presetSubtype="0" fill="hold" grpId="0" nodeType="clickEffect">
                                  <p:stCondLst>
                                    <p:cond delay="0"/>
                                  </p:stCondLst>
                                  <p:childTnLst>
                                    <p:animEffect transition="out" filter="fade">
                                      <p:cBhvr>
                                        <p:cTn id="38" dur="500"/>
                                        <p:tgtEl>
                                          <p:spTgt spid="67"/>
                                        </p:tgtEl>
                                      </p:cBhvr>
                                    </p:animEffect>
                                    <p:set>
                                      <p:cBhvr>
                                        <p:cTn id="39" dur="1" fill="hold">
                                          <p:stCondLst>
                                            <p:cond delay="499"/>
                                          </p:stCondLst>
                                        </p:cTn>
                                        <p:tgtEl>
                                          <p:spTgt spid="67"/>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70"/>
                                        </p:tgtEl>
                                      </p:cBhvr>
                                    </p:animEffect>
                                    <p:set>
                                      <p:cBhvr>
                                        <p:cTn id="42" dur="1" fill="hold">
                                          <p:stCondLst>
                                            <p:cond delay="499"/>
                                          </p:stCondLst>
                                        </p:cTn>
                                        <p:tgtEl>
                                          <p:spTgt spid="70"/>
                                        </p:tgtEl>
                                        <p:attrNameLst>
                                          <p:attrName>style.visibility</p:attrName>
                                        </p:attrNameLst>
                                      </p:cBhvr>
                                      <p:to>
                                        <p:strVal val="hidden"/>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xit" presetSubtype="0" fill="hold" grpId="0" nodeType="clickEffect">
                                  <p:stCondLst>
                                    <p:cond delay="0"/>
                                  </p:stCondLst>
                                  <p:childTnLst>
                                    <p:animEffect transition="out" filter="fade">
                                      <p:cBhvr>
                                        <p:cTn id="46" dur="500"/>
                                        <p:tgtEl>
                                          <p:spTgt spid="69"/>
                                        </p:tgtEl>
                                      </p:cBhvr>
                                    </p:animEffect>
                                    <p:set>
                                      <p:cBhvr>
                                        <p:cTn id="47" dur="1" fill="hold">
                                          <p:stCondLst>
                                            <p:cond delay="499"/>
                                          </p:stCondLst>
                                        </p:cTn>
                                        <p:tgtEl>
                                          <p:spTgt spid="69"/>
                                        </p:tgtEl>
                                        <p:attrNameLst>
                                          <p:attrName>style.visibility</p:attrName>
                                        </p:attrNameLst>
                                      </p:cBhvr>
                                      <p:to>
                                        <p:strVal val="hidden"/>
                                      </p:to>
                                    </p:set>
                                  </p:childTnLst>
                                </p:cTn>
                              </p:par>
                              <p:par>
                                <p:cTn id="48" presetID="10" presetClass="exit" presetSubtype="0" fill="hold" grpId="0" nodeType="withEffect">
                                  <p:stCondLst>
                                    <p:cond delay="0"/>
                                  </p:stCondLst>
                                  <p:childTnLst>
                                    <p:animEffect transition="out" filter="fade">
                                      <p:cBhvr>
                                        <p:cTn id="49" dur="500"/>
                                        <p:tgtEl>
                                          <p:spTgt spid="72"/>
                                        </p:tgtEl>
                                      </p:cBhvr>
                                    </p:animEffect>
                                    <p:set>
                                      <p:cBhvr>
                                        <p:cTn id="50" dur="1" fill="hold">
                                          <p:stCondLst>
                                            <p:cond delay="499"/>
                                          </p:stCondLst>
                                        </p:cTn>
                                        <p:tgtEl>
                                          <p:spTgt spid="72"/>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0" presetClass="exit" presetSubtype="0" fill="hold" grpId="0" nodeType="clickEffect">
                                  <p:stCondLst>
                                    <p:cond delay="0"/>
                                  </p:stCondLst>
                                  <p:childTnLst>
                                    <p:animEffect transition="out" filter="fade">
                                      <p:cBhvr>
                                        <p:cTn id="54" dur="500"/>
                                        <p:tgtEl>
                                          <p:spTgt spid="71"/>
                                        </p:tgtEl>
                                      </p:cBhvr>
                                    </p:animEffect>
                                    <p:set>
                                      <p:cBhvr>
                                        <p:cTn id="55" dur="1" fill="hold">
                                          <p:stCondLst>
                                            <p:cond delay="499"/>
                                          </p:stCondLst>
                                        </p:cTn>
                                        <p:tgtEl>
                                          <p:spTgt spid="71"/>
                                        </p:tgtEl>
                                        <p:attrNameLst>
                                          <p:attrName>style.visibility</p:attrName>
                                        </p:attrNameLst>
                                      </p:cBhvr>
                                      <p:to>
                                        <p:strVal val="hidden"/>
                                      </p:to>
                                    </p:set>
                                  </p:childTnLst>
                                </p:cTn>
                              </p:par>
                              <p:par>
                                <p:cTn id="56" presetID="10" presetClass="exit" presetSubtype="0" fill="hold" grpId="0" nodeType="withEffect">
                                  <p:stCondLst>
                                    <p:cond delay="0"/>
                                  </p:stCondLst>
                                  <p:childTnLst>
                                    <p:animEffect transition="out" filter="fade">
                                      <p:cBhvr>
                                        <p:cTn id="57" dur="500"/>
                                        <p:tgtEl>
                                          <p:spTgt spid="74"/>
                                        </p:tgtEl>
                                      </p:cBhvr>
                                    </p:animEffect>
                                    <p:set>
                                      <p:cBhvr>
                                        <p:cTn id="58" dur="1" fill="hold">
                                          <p:stCondLst>
                                            <p:cond delay="499"/>
                                          </p:stCondLst>
                                        </p:cTn>
                                        <p:tgtEl>
                                          <p:spTgt spid="74"/>
                                        </p:tgtEl>
                                        <p:attrNameLst>
                                          <p:attrName>style.visibility</p:attrName>
                                        </p:attrNameLst>
                                      </p:cBhvr>
                                      <p:to>
                                        <p:strVal val="hidden"/>
                                      </p:to>
                                    </p:se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xit" presetSubtype="0" fill="hold" grpId="0" nodeType="clickEffect">
                                  <p:stCondLst>
                                    <p:cond delay="0"/>
                                  </p:stCondLst>
                                  <p:childTnLst>
                                    <p:animEffect transition="out" filter="fade">
                                      <p:cBhvr>
                                        <p:cTn id="62" dur="500"/>
                                        <p:tgtEl>
                                          <p:spTgt spid="73"/>
                                        </p:tgtEl>
                                      </p:cBhvr>
                                    </p:animEffect>
                                    <p:set>
                                      <p:cBhvr>
                                        <p:cTn id="63" dur="1" fill="hold">
                                          <p:stCondLst>
                                            <p:cond delay="499"/>
                                          </p:stCondLst>
                                        </p:cTn>
                                        <p:tgtEl>
                                          <p:spTgt spid="73"/>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76"/>
                                        </p:tgtEl>
                                      </p:cBhvr>
                                    </p:animEffect>
                                    <p:set>
                                      <p:cBhvr>
                                        <p:cTn id="66" dur="1" fill="hold">
                                          <p:stCondLst>
                                            <p:cond delay="499"/>
                                          </p:stCondLst>
                                        </p:cTn>
                                        <p:tgtEl>
                                          <p:spTgt spid="76"/>
                                        </p:tgtEl>
                                        <p:attrNameLst>
                                          <p:attrName>style.visibility</p:attrName>
                                        </p:attrNameLst>
                                      </p:cBhvr>
                                      <p:to>
                                        <p:strVal val="hidden"/>
                                      </p:to>
                                    </p:set>
                                  </p:childTnLst>
                                </p:cTn>
                              </p:par>
                            </p:childTnLst>
                          </p:cTn>
                        </p:par>
                      </p:childTnLst>
                    </p:cTn>
                  </p:par>
                  <p:par>
                    <p:cTn id="67" fill="hold" nodeType="clickPar">
                      <p:stCondLst>
                        <p:cond delay="indefinite"/>
                      </p:stCondLst>
                      <p:childTnLst>
                        <p:par>
                          <p:cTn id="68" fill="hold" nodeType="withGroup">
                            <p:stCondLst>
                              <p:cond delay="0"/>
                            </p:stCondLst>
                            <p:childTnLst>
                              <p:par>
                                <p:cTn id="69" presetID="10" presetClass="exit" presetSubtype="0" fill="hold" grpId="0" nodeType="clickEffect">
                                  <p:stCondLst>
                                    <p:cond delay="0"/>
                                  </p:stCondLst>
                                  <p:childTnLst>
                                    <p:animEffect transition="out" filter="fade">
                                      <p:cBhvr>
                                        <p:cTn id="70" dur="500"/>
                                        <p:tgtEl>
                                          <p:spTgt spid="75"/>
                                        </p:tgtEl>
                                      </p:cBhvr>
                                    </p:animEffect>
                                    <p:set>
                                      <p:cBhvr>
                                        <p:cTn id="71" dur="1" fill="hold">
                                          <p:stCondLst>
                                            <p:cond delay="499"/>
                                          </p:stCondLst>
                                        </p:cTn>
                                        <p:tgtEl>
                                          <p:spTgt spid="75"/>
                                        </p:tgtEl>
                                        <p:attrNameLst>
                                          <p:attrName>style.visibility</p:attrName>
                                        </p:attrNameLst>
                                      </p:cBhvr>
                                      <p:to>
                                        <p:strVal val="hidden"/>
                                      </p:to>
                                    </p:set>
                                  </p:childTnLst>
                                </p:cTn>
                              </p:par>
                              <p:par>
                                <p:cTn id="72" presetID="10" presetClass="exit" presetSubtype="0" fill="hold" grpId="0" nodeType="withEffect">
                                  <p:stCondLst>
                                    <p:cond delay="0"/>
                                  </p:stCondLst>
                                  <p:childTnLst>
                                    <p:animEffect transition="out" filter="fade">
                                      <p:cBhvr>
                                        <p:cTn id="73" dur="500"/>
                                        <p:tgtEl>
                                          <p:spTgt spid="78"/>
                                        </p:tgtEl>
                                      </p:cBhvr>
                                    </p:animEffect>
                                    <p:set>
                                      <p:cBhvr>
                                        <p:cTn id="74" dur="1" fill="hold">
                                          <p:stCondLst>
                                            <p:cond delay="499"/>
                                          </p:stCondLst>
                                        </p:cTn>
                                        <p:tgtEl>
                                          <p:spTgt spid="78"/>
                                        </p:tgtEl>
                                        <p:attrNameLst>
                                          <p:attrName>style.visibility</p:attrName>
                                        </p:attrNameLst>
                                      </p:cBhvr>
                                      <p:to>
                                        <p:strVal val="hidden"/>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10" presetClass="exit" presetSubtype="0" fill="hold" grpId="0" nodeType="clickEffect">
                                  <p:stCondLst>
                                    <p:cond delay="0"/>
                                  </p:stCondLst>
                                  <p:childTnLst>
                                    <p:animEffect transition="out" filter="fade">
                                      <p:cBhvr>
                                        <p:cTn id="78" dur="500"/>
                                        <p:tgtEl>
                                          <p:spTgt spid="77"/>
                                        </p:tgtEl>
                                      </p:cBhvr>
                                    </p:animEffect>
                                    <p:set>
                                      <p:cBhvr>
                                        <p:cTn id="79" dur="1" fill="hold">
                                          <p:stCondLst>
                                            <p:cond delay="499"/>
                                          </p:stCondLst>
                                        </p:cTn>
                                        <p:tgtEl>
                                          <p:spTgt spid="77"/>
                                        </p:tgtEl>
                                        <p:attrNameLst>
                                          <p:attrName>style.visibility</p:attrName>
                                        </p:attrNameLst>
                                      </p:cBhvr>
                                      <p:to>
                                        <p:strVal val="hidden"/>
                                      </p:to>
                                    </p:set>
                                  </p:childTnLst>
                                </p:cTn>
                              </p:par>
                            </p:childTnLst>
                          </p:cTn>
                        </p:par>
                      </p:childTnLst>
                    </p:cTn>
                  </p:par>
                  <p:par>
                    <p:cTn id="80" fill="hold" nodeType="clickPar">
                      <p:stCondLst>
                        <p:cond delay="indefinite"/>
                      </p:stCondLst>
                      <p:childTnLst>
                        <p:par>
                          <p:cTn id="81" fill="hold" nodeType="withGroup">
                            <p:stCondLst>
                              <p:cond delay="0"/>
                            </p:stCondLst>
                            <p:childTnLst>
                              <p:par>
                                <p:cTn id="82" presetID="10" presetClass="entr" presetSubtype="0" fill="hold" nodeType="clickEffect">
                                  <p:stCondLst>
                                    <p:cond delay="0"/>
                                  </p:stCondLst>
                                  <p:childTnLst>
                                    <p:set>
                                      <p:cBhvr>
                                        <p:cTn id="83" dur="1" fill="hold">
                                          <p:stCondLst>
                                            <p:cond delay="0"/>
                                          </p:stCondLst>
                                        </p:cTn>
                                        <p:tgtEl>
                                          <p:spTgt spid="8"/>
                                        </p:tgtEl>
                                        <p:attrNameLst>
                                          <p:attrName>style.visibility</p:attrName>
                                        </p:attrNameLst>
                                      </p:cBhvr>
                                      <p:to>
                                        <p:strVal val="visible"/>
                                      </p:to>
                                    </p:set>
                                    <p:animEffect transition="in" filter="fade">
                                      <p:cBhvr>
                                        <p:cTn id="84" dur="500"/>
                                        <p:tgtEl>
                                          <p:spTgt spid="8"/>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10"/>
                                        </p:tgtEl>
                                        <p:attrNameLst>
                                          <p:attrName>style.visibility</p:attrName>
                                        </p:attrNameLst>
                                      </p:cBhvr>
                                      <p:to>
                                        <p:strVal val="visible"/>
                                      </p:to>
                                    </p:set>
                                    <p:animEffect transition="in" filter="fade">
                                      <p:cBhvr>
                                        <p:cTn id="8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10"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Analyseur syntaxique LR</a:t>
            </a:r>
            <a:endParaRPr lang="fr-CA" dirty="0"/>
          </a:p>
        </p:txBody>
      </p:sp>
      <p:sp>
        <p:nvSpPr>
          <p:cNvPr id="28675" name="Content Placeholder 2"/>
          <p:cNvSpPr>
            <a:spLocks noGrp="1"/>
          </p:cNvSpPr>
          <p:nvPr>
            <p:ph idx="1"/>
          </p:nvPr>
        </p:nvSpPr>
        <p:spPr/>
        <p:txBody>
          <a:bodyPr/>
          <a:lstStyle/>
          <a:p>
            <a:r>
              <a:rPr lang="fr-CA" altLang="fr-FR" smtClean="0"/>
              <a:t>Nous savons maintenant comment décaler et réduire!</a:t>
            </a:r>
          </a:p>
          <a:p>
            <a:endParaRPr lang="fr-CA" altLang="fr-FR" smtClean="0"/>
          </a:p>
          <a:p>
            <a:r>
              <a:rPr lang="fr-CA" altLang="fr-FR" smtClean="0"/>
              <a:t>Mais nous ne savons pas quand </a:t>
            </a:r>
            <a:r>
              <a:rPr lang="fr-CA" altLang="fr-FR" i="1" smtClean="0"/>
              <a:t>décaler</a:t>
            </a:r>
            <a:r>
              <a:rPr lang="fr-CA" altLang="fr-FR" smtClean="0"/>
              <a:t> et quand </a:t>
            </a:r>
            <a:r>
              <a:rPr lang="fr-CA" altLang="fr-FR" i="1" smtClean="0"/>
              <a:t>réduire</a:t>
            </a:r>
          </a:p>
          <a:p>
            <a:pPr lvl="1"/>
            <a:r>
              <a:rPr lang="fr-CA" altLang="fr-FR" smtClean="0"/>
              <a:t>Lorsque nous savons ceci, nous atteignons notre but de ne jamais reculer</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867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B4B239B-016D-41E9-827B-5AEA1B7F14B1}" type="slidenum">
              <a:rPr lang="fr-CA" altLang="fr-FR" sz="1200" b="0" smtClean="0">
                <a:solidFill>
                  <a:srgbClr val="898989"/>
                </a:solidFill>
                <a:cs typeface="Arial" pitchFamily="34" charset="0"/>
              </a:rPr>
              <a:pPr>
                <a:spcBef>
                  <a:spcPct val="0"/>
                </a:spcBef>
                <a:spcAft>
                  <a:spcPct val="0"/>
                </a:spcAft>
                <a:buFontTx/>
                <a:buNone/>
              </a:pPr>
              <a:t>446</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001596754"/>
      </p:ext>
    </p:extLst>
  </p:cSld>
  <p:clrMapOvr>
    <a:masterClrMapping/>
  </p:clrMapOvr>
  <p:timing>
    <p:tnLst>
      <p:par>
        <p:cTn id="1" dur="indefinite" restart="never" nodeType="tmRoot"/>
      </p:par>
    </p:tn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 </a:t>
            </a:r>
            <a:r>
              <a:rPr lang="fr-CA" dirty="0" err="1" smtClean="0"/>
              <a:t>Handle</a:t>
            </a:r>
            <a:r>
              <a:rPr lang="fr-CA" dirty="0" smtClean="0"/>
              <a:t> »</a:t>
            </a:r>
            <a:endParaRPr lang="fr-CA" dirty="0"/>
          </a:p>
        </p:txBody>
      </p:sp>
      <p:sp>
        <p:nvSpPr>
          <p:cNvPr id="29699" name="Content Placeholder 2"/>
          <p:cNvSpPr>
            <a:spLocks noGrp="1"/>
          </p:cNvSpPr>
          <p:nvPr>
            <p:ph idx="1"/>
          </p:nvPr>
        </p:nvSpPr>
        <p:spPr/>
        <p:txBody>
          <a:bodyPr/>
          <a:lstStyle/>
          <a:p>
            <a:pPr>
              <a:buFont typeface="Arial" charset="0"/>
              <a:buNone/>
              <a:defRPr/>
            </a:pPr>
            <a:r>
              <a:rPr lang="fr-CA" altLang="fr-FR" i="1" dirty="0" smtClean="0"/>
              <a:t>On réduit si le portion droite de la partie analysée est un « </a:t>
            </a:r>
            <a:r>
              <a:rPr lang="fr-CA" altLang="fr-FR" i="1" dirty="0" err="1" smtClean="0"/>
              <a:t>handle</a:t>
            </a:r>
            <a:r>
              <a:rPr lang="fr-CA" altLang="fr-FR" i="1" dirty="0" smtClean="0"/>
              <a:t> » valide</a:t>
            </a:r>
          </a:p>
          <a:p>
            <a:pPr lvl="1">
              <a:buFont typeface="Arial" charset="0"/>
              <a:buChar char="•"/>
              <a:defRPr/>
            </a:pPr>
            <a:r>
              <a:rPr lang="fr-CA" altLang="fr-FR" i="1" dirty="0" smtClean="0"/>
              <a:t>Sinon, on décale</a:t>
            </a:r>
          </a:p>
          <a:p>
            <a:pPr>
              <a:buFont typeface="Arial" charset="0"/>
              <a:buNone/>
              <a:defRPr/>
            </a:pPr>
            <a:endParaRPr lang="fr-CA" altLang="fr-FR" dirty="0" smtClean="0"/>
          </a:p>
          <a:p>
            <a:pPr>
              <a:buFont typeface="Arial" charset="0"/>
              <a:buNone/>
              <a:defRPr/>
            </a:pPr>
            <a:r>
              <a:rPr lang="fr-CA" altLang="fr-FR" dirty="0" smtClean="0"/>
              <a:t>Propriétés du « </a:t>
            </a:r>
            <a:r>
              <a:rPr lang="fr-CA" altLang="fr-FR" dirty="0" err="1" smtClean="0"/>
              <a:t>handle</a:t>
            </a:r>
            <a:r>
              <a:rPr lang="fr-CA" altLang="fr-FR" dirty="0" smtClean="0"/>
              <a:t> »:</a:t>
            </a:r>
          </a:p>
          <a:p>
            <a:pPr marL="730250" lvl="1" indent="-457200">
              <a:buFont typeface="Arial Black" pitchFamily="34" charset="0"/>
              <a:buAutoNum type="arabicPeriod"/>
              <a:defRPr/>
            </a:pPr>
            <a:r>
              <a:rPr lang="fr-CA" altLang="fr-FR" dirty="0" smtClean="0"/>
              <a:t>Doit matcher le côté droit d’une production</a:t>
            </a:r>
          </a:p>
          <a:p>
            <a:pPr marL="730250" lvl="1" indent="-457200">
              <a:buFont typeface="Arial Black" pitchFamily="34" charset="0"/>
              <a:buAutoNum type="arabicPeriod"/>
              <a:defRPr/>
            </a:pPr>
            <a:r>
              <a:rPr lang="fr-CA" altLang="fr-FR" dirty="0" smtClean="0"/>
              <a:t>Nous permet éventuellement d’atteindre le symbole de départ</a:t>
            </a:r>
          </a:p>
          <a:p>
            <a:pPr marL="730250" lvl="1" indent="-457200">
              <a:buFont typeface="Arial Black" pitchFamily="34" charset="0"/>
              <a:buAutoNum type="arabicPeriod"/>
              <a:defRPr/>
            </a:pPr>
            <a:endParaRPr lang="fr-CA" altLang="fr-FR" dirty="0" smtClean="0"/>
          </a:p>
          <a:p>
            <a:pPr>
              <a:buFont typeface="Arial" charset="0"/>
              <a:buNone/>
              <a:defRPr/>
            </a:pPr>
            <a:endParaRPr lang="fr-CA" altLang="fr-FR" dirty="0" smtClean="0"/>
          </a:p>
          <a:p>
            <a:pPr algn="ctr">
              <a:buFont typeface="Arial" charset="0"/>
              <a:buNone/>
              <a:defRPr/>
            </a:pPr>
            <a:r>
              <a:rPr lang="fr-CA" altLang="fr-FR" dirty="0" smtClean="0">
                <a:solidFill>
                  <a:schemeClr val="tx2"/>
                </a:solidFill>
              </a:rPr>
              <a:t>Réduire le « </a:t>
            </a:r>
            <a:r>
              <a:rPr lang="fr-CA" altLang="fr-FR" dirty="0" err="1" smtClean="0">
                <a:solidFill>
                  <a:schemeClr val="tx2"/>
                </a:solidFill>
              </a:rPr>
              <a:t>handle</a:t>
            </a:r>
            <a:r>
              <a:rPr lang="fr-CA" altLang="fr-FR" dirty="0" smtClean="0">
                <a:solidFill>
                  <a:schemeClr val="tx2"/>
                </a:solidFill>
              </a:rPr>
              <a:t> » doit constituer une étape dans le sens inverse d’une dérivation droite descendante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970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19815D1-86B9-4D5E-8C8F-16A8D8B7DEF7}" type="slidenum">
              <a:rPr lang="fr-CA" altLang="fr-FR" sz="1200" b="0" smtClean="0">
                <a:solidFill>
                  <a:srgbClr val="898989"/>
                </a:solidFill>
                <a:cs typeface="Arial" pitchFamily="34" charset="0"/>
              </a:rPr>
              <a:pPr>
                <a:spcBef>
                  <a:spcPct val="0"/>
                </a:spcBef>
                <a:spcAft>
                  <a:spcPct val="0"/>
                </a:spcAft>
                <a:buFontTx/>
                <a:buNone/>
              </a:pPr>
              <a:t>447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719176987"/>
      </p:ext>
    </p:extLst>
  </p:cSld>
  <p:clrMapOvr>
    <a:masterClrMapping/>
  </p:clrMapOvr>
  <p:timing>
    <p:tnLst>
      <p:par>
        <p:cTn id="1" dur="indefinite" restart="never" nodeType="tmRoot"/>
      </p:par>
    </p:tn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 </a:t>
            </a:r>
            <a:r>
              <a:rPr lang="fr-CA" dirty="0" err="1" smtClean="0"/>
              <a:t>Handle</a:t>
            </a:r>
            <a:r>
              <a:rPr lang="fr-CA" dirty="0" smtClean="0"/>
              <a:t> »</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072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4715438-0B41-4D7B-A769-CF351EF74928}" type="slidenum">
              <a:rPr lang="fr-CA" altLang="fr-FR" sz="1200" b="0" smtClean="0">
                <a:solidFill>
                  <a:srgbClr val="898989"/>
                </a:solidFill>
                <a:cs typeface="Arial" pitchFamily="34" charset="0"/>
              </a:rPr>
              <a:pPr>
                <a:spcBef>
                  <a:spcPct val="0"/>
                </a:spcBef>
                <a:spcAft>
                  <a:spcPct val="0"/>
                </a:spcAft>
                <a:buFontTx/>
                <a:buNone/>
              </a:pPr>
              <a:t>448</a:t>
            </a:fld>
            <a:endParaRPr lang="fr-CA" altLang="fr-FR" sz="1200" b="0" smtClean="0">
              <a:solidFill>
                <a:srgbClr val="898989"/>
              </a:solidFill>
              <a:cs typeface="Arial" pitchFamily="34" charset="0"/>
            </a:endParaRPr>
          </a:p>
        </p:txBody>
      </p:sp>
      <p:sp>
        <p:nvSpPr>
          <p:cNvPr id="6" name="Content Placeholder 5"/>
          <p:cNvSpPr>
            <a:spLocks noGrp="1"/>
          </p:cNvSpPr>
          <p:nvPr>
            <p:ph idx="1"/>
          </p:nvPr>
        </p:nvSpPr>
        <p:spPr>
          <a:xfrm>
            <a:off x="3276600" y="1773238"/>
            <a:ext cx="4679950" cy="2808287"/>
          </a:xfrm>
          <a:ln w="28575">
            <a:solidFill>
              <a:schemeClr val="accent5"/>
            </a:solidFill>
          </a:ln>
        </p:spPr>
        <p:txBody>
          <a:bodyPr/>
          <a:lstStyle/>
          <a:p>
            <a:pPr>
              <a:buFont typeface="Arial" charset="0"/>
              <a:buNone/>
              <a:defRPr/>
            </a:pPr>
            <a:r>
              <a:rPr lang="fr-CA" sz="2400" b="0" dirty="0" smtClean="0">
                <a:latin typeface="Courier New" panose="02070309020205020404" pitchFamily="49" charset="0"/>
                <a:cs typeface="Courier New" panose="02070309020205020404" pitchFamily="49" charset="0"/>
              </a:rPr>
              <a:t>&lt;E&gt;		</a:t>
            </a:r>
            <a:r>
              <a:rPr lang="fr-CA" sz="2400" b="0" dirty="0" smtClean="0">
                <a:latin typeface="Courier New" panose="02070309020205020404" pitchFamily="49" charset="0"/>
                <a:cs typeface="Courier New" panose="02070309020205020404" pitchFamily="49" charset="0"/>
                <a:sym typeface="Wingdings" panose="05000000000000000000" pitchFamily="2" charset="2"/>
              </a:rPr>
              <a:t> &lt;T&gt;+&lt;E&gt;</a:t>
            </a:r>
          </a:p>
          <a:p>
            <a:pPr>
              <a:buFont typeface="Arial" charset="0"/>
              <a:buNone/>
              <a:defRPr/>
            </a:pPr>
            <a:r>
              <a:rPr lang="fr-CA" sz="2400" b="0" dirty="0" smtClean="0">
                <a:latin typeface="Courier New" panose="02070309020205020404" pitchFamily="49" charset="0"/>
                <a:cs typeface="Courier New" panose="02070309020205020404" pitchFamily="49" charset="0"/>
                <a:sym typeface="Wingdings" panose="05000000000000000000" pitchFamily="2" charset="2"/>
              </a:rPr>
              <a:t>		 &lt;T&gt;+&lt;T&gt;</a:t>
            </a:r>
          </a:p>
          <a:p>
            <a:pPr>
              <a:buFont typeface="Arial" charset="0"/>
              <a:buNone/>
              <a:defRPr/>
            </a:pPr>
            <a:r>
              <a:rPr lang="fr-CA" sz="2400" b="0" dirty="0" smtClean="0">
                <a:latin typeface="Courier New" panose="02070309020205020404" pitchFamily="49" charset="0"/>
                <a:cs typeface="Courier New" panose="02070309020205020404" pitchFamily="49" charset="0"/>
                <a:sym typeface="Wingdings" panose="05000000000000000000" pitchFamily="2" charset="2"/>
              </a:rPr>
              <a:t>		 &lt;T&gt;+id	</a:t>
            </a:r>
          </a:p>
          <a:p>
            <a:pPr>
              <a:buFont typeface="Arial" charset="0"/>
              <a:buNone/>
              <a:defRPr/>
            </a:pPr>
            <a:r>
              <a:rPr lang="fr-CA" sz="2400" b="0" dirty="0" smtClean="0">
                <a:latin typeface="Courier New" panose="02070309020205020404" pitchFamily="49" charset="0"/>
                <a:cs typeface="Courier New" panose="02070309020205020404" pitchFamily="49" charset="0"/>
                <a:sym typeface="Wingdings" panose="05000000000000000000" pitchFamily="2" charset="2"/>
              </a:rPr>
              <a:t>		 id*&lt;T&gt;+id</a:t>
            </a:r>
            <a:endParaRPr lang="fr-CA" sz="2400" b="0" dirty="0" smtClean="0">
              <a:latin typeface="Courier New" panose="02070309020205020404" pitchFamily="49" charset="0"/>
              <a:cs typeface="Courier New" panose="02070309020205020404" pitchFamily="49" charset="0"/>
            </a:endParaRPr>
          </a:p>
          <a:p>
            <a:pPr>
              <a:buFont typeface="Arial" charset="0"/>
              <a:buNone/>
              <a:defRPr/>
            </a:pPr>
            <a:r>
              <a:rPr lang="fr-CA" sz="2400" b="0" dirty="0" smtClean="0">
                <a:latin typeface="Courier New" panose="02070309020205020404" pitchFamily="49" charset="0"/>
                <a:cs typeface="Courier New" panose="02070309020205020404" pitchFamily="49" charset="0"/>
                <a:sym typeface="Wingdings" panose="05000000000000000000" pitchFamily="2" charset="2"/>
              </a:rPr>
              <a:t>		 id*</a:t>
            </a:r>
            <a:r>
              <a:rPr lang="fr-CA" sz="2400" b="0" dirty="0" err="1" smtClean="0">
                <a:latin typeface="Courier New" panose="02070309020205020404" pitchFamily="49" charset="0"/>
                <a:cs typeface="Courier New" panose="02070309020205020404" pitchFamily="49" charset="0"/>
                <a:sym typeface="Wingdings" panose="05000000000000000000" pitchFamily="2" charset="2"/>
              </a:rPr>
              <a:t>id+id</a:t>
            </a:r>
            <a:endParaRPr lang="fr-CA" sz="2400" b="0" dirty="0" smtClean="0">
              <a:latin typeface="Courier New" panose="02070309020205020404" pitchFamily="49" charset="0"/>
              <a:cs typeface="Courier New" panose="02070309020205020404" pitchFamily="49" charset="0"/>
            </a:endParaRPr>
          </a:p>
          <a:p>
            <a:pPr>
              <a:buFont typeface="Arial" charset="0"/>
              <a:buNone/>
              <a:defRPr/>
            </a:pPr>
            <a:endParaRPr lang="fr-CA" b="0" dirty="0">
              <a:latin typeface="Courier New" panose="02070309020205020404" pitchFamily="49" charset="0"/>
              <a:cs typeface="Courier New" panose="02070309020205020404" pitchFamily="49" charset="0"/>
            </a:endParaRPr>
          </a:p>
        </p:txBody>
      </p:sp>
      <p:sp>
        <p:nvSpPr>
          <p:cNvPr id="7" name="TextBox 6"/>
          <p:cNvSpPr txBox="1"/>
          <p:nvPr/>
        </p:nvSpPr>
        <p:spPr>
          <a:xfrm>
            <a:off x="250825" y="1916113"/>
            <a:ext cx="2582863" cy="180022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spcAft>
                <a:spcPts val="600"/>
              </a:spcAft>
              <a:buFont typeface="Arial" charset="0"/>
              <a:defRPr sz="1600" b="0">
                <a:latin typeface="Courier New" panose="02070309020205020404" pitchFamily="49" charset="0"/>
                <a:cs typeface="Courier New" panose="02070309020205020404" pitchFamily="49" charset="0"/>
              </a:defRPr>
            </a:lvl1pPr>
            <a:lvl2pPr indent="-182563" eaLnBrk="0" hangingPunct="0">
              <a:spcBef>
                <a:spcPct val="20000"/>
              </a:spcBef>
              <a:buClr>
                <a:schemeClr val="tx2"/>
              </a:buClr>
              <a:buFont typeface="Arial" charset="0"/>
              <a:buChar char="•"/>
              <a:defRPr sz="2000">
                <a:latin typeface="+mn-lt"/>
                <a:cs typeface="+mn-cs"/>
              </a:defRPr>
            </a:lvl2pPr>
            <a:lvl3pPr marL="1143000" indent="-228600" eaLnBrk="0" hangingPunct="0">
              <a:spcBef>
                <a:spcPct val="20000"/>
              </a:spcBef>
              <a:buClr>
                <a:schemeClr val="tx2"/>
              </a:buClr>
              <a:buFont typeface="Arial" charset="0"/>
              <a:buChar char="•"/>
              <a:defRPr>
                <a:latin typeface="+mn-lt"/>
                <a:cs typeface="+mn-cs"/>
              </a:defRPr>
            </a:lvl3pPr>
            <a:lvl4pPr marL="1600200" indent="-228600" eaLnBrk="0" hangingPunct="0">
              <a:spcBef>
                <a:spcPct val="20000"/>
              </a:spcBef>
              <a:buClr>
                <a:schemeClr val="tx2"/>
              </a:buClr>
              <a:buFont typeface="Arial" charset="0"/>
              <a:buChar char="•"/>
              <a:defRPr>
                <a:latin typeface="+mn-lt"/>
                <a:cs typeface="+mn-cs"/>
              </a:defRPr>
            </a:lvl4pPr>
            <a:lvl5pPr marL="2057400" indent="-228600" eaLnBrk="0" hangingPunct="0">
              <a:spcBef>
                <a:spcPct val="20000"/>
              </a:spcBef>
              <a:buClr>
                <a:schemeClr val="tx2"/>
              </a:buClr>
              <a:buFont typeface="Arial" charset="0"/>
              <a:buChar char="•"/>
              <a:defRPr>
                <a:latin typeface="+mn-lt"/>
                <a:cs typeface="+mn-cs"/>
              </a:defRPr>
            </a:lvl5pPr>
            <a:lvl6pPr marL="2514600" indent="-228600">
              <a:spcBef>
                <a:spcPct val="20000"/>
              </a:spcBef>
              <a:buClr>
                <a:schemeClr val="tx2"/>
              </a:buClr>
              <a:buFont typeface="Arial" pitchFamily="34" charset="0"/>
              <a:buChar char="•"/>
              <a:defRPr sz="1600">
                <a:latin typeface="+mn-lt"/>
                <a:cs typeface="+mn-cs"/>
              </a:defRPr>
            </a:lvl6pPr>
            <a:lvl7pPr marL="2971800" indent="-228600">
              <a:spcBef>
                <a:spcPct val="20000"/>
              </a:spcBef>
              <a:buClr>
                <a:schemeClr val="tx2"/>
              </a:buClr>
              <a:buFont typeface="Arial" pitchFamily="34" charset="0"/>
              <a:buChar char="•"/>
              <a:defRPr sz="1600">
                <a:latin typeface="+mn-lt"/>
                <a:cs typeface="+mn-cs"/>
              </a:defRPr>
            </a:lvl7pPr>
            <a:lvl8pPr marL="3429000" indent="-228600">
              <a:spcBef>
                <a:spcPct val="20000"/>
              </a:spcBef>
              <a:buClr>
                <a:schemeClr val="tx2"/>
              </a:buClr>
              <a:buFont typeface="Arial" pitchFamily="34" charset="0"/>
              <a:buChar char="•"/>
              <a:defRPr sz="1600">
                <a:latin typeface="+mn-lt"/>
                <a:cs typeface="+mn-cs"/>
              </a:defRPr>
            </a:lvl8pPr>
            <a:lvl9pPr marL="3886200" indent="-228600">
              <a:spcBef>
                <a:spcPct val="20000"/>
              </a:spcBef>
              <a:buClr>
                <a:schemeClr val="tx2"/>
              </a:buClr>
              <a:buFont typeface="Arial" pitchFamily="34" charset="0"/>
              <a:buChar char="•"/>
              <a:defRPr sz="1600">
                <a:latin typeface="+mn-lt"/>
                <a:cs typeface="+mn-cs"/>
              </a:defRPr>
            </a:lvl9pPr>
          </a:lstStyle>
          <a:p>
            <a:pPr>
              <a:defRPr/>
            </a:pPr>
            <a:r>
              <a:rPr lang="en-CA" altLang="fr-FR" dirty="0"/>
              <a:t>&lt;E&gt; ::= &lt;T&gt; + &lt;E</a:t>
            </a:r>
            <a:r>
              <a:rPr lang="en-CA" altLang="fr-FR" dirty="0" smtClean="0"/>
              <a:t>&gt;</a:t>
            </a:r>
          </a:p>
          <a:p>
            <a:pPr>
              <a:defRPr/>
            </a:pPr>
            <a:r>
              <a:rPr lang="en-CA" altLang="fr-FR" dirty="0"/>
              <a:t>	</a:t>
            </a:r>
            <a:r>
              <a:rPr lang="en-CA" altLang="fr-FR" dirty="0" smtClean="0"/>
              <a:t>| </a:t>
            </a:r>
            <a:r>
              <a:rPr lang="en-CA" altLang="fr-FR" dirty="0"/>
              <a:t>&lt;T&gt;</a:t>
            </a:r>
          </a:p>
          <a:p>
            <a:pPr>
              <a:defRPr/>
            </a:pPr>
            <a:r>
              <a:rPr lang="en-CA" altLang="fr-FR" dirty="0"/>
              <a:t>&lt;T&gt; ::= id*&lt;T&gt; </a:t>
            </a:r>
            <a:endParaRPr lang="en-CA" altLang="fr-FR" dirty="0" smtClean="0"/>
          </a:p>
          <a:p>
            <a:pPr>
              <a:defRPr/>
            </a:pPr>
            <a:r>
              <a:rPr lang="en-CA" altLang="fr-FR" dirty="0"/>
              <a:t>	</a:t>
            </a:r>
            <a:r>
              <a:rPr lang="en-CA" altLang="fr-FR" dirty="0" smtClean="0"/>
              <a:t>| </a:t>
            </a:r>
            <a:r>
              <a:rPr lang="en-CA" altLang="fr-FR" dirty="0"/>
              <a:t>id </a:t>
            </a:r>
            <a:endParaRPr lang="en-CA" altLang="fr-FR" dirty="0" smtClean="0"/>
          </a:p>
          <a:p>
            <a:pPr>
              <a:defRPr/>
            </a:pPr>
            <a:r>
              <a:rPr lang="en-CA" altLang="fr-FR" dirty="0"/>
              <a:t>	</a:t>
            </a:r>
            <a:r>
              <a:rPr lang="en-CA" altLang="fr-FR" dirty="0" smtClean="0"/>
              <a:t>| </a:t>
            </a:r>
            <a:r>
              <a:rPr lang="en-CA" altLang="fr-FR" dirty="0"/>
              <a:t>( &lt;E&gt; </a:t>
            </a:r>
            <a:r>
              <a:rPr lang="en-CA" altLang="fr-FR" dirty="0" smtClean="0"/>
              <a:t>)</a:t>
            </a:r>
            <a:endParaRPr lang="en-CA" altLang="fr-FR" dirty="0"/>
          </a:p>
        </p:txBody>
      </p:sp>
      <p:sp>
        <p:nvSpPr>
          <p:cNvPr id="30727" name="TextBox 7"/>
          <p:cNvSpPr txBox="1">
            <a:spLocks noChangeArrowheads="1"/>
          </p:cNvSpPr>
          <p:nvPr/>
        </p:nvSpPr>
        <p:spPr bwMode="auto">
          <a:xfrm>
            <a:off x="395288" y="1547813"/>
            <a:ext cx="15128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Grammaire</a:t>
            </a:r>
            <a:endParaRPr lang="fr-CA" altLang="fr-FR" sz="1800" b="0"/>
          </a:p>
        </p:txBody>
      </p:sp>
      <p:sp>
        <p:nvSpPr>
          <p:cNvPr id="30728" name="TextBox 8"/>
          <p:cNvSpPr txBox="1">
            <a:spLocks noChangeArrowheads="1"/>
          </p:cNvSpPr>
          <p:nvPr/>
        </p:nvSpPr>
        <p:spPr bwMode="auto">
          <a:xfrm>
            <a:off x="3276600" y="1362075"/>
            <a:ext cx="15113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Dérivation</a:t>
            </a:r>
            <a:endParaRPr lang="fr-CA" altLang="fr-FR" sz="1800" b="0"/>
          </a:p>
        </p:txBody>
      </p:sp>
      <p:sp>
        <p:nvSpPr>
          <p:cNvPr id="10" name="TextBox 9"/>
          <p:cNvSpPr txBox="1"/>
          <p:nvPr/>
        </p:nvSpPr>
        <p:spPr>
          <a:xfrm>
            <a:off x="250825" y="4737100"/>
            <a:ext cx="2582863" cy="708025"/>
          </a:xfrm>
          <a:prstGeom prst="rect">
            <a:avLst/>
          </a:prstGeom>
          <a:noFill/>
          <a:ln w="28575">
            <a:solidFill>
              <a:schemeClr val="accent5"/>
            </a:solidFill>
          </a:ln>
        </p:spPr>
        <p:txBody>
          <a:bodyPr>
            <a:spAutoFit/>
          </a:bodyPr>
          <a:lstStyle/>
          <a:p>
            <a:pPr eaLnBrk="1" hangingPunct="1">
              <a:defRPr/>
            </a:pPr>
            <a:r>
              <a:rPr lang="en-CA" sz="2000" dirty="0" err="1">
                <a:latin typeface="Arial" charset="0"/>
                <a:cs typeface="Arial" charset="0"/>
              </a:rPr>
              <a:t>Chaîne</a:t>
            </a:r>
            <a:r>
              <a:rPr lang="en-CA" sz="2000" dirty="0">
                <a:latin typeface="Arial" charset="0"/>
                <a:cs typeface="Arial" charset="0"/>
              </a:rPr>
              <a:t> de </a:t>
            </a:r>
            <a:r>
              <a:rPr lang="en-CA" sz="2000" dirty="0" err="1">
                <a:latin typeface="Arial" charset="0"/>
                <a:cs typeface="Arial" charset="0"/>
              </a:rPr>
              <a:t>donnée</a:t>
            </a:r>
            <a:r>
              <a:rPr lang="en-CA" sz="2000" dirty="0">
                <a:latin typeface="Arial" charset="0"/>
                <a:cs typeface="Arial" charset="0"/>
              </a:rPr>
              <a:t>:</a:t>
            </a:r>
          </a:p>
          <a:p>
            <a:pPr eaLnBrk="1" hangingPunct="1">
              <a:defRPr/>
            </a:pPr>
            <a:r>
              <a:rPr lang="en-CA" altLang="fr-FR" sz="2000" dirty="0">
                <a:latin typeface="Courier New" pitchFamily="49" charset="0"/>
                <a:cs typeface="Courier New" pitchFamily="49" charset="0"/>
              </a:rPr>
              <a:t>id*</a:t>
            </a:r>
            <a:r>
              <a:rPr lang="en-CA" altLang="fr-FR" sz="2000" dirty="0" err="1">
                <a:latin typeface="Courier New" pitchFamily="49" charset="0"/>
                <a:cs typeface="Courier New" pitchFamily="49" charset="0"/>
              </a:rPr>
              <a:t>id+id</a:t>
            </a:r>
            <a:endParaRPr lang="en-CA" altLang="fr-FR" sz="2000" dirty="0">
              <a:latin typeface="Courier New" pitchFamily="49" charset="0"/>
              <a:cs typeface="Courier New" pitchFamily="49" charset="0"/>
            </a:endParaRPr>
          </a:p>
        </p:txBody>
      </p:sp>
      <p:cxnSp>
        <p:nvCxnSpPr>
          <p:cNvPr id="11" name="Straight Arrow Connector 10"/>
          <p:cNvCxnSpPr/>
          <p:nvPr/>
        </p:nvCxnSpPr>
        <p:spPr>
          <a:xfrm flipV="1">
            <a:off x="8604250" y="1731963"/>
            <a:ext cx="0" cy="3005137"/>
          </a:xfrm>
          <a:prstGeom prst="straightConnector1">
            <a:avLst/>
          </a:prstGeom>
          <a:ln w="57150">
            <a:solidFill>
              <a:schemeClr val="accent5"/>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400893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animEffect transition="in" filter="fade">
                                      <p:cBhvr>
                                        <p:cTn id="11" dur="500"/>
                                        <p:tgtEl>
                                          <p:spTgt spid="6">
                                            <p:txEl>
                                              <p:pRg st="1" end="1"/>
                                            </p:txEl>
                                          </p:spTgt>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presetSubtype="0" fill="hold" nodeType="clickEffect">
                                  <p:stCondLst>
                                    <p:cond delay="0"/>
                                  </p:stCondLst>
                                  <p:childTnLst>
                                    <p:set>
                                      <p:cBhvr>
                                        <p:cTn id="15" dur="1" fill="hold">
                                          <p:stCondLst>
                                            <p:cond delay="0"/>
                                          </p:stCondLst>
                                        </p:cTn>
                                        <p:tgtEl>
                                          <p:spTgt spid="6">
                                            <p:txEl>
                                              <p:pRg st="2" end="2"/>
                                            </p:txEl>
                                          </p:spTgt>
                                        </p:tgtEl>
                                        <p:attrNameLst>
                                          <p:attrName>style.visibility</p:attrName>
                                        </p:attrNameLst>
                                      </p:cBhvr>
                                      <p:to>
                                        <p:strVal val="visible"/>
                                      </p:to>
                                    </p:set>
                                    <p:animEffect transition="in" filter="fade">
                                      <p:cBhvr>
                                        <p:cTn id="16" dur="500"/>
                                        <p:tgtEl>
                                          <p:spTgt spid="6">
                                            <p:txEl>
                                              <p:pRg st="2" end="2"/>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fade">
                                      <p:cBhvr>
                                        <p:cTn id="21" dur="500"/>
                                        <p:tgtEl>
                                          <p:spTgt spid="6">
                                            <p:txEl>
                                              <p:pRg st="3" end="3"/>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6">
                                            <p:txEl>
                                              <p:pRg st="4" end="4"/>
                                            </p:txEl>
                                          </p:spTgt>
                                        </p:tgtEl>
                                        <p:attrNameLst>
                                          <p:attrName>style.visibility</p:attrName>
                                        </p:attrNameLst>
                                      </p:cBhvr>
                                      <p:to>
                                        <p:strVal val="visible"/>
                                      </p:to>
                                    </p:set>
                                    <p:animEffect transition="in" filter="fade">
                                      <p:cBhvr>
                                        <p:cTn id="26" dur="500"/>
                                        <p:tgtEl>
                                          <p:spTgt spid="6">
                                            <p:txEl>
                                              <p:pRg st="4" end="4"/>
                                            </p:txEl>
                                          </p:spTgt>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4" fill="hold"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wipe(down)">
                                      <p:cBhvr>
                                        <p:cTn id="3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Décalage, réduction et « </a:t>
            </a:r>
            <a:r>
              <a:rPr lang="fr-CA" dirty="0" err="1" smtClean="0"/>
              <a:t>handle</a:t>
            </a:r>
            <a:r>
              <a:rPr lang="fr-CA" dirty="0" smtClean="0"/>
              <a:t> »</a:t>
            </a:r>
            <a:endParaRPr lang="fr-CA" dirty="0"/>
          </a:p>
        </p:txBody>
      </p:sp>
      <p:sp>
        <p:nvSpPr>
          <p:cNvPr id="3" name="Content Placeholder 2"/>
          <p:cNvSpPr>
            <a:spLocks noGrp="1"/>
          </p:cNvSpPr>
          <p:nvPr>
            <p:ph idx="1"/>
          </p:nvPr>
        </p:nvSpPr>
        <p:spPr>
          <a:xfrm>
            <a:off x="5364163" y="1844675"/>
            <a:ext cx="3394075" cy="1028700"/>
          </a:xfrm>
          <a:ln w="19050">
            <a:solidFill>
              <a:schemeClr val="accent5"/>
            </a:solidFill>
          </a:ln>
        </p:spPr>
        <p:txBody>
          <a:bodyPr/>
          <a:lstStyle/>
          <a:p>
            <a:pPr>
              <a:buFont typeface="Arial" charset="0"/>
              <a:buNone/>
              <a:defRPr/>
            </a:pPr>
            <a:r>
              <a:rPr lang="fr-CA" sz="1400" dirty="0" smtClean="0"/>
              <a:t>Grammaire</a:t>
            </a:r>
          </a:p>
          <a:p>
            <a:pPr>
              <a:buFont typeface="Arial" charset="0"/>
              <a:buNone/>
              <a:defRPr/>
            </a:pPr>
            <a:r>
              <a:rPr lang="fr-CA" sz="1400" b="0" dirty="0" smtClean="0">
                <a:latin typeface="Courier New" panose="02070309020205020404" pitchFamily="49" charset="0"/>
                <a:cs typeface="Courier New" panose="02070309020205020404" pitchFamily="49" charset="0"/>
              </a:rPr>
              <a:t>&lt;E&gt; ::= &lt;T&gt; + &lt;E&gt; | &lt;T&gt;</a:t>
            </a:r>
          </a:p>
          <a:p>
            <a:pPr>
              <a:buFont typeface="Arial" charset="0"/>
              <a:buNone/>
              <a:defRPr/>
            </a:pPr>
            <a:r>
              <a:rPr lang="fr-CA" sz="1400" b="0" dirty="0" smtClean="0">
                <a:latin typeface="Courier New" panose="02070309020205020404" pitchFamily="49" charset="0"/>
                <a:cs typeface="Courier New" panose="02070309020205020404" pitchFamily="49" charset="0"/>
              </a:rPr>
              <a:t>&lt;T&gt; ::= id*&lt;T&gt; | id | ( &lt;E&gt; )</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174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C7CC24B-678F-4052-BE7C-D2877DEE361A}" type="slidenum">
              <a:rPr lang="fr-CA" altLang="fr-FR" sz="1200" b="0" smtClean="0">
                <a:solidFill>
                  <a:srgbClr val="898989"/>
                </a:solidFill>
                <a:cs typeface="Arial" pitchFamily="34" charset="0"/>
              </a:rPr>
              <a:pPr>
                <a:spcBef>
                  <a:spcPct val="0"/>
                </a:spcBef>
                <a:spcAft>
                  <a:spcPct val="0"/>
                </a:spcAft>
                <a:buFontTx/>
                <a:buNone/>
              </a:pPr>
              <a:t>449</a:t>
            </a:fld>
            <a:endParaRPr lang="fr-CA" altLang="fr-FR" sz="1200" b="0" smtClean="0">
              <a:solidFill>
                <a:srgbClr val="898989"/>
              </a:solidFill>
              <a:cs typeface="Arial" pitchFamily="34" charset="0"/>
            </a:endParaRPr>
          </a:p>
        </p:txBody>
      </p:sp>
      <p:graphicFrame>
        <p:nvGraphicFramePr>
          <p:cNvPr id="7" name="Table 6"/>
          <p:cNvGraphicFramePr>
            <a:graphicFrameLocks noGrp="1"/>
          </p:cNvGraphicFramePr>
          <p:nvPr/>
        </p:nvGraphicFramePr>
        <p:xfrm>
          <a:off x="323850" y="1892300"/>
          <a:ext cx="4824413" cy="4449768"/>
        </p:xfrm>
        <a:graphic>
          <a:graphicData uri="http://schemas.openxmlformats.org/drawingml/2006/table">
            <a:tbl>
              <a:tblPr firstRow="1" bandRow="1">
                <a:tableStyleId>{5C22544A-7EE6-4342-B048-85BDC9FD1C3A}</a:tableStyleId>
              </a:tblPr>
              <a:tblGrid>
                <a:gridCol w="2016173"/>
                <a:gridCol w="2808240"/>
              </a:tblGrid>
              <a:tr h="370814">
                <a:tc>
                  <a:txBody>
                    <a:bodyPr/>
                    <a:lstStyle/>
                    <a:p>
                      <a:pPr algn="ctr"/>
                      <a:r>
                        <a:rPr lang="en-CA" sz="1800" b="0" noProof="0" dirty="0" smtClean="0">
                          <a:solidFill>
                            <a:schemeClr val="tx1"/>
                          </a:solidFill>
                        </a:rPr>
                        <a:t>Sentential Form</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CA" sz="1800" b="0" noProof="0" dirty="0" smtClean="0">
                          <a:solidFill>
                            <a:schemeClr val="tx1"/>
                          </a:solidFill>
                        </a:rPr>
                        <a:t>Action</a:t>
                      </a:r>
                      <a:endParaRPr lang="en-CA" sz="1800" b="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CA" sz="1800" noProof="0" dirty="0" smtClean="0">
                          <a:solidFill>
                            <a:schemeClr val="tx1"/>
                          </a:solidFill>
                        </a:rPr>
                        <a:t>Shift</a:t>
                      </a: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id + id</a:t>
                      </a:r>
                      <a:endParaRPr lang="en-CA" sz="1800" noProof="0" dirty="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baseline="0" noProof="0" dirty="0" err="1" smtClean="0">
                          <a:solidFill>
                            <a:schemeClr val="tx1"/>
                          </a:solidFill>
                          <a:latin typeface="Courier New" panose="02070309020205020404" pitchFamily="49" charset="0"/>
                          <a:cs typeface="Courier New" panose="02070309020205020404" pitchFamily="49" charset="0"/>
                        </a:rPr>
                        <a:t>T</a:t>
                      </a:r>
                      <a:r>
                        <a:rPr lang="en-CA" sz="1800" baseline="0" noProof="0" dirty="0" err="1"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id</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id * 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defTabSz="914400" rtl="0" eaLnBrk="1" latinLnBrk="0" hangingPunct="1"/>
                      <a:r>
                        <a:rPr lang="en-CA" sz="1800" noProof="0" dirty="0" smtClean="0">
                          <a:solidFill>
                            <a:schemeClr val="tx1"/>
                          </a:solidFill>
                        </a:rPr>
                        <a:t>Reduce using </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rPr>
                        <a:t>T</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id</a:t>
                      </a:r>
                      <a:r>
                        <a:rPr lang="en-CA" sz="1800" kern="1200" baseline="0" noProof="0" dirty="0"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*T</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Shift</a:t>
                      </a:r>
                      <a:endParaRPr lang="en-CA" sz="1800" noProof="0" dirty="0">
                        <a:solidFill>
                          <a:schemeClr val="tx1"/>
                        </a:solidFill>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id</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a:t>
                      </a:r>
                      <a:r>
                        <a:rPr lang="en-CA" sz="1800" baseline="0" noProof="0" dirty="0" smtClean="0">
                          <a:solidFill>
                            <a:schemeClr val="tx1"/>
                          </a:solidFill>
                        </a:rPr>
                        <a:t> using </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rPr>
                        <a:t>T</a:t>
                      </a:r>
                      <a:r>
                        <a:rPr lang="en-CA" sz="1800" kern="1200" baseline="0" noProof="0" dirty="0" err="1" smtClean="0">
                          <a:solidFill>
                            <a:schemeClr val="tx1"/>
                          </a:solidFill>
                          <a:latin typeface="Courier New" panose="02070309020205020404" pitchFamily="49" charset="0"/>
                          <a:ea typeface="+mn-ea"/>
                          <a:cs typeface="Courier New" panose="02070309020205020404" pitchFamily="49" charset="0"/>
                          <a:sym typeface="Wingdings" panose="05000000000000000000" pitchFamily="2" charset="2"/>
                        </a:rPr>
                        <a:t>id</a:t>
                      </a:r>
                      <a:endParaRPr lang="en-CA" sz="1800" kern="1200" baseline="0" noProof="0" dirty="0">
                        <a:solidFill>
                          <a:schemeClr val="tx1"/>
                        </a:solidFill>
                        <a:latin typeface="Courier New" panose="02070309020205020404" pitchFamily="49" charset="0"/>
                        <a:ea typeface="+mn-ea"/>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T</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using </a:t>
                      </a:r>
                      <a:r>
                        <a:rPr lang="en-CA" sz="1800" noProof="0" dirty="0" smtClean="0">
                          <a:solidFill>
                            <a:schemeClr val="tx1"/>
                          </a:solidFill>
                          <a:latin typeface="Courier New" panose="02070309020205020404" pitchFamily="49" charset="0"/>
                          <a:cs typeface="Courier New" panose="02070309020205020404" pitchFamily="49" charset="0"/>
                        </a:rPr>
                        <a:t>E</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T</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T + E</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CA" sz="1800" noProof="0" dirty="0" smtClean="0">
                          <a:solidFill>
                            <a:schemeClr val="tx1"/>
                          </a:solidFill>
                        </a:rPr>
                        <a:t>Reduce using </a:t>
                      </a:r>
                      <a:r>
                        <a:rPr lang="en-CA" sz="1800" noProof="0" dirty="0" smtClean="0">
                          <a:solidFill>
                            <a:schemeClr val="tx1"/>
                          </a:solidFill>
                          <a:latin typeface="Courier New" panose="02070309020205020404" pitchFamily="49" charset="0"/>
                          <a:cs typeface="Courier New" panose="02070309020205020404" pitchFamily="49" charset="0"/>
                        </a:rPr>
                        <a:t>E</a:t>
                      </a:r>
                      <a:r>
                        <a:rPr lang="en-CA" sz="1800" noProof="0" dirty="0" smtClean="0">
                          <a:solidFill>
                            <a:schemeClr val="tx1"/>
                          </a:solidFill>
                          <a:latin typeface="Courier New" panose="02070309020205020404" pitchFamily="49" charset="0"/>
                          <a:cs typeface="Courier New" panose="02070309020205020404" pitchFamily="49" charset="0"/>
                          <a:sym typeface="Wingdings" panose="05000000000000000000" pitchFamily="2" charset="2"/>
                        </a:rPr>
                        <a:t>T+E</a:t>
                      </a:r>
                      <a:endParaRPr lang="en-CA" sz="1800" noProof="0" dirty="0">
                        <a:solidFill>
                          <a:schemeClr val="tx1"/>
                        </a:solidFill>
                        <a:latin typeface="Courier New" panose="02070309020205020404" pitchFamily="49" charset="0"/>
                        <a:cs typeface="Courier New" panose="02070309020205020404" pitchFamily="49" charset="0"/>
                      </a:endParaRPr>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37081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0" lang="en-CA" sz="1800" b="1" i="0" u="none" strike="noStrike" kern="1200" cap="none" spc="0" normalizeH="0" baseline="0" noProof="0" dirty="0" smtClean="0">
                          <a:ln>
                            <a:noFill/>
                          </a:ln>
                          <a:solidFill>
                            <a:srgbClr val="000000"/>
                          </a:solidFill>
                          <a:effectLst/>
                          <a:uLnTx/>
                          <a:uFillTx/>
                          <a:latin typeface="Courier New" panose="02070309020205020404" pitchFamily="49" charset="0"/>
                          <a:cs typeface="Courier New" panose="02070309020205020404" pitchFamily="49" charset="0"/>
                        </a:rPr>
                        <a:t>E</a:t>
                      </a:r>
                      <a:endParaRPr lang="en-CA" sz="1800" noProof="0" dirty="0" smtClean="0">
                        <a:solidFill>
                          <a:schemeClr val="tx1"/>
                        </a:solidFill>
                      </a:endParaRPr>
                    </a:p>
                  </a:txBody>
                  <a:tcPr marL="91438" marR="91438" marT="45717" marB="45717">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a:txBody>
                    <a:bodyPr/>
                    <a:lstStyle/>
                    <a:p>
                      <a:endParaRPr lang="fr-CA" sz="1800" dirty="0"/>
                    </a:p>
                  </a:txBody>
                  <a:tcPr marL="91438" marR="91438" marT="45717" marB="45717">
                    <a:lnL w="12700" cap="flat" cmpd="sng" algn="ctr">
                      <a:solidFill>
                        <a:schemeClr val="tx1"/>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r>
            </a:tbl>
          </a:graphicData>
        </a:graphic>
      </p:graphicFrame>
      <p:sp>
        <p:nvSpPr>
          <p:cNvPr id="15" name="Isosceles Triangle 14"/>
          <p:cNvSpPr/>
          <p:nvPr/>
        </p:nvSpPr>
        <p:spPr>
          <a:xfrm>
            <a:off x="684213" y="2813050"/>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6" name="Isosceles Triangle 15"/>
          <p:cNvSpPr/>
          <p:nvPr/>
        </p:nvSpPr>
        <p:spPr>
          <a:xfrm>
            <a:off x="922338" y="3181350"/>
            <a:ext cx="144462"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7" name="Isosceles Triangle 16"/>
          <p:cNvSpPr/>
          <p:nvPr/>
        </p:nvSpPr>
        <p:spPr>
          <a:xfrm>
            <a:off x="1395413" y="3546475"/>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18" name="Isosceles Triangle 17"/>
          <p:cNvSpPr/>
          <p:nvPr/>
        </p:nvSpPr>
        <p:spPr>
          <a:xfrm>
            <a:off x="1250950" y="3922713"/>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2" name="Isosceles Triangle 21"/>
          <p:cNvSpPr/>
          <p:nvPr/>
        </p:nvSpPr>
        <p:spPr>
          <a:xfrm>
            <a:off x="539750" y="4283075"/>
            <a:ext cx="144463"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4" name="Isosceles Triangle 23"/>
          <p:cNvSpPr/>
          <p:nvPr/>
        </p:nvSpPr>
        <p:spPr>
          <a:xfrm>
            <a:off x="827088" y="4667250"/>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5" name="Isosceles Triangle 24"/>
          <p:cNvSpPr/>
          <p:nvPr/>
        </p:nvSpPr>
        <p:spPr>
          <a:xfrm>
            <a:off x="1244600" y="5030788"/>
            <a:ext cx="144463" cy="144462"/>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6" name="Isosceles Triangle 25"/>
          <p:cNvSpPr/>
          <p:nvPr/>
        </p:nvSpPr>
        <p:spPr>
          <a:xfrm>
            <a:off x="1173163" y="5400675"/>
            <a:ext cx="142875" cy="142875"/>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7" name="Isosceles Triangle 26"/>
          <p:cNvSpPr/>
          <p:nvPr/>
        </p:nvSpPr>
        <p:spPr>
          <a:xfrm>
            <a:off x="1125538" y="5759450"/>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8" name="Isosceles Triangle 27"/>
          <p:cNvSpPr/>
          <p:nvPr/>
        </p:nvSpPr>
        <p:spPr>
          <a:xfrm>
            <a:off x="611188" y="6156325"/>
            <a:ext cx="144462"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29" name="Rectangle 28"/>
          <p:cNvSpPr/>
          <p:nvPr/>
        </p:nvSpPr>
        <p:spPr>
          <a:xfrm>
            <a:off x="2411413" y="2286000"/>
            <a:ext cx="18510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2" name="Isosceles Triangle 31"/>
          <p:cNvSpPr/>
          <p:nvPr/>
        </p:nvSpPr>
        <p:spPr>
          <a:xfrm>
            <a:off x="250825" y="2428875"/>
            <a:ext cx="144463" cy="144463"/>
          </a:xfrm>
          <a:prstGeom prst="triangl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4" name="Rectangle 33"/>
          <p:cNvSpPr/>
          <p:nvPr/>
        </p:nvSpPr>
        <p:spPr>
          <a:xfrm>
            <a:off x="2347913" y="26685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5" name="Rectangle 34"/>
          <p:cNvSpPr/>
          <p:nvPr/>
        </p:nvSpPr>
        <p:spPr>
          <a:xfrm>
            <a:off x="114300" y="26685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6" name="Rectangle 35"/>
          <p:cNvSpPr/>
          <p:nvPr/>
        </p:nvSpPr>
        <p:spPr>
          <a:xfrm>
            <a:off x="2427288" y="3036888"/>
            <a:ext cx="18510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7" name="Rectangle 36"/>
          <p:cNvSpPr/>
          <p:nvPr/>
        </p:nvSpPr>
        <p:spPr>
          <a:xfrm>
            <a:off x="195263" y="3036888"/>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8" name="Rectangle 37"/>
          <p:cNvSpPr/>
          <p:nvPr/>
        </p:nvSpPr>
        <p:spPr>
          <a:xfrm>
            <a:off x="2379663" y="3397250"/>
            <a:ext cx="247967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39" name="Rectangle 38"/>
          <p:cNvSpPr/>
          <p:nvPr/>
        </p:nvSpPr>
        <p:spPr>
          <a:xfrm>
            <a:off x="195263" y="34004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0" name="Rectangle 39"/>
          <p:cNvSpPr/>
          <p:nvPr/>
        </p:nvSpPr>
        <p:spPr>
          <a:xfrm>
            <a:off x="2400300" y="3778250"/>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1" name="Rectangle 40"/>
          <p:cNvSpPr/>
          <p:nvPr/>
        </p:nvSpPr>
        <p:spPr>
          <a:xfrm>
            <a:off x="217488" y="3778250"/>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4" name="Rectangle 43"/>
          <p:cNvSpPr/>
          <p:nvPr/>
        </p:nvSpPr>
        <p:spPr>
          <a:xfrm>
            <a:off x="2363788" y="4138613"/>
            <a:ext cx="2663825"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5" name="Rectangle 44"/>
          <p:cNvSpPr/>
          <p:nvPr/>
        </p:nvSpPr>
        <p:spPr>
          <a:xfrm>
            <a:off x="223838" y="4138613"/>
            <a:ext cx="2017712"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6" name="Rectangle 45"/>
          <p:cNvSpPr/>
          <p:nvPr/>
        </p:nvSpPr>
        <p:spPr>
          <a:xfrm>
            <a:off x="2390775" y="4518025"/>
            <a:ext cx="2663825"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7" name="Rectangle 46"/>
          <p:cNvSpPr/>
          <p:nvPr/>
        </p:nvSpPr>
        <p:spPr>
          <a:xfrm>
            <a:off x="252413" y="45180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8" name="Rectangle 47"/>
          <p:cNvSpPr/>
          <p:nvPr/>
        </p:nvSpPr>
        <p:spPr>
          <a:xfrm>
            <a:off x="2411413" y="4886325"/>
            <a:ext cx="2665412" cy="2889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9" name="Rectangle 48"/>
          <p:cNvSpPr/>
          <p:nvPr/>
        </p:nvSpPr>
        <p:spPr>
          <a:xfrm>
            <a:off x="201613" y="488632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0" name="Rectangle 49"/>
          <p:cNvSpPr/>
          <p:nvPr/>
        </p:nvSpPr>
        <p:spPr>
          <a:xfrm>
            <a:off x="2400300" y="5256213"/>
            <a:ext cx="2665413" cy="28733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1" name="Rectangle 50"/>
          <p:cNvSpPr/>
          <p:nvPr/>
        </p:nvSpPr>
        <p:spPr>
          <a:xfrm>
            <a:off x="261938" y="525621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2" name="Rectangle 51"/>
          <p:cNvSpPr/>
          <p:nvPr/>
        </p:nvSpPr>
        <p:spPr>
          <a:xfrm>
            <a:off x="2400300" y="5616575"/>
            <a:ext cx="2665413" cy="2873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3" name="Rectangle 52"/>
          <p:cNvSpPr/>
          <p:nvPr/>
        </p:nvSpPr>
        <p:spPr>
          <a:xfrm>
            <a:off x="261938" y="5616575"/>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55" name="Rectangle 54"/>
          <p:cNvSpPr/>
          <p:nvPr/>
        </p:nvSpPr>
        <p:spPr>
          <a:xfrm>
            <a:off x="222250" y="6011863"/>
            <a:ext cx="2016125" cy="3238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
        <p:nvSpPr>
          <p:cNvPr id="42" name="Content Placeholder 5"/>
          <p:cNvSpPr txBox="1">
            <a:spLocks/>
          </p:cNvSpPr>
          <p:nvPr/>
        </p:nvSpPr>
        <p:spPr bwMode="auto">
          <a:xfrm>
            <a:off x="5364163" y="3922713"/>
            <a:ext cx="3092450" cy="2314575"/>
          </a:xfrm>
          <a:prstGeom prst="rect">
            <a:avLst/>
          </a:prstGeom>
          <a:noFill/>
          <a:ln w="28575">
            <a:solidFill>
              <a:schemeClr val="accent5"/>
            </a:solidFill>
          </a:ln>
          <a:extLst>
            <a:ext uri="{909E8E84-426E-40DD-AFC4-6F175D3DCCD1}">
              <a14:hiddenFill xmlns:a14="http://schemas.microsoft.com/office/drawing/2010/main">
                <a:solidFill>
                  <a:srgbClr val="FFFFFF"/>
                </a:solidFill>
              </a14:hiddenFill>
            </a:ext>
          </a:extLst>
        </p:spPr>
        <p:txBody>
          <a:bodyPr/>
          <a:lstStyle>
            <a:lvl1pPr algn="l" rtl="0" eaLnBrk="0" fontAlgn="base" hangingPunct="0">
              <a:spcBef>
                <a:spcPct val="20000"/>
              </a:spcBef>
              <a:spcAft>
                <a:spcPts val="600"/>
              </a:spcAft>
              <a:buFont typeface="Arial" charset="0"/>
              <a:defRPr sz="2000" b="1" kern="1200">
                <a:solidFill>
                  <a:schemeClr val="tx1"/>
                </a:solidFill>
                <a:latin typeface="+mn-lt"/>
                <a:ea typeface="+mn-ea"/>
                <a:cs typeface="+mn-cs"/>
              </a:defRPr>
            </a:lvl1pPr>
            <a:lvl2pPr marL="457200" indent="-182563" algn="l" rtl="0" eaLnBrk="0" fontAlgn="base" hangingPunct="0">
              <a:spcBef>
                <a:spcPct val="20000"/>
              </a:spcBef>
              <a:spcAft>
                <a:spcPct val="0"/>
              </a:spcAft>
              <a:buClr>
                <a:schemeClr val="tx2"/>
              </a:buClr>
              <a:buFont typeface="Arial" charset="0"/>
              <a:buChar char="•"/>
              <a:defRPr sz="2000" kern="1200">
                <a:solidFill>
                  <a:schemeClr val="tx1"/>
                </a:solidFill>
                <a:latin typeface="+mn-lt"/>
                <a:ea typeface="+mn-ea"/>
                <a:cs typeface="+mn-cs"/>
              </a:defRPr>
            </a:lvl2pPr>
            <a:lvl3pPr marL="11430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3pPr>
            <a:lvl4pPr marL="16002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4pPr>
            <a:lvl5pPr marL="2057400" indent="-228600" algn="l" rtl="0" eaLnBrk="0" fontAlgn="base" hangingPunct="0">
              <a:spcBef>
                <a:spcPct val="20000"/>
              </a:spcBef>
              <a:spcAft>
                <a:spcPct val="0"/>
              </a:spcAft>
              <a:buClr>
                <a:schemeClr val="tx2"/>
              </a:buClr>
              <a:buFont typeface="Arial" charset="0"/>
              <a:buChar char="•"/>
              <a:defRPr kern="1200">
                <a:solidFill>
                  <a:schemeClr val="tx1"/>
                </a:solidFill>
                <a:latin typeface="+mn-lt"/>
                <a:ea typeface="+mn-ea"/>
                <a:cs typeface="+mn-cs"/>
              </a:defRPr>
            </a:lvl5pPr>
            <a:lvl6pPr marL="25146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6pPr>
            <a:lvl7pPr marL="29718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7pPr>
            <a:lvl8pPr marL="34290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8pPr>
            <a:lvl9pPr marL="3886200" indent="-228600" algn="l" defTabSz="914400" rtl="0" eaLnBrk="1" latinLnBrk="0" hangingPunct="1">
              <a:spcBef>
                <a:spcPct val="20000"/>
              </a:spcBef>
              <a:buClr>
                <a:schemeClr val="tx2"/>
              </a:buClr>
              <a:buFont typeface="Arial" pitchFamily="34" charset="0"/>
              <a:buChar char="•"/>
              <a:defRPr sz="1600" kern="1200">
                <a:solidFill>
                  <a:schemeClr val="tx1"/>
                </a:solidFill>
                <a:latin typeface="+mn-lt"/>
                <a:ea typeface="+mn-ea"/>
                <a:cs typeface="+mn-cs"/>
              </a:defRPr>
            </a:lvl9pPr>
          </a:lstStyle>
          <a:p>
            <a:pPr>
              <a:defRPr/>
            </a:pP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rPr>
              <a:t>&lt;E&gt;	</a:t>
            </a:r>
            <a:r>
              <a:rPr lang="en-CA" sz="1600" b="0" dirty="0" smtClean="0">
                <a:latin typeface="Courier New" panose="02070309020205020404" pitchFamily="49" charset="0"/>
                <a:cs typeface="Courier New" panose="02070309020205020404" pitchFamily="49" charset="0"/>
                <a:sym typeface="Wingdings" panose="05000000000000000000" pitchFamily="2" charset="2"/>
              </a:rPr>
              <a:t> &lt;T&gt;+&lt;E&gt;</a:t>
            </a:r>
          </a:p>
          <a:p>
            <a:pPr>
              <a:defRPr/>
            </a:pPr>
            <a:r>
              <a:rPr lang="en-CA" sz="1600" b="0" dirty="0" smtClean="0">
                <a:latin typeface="Courier New" panose="02070309020205020404" pitchFamily="49" charset="0"/>
                <a:cs typeface="Courier New" panose="02070309020205020404" pitchFamily="49" charset="0"/>
                <a:sym typeface="Wingdings" panose="05000000000000000000" pitchFamily="2" charset="2"/>
              </a:rPr>
              <a:t>	 &lt;T&gt;+&lt;T&gt;</a:t>
            </a:r>
          </a:p>
          <a:p>
            <a:pPr>
              <a:defRPr/>
            </a:pPr>
            <a:r>
              <a:rPr lang="en-CA" sz="1600" b="0" dirty="0" smtClean="0">
                <a:latin typeface="Courier New" panose="02070309020205020404" pitchFamily="49" charset="0"/>
                <a:cs typeface="Courier New" panose="02070309020205020404" pitchFamily="49" charset="0"/>
                <a:sym typeface="Wingdings" panose="05000000000000000000" pitchFamily="2" charset="2"/>
              </a:rPr>
              <a:t>	 &lt;T&gt;+id	</a:t>
            </a:r>
          </a:p>
          <a:p>
            <a:pPr>
              <a:defRPr/>
            </a:pPr>
            <a:r>
              <a:rPr lang="en-CA" sz="1600" b="0" dirty="0" smtClean="0">
                <a:latin typeface="Courier New" panose="02070309020205020404" pitchFamily="49" charset="0"/>
                <a:cs typeface="Courier New" panose="02070309020205020404" pitchFamily="49" charset="0"/>
                <a:sym typeface="Wingdings" panose="05000000000000000000" pitchFamily="2" charset="2"/>
              </a:rPr>
              <a:t>	 id*&lt;T&gt;+id</a:t>
            </a:r>
            <a:endParaRPr lang="en-CA" sz="1600" b="0" dirty="0" smtClean="0">
              <a:latin typeface="Courier New" panose="02070309020205020404" pitchFamily="49" charset="0"/>
              <a:cs typeface="Courier New" panose="02070309020205020404" pitchFamily="49" charset="0"/>
            </a:endParaRPr>
          </a:p>
          <a:p>
            <a:pPr>
              <a:defRPr/>
            </a:pPr>
            <a:r>
              <a:rPr lang="en-CA" sz="1600" b="0" dirty="0" smtClean="0">
                <a:latin typeface="Courier New" panose="02070309020205020404" pitchFamily="49" charset="0"/>
                <a:cs typeface="Courier New" panose="02070309020205020404" pitchFamily="49" charset="0"/>
                <a:sym typeface="Wingdings" panose="05000000000000000000" pitchFamily="2" charset="2"/>
              </a:rPr>
              <a:t>	 id*</a:t>
            </a:r>
            <a:r>
              <a:rPr lang="en-CA" sz="1600" b="0" dirty="0" err="1" smtClean="0">
                <a:latin typeface="Courier New" panose="02070309020205020404" pitchFamily="49" charset="0"/>
                <a:cs typeface="Courier New" panose="02070309020205020404" pitchFamily="49" charset="0"/>
                <a:sym typeface="Wingdings" panose="05000000000000000000" pitchFamily="2" charset="2"/>
              </a:rPr>
              <a:t>id+id</a:t>
            </a:r>
            <a:endParaRPr lang="en-CA" sz="1600" b="0" dirty="0" smtClean="0">
              <a:latin typeface="Courier New" panose="02070309020205020404" pitchFamily="49" charset="0"/>
              <a:cs typeface="Courier New" panose="02070309020205020404" pitchFamily="49" charset="0"/>
            </a:endParaRPr>
          </a:p>
          <a:p>
            <a:pPr>
              <a:defRPr/>
            </a:pPr>
            <a:endParaRPr lang="fr-CA" b="0" dirty="0">
              <a:latin typeface="Courier New" panose="02070309020205020404" pitchFamily="49" charset="0"/>
              <a:cs typeface="Courier New" panose="02070309020205020404" pitchFamily="49" charset="0"/>
            </a:endParaRPr>
          </a:p>
        </p:txBody>
      </p:sp>
      <p:sp>
        <p:nvSpPr>
          <p:cNvPr id="31819" name="TextBox 42"/>
          <p:cNvSpPr txBox="1">
            <a:spLocks noChangeArrowheads="1"/>
          </p:cNvSpPr>
          <p:nvPr/>
        </p:nvSpPr>
        <p:spPr bwMode="auto">
          <a:xfrm>
            <a:off x="5397500" y="3538538"/>
            <a:ext cx="15128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Dérivation:</a:t>
            </a:r>
            <a:endParaRPr lang="fr-CA" altLang="fr-FR" sz="1800"/>
          </a:p>
        </p:txBody>
      </p:sp>
      <p:cxnSp>
        <p:nvCxnSpPr>
          <p:cNvPr id="54" name="Straight Arrow Connector 53"/>
          <p:cNvCxnSpPr/>
          <p:nvPr/>
        </p:nvCxnSpPr>
        <p:spPr>
          <a:xfrm flipV="1">
            <a:off x="8677275" y="4267200"/>
            <a:ext cx="0" cy="2033588"/>
          </a:xfrm>
          <a:prstGeom prst="straightConnector1">
            <a:avLst/>
          </a:prstGeom>
          <a:ln w="57150">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8" name="Rectangle 7"/>
          <p:cNvSpPr/>
          <p:nvPr/>
        </p:nvSpPr>
        <p:spPr>
          <a:xfrm>
            <a:off x="6300788" y="5778500"/>
            <a:ext cx="1800225" cy="314325"/>
          </a:xfrm>
          <a:prstGeom prst="rect">
            <a:avLst/>
          </a:prstGeom>
          <a:noFill/>
          <a:ln>
            <a:solidFill>
              <a:schemeClr val="tx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spTree>
    <p:extLst>
      <p:ext uri="{BB962C8B-B14F-4D97-AF65-F5344CB8AC3E}">
        <p14:creationId xmlns:p14="http://schemas.microsoft.com/office/powerpoint/2010/main" val="405230946"/>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29"/>
                                        </p:tgtEl>
                                      </p:cBhvr>
                                    </p:animEffect>
                                    <p:set>
                                      <p:cBhvr>
                                        <p:cTn id="7" dur="1" fill="hold">
                                          <p:stCondLst>
                                            <p:cond delay="499"/>
                                          </p:stCondLst>
                                        </p:cTn>
                                        <p:tgtEl>
                                          <p:spTgt spid="29"/>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35"/>
                                        </p:tgtEl>
                                      </p:cBhvr>
                                    </p:animEffect>
                                    <p:set>
                                      <p:cBhvr>
                                        <p:cTn id="10" dur="1" fill="hold">
                                          <p:stCondLst>
                                            <p:cond delay="499"/>
                                          </p:stCondLst>
                                        </p:cTn>
                                        <p:tgtEl>
                                          <p:spTgt spid="35"/>
                                        </p:tgtEl>
                                        <p:attrNameLst>
                                          <p:attrName>style.visibility</p:attrName>
                                        </p:attrNameLst>
                                      </p:cBhvr>
                                      <p:to>
                                        <p:strVal val="hidden"/>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xit" presetSubtype="0" fill="hold" grpId="0" nodeType="clickEffect">
                                  <p:stCondLst>
                                    <p:cond delay="0"/>
                                  </p:stCondLst>
                                  <p:childTnLst>
                                    <p:animEffect transition="out" filter="fade">
                                      <p:cBhvr>
                                        <p:cTn id="14" dur="500"/>
                                        <p:tgtEl>
                                          <p:spTgt spid="34"/>
                                        </p:tgtEl>
                                      </p:cBhvr>
                                    </p:animEffect>
                                    <p:set>
                                      <p:cBhvr>
                                        <p:cTn id="15" dur="1" fill="hold">
                                          <p:stCondLst>
                                            <p:cond delay="499"/>
                                          </p:stCondLst>
                                        </p:cTn>
                                        <p:tgtEl>
                                          <p:spTgt spid="3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37"/>
                                        </p:tgtEl>
                                      </p:cBhvr>
                                    </p:animEffect>
                                    <p:set>
                                      <p:cBhvr>
                                        <p:cTn id="18" dur="1" fill="hold">
                                          <p:stCondLst>
                                            <p:cond delay="499"/>
                                          </p:stCondLst>
                                        </p:cTn>
                                        <p:tgtEl>
                                          <p:spTgt spid="37"/>
                                        </p:tgtEl>
                                        <p:attrNameLst>
                                          <p:attrName>style.visibility</p:attrName>
                                        </p:attrNameLst>
                                      </p:cBhvr>
                                      <p:to>
                                        <p:strVal val="hidden"/>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xit" presetSubtype="0" fill="hold" grpId="0" nodeType="clickEffect">
                                  <p:stCondLst>
                                    <p:cond delay="0"/>
                                  </p:stCondLst>
                                  <p:childTnLst>
                                    <p:animEffect transition="out" filter="fade">
                                      <p:cBhvr>
                                        <p:cTn id="22" dur="500"/>
                                        <p:tgtEl>
                                          <p:spTgt spid="36"/>
                                        </p:tgtEl>
                                      </p:cBhvr>
                                    </p:animEffect>
                                    <p:set>
                                      <p:cBhvr>
                                        <p:cTn id="23" dur="1" fill="hold">
                                          <p:stCondLst>
                                            <p:cond delay="499"/>
                                          </p:stCondLst>
                                        </p:cTn>
                                        <p:tgtEl>
                                          <p:spTgt spid="36"/>
                                        </p:tgtEl>
                                        <p:attrNameLst>
                                          <p:attrName>style.visibility</p:attrName>
                                        </p:attrNameLst>
                                      </p:cBhvr>
                                      <p:to>
                                        <p:strVal val="hidden"/>
                                      </p:to>
                                    </p:set>
                                  </p:childTnLst>
                                </p:cTn>
                              </p:par>
                              <p:par>
                                <p:cTn id="24" presetID="10" presetClass="exit" presetSubtype="0" fill="hold" grpId="0" nodeType="withEffect">
                                  <p:stCondLst>
                                    <p:cond delay="0"/>
                                  </p:stCondLst>
                                  <p:childTnLst>
                                    <p:animEffect transition="out" filter="fade">
                                      <p:cBhvr>
                                        <p:cTn id="25" dur="500"/>
                                        <p:tgtEl>
                                          <p:spTgt spid="39"/>
                                        </p:tgtEl>
                                      </p:cBhvr>
                                    </p:animEffect>
                                    <p:set>
                                      <p:cBhvr>
                                        <p:cTn id="26" dur="1" fill="hold">
                                          <p:stCondLst>
                                            <p:cond delay="499"/>
                                          </p:stCondLst>
                                        </p:cTn>
                                        <p:tgtEl>
                                          <p:spTgt spid="39"/>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xit" presetSubtype="0" fill="hold" grpId="0" nodeType="clickEffect">
                                  <p:stCondLst>
                                    <p:cond delay="0"/>
                                  </p:stCondLst>
                                  <p:childTnLst>
                                    <p:animEffect transition="out" filter="fade">
                                      <p:cBhvr>
                                        <p:cTn id="30" dur="500"/>
                                        <p:tgtEl>
                                          <p:spTgt spid="38"/>
                                        </p:tgtEl>
                                      </p:cBhvr>
                                    </p:animEffect>
                                    <p:set>
                                      <p:cBhvr>
                                        <p:cTn id="31" dur="1" fill="hold">
                                          <p:stCondLst>
                                            <p:cond delay="499"/>
                                          </p:stCondLst>
                                        </p:cTn>
                                        <p:tgtEl>
                                          <p:spTgt spid="38"/>
                                        </p:tgtEl>
                                        <p:attrNameLst>
                                          <p:attrName>style.visibility</p:attrName>
                                        </p:attrNameLst>
                                      </p:cBhvr>
                                      <p:to>
                                        <p:strVal val="hidden"/>
                                      </p:to>
                                    </p:set>
                                  </p:childTnLst>
                                </p:cTn>
                              </p:par>
                              <p:par>
                                <p:cTn id="32" presetID="10" presetClass="exit" presetSubtype="0" fill="hold" grpId="0" nodeType="withEffect">
                                  <p:stCondLst>
                                    <p:cond delay="0"/>
                                  </p:stCondLst>
                                  <p:childTnLst>
                                    <p:animEffect transition="out" filter="fade">
                                      <p:cBhvr>
                                        <p:cTn id="33" dur="500"/>
                                        <p:tgtEl>
                                          <p:spTgt spid="41"/>
                                        </p:tgtEl>
                                      </p:cBhvr>
                                    </p:animEffect>
                                    <p:set>
                                      <p:cBhvr>
                                        <p:cTn id="34" dur="1" fill="hold">
                                          <p:stCondLst>
                                            <p:cond delay="499"/>
                                          </p:stCondLst>
                                        </p:cTn>
                                        <p:tgtEl>
                                          <p:spTgt spid="41"/>
                                        </p:tgtEl>
                                        <p:attrNameLst>
                                          <p:attrName>style.visibility</p:attrName>
                                        </p:attrNameLst>
                                      </p:cBhvr>
                                      <p:to>
                                        <p:strVal val="hidden"/>
                                      </p:to>
                                    </p:set>
                                  </p:childTnLst>
                                </p:cTn>
                              </p:par>
                              <p:par>
                                <p:cTn id="35" presetID="64" presetClass="path" presetSubtype="0" accel="50000" decel="50000" fill="hold" grpId="0" nodeType="withEffect">
                                  <p:stCondLst>
                                    <p:cond delay="0"/>
                                  </p:stCondLst>
                                  <p:childTnLst>
                                    <p:animMotion origin="layout" path="M 3.05556E-6 -2.59259E-6 L 3.05556E-6 -0.06319 " pathEditMode="relative" rAng="0" ptsTypes="AA">
                                      <p:cBhvr>
                                        <p:cTn id="36" dur="500" fill="hold"/>
                                        <p:tgtEl>
                                          <p:spTgt spid="8"/>
                                        </p:tgtEl>
                                        <p:attrNameLst>
                                          <p:attrName>ppt_x</p:attrName>
                                          <p:attrName>ppt_y</p:attrName>
                                        </p:attrNameLst>
                                      </p:cBhvr>
                                      <p:rCtr x="0" y="-3171"/>
                                    </p:animMotion>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xit" presetSubtype="0" fill="hold" grpId="0" nodeType="clickEffect">
                                  <p:stCondLst>
                                    <p:cond delay="0"/>
                                  </p:stCondLst>
                                  <p:childTnLst>
                                    <p:animEffect transition="out" filter="fade">
                                      <p:cBhvr>
                                        <p:cTn id="40" dur="500"/>
                                        <p:tgtEl>
                                          <p:spTgt spid="40"/>
                                        </p:tgtEl>
                                      </p:cBhvr>
                                    </p:animEffect>
                                    <p:set>
                                      <p:cBhvr>
                                        <p:cTn id="41" dur="1" fill="hold">
                                          <p:stCondLst>
                                            <p:cond delay="499"/>
                                          </p:stCondLst>
                                        </p:cTn>
                                        <p:tgtEl>
                                          <p:spTgt spid="40"/>
                                        </p:tgtEl>
                                        <p:attrNameLst>
                                          <p:attrName>style.visibility</p:attrName>
                                        </p:attrNameLst>
                                      </p:cBhvr>
                                      <p:to>
                                        <p:strVal val="hidden"/>
                                      </p:to>
                                    </p:set>
                                  </p:childTnLst>
                                </p:cTn>
                              </p:par>
                              <p:par>
                                <p:cTn id="42" presetID="10" presetClass="exit" presetSubtype="0" fill="hold" grpId="0" nodeType="withEffect">
                                  <p:stCondLst>
                                    <p:cond delay="0"/>
                                  </p:stCondLst>
                                  <p:childTnLst>
                                    <p:animEffect transition="out" filter="fade">
                                      <p:cBhvr>
                                        <p:cTn id="43" dur="500"/>
                                        <p:tgtEl>
                                          <p:spTgt spid="45"/>
                                        </p:tgtEl>
                                      </p:cBhvr>
                                    </p:animEffect>
                                    <p:set>
                                      <p:cBhvr>
                                        <p:cTn id="44" dur="1" fill="hold">
                                          <p:stCondLst>
                                            <p:cond delay="499"/>
                                          </p:stCondLst>
                                        </p:cTn>
                                        <p:tgtEl>
                                          <p:spTgt spid="45"/>
                                        </p:tgtEl>
                                        <p:attrNameLst>
                                          <p:attrName>style.visibility</p:attrName>
                                        </p:attrNameLst>
                                      </p:cBhvr>
                                      <p:to>
                                        <p:strVal val="hidden"/>
                                      </p:to>
                                    </p:set>
                                  </p:childTnLst>
                                </p:cTn>
                              </p:par>
                              <p:par>
                                <p:cTn id="45" presetID="64" presetClass="path" presetSubtype="0" accel="50000" decel="50000" fill="hold" grpId="1" nodeType="withEffect">
                                  <p:stCondLst>
                                    <p:cond delay="0"/>
                                  </p:stCondLst>
                                  <p:childTnLst>
                                    <p:animMotion origin="layout" path="M 5.55556E-7 -0.06319 L 5.55556E-7 -0.11551 " pathEditMode="relative" rAng="0" ptsTypes="AA">
                                      <p:cBhvr>
                                        <p:cTn id="46" dur="500" fill="hold"/>
                                        <p:tgtEl>
                                          <p:spTgt spid="8"/>
                                        </p:tgtEl>
                                        <p:attrNameLst>
                                          <p:attrName>ppt_x</p:attrName>
                                          <p:attrName>ppt_y</p:attrName>
                                        </p:attrNameLst>
                                      </p:cBhvr>
                                      <p:rCtr x="0" y="-2616"/>
                                    </p:animMotion>
                                  </p:childTnLst>
                                </p:cTn>
                              </p:par>
                            </p:childTnLst>
                          </p:cTn>
                        </p:par>
                      </p:childTnLst>
                    </p:cTn>
                  </p:par>
                  <p:par>
                    <p:cTn id="47" fill="hold" nodeType="clickPar">
                      <p:stCondLst>
                        <p:cond delay="indefinite"/>
                      </p:stCondLst>
                      <p:childTnLst>
                        <p:par>
                          <p:cTn id="48" fill="hold" nodeType="withGroup">
                            <p:stCondLst>
                              <p:cond delay="0"/>
                            </p:stCondLst>
                            <p:childTnLst>
                              <p:par>
                                <p:cTn id="49" presetID="10" presetClass="exit" presetSubtype="0" fill="hold" grpId="0" nodeType="clickEffect">
                                  <p:stCondLst>
                                    <p:cond delay="0"/>
                                  </p:stCondLst>
                                  <p:childTnLst>
                                    <p:animEffect transition="out" filter="fade">
                                      <p:cBhvr>
                                        <p:cTn id="50" dur="500"/>
                                        <p:tgtEl>
                                          <p:spTgt spid="44"/>
                                        </p:tgtEl>
                                      </p:cBhvr>
                                    </p:animEffect>
                                    <p:set>
                                      <p:cBhvr>
                                        <p:cTn id="51" dur="1" fill="hold">
                                          <p:stCondLst>
                                            <p:cond delay="499"/>
                                          </p:stCondLst>
                                        </p:cTn>
                                        <p:tgtEl>
                                          <p:spTgt spid="44"/>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47"/>
                                        </p:tgtEl>
                                      </p:cBhvr>
                                    </p:animEffect>
                                    <p:set>
                                      <p:cBhvr>
                                        <p:cTn id="54" dur="1" fill="hold">
                                          <p:stCondLst>
                                            <p:cond delay="499"/>
                                          </p:stCondLst>
                                        </p:cTn>
                                        <p:tgtEl>
                                          <p:spTgt spid="47"/>
                                        </p:tgtEl>
                                        <p:attrNameLst>
                                          <p:attrName>style.visibility</p:attrName>
                                        </p:attrNameLst>
                                      </p:cBhvr>
                                      <p:to>
                                        <p:strVal val="hidden"/>
                                      </p:to>
                                    </p:set>
                                  </p:childTnLst>
                                </p:cTn>
                              </p:par>
                            </p:childTnLst>
                          </p:cTn>
                        </p:par>
                      </p:childTnLst>
                    </p:cTn>
                  </p:par>
                  <p:par>
                    <p:cTn id="55" fill="hold" nodeType="clickPar">
                      <p:stCondLst>
                        <p:cond delay="indefinite"/>
                      </p:stCondLst>
                      <p:childTnLst>
                        <p:par>
                          <p:cTn id="56" fill="hold" nodeType="withGroup">
                            <p:stCondLst>
                              <p:cond delay="0"/>
                            </p:stCondLst>
                            <p:childTnLst>
                              <p:par>
                                <p:cTn id="57" presetID="10" presetClass="exit" presetSubtype="0" fill="hold" grpId="0" nodeType="clickEffect">
                                  <p:stCondLst>
                                    <p:cond delay="0"/>
                                  </p:stCondLst>
                                  <p:childTnLst>
                                    <p:animEffect transition="out" filter="fade">
                                      <p:cBhvr>
                                        <p:cTn id="58" dur="500"/>
                                        <p:tgtEl>
                                          <p:spTgt spid="46"/>
                                        </p:tgtEl>
                                      </p:cBhvr>
                                    </p:animEffect>
                                    <p:set>
                                      <p:cBhvr>
                                        <p:cTn id="59" dur="1" fill="hold">
                                          <p:stCondLst>
                                            <p:cond delay="499"/>
                                          </p:stCondLst>
                                        </p:cTn>
                                        <p:tgtEl>
                                          <p:spTgt spid="46"/>
                                        </p:tgtEl>
                                        <p:attrNameLst>
                                          <p:attrName>style.visibility</p:attrName>
                                        </p:attrNameLst>
                                      </p:cBhvr>
                                      <p:to>
                                        <p:strVal val="hidden"/>
                                      </p:to>
                                    </p:set>
                                  </p:childTnLst>
                                </p:cTn>
                              </p:par>
                              <p:par>
                                <p:cTn id="60" presetID="10" presetClass="exit" presetSubtype="0" fill="hold" grpId="0" nodeType="withEffect">
                                  <p:stCondLst>
                                    <p:cond delay="0"/>
                                  </p:stCondLst>
                                  <p:childTnLst>
                                    <p:animEffect transition="out" filter="fade">
                                      <p:cBhvr>
                                        <p:cTn id="61" dur="500"/>
                                        <p:tgtEl>
                                          <p:spTgt spid="49"/>
                                        </p:tgtEl>
                                      </p:cBhvr>
                                    </p:animEffect>
                                    <p:set>
                                      <p:cBhvr>
                                        <p:cTn id="62" dur="1" fill="hold">
                                          <p:stCondLst>
                                            <p:cond delay="499"/>
                                          </p:stCondLst>
                                        </p:cTn>
                                        <p:tgtEl>
                                          <p:spTgt spid="49"/>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10" presetClass="exit" presetSubtype="0" fill="hold" grpId="0" nodeType="clickEffect">
                                  <p:stCondLst>
                                    <p:cond delay="0"/>
                                  </p:stCondLst>
                                  <p:childTnLst>
                                    <p:animEffect transition="out" filter="fade">
                                      <p:cBhvr>
                                        <p:cTn id="66" dur="500"/>
                                        <p:tgtEl>
                                          <p:spTgt spid="48"/>
                                        </p:tgtEl>
                                      </p:cBhvr>
                                    </p:animEffect>
                                    <p:set>
                                      <p:cBhvr>
                                        <p:cTn id="67" dur="1" fill="hold">
                                          <p:stCondLst>
                                            <p:cond delay="499"/>
                                          </p:stCondLst>
                                        </p:cTn>
                                        <p:tgtEl>
                                          <p:spTgt spid="48"/>
                                        </p:tgtEl>
                                        <p:attrNameLst>
                                          <p:attrName>style.visibility</p:attrName>
                                        </p:attrNameLst>
                                      </p:cBhvr>
                                      <p:to>
                                        <p:strVal val="hidden"/>
                                      </p:to>
                                    </p:set>
                                  </p:childTnLst>
                                </p:cTn>
                              </p:par>
                              <p:par>
                                <p:cTn id="68" presetID="10" presetClass="exit" presetSubtype="0" fill="hold" grpId="0" nodeType="withEffect">
                                  <p:stCondLst>
                                    <p:cond delay="0"/>
                                  </p:stCondLst>
                                  <p:childTnLst>
                                    <p:animEffect transition="out" filter="fade">
                                      <p:cBhvr>
                                        <p:cTn id="69" dur="500"/>
                                        <p:tgtEl>
                                          <p:spTgt spid="51"/>
                                        </p:tgtEl>
                                      </p:cBhvr>
                                    </p:animEffect>
                                    <p:set>
                                      <p:cBhvr>
                                        <p:cTn id="70" dur="1" fill="hold">
                                          <p:stCondLst>
                                            <p:cond delay="499"/>
                                          </p:stCondLst>
                                        </p:cTn>
                                        <p:tgtEl>
                                          <p:spTgt spid="51"/>
                                        </p:tgtEl>
                                        <p:attrNameLst>
                                          <p:attrName>style.visibility</p:attrName>
                                        </p:attrNameLst>
                                      </p:cBhvr>
                                      <p:to>
                                        <p:strVal val="hidden"/>
                                      </p:to>
                                    </p:set>
                                  </p:childTnLst>
                                </p:cTn>
                              </p:par>
                              <p:par>
                                <p:cTn id="71" presetID="64" presetClass="path" presetSubtype="0" accel="50000" decel="50000" fill="hold" grpId="2" nodeType="withEffect">
                                  <p:stCondLst>
                                    <p:cond delay="0"/>
                                  </p:stCondLst>
                                  <p:childTnLst>
                                    <p:animMotion origin="layout" path="M 3.05556E-6 -0.11551 L 3.05556E-6 -0.16805 " pathEditMode="relative" rAng="0" ptsTypes="AA">
                                      <p:cBhvr>
                                        <p:cTn id="72" dur="500" fill="hold"/>
                                        <p:tgtEl>
                                          <p:spTgt spid="8"/>
                                        </p:tgtEl>
                                        <p:attrNameLst>
                                          <p:attrName>ppt_x</p:attrName>
                                          <p:attrName>ppt_y</p:attrName>
                                        </p:attrNameLst>
                                      </p:cBhvr>
                                      <p:rCtr x="0" y="-2639"/>
                                    </p:animMotion>
                                  </p:childTnLst>
                                </p:cTn>
                              </p:par>
                            </p:childTnLst>
                          </p:cTn>
                        </p:par>
                      </p:childTnLst>
                    </p:cTn>
                  </p:par>
                  <p:par>
                    <p:cTn id="73" fill="hold" nodeType="clickPar">
                      <p:stCondLst>
                        <p:cond delay="indefinite"/>
                      </p:stCondLst>
                      <p:childTnLst>
                        <p:par>
                          <p:cTn id="74" fill="hold" nodeType="withGroup">
                            <p:stCondLst>
                              <p:cond delay="0"/>
                            </p:stCondLst>
                            <p:childTnLst>
                              <p:par>
                                <p:cTn id="75" presetID="10" presetClass="exit" presetSubtype="0" fill="hold" grpId="0" nodeType="clickEffect">
                                  <p:stCondLst>
                                    <p:cond delay="0"/>
                                  </p:stCondLst>
                                  <p:childTnLst>
                                    <p:animEffect transition="out" filter="fade">
                                      <p:cBhvr>
                                        <p:cTn id="76" dur="500"/>
                                        <p:tgtEl>
                                          <p:spTgt spid="50"/>
                                        </p:tgtEl>
                                      </p:cBhvr>
                                    </p:animEffect>
                                    <p:set>
                                      <p:cBhvr>
                                        <p:cTn id="77" dur="1" fill="hold">
                                          <p:stCondLst>
                                            <p:cond delay="499"/>
                                          </p:stCondLst>
                                        </p:cTn>
                                        <p:tgtEl>
                                          <p:spTgt spid="50"/>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500"/>
                                        <p:tgtEl>
                                          <p:spTgt spid="53"/>
                                        </p:tgtEl>
                                      </p:cBhvr>
                                    </p:animEffect>
                                    <p:set>
                                      <p:cBhvr>
                                        <p:cTn id="80" dur="1" fill="hold">
                                          <p:stCondLst>
                                            <p:cond delay="499"/>
                                          </p:stCondLst>
                                        </p:cTn>
                                        <p:tgtEl>
                                          <p:spTgt spid="53"/>
                                        </p:tgtEl>
                                        <p:attrNameLst>
                                          <p:attrName>style.visibility</p:attrName>
                                        </p:attrNameLst>
                                      </p:cBhvr>
                                      <p:to>
                                        <p:strVal val="hidden"/>
                                      </p:to>
                                    </p:set>
                                  </p:childTnLst>
                                </p:cTn>
                              </p:par>
                              <p:par>
                                <p:cTn id="81" presetID="64" presetClass="path" presetSubtype="0" accel="50000" decel="50000" fill="hold" grpId="3" nodeType="withEffect">
                                  <p:stCondLst>
                                    <p:cond delay="0"/>
                                  </p:stCondLst>
                                  <p:childTnLst>
                                    <p:animMotion origin="layout" path="M 3.05556E-6 -0.16805 L 3.05556E-6 -0.2206 " pathEditMode="relative" rAng="0" ptsTypes="AA">
                                      <p:cBhvr>
                                        <p:cTn id="82" dur="500" fill="hold"/>
                                        <p:tgtEl>
                                          <p:spTgt spid="8"/>
                                        </p:tgtEl>
                                        <p:attrNameLst>
                                          <p:attrName>ppt_x</p:attrName>
                                          <p:attrName>ppt_y</p:attrName>
                                        </p:attrNameLst>
                                      </p:cBhvr>
                                      <p:rCtr x="0" y="-2639"/>
                                    </p:animMotion>
                                  </p:childTnLst>
                                </p:cTn>
                              </p:par>
                            </p:childTnLst>
                          </p:cTn>
                        </p:par>
                      </p:childTnLst>
                    </p:cTn>
                  </p:par>
                  <p:par>
                    <p:cTn id="83" fill="hold" nodeType="clickPar">
                      <p:stCondLst>
                        <p:cond delay="indefinite"/>
                      </p:stCondLst>
                      <p:childTnLst>
                        <p:par>
                          <p:cTn id="84" fill="hold" nodeType="withGroup">
                            <p:stCondLst>
                              <p:cond delay="0"/>
                            </p:stCondLst>
                            <p:childTnLst>
                              <p:par>
                                <p:cTn id="85" presetID="10" presetClass="exit" presetSubtype="0" fill="hold" grpId="0" nodeType="clickEffect">
                                  <p:stCondLst>
                                    <p:cond delay="0"/>
                                  </p:stCondLst>
                                  <p:childTnLst>
                                    <p:animEffect transition="out" filter="fade">
                                      <p:cBhvr>
                                        <p:cTn id="86" dur="500"/>
                                        <p:tgtEl>
                                          <p:spTgt spid="52"/>
                                        </p:tgtEl>
                                      </p:cBhvr>
                                    </p:animEffect>
                                    <p:set>
                                      <p:cBhvr>
                                        <p:cTn id="87" dur="1" fill="hold">
                                          <p:stCondLst>
                                            <p:cond delay="499"/>
                                          </p:stCondLst>
                                        </p:cTn>
                                        <p:tgtEl>
                                          <p:spTgt spid="52"/>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55"/>
                                        </p:tgtEl>
                                      </p:cBhvr>
                                    </p:animEffect>
                                    <p:set>
                                      <p:cBhvr>
                                        <p:cTn id="90" dur="1" fill="hold">
                                          <p:stCondLst>
                                            <p:cond delay="499"/>
                                          </p:stCondLst>
                                        </p:cTn>
                                        <p:tgtEl>
                                          <p:spTgt spid="5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nimBg="1"/>
      <p:bldP spid="35" grpId="0" animBg="1"/>
      <p:bldP spid="36" grpId="0" animBg="1"/>
      <p:bldP spid="37" grpId="0" animBg="1"/>
      <p:bldP spid="38" grpId="0" animBg="1"/>
      <p:bldP spid="39" grpId="0" animBg="1"/>
      <p:bldP spid="40" grpId="0" animBg="1"/>
      <p:bldP spid="41"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5" grpId="0" animBg="1"/>
      <p:bldP spid="8" grpId="0" animBg="1"/>
      <p:bldP spid="8" grpId="1" animBg="1"/>
      <p:bldP spid="8" grpId="2" animBg="1"/>
      <p:bldP spid="8" grpId="3"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Exemple – Dictionnaire Des Termes (1)</a:t>
            </a:r>
            <a:endParaRPr lang="fr-FR" dirty="0"/>
          </a:p>
        </p:txBody>
      </p:sp>
      <p:sp>
        <p:nvSpPr>
          <p:cNvPr id="33795" name="Content Placeholder 2"/>
          <p:cNvSpPr>
            <a:spLocks noGrp="1"/>
          </p:cNvSpPr>
          <p:nvPr>
            <p:ph idx="1"/>
          </p:nvPr>
        </p:nvSpPr>
        <p:spPr/>
        <p:txBody>
          <a:bodyPr/>
          <a:lstStyle/>
          <a:p>
            <a:r>
              <a:rPr lang="fr-FR" altLang="fr-FR" smtClean="0"/>
              <a:t>Terminal Point de Vente: </a:t>
            </a:r>
            <a:r>
              <a:rPr lang="fr-FR" altLang="fr-FR" b="0" i="1" smtClean="0"/>
              <a:t>machine qui permet de complété une transaction de vente en utilisant une carte financière…</a:t>
            </a:r>
          </a:p>
          <a:p>
            <a:endParaRPr lang="fr-FR" altLang="fr-FR" smtClean="0"/>
          </a:p>
          <a:p>
            <a:r>
              <a:rPr lang="fr-CA" altLang="fr-FR" smtClean="0"/>
              <a:t>Carte de crédit: </a:t>
            </a:r>
            <a:r>
              <a:rPr lang="fr-CA" altLang="fr-FR" b="0" i="1" smtClean="0"/>
              <a:t>carte de paiement plastique issue aux utilisateurs comme système de paiement. Il permet à son titulaire de payer des biens et des services basés sur la promesse du titulaire de repayer…</a:t>
            </a:r>
            <a:endParaRPr lang="fr-FR" altLang="fr-FR" b="0" i="1" smtClean="0"/>
          </a:p>
          <a:p>
            <a:endParaRPr lang="fr-FR" altLang="fr-FR" smtClean="0"/>
          </a:p>
          <a:p>
            <a:r>
              <a:rPr lang="fr-CA" altLang="fr-FR" smtClean="0"/>
              <a:t>Carte de débit:</a:t>
            </a:r>
            <a:r>
              <a:rPr lang="fr-CA" altLang="fr-FR" b="0" i="1" smtClean="0"/>
              <a:t> Carte de paiement plastique qui fournit au titulaire d'accès électronique à son compte bancaire…</a:t>
            </a:r>
            <a:endParaRPr lang="fr-FR" altLang="fr-FR" b="0" i="1" smtClean="0"/>
          </a:p>
        </p:txBody>
      </p:sp>
      <p:sp>
        <p:nvSpPr>
          <p:cNvPr id="33796" name="Footer Placeholder 3"/>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5" name="Slide Number Placeholder 4"/>
          <p:cNvSpPr>
            <a:spLocks noGrp="1"/>
          </p:cNvSpPr>
          <p:nvPr>
            <p:ph type="sldNum" sz="quarter" idx="10"/>
          </p:nvPr>
        </p:nvSpPr>
        <p:spPr/>
        <p:txBody>
          <a:bodyPr/>
          <a:lstStyle/>
          <a:p>
            <a:pPr>
              <a:defRPr/>
            </a:pPr>
            <a:fld id="{7B085152-F378-479D-831D-0580A79D8B26}" type="slidenum">
              <a:rPr lang="fr-CA" smtClean="0">
                <a:solidFill>
                  <a:srgbClr val="000000">
                    <a:tint val="75000"/>
                  </a:srgbClr>
                </a:solidFill>
              </a:rPr>
              <a:pPr>
                <a:defRPr/>
              </a:pPr>
              <a:t>45</a:t>
            </a:fld>
            <a:endParaRPr lang="fr-CA">
              <a:solidFill>
                <a:srgbClr val="000000">
                  <a:tint val="75000"/>
                </a:srgbClr>
              </a:solidFill>
            </a:endParaRPr>
          </a:p>
        </p:txBody>
      </p:sp>
    </p:spTree>
    <p:extLst>
      <p:ext uri="{BB962C8B-B14F-4D97-AF65-F5344CB8AC3E}">
        <p14:creationId xmlns:p14="http://schemas.microsoft.com/office/powerpoint/2010/main" val="3312817010"/>
      </p:ext>
    </p:extLst>
  </p:cSld>
  <p:clrMapOvr>
    <a:masterClrMapping/>
  </p:clrMapOvr>
  <p:timing>
    <p:tnLst>
      <p:par>
        <p:cTn id="1" dur="indefinite" restart="never" nodeType="tmRoot"/>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14</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Introduction à la concurrence</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8920586-EC83-4E19-B914-008AF9015156}" type="slidenum">
              <a:rPr lang="fr-CA" altLang="fr-FR" sz="1200" b="0" smtClean="0">
                <a:solidFill>
                  <a:srgbClr val="898989"/>
                </a:solidFill>
                <a:cs typeface="Arial" pitchFamily="34" charset="0"/>
              </a:rPr>
              <a:pPr>
                <a:spcBef>
                  <a:spcPct val="0"/>
                </a:spcBef>
                <a:spcAft>
                  <a:spcPct val="0"/>
                </a:spcAft>
                <a:buFontTx/>
                <a:buNone/>
              </a:pPr>
              <a:t>450</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930584343"/>
      </p:ext>
    </p:extLst>
  </p:cSld>
  <p:clrMapOvr>
    <a:masterClrMapping/>
  </p:clrMapOvr>
  <p:timing>
    <p:tnLst>
      <p:par>
        <p:cTn id="1" dur="indefinite" restart="never" nodeType="tmRoot"/>
      </p:par>
    </p:tn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endParaRPr lang="fr-CA" altLang="fr-FR" sz="2400" smtClean="0"/>
          </a:p>
          <a:p>
            <a:r>
              <a:rPr lang="fr-CA" altLang="fr-FR" sz="2400" smtClean="0"/>
              <a:t>Concepts de la concurrence</a:t>
            </a:r>
          </a:p>
          <a:p>
            <a:endParaRPr lang="fr-CA" altLang="fr-FR" sz="2400" smtClean="0"/>
          </a:p>
          <a:p>
            <a:r>
              <a:rPr lang="fr-CA" altLang="fr-FR" sz="2400" smtClean="0"/>
              <a:t>Concurrence au niveau sous-programme</a:t>
            </a:r>
          </a:p>
          <a:p>
            <a:endParaRPr lang="fr-CA" altLang="fr-FR" sz="2400" smtClean="0"/>
          </a:p>
          <a:p>
            <a:r>
              <a:rPr lang="fr-CA" altLang="fr-FR" sz="2400" smtClean="0"/>
              <a:t>Sémaphores</a:t>
            </a:r>
          </a:p>
          <a:p>
            <a:endParaRPr lang="fr-CA" altLang="fr-FR" smtClean="0"/>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0D015C5-B0BB-4097-8998-F92D3A13008A}" type="slidenum">
              <a:rPr lang="fr-CA" altLang="fr-FR" sz="1200" b="0" smtClean="0">
                <a:solidFill>
                  <a:srgbClr val="898989"/>
                </a:solidFill>
                <a:cs typeface="Arial" pitchFamily="34" charset="0"/>
              </a:rPr>
              <a:pPr>
                <a:spcBef>
                  <a:spcPct val="0"/>
                </a:spcBef>
                <a:spcAft>
                  <a:spcPct val="0"/>
                </a:spcAft>
                <a:buFontTx/>
                <a:buNone/>
              </a:pPr>
              <a:t>451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689769983"/>
      </p:ext>
    </p:extLst>
  </p:cSld>
  <p:clrMapOvr>
    <a:masterClrMapping/>
  </p:clrMapOvr>
  <p:timing>
    <p:tnLst>
      <p:par>
        <p:cTn id="1" dur="indefinite" restart="never" nodeType="tmRoot"/>
      </p:par>
    </p:tn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a:xfrm>
            <a:off x="457200" y="152400"/>
            <a:ext cx="6934200" cy="1371600"/>
          </a:xfrm>
        </p:spPr>
        <p:txBody>
          <a:bodyPr/>
          <a:lstStyle/>
          <a:p>
            <a:pPr>
              <a:defRPr/>
            </a:pPr>
            <a:r>
              <a:rPr lang="fr-CA" altLang="fr-FR" dirty="0" smtClean="0"/>
              <a:t>Concept de la concurrence</a:t>
            </a:r>
            <a:endParaRPr lang="fr-CA" altLang="fr-FR" dirty="0"/>
          </a:p>
        </p:txBody>
      </p:sp>
      <p:sp>
        <p:nvSpPr>
          <p:cNvPr id="29699" name="Rectangle 3"/>
          <p:cNvSpPr>
            <a:spLocks noGrp="1" noChangeArrowheads="1"/>
          </p:cNvSpPr>
          <p:nvPr>
            <p:ph idx="1"/>
          </p:nvPr>
        </p:nvSpPr>
        <p:spPr/>
        <p:txBody>
          <a:bodyPr/>
          <a:lstStyle/>
          <a:p>
            <a:pPr>
              <a:buFont typeface="Arial" charset="0"/>
              <a:buNone/>
              <a:defRPr/>
            </a:pPr>
            <a:r>
              <a:rPr lang="fr-CA" altLang="fr-FR" sz="2400" dirty="0" smtClean="0"/>
              <a:t>La concurrence peut être atteinte à différents niveaux:</a:t>
            </a:r>
          </a:p>
          <a:p>
            <a:pPr marL="800100" lvl="1" indent="-342900">
              <a:defRPr/>
            </a:pPr>
            <a:r>
              <a:rPr lang="fr-CA" altLang="fr-FR" dirty="0" smtClean="0"/>
              <a:t>Niveau d’instruction</a:t>
            </a:r>
          </a:p>
          <a:p>
            <a:pPr marL="800100" lvl="1" indent="-342900">
              <a:defRPr/>
            </a:pPr>
            <a:r>
              <a:rPr lang="fr-CA" altLang="fr-FR" dirty="0" smtClean="0"/>
              <a:t>Niveau de déclaration</a:t>
            </a:r>
          </a:p>
          <a:p>
            <a:pPr marL="800100" lvl="1" indent="-342900">
              <a:defRPr/>
            </a:pPr>
            <a:r>
              <a:rPr lang="fr-CA" altLang="fr-FR" dirty="0" smtClean="0"/>
              <a:t>Niveau d’unité</a:t>
            </a:r>
          </a:p>
          <a:p>
            <a:pPr marL="800100" lvl="1" indent="-342900">
              <a:defRPr/>
            </a:pPr>
            <a:r>
              <a:rPr lang="fr-CA" altLang="fr-FR" dirty="0" smtClean="0"/>
              <a:t>Niveau de programme</a:t>
            </a:r>
          </a:p>
          <a:p>
            <a:pPr>
              <a:buFont typeface="Arial" charset="0"/>
              <a:buNone/>
              <a:defRPr/>
            </a:pPr>
            <a:r>
              <a:rPr lang="fr-CA" altLang="fr-FR" sz="2400" dirty="0" smtClean="0"/>
              <a:t>L’exécution concurrentielle d’unités de programmes peut être effectuée:</a:t>
            </a:r>
          </a:p>
          <a:p>
            <a:pPr lvl="1">
              <a:buFont typeface="Arial" charset="0"/>
              <a:buChar char="•"/>
              <a:defRPr/>
            </a:pPr>
            <a:r>
              <a:rPr lang="fr-CA" altLang="fr-FR" dirty="0" smtClean="0"/>
              <a:t>Physiquement sur des processeurs séparés,</a:t>
            </a:r>
          </a:p>
          <a:p>
            <a:pPr lvl="1">
              <a:buFont typeface="Arial" charset="0"/>
              <a:buChar char="•"/>
              <a:defRPr/>
            </a:pPr>
            <a:r>
              <a:rPr lang="fr-CA" altLang="fr-FR" dirty="0" smtClean="0"/>
              <a:t>ou Logiquement dans un mode de temps tranché sur un système d’ordinateur à processeur</a:t>
            </a:r>
            <a:endParaRPr lang="fr-CA" altLang="fr-FR" dirty="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1536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35F79BE-F029-407C-8B10-41E8AC8456EA}" type="slidenum">
              <a:rPr lang="en-US" altLang="fr-FR" sz="1200" b="0" smtClean="0">
                <a:solidFill>
                  <a:srgbClr val="898989"/>
                </a:solidFill>
                <a:cs typeface="Arial" pitchFamily="34" charset="0"/>
              </a:rPr>
              <a:pPr>
                <a:spcBef>
                  <a:spcPct val="0"/>
                </a:spcBef>
                <a:spcAft>
                  <a:spcPct val="0"/>
                </a:spcAft>
                <a:buFontTx/>
                <a:buNone/>
              </a:pPr>
              <a:t>452</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500063770"/>
      </p:ext>
    </p:extLst>
  </p:cSld>
  <p:clrMapOvr>
    <a:masterClrMapping/>
  </p:clrMapOvr>
  <p:timing>
    <p:tnLst>
      <p:par>
        <p:cTn id="1" dur="indefinite" restart="never" nodeType="tmRoot"/>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457200" y="152400"/>
            <a:ext cx="6934200" cy="1371600"/>
          </a:xfrm>
        </p:spPr>
        <p:txBody>
          <a:bodyPr/>
          <a:lstStyle/>
          <a:p>
            <a:pPr>
              <a:defRPr/>
            </a:pPr>
            <a:r>
              <a:rPr lang="fr-CA" altLang="fr-FR" dirty="0" smtClean="0"/>
              <a:t>Pourquoi étudier la concurrence?</a:t>
            </a:r>
            <a:endParaRPr lang="fr-CA" altLang="fr-FR" dirty="0"/>
          </a:p>
        </p:txBody>
      </p:sp>
      <p:sp>
        <p:nvSpPr>
          <p:cNvPr id="16387" name="Rectangle 3"/>
          <p:cNvSpPr>
            <a:spLocks noGrp="1" noChangeArrowheads="1"/>
          </p:cNvSpPr>
          <p:nvPr>
            <p:ph idx="1"/>
          </p:nvPr>
        </p:nvSpPr>
        <p:spPr/>
        <p:txBody>
          <a:bodyPr/>
          <a:lstStyle/>
          <a:p>
            <a:r>
              <a:rPr lang="fr-CA" altLang="fr-FR" sz="2400" smtClean="0"/>
              <a:t>Les systèmes d’ordinateur résolvent des problèmes du monde réel, où les événements se passent en même temps:</a:t>
            </a:r>
          </a:p>
          <a:p>
            <a:pPr lvl="1"/>
            <a:r>
              <a:rPr lang="fr-CA" altLang="fr-FR" smtClean="0"/>
              <a:t>Les réseaux de chemins de fer (beaucoup de trains qui circulent, mais qui doivent se synchroniser sur les sections partagées du chemin)</a:t>
            </a:r>
          </a:p>
          <a:p>
            <a:pPr lvl="1"/>
            <a:r>
              <a:rPr lang="fr-CA" altLang="fr-FR" smtClean="0"/>
              <a:t>Les systèmes d’exploitation, avec plusieurs processus qui se déroulent en même temps</a:t>
            </a:r>
          </a:p>
          <a:p>
            <a:pPr lvl="1"/>
            <a:r>
              <a:rPr lang="fr-CA" altLang="fr-FR" smtClean="0"/>
              <a:t>Les serveurs Web</a:t>
            </a:r>
          </a:p>
          <a:p>
            <a:r>
              <a:rPr lang="fr-CA" altLang="fr-FR" sz="2400" smtClean="0"/>
              <a:t>Les ordinateurs à processeurs multiples ou multi-cœurs sont maintenant très populaire</a:t>
            </a:r>
          </a:p>
          <a:p>
            <a:pPr lvl="1"/>
            <a:r>
              <a:rPr lang="fr-CA" altLang="fr-FR" smtClean="0"/>
              <a:t>Ceci nécessite un logiciel qui d’utilise effectivement ce type de hardware</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1638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7C557E2-2E98-4CE0-81AC-3066516C57FB}" type="slidenum">
              <a:rPr lang="en-US" altLang="fr-FR" sz="1200" b="0" smtClean="0">
                <a:solidFill>
                  <a:srgbClr val="898989"/>
                </a:solidFill>
                <a:cs typeface="Arial" pitchFamily="34" charset="0"/>
              </a:rPr>
              <a:pPr>
                <a:spcBef>
                  <a:spcPct val="0"/>
                </a:spcBef>
                <a:spcAft>
                  <a:spcPct val="0"/>
                </a:spcAft>
                <a:buFontTx/>
                <a:buNone/>
              </a:pPr>
              <a:t>453</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124451348"/>
      </p:ext>
    </p:extLst>
  </p:cSld>
  <p:clrMapOvr>
    <a:masterClrMapping/>
  </p:clrMapOvr>
  <p:timing>
    <p:tnLst>
      <p:par>
        <p:cTn id="1" dur="indefinite" restart="never" nodeType="tmRoot"/>
      </p:par>
    </p:tn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Grp="1" noChangeArrowheads="1"/>
          </p:cNvSpPr>
          <p:nvPr>
            <p:ph type="title"/>
          </p:nvPr>
        </p:nvSpPr>
        <p:spPr>
          <a:xfrm>
            <a:off x="457200" y="152400"/>
            <a:ext cx="6934200" cy="1371600"/>
          </a:xfrm>
        </p:spPr>
        <p:txBody>
          <a:bodyPr/>
          <a:lstStyle/>
          <a:p>
            <a:pPr>
              <a:defRPr/>
            </a:pPr>
            <a:r>
              <a:rPr lang="fr-CA" altLang="fr-FR" dirty="0" smtClean="0"/>
              <a:t>Concurrence à niveau sous-programme</a:t>
            </a:r>
            <a:endParaRPr lang="fr-CA" altLang="fr-FR" dirty="0"/>
          </a:p>
        </p:txBody>
      </p:sp>
      <p:sp>
        <p:nvSpPr>
          <p:cNvPr id="17411" name="Rectangle 3"/>
          <p:cNvSpPr>
            <a:spLocks noGrp="1" noChangeArrowheads="1"/>
          </p:cNvSpPr>
          <p:nvPr>
            <p:ph idx="1"/>
          </p:nvPr>
        </p:nvSpPr>
        <p:spPr/>
        <p:txBody>
          <a:bodyPr/>
          <a:lstStyle/>
          <a:p>
            <a:pPr>
              <a:lnSpc>
                <a:spcPct val="90000"/>
              </a:lnSpc>
            </a:pPr>
            <a:r>
              <a:rPr lang="fr-CA" altLang="fr-FR" sz="2400" smtClean="0"/>
              <a:t>Une </a:t>
            </a:r>
            <a:r>
              <a:rPr lang="fr-CA" altLang="fr-FR" sz="2400" smtClean="0">
                <a:solidFill>
                  <a:schemeClr val="tx2"/>
                </a:solidFill>
              </a:rPr>
              <a:t>tâche </a:t>
            </a:r>
            <a:r>
              <a:rPr lang="fr-CA" altLang="fr-FR" sz="2400" smtClean="0"/>
              <a:t>est une unité de programme qui peut être exécutée avec concurrence avec d’autres unités du même programme</a:t>
            </a:r>
          </a:p>
          <a:p>
            <a:pPr lvl="1">
              <a:lnSpc>
                <a:spcPct val="90000"/>
              </a:lnSpc>
            </a:pPr>
            <a:r>
              <a:rPr lang="fr-CA" altLang="fr-FR" sz="2400" smtClean="0"/>
              <a:t>Chaque tâche dans un programme peut fournir un thread de contrôle</a:t>
            </a:r>
          </a:p>
          <a:p>
            <a:pPr>
              <a:lnSpc>
                <a:spcPct val="90000"/>
              </a:lnSpc>
            </a:pPr>
            <a:endParaRPr lang="fr-CA" altLang="fr-FR" sz="2400" smtClean="0"/>
          </a:p>
          <a:p>
            <a:pPr>
              <a:lnSpc>
                <a:spcPct val="90000"/>
              </a:lnSpc>
            </a:pPr>
            <a:r>
              <a:rPr lang="fr-CA" altLang="fr-FR" sz="2400" smtClean="0"/>
              <a:t>Une tâche peut communiquer avec une autre tâche à travers:</a:t>
            </a:r>
          </a:p>
          <a:p>
            <a:pPr lvl="1">
              <a:lnSpc>
                <a:spcPct val="90000"/>
              </a:lnSpc>
            </a:pPr>
            <a:r>
              <a:rPr lang="fr-CA" altLang="fr-FR" sz="2400" smtClean="0"/>
              <a:t>Des variables non-locales partagées</a:t>
            </a:r>
          </a:p>
          <a:p>
            <a:pPr lvl="1">
              <a:lnSpc>
                <a:spcPct val="90000"/>
              </a:lnSpc>
            </a:pPr>
            <a:r>
              <a:rPr lang="fr-CA" altLang="fr-FR" sz="2400" smtClean="0"/>
              <a:t>Le passage de message</a:t>
            </a:r>
          </a:p>
          <a:p>
            <a:pPr lvl="1">
              <a:lnSpc>
                <a:spcPct val="90000"/>
              </a:lnSpc>
            </a:pPr>
            <a:r>
              <a:rPr lang="fr-CA" altLang="fr-FR" sz="2400" smtClean="0"/>
              <a:t>Des paramètres</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1741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5301DCC-FFDF-4772-A632-281B015974AC}" type="slidenum">
              <a:rPr lang="en-US" altLang="fr-FR" sz="1200" b="0" smtClean="0">
                <a:solidFill>
                  <a:srgbClr val="898989"/>
                </a:solidFill>
                <a:cs typeface="Arial" pitchFamily="34" charset="0"/>
              </a:rPr>
              <a:pPr>
                <a:spcBef>
                  <a:spcPct val="0"/>
                </a:spcBef>
                <a:spcAft>
                  <a:spcPct val="0"/>
                </a:spcAft>
                <a:buFontTx/>
                <a:buNone/>
              </a:pPr>
              <a:t>454</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71382484"/>
      </p:ext>
    </p:extLst>
  </p:cSld>
  <p:clrMapOvr>
    <a:masterClrMapping/>
  </p:clrMapOvr>
  <p:timing>
    <p:tnLst>
      <p:par>
        <p:cTn id="1" dur="indefinite" restart="never" nodeType="tmRoot"/>
      </p:par>
    </p:tn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457200" y="152400"/>
            <a:ext cx="6934200" cy="1371600"/>
          </a:xfrm>
        </p:spPr>
        <p:txBody>
          <a:bodyPr/>
          <a:lstStyle/>
          <a:p>
            <a:pPr>
              <a:defRPr/>
            </a:pPr>
            <a:r>
              <a:rPr lang="fr-CA" altLang="fr-FR" dirty="0" smtClean="0"/>
              <a:t>Synchronisation</a:t>
            </a:r>
            <a:endParaRPr lang="fr-CA" altLang="fr-FR" dirty="0"/>
          </a:p>
        </p:txBody>
      </p:sp>
      <p:sp>
        <p:nvSpPr>
          <p:cNvPr id="33795" name="Rectangle 3"/>
          <p:cNvSpPr>
            <a:spLocks noGrp="1" noChangeArrowheads="1"/>
          </p:cNvSpPr>
          <p:nvPr>
            <p:ph idx="1"/>
          </p:nvPr>
        </p:nvSpPr>
        <p:spPr/>
        <p:txBody>
          <a:bodyPr/>
          <a:lstStyle/>
          <a:p>
            <a:r>
              <a:rPr lang="fr-CA" altLang="fr-FR" smtClean="0"/>
              <a:t>Un mécanisme pour contrôler l’ordre dans lequel les tâches exécutent</a:t>
            </a:r>
          </a:p>
          <a:p>
            <a:r>
              <a:rPr lang="fr-CA" altLang="fr-FR" smtClean="0">
                <a:solidFill>
                  <a:schemeClr val="tx2"/>
                </a:solidFill>
              </a:rPr>
              <a:t>La synchronisation coopérative </a:t>
            </a:r>
            <a:r>
              <a:rPr lang="fr-CA" altLang="fr-FR" smtClean="0"/>
              <a:t>est requise entre la tâche A et la tâche B lorsque:</a:t>
            </a:r>
          </a:p>
          <a:p>
            <a:pPr lvl="1"/>
            <a:r>
              <a:rPr lang="fr-CA" altLang="fr-FR" sz="1800" b="1" smtClean="0"/>
              <a:t>La tâche A </a:t>
            </a:r>
            <a:r>
              <a:rPr lang="fr-CA" altLang="fr-FR" sz="1800" smtClean="0"/>
              <a:t>doit attendre </a:t>
            </a:r>
            <a:r>
              <a:rPr lang="fr-CA" altLang="fr-FR" sz="1800" b="1" smtClean="0"/>
              <a:t>la tâche B </a:t>
            </a:r>
            <a:r>
              <a:rPr lang="fr-CA" altLang="fr-FR" sz="1800" smtClean="0"/>
              <a:t>pour compléter une activité spécifique avant que la </a:t>
            </a:r>
            <a:r>
              <a:rPr lang="fr-CA" altLang="fr-FR" sz="1800" b="1" smtClean="0"/>
              <a:t>tâche A </a:t>
            </a:r>
            <a:r>
              <a:rPr lang="fr-CA" altLang="fr-FR" sz="1800" smtClean="0"/>
              <a:t>puisse continuer l’exécution</a:t>
            </a:r>
          </a:p>
          <a:p>
            <a:pPr lvl="1"/>
            <a:r>
              <a:rPr lang="fr-CA" altLang="fr-FR" sz="1800" b="1" smtClean="0"/>
              <a:t>Rappel</a:t>
            </a:r>
            <a:r>
              <a:rPr lang="fr-CA" altLang="fr-FR" sz="1800" smtClean="0"/>
              <a:t> du problème de réseaux de petri producteur-consommateur</a:t>
            </a:r>
          </a:p>
          <a:p>
            <a:endParaRPr lang="fr-CA" altLang="fr-FR" smtClean="0">
              <a:solidFill>
                <a:schemeClr val="tx2"/>
              </a:solidFill>
            </a:endParaRPr>
          </a:p>
          <a:p>
            <a:r>
              <a:rPr lang="fr-CA" altLang="fr-FR" smtClean="0">
                <a:solidFill>
                  <a:schemeClr val="tx2"/>
                </a:solidFill>
              </a:rPr>
              <a:t>La synchronisation compétitive </a:t>
            </a:r>
            <a:r>
              <a:rPr lang="fr-CA" altLang="fr-FR" smtClean="0"/>
              <a:t>est requise entre deux tâches lorsque:</a:t>
            </a:r>
          </a:p>
          <a:p>
            <a:pPr lvl="1"/>
            <a:r>
              <a:rPr lang="fr-CA" altLang="fr-FR" sz="1800" smtClean="0"/>
              <a:t>Les deux tâches ont besoin d’utiliser une ressource qui ne peut pas être utilisée simultanément</a:t>
            </a:r>
            <a:endParaRPr lang="fr-CA" altLang="fr-FR" sz="1600" smtClean="0"/>
          </a:p>
        </p:txBody>
      </p:sp>
      <p:sp>
        <p:nvSpPr>
          <p:cNvPr id="5" name="Footer Placeholder 4"/>
          <p:cNvSpPr>
            <a:spLocks noGrp="1"/>
          </p:cNvSpPr>
          <p:nvPr>
            <p:ph type="ftr" sz="quarter" idx="10"/>
          </p:nvPr>
        </p:nvSpPr>
        <p:spPr/>
        <p:txBody>
          <a:bodyPr/>
          <a:lstStyle/>
          <a:p>
            <a:pPr>
              <a:defRPr/>
            </a:pPr>
            <a:r>
              <a:rPr lang="en-US" altLang="fr-FR" dirty="0" smtClean="0"/>
              <a:t>SEG2106 – Winter 2014 – Hussein Al Osman</a:t>
            </a:r>
            <a:endParaRPr lang="en-US" altLang="fr-FR" dirty="0"/>
          </a:p>
        </p:txBody>
      </p:sp>
      <p:sp>
        <p:nvSpPr>
          <p:cNvPr id="1843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1D128BD-CEC2-4792-A17F-DCF9161C567B}" type="slidenum">
              <a:rPr lang="en-US" altLang="fr-FR" sz="1200" b="0" smtClean="0">
                <a:solidFill>
                  <a:srgbClr val="898989"/>
                </a:solidFill>
                <a:cs typeface="Arial" pitchFamily="34" charset="0"/>
              </a:rPr>
              <a:pPr>
                <a:spcBef>
                  <a:spcPct val="0"/>
                </a:spcBef>
                <a:spcAft>
                  <a:spcPct val="0"/>
                </a:spcAft>
                <a:buFontTx/>
                <a:buNone/>
              </a:pPr>
              <a:t>455</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924626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3795">
                                            <p:txEl>
                                              <p:pRg st="1" end="1"/>
                                            </p:txEl>
                                          </p:spTgt>
                                        </p:tgtEl>
                                        <p:attrNameLst>
                                          <p:attrName>style.visibility</p:attrName>
                                        </p:attrNameLst>
                                      </p:cBhvr>
                                      <p:to>
                                        <p:strVal val="visible"/>
                                      </p:to>
                                    </p:set>
                                    <p:animEffect transition="in" filter="fade">
                                      <p:cBhvr>
                                        <p:cTn id="7" dur="500"/>
                                        <p:tgtEl>
                                          <p:spTgt spid="33795">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3795">
                                            <p:txEl>
                                              <p:pRg st="2" end="2"/>
                                            </p:txEl>
                                          </p:spTgt>
                                        </p:tgtEl>
                                        <p:attrNameLst>
                                          <p:attrName>style.visibility</p:attrName>
                                        </p:attrNameLst>
                                      </p:cBhvr>
                                      <p:to>
                                        <p:strVal val="visible"/>
                                      </p:to>
                                    </p:set>
                                    <p:animEffect transition="in" filter="fade">
                                      <p:cBhvr>
                                        <p:cTn id="10" dur="500"/>
                                        <p:tgtEl>
                                          <p:spTgt spid="33795">
                                            <p:txEl>
                                              <p:pRg st="2" end="2"/>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3795">
                                            <p:txEl>
                                              <p:pRg st="3" end="3"/>
                                            </p:txEl>
                                          </p:spTgt>
                                        </p:tgtEl>
                                        <p:attrNameLst>
                                          <p:attrName>style.visibility</p:attrName>
                                        </p:attrNameLst>
                                      </p:cBhvr>
                                      <p:to>
                                        <p:strVal val="visible"/>
                                      </p:to>
                                    </p:set>
                                    <p:animEffect transition="in" filter="fade">
                                      <p:cBhvr>
                                        <p:cTn id="13" dur="500"/>
                                        <p:tgtEl>
                                          <p:spTgt spid="33795">
                                            <p:txEl>
                                              <p:pRg st="3" end="3"/>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33795">
                                            <p:txEl>
                                              <p:pRg st="5" end="5"/>
                                            </p:txEl>
                                          </p:spTgt>
                                        </p:tgtEl>
                                        <p:attrNameLst>
                                          <p:attrName>style.visibility</p:attrName>
                                        </p:attrNameLst>
                                      </p:cBhvr>
                                      <p:to>
                                        <p:strVal val="visible"/>
                                      </p:to>
                                    </p:set>
                                    <p:animEffect transition="in" filter="fade">
                                      <p:cBhvr>
                                        <p:cTn id="18" dur="500"/>
                                        <p:tgtEl>
                                          <p:spTgt spid="33795">
                                            <p:txEl>
                                              <p:pRg st="5" end="5"/>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3795">
                                            <p:txEl>
                                              <p:pRg st="6" end="6"/>
                                            </p:txEl>
                                          </p:spTgt>
                                        </p:tgtEl>
                                        <p:attrNameLst>
                                          <p:attrName>style.visibility</p:attrName>
                                        </p:attrNameLst>
                                      </p:cBhvr>
                                      <p:to>
                                        <p:strVal val="visible"/>
                                      </p:to>
                                    </p:set>
                                    <p:animEffect transition="in" filter="fade">
                                      <p:cBhvr>
                                        <p:cTn id="21" dur="500"/>
                                        <p:tgtEl>
                                          <p:spTgt spid="3379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Le besoin de la synchronisation compétitive</a:t>
            </a:r>
            <a:endParaRPr lang="fr-CA" altLang="fr-FR" dirty="0"/>
          </a:p>
        </p:txBody>
      </p:sp>
      <p:sp>
        <p:nvSpPr>
          <p:cNvPr id="5" name="Footer Placeholder 4"/>
          <p:cNvSpPr>
            <a:spLocks noGrp="1"/>
          </p:cNvSpPr>
          <p:nvPr>
            <p:ph type="ftr" sz="quarter" idx="10"/>
          </p:nvPr>
        </p:nvSpPr>
        <p:spPr/>
        <p:txBody>
          <a:bodyPr/>
          <a:lstStyle/>
          <a:p>
            <a:pPr>
              <a:defRPr/>
            </a:pPr>
            <a:r>
              <a:rPr lang="fr-CA" altLang="fr-FR" dirty="0" smtClean="0"/>
              <a:t>SEG2106 – Winter 2014 – Hussein Al Osman</a:t>
            </a:r>
            <a:endParaRPr lang="fr-CA" altLang="fr-FR" dirty="0"/>
          </a:p>
        </p:txBody>
      </p:sp>
      <p:sp>
        <p:nvSpPr>
          <p:cNvPr id="19460"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7E20D3F-2484-46E6-BB3A-D5B9C68067CA}" type="slidenum">
              <a:rPr lang="fr-CA" altLang="fr-FR" sz="1200" b="0" smtClean="0">
                <a:solidFill>
                  <a:srgbClr val="898989"/>
                </a:solidFill>
                <a:cs typeface="Arial" pitchFamily="34" charset="0"/>
              </a:rPr>
              <a:pPr>
                <a:spcBef>
                  <a:spcPct val="0"/>
                </a:spcBef>
                <a:spcAft>
                  <a:spcPct val="0"/>
                </a:spcAft>
                <a:buFontTx/>
                <a:buNone/>
              </a:pPr>
              <a:t>456</a:t>
            </a:fld>
            <a:endParaRPr lang="fr-CA" altLang="fr-FR" sz="1200" b="0" smtClean="0">
              <a:solidFill>
                <a:srgbClr val="898989"/>
              </a:solidFill>
              <a:cs typeface="Arial" pitchFamily="34" charset="0"/>
            </a:endParaRPr>
          </a:p>
        </p:txBody>
      </p:sp>
      <p:grpSp>
        <p:nvGrpSpPr>
          <p:cNvPr id="45" name="Group 44"/>
          <p:cNvGrpSpPr>
            <a:grpSpLocks/>
          </p:cNvGrpSpPr>
          <p:nvPr/>
        </p:nvGrpSpPr>
        <p:grpSpPr bwMode="auto">
          <a:xfrm>
            <a:off x="827088" y="5013325"/>
            <a:ext cx="7777162" cy="369888"/>
            <a:chOff x="827584" y="5013176"/>
            <a:chExt cx="7776864" cy="369332"/>
          </a:xfrm>
        </p:grpSpPr>
        <p:sp>
          <p:nvSpPr>
            <p:cNvPr id="19491" name="TextBox 10"/>
            <p:cNvSpPr txBox="1">
              <a:spLocks noChangeArrowheads="1"/>
            </p:cNvSpPr>
            <p:nvPr/>
          </p:nvSpPr>
          <p:spPr bwMode="auto">
            <a:xfrm>
              <a:off x="827584" y="5013176"/>
              <a:ext cx="11521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r" eaLnBrk="1" hangingPunct="1">
                <a:spcBef>
                  <a:spcPct val="0"/>
                </a:spcBef>
                <a:spcAft>
                  <a:spcPct val="0"/>
                </a:spcAft>
                <a:buFontTx/>
                <a:buNone/>
              </a:pPr>
              <a:r>
                <a:rPr lang="fr-CA" altLang="fr-FR" sz="1800"/>
                <a:t>Temps</a:t>
              </a:r>
            </a:p>
          </p:txBody>
        </p:sp>
        <p:cxnSp>
          <p:nvCxnSpPr>
            <p:cNvPr id="8" name="Straight Arrow Connector 7"/>
            <p:cNvCxnSpPr>
              <a:stCxn id="19491" idx="3"/>
            </p:cNvCxnSpPr>
            <p:nvPr/>
          </p:nvCxnSpPr>
          <p:spPr>
            <a:xfrm>
              <a:off x="1980065" y="5198635"/>
              <a:ext cx="6624383" cy="0"/>
            </a:xfrm>
            <a:prstGeom prst="straightConnector1">
              <a:avLst/>
            </a:prstGeom>
            <a:ln w="38100">
              <a:solidFill>
                <a:schemeClr val="tx2"/>
              </a:solidFill>
              <a:tailEnd type="arrow"/>
            </a:ln>
          </p:spPr>
          <p:style>
            <a:lnRef idx="1">
              <a:schemeClr val="accent1"/>
            </a:lnRef>
            <a:fillRef idx="0">
              <a:schemeClr val="accent1"/>
            </a:fillRef>
            <a:effectRef idx="0">
              <a:schemeClr val="accent1"/>
            </a:effectRef>
            <a:fontRef idx="minor">
              <a:schemeClr val="tx1"/>
            </a:fontRef>
          </p:style>
        </p:cxnSp>
      </p:grpSp>
      <p:grpSp>
        <p:nvGrpSpPr>
          <p:cNvPr id="44" name="Group 43"/>
          <p:cNvGrpSpPr>
            <a:grpSpLocks/>
          </p:cNvGrpSpPr>
          <p:nvPr/>
        </p:nvGrpSpPr>
        <p:grpSpPr bwMode="auto">
          <a:xfrm>
            <a:off x="827088" y="3933825"/>
            <a:ext cx="7777162" cy="368300"/>
            <a:chOff x="827584" y="3933056"/>
            <a:chExt cx="7776864" cy="369332"/>
          </a:xfrm>
        </p:grpSpPr>
        <p:sp>
          <p:nvSpPr>
            <p:cNvPr id="19489" name="TextBox 9"/>
            <p:cNvSpPr txBox="1">
              <a:spLocks noChangeArrowheads="1"/>
            </p:cNvSpPr>
            <p:nvPr/>
          </p:nvSpPr>
          <p:spPr bwMode="auto">
            <a:xfrm>
              <a:off x="827584" y="3933056"/>
              <a:ext cx="11521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r" eaLnBrk="1" hangingPunct="1">
                <a:spcBef>
                  <a:spcPct val="0"/>
                </a:spcBef>
                <a:spcAft>
                  <a:spcPct val="0"/>
                </a:spcAft>
                <a:buFontTx/>
                <a:buNone/>
              </a:pPr>
              <a:r>
                <a:rPr lang="fr-CA" altLang="fr-FR" sz="1800"/>
                <a:t>Tache B</a:t>
              </a:r>
            </a:p>
          </p:txBody>
        </p:sp>
        <p:cxnSp>
          <p:nvCxnSpPr>
            <p:cNvPr id="15" name="Straight Connector 14"/>
            <p:cNvCxnSpPr>
              <a:stCxn id="19489" idx="3"/>
            </p:cNvCxnSpPr>
            <p:nvPr/>
          </p:nvCxnSpPr>
          <p:spPr>
            <a:xfrm>
              <a:off x="1980065" y="4117722"/>
              <a:ext cx="6624383"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3" name="Group 42"/>
          <p:cNvGrpSpPr>
            <a:grpSpLocks/>
          </p:cNvGrpSpPr>
          <p:nvPr/>
        </p:nvGrpSpPr>
        <p:grpSpPr bwMode="auto">
          <a:xfrm>
            <a:off x="827088" y="2997200"/>
            <a:ext cx="7777162" cy="368300"/>
            <a:chOff x="827584" y="2996952"/>
            <a:chExt cx="7776864" cy="369332"/>
          </a:xfrm>
        </p:grpSpPr>
        <p:sp>
          <p:nvSpPr>
            <p:cNvPr id="19487" name="TextBox 8"/>
            <p:cNvSpPr txBox="1">
              <a:spLocks noChangeArrowheads="1"/>
            </p:cNvSpPr>
            <p:nvPr/>
          </p:nvSpPr>
          <p:spPr bwMode="auto">
            <a:xfrm>
              <a:off x="827584" y="2996952"/>
              <a:ext cx="11521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r" eaLnBrk="1" hangingPunct="1">
                <a:spcBef>
                  <a:spcPct val="0"/>
                </a:spcBef>
                <a:spcAft>
                  <a:spcPct val="0"/>
                </a:spcAft>
                <a:buFontTx/>
                <a:buNone/>
              </a:pPr>
              <a:r>
                <a:rPr lang="fr-CA" altLang="fr-FR" sz="1800"/>
                <a:t>Tache A</a:t>
              </a:r>
            </a:p>
          </p:txBody>
        </p:sp>
        <p:cxnSp>
          <p:nvCxnSpPr>
            <p:cNvPr id="19" name="Straight Connector 18"/>
            <p:cNvCxnSpPr>
              <a:stCxn id="19487" idx="3"/>
            </p:cNvCxnSpPr>
            <p:nvPr/>
          </p:nvCxnSpPr>
          <p:spPr>
            <a:xfrm>
              <a:off x="1980065" y="3181618"/>
              <a:ext cx="6624383"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2" name="Group 41"/>
          <p:cNvGrpSpPr>
            <a:grpSpLocks/>
          </p:cNvGrpSpPr>
          <p:nvPr/>
        </p:nvGrpSpPr>
        <p:grpSpPr bwMode="auto">
          <a:xfrm>
            <a:off x="-107950" y="2205038"/>
            <a:ext cx="8712200" cy="338137"/>
            <a:chOff x="-108520" y="2204864"/>
            <a:chExt cx="8712968" cy="338046"/>
          </a:xfrm>
        </p:grpSpPr>
        <p:sp>
          <p:nvSpPr>
            <p:cNvPr id="19485" name="TextBox 1"/>
            <p:cNvSpPr txBox="1">
              <a:spLocks noChangeArrowheads="1"/>
            </p:cNvSpPr>
            <p:nvPr/>
          </p:nvSpPr>
          <p:spPr bwMode="auto">
            <a:xfrm>
              <a:off x="-108520" y="2204864"/>
              <a:ext cx="2160240" cy="338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r" eaLnBrk="1" hangingPunct="1">
                <a:spcBef>
                  <a:spcPct val="0"/>
                </a:spcBef>
                <a:spcAft>
                  <a:spcPct val="0"/>
                </a:spcAft>
                <a:buFontTx/>
                <a:buNone/>
              </a:pPr>
              <a:r>
                <a:rPr lang="fr-CA" altLang="fr-FR" sz="1600"/>
                <a:t>Valeur de Total = 3</a:t>
              </a:r>
            </a:p>
          </p:txBody>
        </p:sp>
        <p:cxnSp>
          <p:nvCxnSpPr>
            <p:cNvPr id="22" name="Straight Connector 21"/>
            <p:cNvCxnSpPr>
              <a:stCxn id="19485" idx="3"/>
            </p:cNvCxnSpPr>
            <p:nvPr/>
          </p:nvCxnSpPr>
          <p:spPr>
            <a:xfrm>
              <a:off x="2052258" y="2374680"/>
              <a:ext cx="6552190" cy="15871"/>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6" name="Group 45"/>
          <p:cNvGrpSpPr>
            <a:grpSpLocks/>
          </p:cNvGrpSpPr>
          <p:nvPr/>
        </p:nvGrpSpPr>
        <p:grpSpPr bwMode="auto">
          <a:xfrm>
            <a:off x="2555875" y="3073400"/>
            <a:ext cx="1295400" cy="854075"/>
            <a:chOff x="2555776" y="3073606"/>
            <a:chExt cx="1296144" cy="853884"/>
          </a:xfrm>
        </p:grpSpPr>
        <p:sp>
          <p:nvSpPr>
            <p:cNvPr id="19483" name="TextBox 23"/>
            <p:cNvSpPr txBox="1">
              <a:spLocks noChangeArrowheads="1"/>
            </p:cNvSpPr>
            <p:nvPr/>
          </p:nvSpPr>
          <p:spPr bwMode="auto">
            <a:xfrm>
              <a:off x="2555776" y="3281159"/>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800" b="0" i="1"/>
                <a:t>Cherche</a:t>
              </a:r>
            </a:p>
            <a:p>
              <a:pPr algn="ctr" eaLnBrk="1" hangingPunct="1">
                <a:spcBef>
                  <a:spcPct val="0"/>
                </a:spcBef>
                <a:spcAft>
                  <a:spcPct val="0"/>
                </a:spcAft>
                <a:buFontTx/>
                <a:buNone/>
              </a:pPr>
              <a:r>
                <a:rPr lang="fr-CA" altLang="fr-FR" sz="1800" b="0" i="1"/>
                <a:t>Total</a:t>
              </a:r>
            </a:p>
          </p:txBody>
        </p:sp>
        <p:cxnSp>
          <p:nvCxnSpPr>
            <p:cNvPr id="26" name="Straight Connector 25"/>
            <p:cNvCxnSpPr/>
            <p:nvPr/>
          </p:nvCxnSpPr>
          <p:spPr>
            <a:xfrm>
              <a:off x="3203848" y="3073606"/>
              <a:ext cx="0" cy="215852"/>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8" name="Group 47"/>
          <p:cNvGrpSpPr>
            <a:grpSpLocks/>
          </p:cNvGrpSpPr>
          <p:nvPr/>
        </p:nvGrpSpPr>
        <p:grpSpPr bwMode="auto">
          <a:xfrm>
            <a:off x="4508500" y="3065463"/>
            <a:ext cx="1295400" cy="590550"/>
            <a:chOff x="4508376" y="3065135"/>
            <a:chExt cx="1296144" cy="590922"/>
          </a:xfrm>
        </p:grpSpPr>
        <p:sp>
          <p:nvSpPr>
            <p:cNvPr id="19481" name="TextBox 27"/>
            <p:cNvSpPr txBox="1">
              <a:spLocks noChangeArrowheads="1"/>
            </p:cNvSpPr>
            <p:nvPr/>
          </p:nvSpPr>
          <p:spPr bwMode="auto">
            <a:xfrm>
              <a:off x="4508376" y="3286725"/>
              <a:ext cx="12961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800" b="0" i="1"/>
                <a:t>Ajoute 1</a:t>
              </a:r>
            </a:p>
          </p:txBody>
        </p:sp>
        <p:cxnSp>
          <p:nvCxnSpPr>
            <p:cNvPr id="35" name="Straight Connector 34"/>
            <p:cNvCxnSpPr/>
            <p:nvPr/>
          </p:nvCxnSpPr>
          <p:spPr>
            <a:xfrm>
              <a:off x="5148506" y="3065135"/>
              <a:ext cx="0" cy="216036"/>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7" name="Group 46"/>
          <p:cNvGrpSpPr>
            <a:grpSpLocks/>
          </p:cNvGrpSpPr>
          <p:nvPr/>
        </p:nvGrpSpPr>
        <p:grpSpPr bwMode="auto">
          <a:xfrm>
            <a:off x="6419850" y="3073400"/>
            <a:ext cx="1296988" cy="860425"/>
            <a:chOff x="6420519" y="3073606"/>
            <a:chExt cx="1296144" cy="859450"/>
          </a:xfrm>
        </p:grpSpPr>
        <p:sp>
          <p:nvSpPr>
            <p:cNvPr id="19479" name="TextBox 29"/>
            <p:cNvSpPr txBox="1">
              <a:spLocks noChangeArrowheads="1"/>
            </p:cNvSpPr>
            <p:nvPr/>
          </p:nvSpPr>
          <p:spPr bwMode="auto">
            <a:xfrm>
              <a:off x="6420519" y="3286725"/>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800" b="0" i="1"/>
                <a:t>Stocke </a:t>
              </a:r>
            </a:p>
            <a:p>
              <a:pPr algn="ctr" eaLnBrk="1" hangingPunct="1">
                <a:spcBef>
                  <a:spcPct val="0"/>
                </a:spcBef>
                <a:spcAft>
                  <a:spcPct val="0"/>
                </a:spcAft>
                <a:buFontTx/>
                <a:buNone/>
              </a:pPr>
              <a:r>
                <a:rPr lang="fr-CA" altLang="fr-FR" sz="1800" b="0" i="1"/>
                <a:t>Total</a:t>
              </a:r>
            </a:p>
          </p:txBody>
        </p:sp>
        <p:cxnSp>
          <p:nvCxnSpPr>
            <p:cNvPr id="36" name="Straight Connector 35"/>
            <p:cNvCxnSpPr/>
            <p:nvPr/>
          </p:nvCxnSpPr>
          <p:spPr>
            <a:xfrm>
              <a:off x="7069384" y="3073606"/>
              <a:ext cx="0" cy="215655"/>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49" name="Group 48"/>
          <p:cNvGrpSpPr>
            <a:grpSpLocks/>
          </p:cNvGrpSpPr>
          <p:nvPr/>
        </p:nvGrpSpPr>
        <p:grpSpPr bwMode="auto">
          <a:xfrm>
            <a:off x="3708400" y="4010025"/>
            <a:ext cx="1295400" cy="938213"/>
            <a:chOff x="3707904" y="4009710"/>
            <a:chExt cx="1296144" cy="939008"/>
          </a:xfrm>
        </p:grpSpPr>
        <p:sp>
          <p:nvSpPr>
            <p:cNvPr id="19477" name="TextBox 26"/>
            <p:cNvSpPr txBox="1">
              <a:spLocks noChangeArrowheads="1"/>
            </p:cNvSpPr>
            <p:nvPr/>
          </p:nvSpPr>
          <p:spPr bwMode="auto">
            <a:xfrm>
              <a:off x="3707904" y="4302387"/>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800" b="0" i="1"/>
                <a:t>Cherche</a:t>
              </a:r>
            </a:p>
            <a:p>
              <a:pPr algn="ctr" eaLnBrk="1" hangingPunct="1">
                <a:spcBef>
                  <a:spcPct val="0"/>
                </a:spcBef>
                <a:spcAft>
                  <a:spcPct val="0"/>
                </a:spcAft>
                <a:buFontTx/>
                <a:buNone/>
              </a:pPr>
              <a:r>
                <a:rPr lang="fr-CA" altLang="fr-FR" sz="1800" b="0" i="1"/>
                <a:t>Total</a:t>
              </a:r>
            </a:p>
          </p:txBody>
        </p:sp>
        <p:cxnSp>
          <p:nvCxnSpPr>
            <p:cNvPr id="37" name="Straight Connector 36"/>
            <p:cNvCxnSpPr/>
            <p:nvPr/>
          </p:nvCxnSpPr>
          <p:spPr>
            <a:xfrm>
              <a:off x="4355976" y="4009710"/>
              <a:ext cx="0" cy="21608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a:grpSpLocks/>
          </p:cNvGrpSpPr>
          <p:nvPr/>
        </p:nvGrpSpPr>
        <p:grpSpPr bwMode="auto">
          <a:xfrm>
            <a:off x="5626100" y="4010025"/>
            <a:ext cx="1295400" cy="938213"/>
            <a:chOff x="5625802" y="4009710"/>
            <a:chExt cx="1296144" cy="939007"/>
          </a:xfrm>
        </p:grpSpPr>
        <p:sp>
          <p:nvSpPr>
            <p:cNvPr id="19475" name="TextBox 28"/>
            <p:cNvSpPr txBox="1">
              <a:spLocks noChangeArrowheads="1"/>
            </p:cNvSpPr>
            <p:nvPr/>
          </p:nvSpPr>
          <p:spPr bwMode="auto">
            <a:xfrm>
              <a:off x="5625802" y="4302386"/>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800" b="0" i="1"/>
                <a:t>Multiplie</a:t>
              </a:r>
            </a:p>
            <a:p>
              <a:pPr algn="ctr" eaLnBrk="1" hangingPunct="1">
                <a:spcBef>
                  <a:spcPct val="0"/>
                </a:spcBef>
                <a:spcAft>
                  <a:spcPct val="0"/>
                </a:spcAft>
                <a:buFontTx/>
                <a:buNone/>
              </a:pPr>
              <a:r>
                <a:rPr lang="fr-CA" altLang="fr-FR" sz="1800" b="0" i="1"/>
                <a:t>par 2</a:t>
              </a:r>
            </a:p>
          </p:txBody>
        </p:sp>
        <p:cxnSp>
          <p:nvCxnSpPr>
            <p:cNvPr id="38" name="Straight Connector 37"/>
            <p:cNvCxnSpPr/>
            <p:nvPr/>
          </p:nvCxnSpPr>
          <p:spPr>
            <a:xfrm>
              <a:off x="6273874" y="4009710"/>
              <a:ext cx="0" cy="21608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grpSp>
        <p:nvGrpSpPr>
          <p:cNvPr id="51" name="Group 50"/>
          <p:cNvGrpSpPr>
            <a:grpSpLocks/>
          </p:cNvGrpSpPr>
          <p:nvPr/>
        </p:nvGrpSpPr>
        <p:grpSpPr bwMode="auto">
          <a:xfrm>
            <a:off x="7235825" y="4010025"/>
            <a:ext cx="1296988" cy="938213"/>
            <a:chOff x="7236296" y="4009710"/>
            <a:chExt cx="1296144" cy="939009"/>
          </a:xfrm>
        </p:grpSpPr>
        <p:sp>
          <p:nvSpPr>
            <p:cNvPr id="19473" name="TextBox 30"/>
            <p:cNvSpPr txBox="1">
              <a:spLocks noChangeArrowheads="1"/>
            </p:cNvSpPr>
            <p:nvPr/>
          </p:nvSpPr>
          <p:spPr bwMode="auto">
            <a:xfrm>
              <a:off x="7236296" y="4302388"/>
              <a:ext cx="129614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800" b="0" i="1"/>
                <a:t>Stocke</a:t>
              </a:r>
            </a:p>
            <a:p>
              <a:pPr algn="ctr" eaLnBrk="1" hangingPunct="1">
                <a:spcBef>
                  <a:spcPct val="0"/>
                </a:spcBef>
                <a:spcAft>
                  <a:spcPct val="0"/>
                </a:spcAft>
                <a:buFontTx/>
                <a:buNone/>
              </a:pPr>
              <a:r>
                <a:rPr lang="fr-CA" altLang="fr-FR" sz="1800" b="0" i="1"/>
                <a:t>Total</a:t>
              </a:r>
            </a:p>
          </p:txBody>
        </p:sp>
        <p:cxnSp>
          <p:nvCxnSpPr>
            <p:cNvPr id="39" name="Straight Connector 38"/>
            <p:cNvCxnSpPr/>
            <p:nvPr/>
          </p:nvCxnSpPr>
          <p:spPr>
            <a:xfrm>
              <a:off x="7885161" y="4009710"/>
              <a:ext cx="0" cy="216083"/>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grpSp>
      <p:sp>
        <p:nvSpPr>
          <p:cNvPr id="32" name="TextBox 31"/>
          <p:cNvSpPr txBox="1">
            <a:spLocks noChangeArrowheads="1"/>
          </p:cNvSpPr>
          <p:nvPr/>
        </p:nvSpPr>
        <p:spPr bwMode="auto">
          <a:xfrm>
            <a:off x="6948488" y="2205038"/>
            <a:ext cx="215900" cy="369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800"/>
              <a:t>4</a:t>
            </a:r>
          </a:p>
        </p:txBody>
      </p:sp>
      <p:sp>
        <p:nvSpPr>
          <p:cNvPr id="41" name="TextBox 40"/>
          <p:cNvSpPr txBox="1">
            <a:spLocks noChangeArrowheads="1"/>
          </p:cNvSpPr>
          <p:nvPr/>
        </p:nvSpPr>
        <p:spPr bwMode="auto">
          <a:xfrm>
            <a:off x="7740650" y="2205038"/>
            <a:ext cx="215900" cy="3698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800"/>
              <a:t>6</a:t>
            </a:r>
          </a:p>
        </p:txBody>
      </p:sp>
    </p:spTree>
    <p:extLst>
      <p:ext uri="{BB962C8B-B14F-4D97-AF65-F5344CB8AC3E}">
        <p14:creationId xmlns:p14="http://schemas.microsoft.com/office/powerpoint/2010/main" val="4659771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500"/>
                                        <p:tgtEl>
                                          <p:spTgt spid="42"/>
                                        </p:tgtEl>
                                      </p:cBhvr>
                                    </p:animEffect>
                                  </p:childTnLst>
                                </p:cTn>
                              </p:par>
                              <p:par>
                                <p:cTn id="8" presetID="22" presetClass="entr" presetSubtype="8" fill="hold" nodeType="with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left)">
                                      <p:cBhvr>
                                        <p:cTn id="10" dur="500"/>
                                        <p:tgtEl>
                                          <p:spTgt spid="43"/>
                                        </p:tgtEl>
                                      </p:cBhvr>
                                    </p:animEffect>
                                  </p:childTnLst>
                                </p:cTn>
                              </p:par>
                              <p:par>
                                <p:cTn id="11" presetID="22" presetClass="entr" presetSubtype="8" fill="hold" nodeType="withEffect">
                                  <p:stCondLst>
                                    <p:cond delay="0"/>
                                  </p:stCondLst>
                                  <p:childTnLst>
                                    <p:set>
                                      <p:cBhvr>
                                        <p:cTn id="12" dur="1" fill="hold">
                                          <p:stCondLst>
                                            <p:cond delay="0"/>
                                          </p:stCondLst>
                                        </p:cTn>
                                        <p:tgtEl>
                                          <p:spTgt spid="44"/>
                                        </p:tgtEl>
                                        <p:attrNameLst>
                                          <p:attrName>style.visibility</p:attrName>
                                        </p:attrNameLst>
                                      </p:cBhvr>
                                      <p:to>
                                        <p:strVal val="visible"/>
                                      </p:to>
                                    </p:set>
                                    <p:animEffect transition="in" filter="wipe(left)">
                                      <p:cBhvr>
                                        <p:cTn id="13" dur="500"/>
                                        <p:tgtEl>
                                          <p:spTgt spid="44"/>
                                        </p:tgtEl>
                                      </p:cBhvr>
                                    </p:animEffect>
                                  </p:childTnLst>
                                </p:cTn>
                              </p:par>
                              <p:par>
                                <p:cTn id="14" presetID="22" presetClass="entr" presetSubtype="8" fill="hold" nodeType="withEffect">
                                  <p:stCondLst>
                                    <p:cond delay="0"/>
                                  </p:stCondLst>
                                  <p:childTnLst>
                                    <p:set>
                                      <p:cBhvr>
                                        <p:cTn id="15" dur="1" fill="hold">
                                          <p:stCondLst>
                                            <p:cond delay="0"/>
                                          </p:stCondLst>
                                        </p:cTn>
                                        <p:tgtEl>
                                          <p:spTgt spid="45"/>
                                        </p:tgtEl>
                                        <p:attrNameLst>
                                          <p:attrName>style.visibility</p:attrName>
                                        </p:attrNameLst>
                                      </p:cBhvr>
                                      <p:to>
                                        <p:strVal val="visible"/>
                                      </p:to>
                                    </p:set>
                                    <p:animEffect transition="in" filter="wipe(left)">
                                      <p:cBhvr>
                                        <p:cTn id="16" dur="500"/>
                                        <p:tgtEl>
                                          <p:spTgt spid="45"/>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fade">
                                      <p:cBhvr>
                                        <p:cTn id="21" dur="500"/>
                                        <p:tgtEl>
                                          <p:spTgt spid="46"/>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fade">
                                      <p:cBhvr>
                                        <p:cTn id="26" dur="500"/>
                                        <p:tgtEl>
                                          <p:spTgt spid="49"/>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nodeType="click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500"/>
                                        <p:tgtEl>
                                          <p:spTgt spid="48"/>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0" presetClass="entr" presetSubtype="0" fill="hold" nodeType="clickEffect">
                                  <p:stCondLst>
                                    <p:cond delay="0"/>
                                  </p:stCondLst>
                                  <p:childTnLst>
                                    <p:set>
                                      <p:cBhvr>
                                        <p:cTn id="35" dur="1" fill="hold">
                                          <p:stCondLst>
                                            <p:cond delay="0"/>
                                          </p:stCondLst>
                                        </p:cTn>
                                        <p:tgtEl>
                                          <p:spTgt spid="50"/>
                                        </p:tgtEl>
                                        <p:attrNameLst>
                                          <p:attrName>style.visibility</p:attrName>
                                        </p:attrNameLst>
                                      </p:cBhvr>
                                      <p:to>
                                        <p:strVal val="visible"/>
                                      </p:to>
                                    </p:set>
                                    <p:animEffect transition="in" filter="fade">
                                      <p:cBhvr>
                                        <p:cTn id="36" dur="500"/>
                                        <p:tgtEl>
                                          <p:spTgt spid="50"/>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nodeType="clickEffect">
                                  <p:stCondLst>
                                    <p:cond delay="0"/>
                                  </p:stCondLst>
                                  <p:childTnLst>
                                    <p:set>
                                      <p:cBhvr>
                                        <p:cTn id="40" dur="1" fill="hold">
                                          <p:stCondLst>
                                            <p:cond delay="0"/>
                                          </p:stCondLst>
                                        </p:cTn>
                                        <p:tgtEl>
                                          <p:spTgt spid="47"/>
                                        </p:tgtEl>
                                        <p:attrNameLst>
                                          <p:attrName>style.visibility</p:attrName>
                                        </p:attrNameLst>
                                      </p:cBhvr>
                                      <p:to>
                                        <p:strVal val="visible"/>
                                      </p:to>
                                    </p:set>
                                    <p:animEffect transition="in" filter="fade">
                                      <p:cBhvr>
                                        <p:cTn id="41" dur="500"/>
                                        <p:tgtEl>
                                          <p:spTgt spid="47"/>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fade">
                                      <p:cBhvr>
                                        <p:cTn id="44" dur="500"/>
                                        <p:tgtEl>
                                          <p:spTgt spid="32"/>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nodeType="clickEffect">
                                  <p:stCondLst>
                                    <p:cond delay="0"/>
                                  </p:stCondLst>
                                  <p:childTnLst>
                                    <p:set>
                                      <p:cBhvr>
                                        <p:cTn id="48" dur="1" fill="hold">
                                          <p:stCondLst>
                                            <p:cond delay="0"/>
                                          </p:stCondLst>
                                        </p:cTn>
                                        <p:tgtEl>
                                          <p:spTgt spid="51"/>
                                        </p:tgtEl>
                                        <p:attrNameLst>
                                          <p:attrName>style.visibility</p:attrName>
                                        </p:attrNameLst>
                                      </p:cBhvr>
                                      <p:to>
                                        <p:strVal val="visible"/>
                                      </p:to>
                                    </p:set>
                                    <p:animEffect transition="in" filter="fade">
                                      <p:cBhvr>
                                        <p:cTn id="49" dur="500"/>
                                        <p:tgtEl>
                                          <p:spTgt spid="51"/>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41"/>
                                        </p:tgtEl>
                                        <p:attrNameLst>
                                          <p:attrName>style.visibility</p:attrName>
                                        </p:attrNameLst>
                                      </p:cBhvr>
                                      <p:to>
                                        <p:strVal val="visible"/>
                                      </p:to>
                                    </p:set>
                                    <p:animEffect transition="in" filter="fade">
                                      <p:cBhvr>
                                        <p:cTn id="52"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1" grpId="0" animBg="1"/>
    </p:bld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a:xfrm>
            <a:off x="457200" y="152400"/>
            <a:ext cx="6934200" cy="1371600"/>
          </a:xfrm>
        </p:spPr>
        <p:txBody>
          <a:bodyPr/>
          <a:lstStyle/>
          <a:p>
            <a:pPr>
              <a:defRPr/>
            </a:pPr>
            <a:r>
              <a:rPr lang="fr-CA" altLang="fr-FR" dirty="0" smtClean="0"/>
              <a:t>Section critique</a:t>
            </a:r>
            <a:endParaRPr lang="fr-CA" altLang="fr-FR" dirty="0"/>
          </a:p>
        </p:txBody>
      </p:sp>
      <p:sp>
        <p:nvSpPr>
          <p:cNvPr id="20483" name="Rectangle 3"/>
          <p:cNvSpPr>
            <a:spLocks noGrp="1" noChangeArrowheads="1"/>
          </p:cNvSpPr>
          <p:nvPr>
            <p:ph idx="1"/>
          </p:nvPr>
        </p:nvSpPr>
        <p:spPr/>
        <p:txBody>
          <a:bodyPr/>
          <a:lstStyle/>
          <a:p>
            <a:r>
              <a:rPr lang="fr-CA" altLang="fr-FR" sz="2400" smtClean="0"/>
              <a:t>Un segment de code, dans laquelle le thread peut faire: </a:t>
            </a:r>
          </a:p>
          <a:p>
            <a:pPr lvl="1"/>
            <a:r>
              <a:rPr lang="fr-CA" altLang="fr-FR" sz="2400" smtClean="0"/>
              <a:t>Le changement de variables communes,</a:t>
            </a:r>
          </a:p>
          <a:p>
            <a:pPr lvl="1"/>
            <a:r>
              <a:rPr lang="fr-CA" altLang="fr-FR" sz="2400" smtClean="0"/>
              <a:t>La mise à jour d’un tableau,</a:t>
            </a:r>
          </a:p>
          <a:p>
            <a:pPr lvl="1"/>
            <a:r>
              <a:rPr lang="fr-CA" altLang="fr-FR" sz="2400" smtClean="0"/>
              <a:t>L’écriture sur un document,</a:t>
            </a:r>
          </a:p>
          <a:p>
            <a:pPr lvl="1"/>
            <a:r>
              <a:rPr lang="fr-CA" altLang="fr-FR" sz="2400" smtClean="0"/>
              <a:t>Ou la mise à jour de ressources partagées</a:t>
            </a:r>
          </a:p>
          <a:p>
            <a:pPr lvl="1"/>
            <a:endParaRPr lang="fr-CA" altLang="fr-FR" sz="2400" smtClean="0"/>
          </a:p>
          <a:p>
            <a:r>
              <a:rPr lang="fr-CA" altLang="fr-FR" sz="2400" smtClean="0"/>
              <a:t>L’exécution de sections critiques par les threads est mutuellement exclusive dans le temps</a:t>
            </a:r>
            <a:endParaRPr lang="fr-CA" altLang="fr-FR"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048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644E117-8BDF-4370-BF08-17AFFC8858F1}" type="slidenum">
              <a:rPr lang="en-US" altLang="fr-FR" sz="1200" b="0" smtClean="0">
                <a:solidFill>
                  <a:srgbClr val="898989"/>
                </a:solidFill>
                <a:cs typeface="Arial" pitchFamily="34" charset="0"/>
              </a:rPr>
              <a:pPr>
                <a:spcBef>
                  <a:spcPct val="0"/>
                </a:spcBef>
                <a:spcAft>
                  <a:spcPct val="0"/>
                </a:spcAft>
                <a:buFontTx/>
                <a:buNone/>
              </a:pPr>
              <a:t>457</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1228856136"/>
      </p:ext>
    </p:extLst>
  </p:cSld>
  <p:clrMapOvr>
    <a:masterClrMapping/>
  </p:clrMapOvr>
  <p:timing>
    <p:tnLst>
      <p:par>
        <p:cTn id="1" dur="indefinite" restart="never" nodeType="tmRoot"/>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4" name="Rectangle 4"/>
          <p:cNvSpPr>
            <a:spLocks noGrp="1" noChangeArrowheads="1"/>
          </p:cNvSpPr>
          <p:nvPr>
            <p:ph type="title"/>
          </p:nvPr>
        </p:nvSpPr>
        <p:spPr>
          <a:xfrm>
            <a:off x="457200" y="152400"/>
            <a:ext cx="6934200" cy="1371600"/>
          </a:xfrm>
        </p:spPr>
        <p:txBody>
          <a:bodyPr/>
          <a:lstStyle/>
          <a:p>
            <a:pPr>
              <a:defRPr/>
            </a:pPr>
            <a:r>
              <a:rPr lang="fr-CA" altLang="fr-FR" dirty="0" smtClean="0"/>
              <a:t>États de tâches (thread)</a:t>
            </a:r>
            <a:endParaRPr lang="fr-CA" altLang="fr-FR" dirty="0"/>
          </a:p>
        </p:txBody>
      </p:sp>
      <p:sp>
        <p:nvSpPr>
          <p:cNvPr id="21507" name="Rectangle 5"/>
          <p:cNvSpPr>
            <a:spLocks noGrp="1" noChangeArrowheads="1"/>
          </p:cNvSpPr>
          <p:nvPr>
            <p:ph idx="1"/>
          </p:nvPr>
        </p:nvSpPr>
        <p:spPr/>
        <p:txBody>
          <a:bodyPr/>
          <a:lstStyle/>
          <a:p>
            <a:r>
              <a:rPr lang="fr-CA" altLang="fr-FR" smtClean="0">
                <a:solidFill>
                  <a:schemeClr val="tx2"/>
                </a:solidFill>
              </a:rPr>
              <a:t>Nouveau</a:t>
            </a:r>
            <a:r>
              <a:rPr lang="fr-CA" altLang="fr-FR" smtClean="0"/>
              <a:t>: </a:t>
            </a:r>
            <a:r>
              <a:rPr lang="fr-CA" altLang="fr-FR" sz="2400" smtClean="0"/>
              <a:t>il a été créé, mais n’a pas encore commencer son exécution</a:t>
            </a:r>
            <a:endParaRPr lang="fr-CA" altLang="fr-FR" smtClean="0"/>
          </a:p>
          <a:p>
            <a:r>
              <a:rPr lang="fr-CA" altLang="fr-FR" smtClean="0">
                <a:solidFill>
                  <a:schemeClr val="tx2"/>
                </a:solidFill>
              </a:rPr>
              <a:t>Exécutable </a:t>
            </a:r>
            <a:r>
              <a:rPr lang="fr-CA" altLang="fr-FR" smtClean="0"/>
              <a:t>ou </a:t>
            </a:r>
            <a:r>
              <a:rPr lang="fr-CA" altLang="fr-FR" smtClean="0">
                <a:solidFill>
                  <a:schemeClr val="tx2"/>
                </a:solidFill>
              </a:rPr>
              <a:t>prêt</a:t>
            </a:r>
            <a:r>
              <a:rPr lang="fr-CA" altLang="fr-FR" smtClean="0"/>
              <a:t>: </a:t>
            </a:r>
            <a:r>
              <a:rPr lang="fr-CA" altLang="fr-FR" sz="2400" smtClean="0"/>
              <a:t>il est prêt à exécuter, mais n’exécute pas couramment</a:t>
            </a:r>
          </a:p>
          <a:p>
            <a:r>
              <a:rPr lang="fr-CA" altLang="fr-FR" sz="2400" smtClean="0">
                <a:solidFill>
                  <a:schemeClr val="tx2"/>
                </a:solidFill>
              </a:rPr>
              <a:t>Exécution</a:t>
            </a:r>
            <a:r>
              <a:rPr lang="fr-CA" altLang="fr-FR" smtClean="0"/>
              <a:t>: </a:t>
            </a:r>
            <a:r>
              <a:rPr lang="fr-CA" altLang="fr-FR" sz="2400" smtClean="0"/>
              <a:t>il exécute couramment, il possède un processeur et son code est en train de s’exécuter</a:t>
            </a:r>
            <a:endParaRPr lang="fr-CA" altLang="fr-FR" smtClean="0"/>
          </a:p>
          <a:p>
            <a:r>
              <a:rPr lang="fr-CA" altLang="fr-FR" smtClean="0">
                <a:solidFill>
                  <a:schemeClr val="tx2"/>
                </a:solidFill>
              </a:rPr>
              <a:t>Bloqué</a:t>
            </a:r>
            <a:r>
              <a:rPr lang="fr-CA" altLang="fr-FR" smtClean="0"/>
              <a:t>: </a:t>
            </a:r>
            <a:r>
              <a:rPr lang="fr-CA" altLang="fr-FR" sz="2400" smtClean="0"/>
              <a:t>il exécutait, mais son exécution a été interrompue par un événement parmi plusieurs</a:t>
            </a:r>
            <a:endParaRPr lang="fr-CA" altLang="fr-FR" smtClean="0"/>
          </a:p>
          <a:p>
            <a:r>
              <a:rPr lang="fr-CA" altLang="fr-FR" smtClean="0">
                <a:solidFill>
                  <a:schemeClr val="tx2"/>
                </a:solidFill>
              </a:rPr>
              <a:t>Mort</a:t>
            </a:r>
            <a:r>
              <a:rPr lang="fr-CA" altLang="fr-FR" smtClean="0"/>
              <a:t>: </a:t>
            </a:r>
            <a:r>
              <a:rPr lang="fr-CA" altLang="fr-FR" sz="2400" smtClean="0"/>
              <a:t>il n’est plus actif dans aucun sens</a:t>
            </a:r>
            <a:endParaRPr lang="fr-CA" altLang="fr-FR"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150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3C351A6-95FC-4E69-A6EA-BDF99E148AEC}" type="slidenum">
              <a:rPr lang="en-US" altLang="fr-FR" sz="1200" b="0" smtClean="0">
                <a:solidFill>
                  <a:srgbClr val="898989"/>
                </a:solidFill>
                <a:cs typeface="Arial" pitchFamily="34" charset="0"/>
              </a:rPr>
              <a:pPr>
                <a:spcBef>
                  <a:spcPct val="0"/>
                </a:spcBef>
                <a:spcAft>
                  <a:spcPct val="0"/>
                </a:spcAft>
                <a:buFontTx/>
                <a:buNone/>
              </a:pPr>
              <a:t>458</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177519793"/>
      </p:ext>
    </p:extLst>
  </p:cSld>
  <p:clrMapOvr>
    <a:masterClrMapping/>
  </p:clrMapOvr>
  <p:timing>
    <p:tnLst>
      <p:par>
        <p:cTn id="1" dur="indefinite" restart="never" nodeType="tmRoot"/>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fr-CA" altLang="fr-FR" dirty="0" smtClean="0"/>
              <a:t>Sémaphores</a:t>
            </a:r>
            <a:endParaRPr lang="fr-CA" altLang="fr-FR" dirty="0"/>
          </a:p>
        </p:txBody>
      </p:sp>
      <p:sp>
        <p:nvSpPr>
          <p:cNvPr id="22531" name="Rectangle 3"/>
          <p:cNvSpPr>
            <a:spLocks noGrp="1" noChangeArrowheads="1"/>
          </p:cNvSpPr>
          <p:nvPr>
            <p:ph idx="1"/>
          </p:nvPr>
        </p:nvSpPr>
        <p:spPr>
          <a:xfrm>
            <a:off x="457200" y="1752600"/>
            <a:ext cx="7620000" cy="3763963"/>
          </a:xfrm>
        </p:spPr>
        <p:txBody>
          <a:bodyPr/>
          <a:lstStyle/>
          <a:p>
            <a:r>
              <a:rPr lang="fr-CA" altLang="fr-FR" sz="2400" smtClean="0">
                <a:solidFill>
                  <a:schemeClr val="tx2"/>
                </a:solidFill>
              </a:rPr>
              <a:t>Un Sémaphore </a:t>
            </a:r>
            <a:r>
              <a:rPr lang="fr-CA" altLang="fr-FR" sz="2400" smtClean="0"/>
              <a:t>est une technique utilisée pour contrôler l’accès à une ressource commune pour plusieurs tâches</a:t>
            </a:r>
          </a:p>
          <a:p>
            <a:pPr lvl="1"/>
            <a:r>
              <a:rPr lang="fr-CA" altLang="fr-FR" sz="2400" smtClean="0"/>
              <a:t>C’est une structure de donnée qui consiste d’un nombre entier et une file qui stocke les descripteurs de tâches</a:t>
            </a:r>
          </a:p>
          <a:p>
            <a:endParaRPr lang="fr-CA" altLang="fr-FR" sz="2400" smtClean="0"/>
          </a:p>
          <a:p>
            <a:r>
              <a:rPr lang="fr-CA" altLang="fr-FR" sz="2400" smtClean="0"/>
              <a:t>Une tâche qui a besoin de faire accès à une section critique a besoin « d’acquérir » le sémaphore</a:t>
            </a:r>
          </a:p>
        </p:txBody>
      </p:sp>
      <p:sp>
        <p:nvSpPr>
          <p:cNvPr id="7"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253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388F02C-DD5D-4E5E-930C-DD805DEB4EC8}" type="slidenum">
              <a:rPr lang="en-US" altLang="fr-FR" sz="1200" b="0" smtClean="0">
                <a:solidFill>
                  <a:srgbClr val="898989"/>
                </a:solidFill>
                <a:cs typeface="Arial" pitchFamily="34" charset="0"/>
              </a:rPr>
              <a:pPr>
                <a:spcBef>
                  <a:spcPct val="0"/>
                </a:spcBef>
                <a:spcAft>
                  <a:spcPct val="0"/>
                </a:spcAft>
                <a:buFontTx/>
                <a:buNone/>
              </a:pPr>
              <a:t>459</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193833930"/>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Exemple – Dictionnaire Des Termes (2)</a:t>
            </a:r>
            <a:endParaRPr lang="fr-FR" dirty="0"/>
          </a:p>
        </p:txBody>
      </p:sp>
      <p:sp>
        <p:nvSpPr>
          <p:cNvPr id="34819" name="Content Placeholder 2"/>
          <p:cNvSpPr>
            <a:spLocks noGrp="1"/>
          </p:cNvSpPr>
          <p:nvPr>
            <p:ph idx="1"/>
          </p:nvPr>
        </p:nvSpPr>
        <p:spPr/>
        <p:txBody>
          <a:bodyPr/>
          <a:lstStyle/>
          <a:p>
            <a:r>
              <a:rPr lang="fr-CA" altLang="fr-FR" sz="1800" smtClean="0"/>
              <a:t>Banque: </a:t>
            </a:r>
            <a:r>
              <a:rPr lang="fr-CA" altLang="fr-FR" sz="1800" b="0" i="1" smtClean="0"/>
              <a:t>institution financière qui issue des cartes financières et où l'utilisateur  a au moins un compte dans lequel il ou elle peut retirer ou déposer de l'argent…</a:t>
            </a:r>
            <a:endParaRPr lang="en-CA" altLang="fr-FR" sz="1800" b="0" i="1" smtClean="0"/>
          </a:p>
          <a:p>
            <a:endParaRPr lang="en-CA" altLang="fr-FR" sz="1800" b="0" i="1" smtClean="0"/>
          </a:p>
          <a:p>
            <a:r>
              <a:rPr lang="fr-CA" altLang="fr-FR" sz="1800" smtClean="0"/>
              <a:t>Compte bancaire: </a:t>
            </a:r>
            <a:r>
              <a:rPr lang="fr-CA" altLang="fr-FR" sz="1800" b="0" i="1" smtClean="0"/>
              <a:t>un compte financier entre un utilisateur et une institution financière ...</a:t>
            </a:r>
          </a:p>
          <a:p>
            <a:endParaRPr lang="en-CA" altLang="fr-FR" sz="1800" b="0" i="1" smtClean="0"/>
          </a:p>
          <a:p>
            <a:r>
              <a:rPr lang="fr-CA" altLang="fr-FR" sz="1800" smtClean="0"/>
              <a:t>Utilisateur: </a:t>
            </a:r>
            <a:r>
              <a:rPr lang="fr-CA" altLang="fr-FR" sz="1800" b="0" i="1" smtClean="0"/>
              <a:t>un client qui possède au moins une carte financière et l’avantage de l'utiliser un terminal de point de vente…</a:t>
            </a:r>
            <a:endParaRPr lang="en-CA" altLang="fr-FR" sz="1800" b="0" i="1" smtClean="0"/>
          </a:p>
          <a:p>
            <a:endParaRPr lang="en-CA" altLang="fr-FR" sz="1800" b="0" i="1" smtClean="0"/>
          </a:p>
          <a:p>
            <a:r>
              <a:rPr lang="fr-CA" altLang="fr-FR" sz="1800" smtClean="0"/>
              <a:t>Numéro d’identification: </a:t>
            </a:r>
            <a:r>
              <a:rPr lang="fr-CA" altLang="fr-FR" sz="1800" b="0" i="1" smtClean="0"/>
              <a:t>mot de passe numérique secret partagé entre un utilisateur et un système qui peut être utilisé pour authentifier l'utilisateur au système…</a:t>
            </a:r>
            <a:endParaRPr lang="en-CA" altLang="fr-FR" sz="1800" b="0" i="1" smtClean="0"/>
          </a:p>
        </p:txBody>
      </p:sp>
      <p:sp>
        <p:nvSpPr>
          <p:cNvPr id="34820" name="Footer Placeholder 3"/>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5" name="Slide Number Placeholder 4"/>
          <p:cNvSpPr>
            <a:spLocks noGrp="1"/>
          </p:cNvSpPr>
          <p:nvPr>
            <p:ph type="sldNum" sz="quarter" idx="10"/>
          </p:nvPr>
        </p:nvSpPr>
        <p:spPr/>
        <p:txBody>
          <a:bodyPr/>
          <a:lstStyle/>
          <a:p>
            <a:pPr>
              <a:defRPr/>
            </a:pPr>
            <a:fld id="{CC34ADE7-A157-4F2B-8BA8-25295FE35CED}" type="slidenum">
              <a:rPr lang="fr-CA" smtClean="0">
                <a:solidFill>
                  <a:srgbClr val="000000">
                    <a:tint val="75000"/>
                  </a:srgbClr>
                </a:solidFill>
              </a:rPr>
              <a:pPr>
                <a:defRPr/>
              </a:pPr>
              <a:t>46</a:t>
            </a:fld>
            <a:endParaRPr lang="fr-CA">
              <a:solidFill>
                <a:srgbClr val="000000">
                  <a:tint val="75000"/>
                </a:srgbClr>
              </a:solidFill>
            </a:endParaRPr>
          </a:p>
        </p:txBody>
      </p:sp>
    </p:spTree>
    <p:extLst>
      <p:ext uri="{BB962C8B-B14F-4D97-AF65-F5344CB8AC3E}">
        <p14:creationId xmlns:p14="http://schemas.microsoft.com/office/powerpoint/2010/main" val="4116629460"/>
      </p:ext>
    </p:extLst>
  </p:cSld>
  <p:clrMapOvr>
    <a:masterClrMapping/>
  </p:clrMapOvr>
  <p:timing>
    <p:tnLst>
      <p:par>
        <p:cTn id="1" dur="indefinite" restart="never" nodeType="tmRoot"/>
      </p:par>
    </p:tn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2"/>
          <p:cNvSpPr>
            <a:spLocks noGrp="1" noChangeArrowheads="1"/>
          </p:cNvSpPr>
          <p:nvPr>
            <p:ph type="title"/>
          </p:nvPr>
        </p:nvSpPr>
        <p:spPr>
          <a:xfrm>
            <a:off x="457200" y="152400"/>
            <a:ext cx="6934200" cy="1371600"/>
          </a:xfrm>
        </p:spPr>
        <p:txBody>
          <a:bodyPr/>
          <a:lstStyle/>
          <a:p>
            <a:pPr>
              <a:defRPr/>
            </a:pPr>
            <a:r>
              <a:rPr lang="fr-CA" altLang="fr-FR" dirty="0" smtClean="0"/>
              <a:t>Sémaphores</a:t>
            </a:r>
            <a:endParaRPr lang="fr-CA" altLang="fr-FR" dirty="0"/>
          </a:p>
        </p:txBody>
      </p:sp>
      <p:sp>
        <p:nvSpPr>
          <p:cNvPr id="23555" name="Rectangle 3"/>
          <p:cNvSpPr>
            <a:spLocks noGrp="1" noChangeArrowheads="1"/>
          </p:cNvSpPr>
          <p:nvPr>
            <p:ph idx="1"/>
          </p:nvPr>
        </p:nvSpPr>
        <p:spPr>
          <a:xfrm>
            <a:off x="457200" y="1752600"/>
            <a:ext cx="7620000" cy="3763963"/>
          </a:xfrm>
        </p:spPr>
        <p:txBody>
          <a:bodyPr/>
          <a:lstStyle/>
          <a:p>
            <a:r>
              <a:rPr lang="fr-CA" altLang="fr-FR" sz="2400" smtClean="0"/>
              <a:t>Deux opérations sont toujours associées avec les Sémaphores</a:t>
            </a:r>
          </a:p>
          <a:p>
            <a:r>
              <a:rPr lang="fr-CA" altLang="fr-FR" sz="2400" smtClean="0"/>
              <a:t>L’Opération “</a:t>
            </a:r>
            <a:r>
              <a:rPr lang="fr-CA" altLang="fr-FR" sz="2400" smtClean="0">
                <a:solidFill>
                  <a:schemeClr val="tx2"/>
                </a:solidFill>
              </a:rPr>
              <a:t>P</a:t>
            </a:r>
            <a:r>
              <a:rPr lang="fr-CA" altLang="fr-FR" sz="2400" smtClean="0"/>
              <a:t>” est utilisée pour chercher la sémaphore, et “</a:t>
            </a:r>
            <a:r>
              <a:rPr lang="fr-CA" altLang="fr-FR" sz="2400" smtClean="0">
                <a:solidFill>
                  <a:schemeClr val="tx2"/>
                </a:solidFill>
              </a:rPr>
              <a:t>V</a:t>
            </a:r>
            <a:r>
              <a:rPr lang="fr-CA" altLang="fr-FR" sz="2400" smtClean="0"/>
              <a:t>” pour la relâcher</a:t>
            </a:r>
          </a:p>
          <a:p>
            <a:pPr lvl="1"/>
            <a:r>
              <a:rPr lang="fr-CA" altLang="fr-FR" sz="2400" smtClean="0">
                <a:solidFill>
                  <a:schemeClr val="tx2"/>
                </a:solidFill>
              </a:rPr>
              <a:t>P</a:t>
            </a:r>
            <a:r>
              <a:rPr lang="fr-CA" altLang="fr-FR" sz="2400" smtClean="0">
                <a:solidFill>
                  <a:schemeClr val="accent2"/>
                </a:solidFill>
              </a:rPr>
              <a:t> </a:t>
            </a:r>
            <a:r>
              <a:rPr lang="fr-CA" altLang="fr-FR" sz="2400" smtClean="0"/>
              <a:t>(proberen, qui veut dire tester et diminuer l’entier)</a:t>
            </a:r>
          </a:p>
          <a:p>
            <a:pPr lvl="1"/>
            <a:r>
              <a:rPr lang="fr-CA" altLang="fr-FR" sz="2400" smtClean="0">
                <a:solidFill>
                  <a:schemeClr val="tx2"/>
                </a:solidFill>
              </a:rPr>
              <a:t>V</a:t>
            </a:r>
            <a:r>
              <a:rPr lang="fr-CA" altLang="fr-FR" sz="2400" smtClean="0">
                <a:solidFill>
                  <a:schemeClr val="accent2"/>
                </a:solidFill>
              </a:rPr>
              <a:t> </a:t>
            </a:r>
            <a:r>
              <a:rPr lang="fr-CA" altLang="fr-FR" sz="2400" smtClean="0"/>
              <a:t>(verhogen, qui veut dire augmenter) l’operation</a:t>
            </a:r>
          </a:p>
          <a:p>
            <a:pPr lvl="1"/>
            <a:endParaRPr lang="fr-CA" altLang="fr-FR" sz="2400" smtClean="0"/>
          </a:p>
          <a:p>
            <a:r>
              <a:rPr lang="fr-CA" altLang="fr-FR" sz="2400" smtClean="0"/>
              <a:t>Alternativement, ces opérations sont appelées: </a:t>
            </a:r>
            <a:r>
              <a:rPr lang="fr-CA" altLang="fr-FR" sz="2400" smtClean="0">
                <a:solidFill>
                  <a:schemeClr val="tx2"/>
                </a:solidFill>
              </a:rPr>
              <a:t>wait </a:t>
            </a:r>
            <a:r>
              <a:rPr lang="fr-CA" altLang="fr-FR" sz="2400" smtClean="0"/>
              <a:t>et </a:t>
            </a:r>
            <a:r>
              <a:rPr lang="fr-CA" altLang="fr-FR" sz="2400" smtClean="0">
                <a:solidFill>
                  <a:schemeClr val="tx2"/>
                </a:solidFill>
              </a:rPr>
              <a:t>release</a:t>
            </a:r>
          </a:p>
        </p:txBody>
      </p:sp>
      <p:sp>
        <p:nvSpPr>
          <p:cNvPr id="7"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355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202849B-0DB2-48C7-A656-8F89326B7F10}" type="slidenum">
              <a:rPr lang="en-US" altLang="fr-FR" sz="1200" b="0" smtClean="0">
                <a:solidFill>
                  <a:srgbClr val="898989"/>
                </a:solidFill>
                <a:cs typeface="Arial" pitchFamily="34" charset="0"/>
              </a:rPr>
              <a:pPr>
                <a:spcBef>
                  <a:spcPct val="0"/>
                </a:spcBef>
                <a:spcAft>
                  <a:spcPct val="0"/>
                </a:spcAft>
                <a:buFontTx/>
                <a:buNone/>
              </a:pPr>
              <a:t>460</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1444022632"/>
      </p:ext>
    </p:extLst>
  </p:cSld>
  <p:clrMapOvr>
    <a:masterClrMapping/>
  </p:clrMapOvr>
  <p:timing>
    <p:tnLst>
      <p:par>
        <p:cTn id="1" dur="indefinite" restart="never" nodeType="tmRoot"/>
      </p:par>
    </p:tn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a:xfrm>
            <a:off x="457200" y="152400"/>
            <a:ext cx="6934200" cy="1371600"/>
          </a:xfrm>
        </p:spPr>
        <p:txBody>
          <a:bodyPr/>
          <a:lstStyle/>
          <a:p>
            <a:pPr>
              <a:defRPr/>
            </a:pPr>
            <a:r>
              <a:rPr lang="fr-CA" altLang="fr-FR" dirty="0" smtClean="0"/>
              <a:t>Sémaphores</a:t>
            </a:r>
            <a:endParaRPr lang="fr-CA" altLang="fr-FR" dirty="0"/>
          </a:p>
        </p:txBody>
      </p:sp>
      <p:sp>
        <p:nvSpPr>
          <p:cNvPr id="24579" name="Rectangle 3"/>
          <p:cNvSpPr>
            <a:spLocks noGrp="1" noChangeArrowheads="1"/>
          </p:cNvSpPr>
          <p:nvPr>
            <p:ph idx="1"/>
          </p:nvPr>
        </p:nvSpPr>
        <p:spPr/>
        <p:txBody>
          <a:bodyPr/>
          <a:lstStyle/>
          <a:p>
            <a:pPr>
              <a:lnSpc>
                <a:spcPct val="90000"/>
              </a:lnSpc>
            </a:pPr>
            <a:r>
              <a:rPr lang="fr-CA" altLang="fr-FR" sz="2400" smtClean="0"/>
              <a:t>Les systèmes d’opération distinguent souvent entre les sémaphores comptants et binaires</a:t>
            </a:r>
          </a:p>
          <a:p>
            <a:pPr>
              <a:lnSpc>
                <a:spcPct val="90000"/>
              </a:lnSpc>
            </a:pPr>
            <a:endParaRPr lang="fr-CA" altLang="fr-FR" sz="2400" smtClean="0"/>
          </a:p>
          <a:p>
            <a:pPr>
              <a:lnSpc>
                <a:spcPct val="90000"/>
              </a:lnSpc>
            </a:pPr>
            <a:r>
              <a:rPr lang="fr-CA" altLang="fr-FR" sz="2400" smtClean="0"/>
              <a:t>La valeur du nombre entier d’un </a:t>
            </a:r>
            <a:r>
              <a:rPr lang="fr-CA" altLang="fr-FR" sz="2400" smtClean="0">
                <a:solidFill>
                  <a:schemeClr val="tx2"/>
                </a:solidFill>
              </a:rPr>
              <a:t>sémaphore comptant </a:t>
            </a:r>
            <a:r>
              <a:rPr lang="fr-CA" altLang="fr-FR" sz="2400" smtClean="0"/>
              <a:t>peut varier avoir n’importe quel valeur</a:t>
            </a:r>
          </a:p>
          <a:p>
            <a:pPr>
              <a:lnSpc>
                <a:spcPct val="90000"/>
              </a:lnSpc>
            </a:pPr>
            <a:endParaRPr lang="fr-CA" altLang="fr-FR" sz="2400" smtClean="0"/>
          </a:p>
          <a:p>
            <a:pPr>
              <a:lnSpc>
                <a:spcPct val="90000"/>
              </a:lnSpc>
            </a:pPr>
            <a:r>
              <a:rPr lang="fr-CA" altLang="fr-FR" sz="2400" smtClean="0"/>
              <a:t>La valeur du nombre entier d’un </a:t>
            </a:r>
            <a:r>
              <a:rPr lang="fr-CA" altLang="fr-FR" sz="2400" smtClean="0">
                <a:solidFill>
                  <a:schemeClr val="tx2"/>
                </a:solidFill>
              </a:rPr>
              <a:t>sémaphore binaire </a:t>
            </a:r>
            <a:r>
              <a:rPr lang="fr-CA" altLang="fr-FR" sz="2400" smtClean="0"/>
              <a:t>peut seulement varier entre 0 et 1</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458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C44DC0B-9AD7-478F-B4B3-54D8DD4E6796}" type="slidenum">
              <a:rPr lang="en-US" altLang="fr-FR" sz="1200" b="0" smtClean="0">
                <a:solidFill>
                  <a:srgbClr val="898989"/>
                </a:solidFill>
                <a:cs typeface="Arial" pitchFamily="34" charset="0"/>
              </a:rPr>
              <a:pPr>
                <a:spcBef>
                  <a:spcPct val="0"/>
                </a:spcBef>
                <a:spcAft>
                  <a:spcPct val="0"/>
                </a:spcAft>
                <a:buFontTx/>
                <a:buNone/>
              </a:pPr>
              <a:t>461</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55454121"/>
      </p:ext>
    </p:extLst>
  </p:cSld>
  <p:clrMapOvr>
    <a:masterClrMapping/>
  </p:clrMapOvr>
  <p:timing>
    <p:tnLst>
      <p:par>
        <p:cTn id="1" dur="indefinite" restart="never" nodeType="tmRoot"/>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a:xfrm>
            <a:off x="457200" y="152400"/>
            <a:ext cx="6934200" cy="1371600"/>
          </a:xfrm>
        </p:spPr>
        <p:txBody>
          <a:bodyPr/>
          <a:lstStyle/>
          <a:p>
            <a:pPr>
              <a:defRPr/>
            </a:pPr>
            <a:r>
              <a:rPr lang="fr-CA" altLang="fr-FR" dirty="0" smtClean="0"/>
              <a:t>Sémaphores</a:t>
            </a:r>
            <a:endParaRPr lang="fr-CA" altLang="fr-FR" dirty="0"/>
          </a:p>
        </p:txBody>
      </p:sp>
      <p:sp>
        <p:nvSpPr>
          <p:cNvPr id="25603" name="Rectangle 3"/>
          <p:cNvSpPr>
            <a:spLocks noGrp="1" noChangeArrowheads="1"/>
          </p:cNvSpPr>
          <p:nvPr>
            <p:ph idx="1"/>
          </p:nvPr>
        </p:nvSpPr>
        <p:spPr/>
        <p:txBody>
          <a:bodyPr/>
          <a:lstStyle/>
          <a:p>
            <a:pPr>
              <a:lnSpc>
                <a:spcPct val="90000"/>
              </a:lnSpc>
            </a:pPr>
            <a:r>
              <a:rPr lang="fr-CA" altLang="fr-FR" sz="2400" smtClean="0"/>
              <a:t>La stratégie générale pour utiliser un sémaphore binaire afin de contrôler l’accès à une section critique est comme suit:</a:t>
            </a:r>
          </a:p>
          <a:p>
            <a:pPr lvl="1">
              <a:lnSpc>
                <a:spcPct val="90000"/>
              </a:lnSpc>
              <a:buFontTx/>
              <a:buNone/>
            </a:pPr>
            <a:endParaRPr lang="fr-CA" altLang="fr-FR" sz="2400" smtClean="0">
              <a:latin typeface="Courier New" pitchFamily="49" charset="0"/>
            </a:endParaRPr>
          </a:p>
          <a:p>
            <a:pPr lvl="1">
              <a:lnSpc>
                <a:spcPct val="90000"/>
              </a:lnSpc>
              <a:buFontTx/>
              <a:buNone/>
            </a:pPr>
            <a:r>
              <a:rPr lang="fr-CA" altLang="fr-FR" sz="2400" smtClean="0">
                <a:latin typeface="Courier New" pitchFamily="49" charset="0"/>
              </a:rPr>
              <a:t>Semaphore aSemaphore;</a:t>
            </a:r>
          </a:p>
          <a:p>
            <a:pPr lvl="1">
              <a:lnSpc>
                <a:spcPct val="90000"/>
              </a:lnSpc>
              <a:buFontTx/>
              <a:buNone/>
            </a:pPr>
            <a:endParaRPr lang="fr-CA" altLang="fr-FR" sz="2400" smtClean="0">
              <a:latin typeface="Courier New" pitchFamily="49" charset="0"/>
            </a:endParaRPr>
          </a:p>
          <a:p>
            <a:pPr lvl="1">
              <a:lnSpc>
                <a:spcPct val="90000"/>
              </a:lnSpc>
              <a:buFontTx/>
              <a:buNone/>
            </a:pPr>
            <a:r>
              <a:rPr lang="fr-CA" altLang="fr-FR" sz="2400" smtClean="0">
                <a:latin typeface="Courier New" pitchFamily="49" charset="0"/>
              </a:rPr>
              <a:t>P(aSemaphore);</a:t>
            </a:r>
          </a:p>
          <a:p>
            <a:pPr lvl="1">
              <a:lnSpc>
                <a:spcPct val="90000"/>
              </a:lnSpc>
              <a:buFontTx/>
              <a:buNone/>
            </a:pPr>
            <a:r>
              <a:rPr lang="fr-CA" altLang="fr-FR" sz="2400" b="1" smtClean="0">
                <a:solidFill>
                  <a:schemeClr val="tx2"/>
                </a:solidFill>
                <a:latin typeface="Courier New" pitchFamily="49" charset="0"/>
              </a:rPr>
              <a:t>Critical section();</a:t>
            </a:r>
          </a:p>
          <a:p>
            <a:pPr lvl="1">
              <a:lnSpc>
                <a:spcPct val="90000"/>
              </a:lnSpc>
              <a:buFontTx/>
              <a:buNone/>
            </a:pPr>
            <a:r>
              <a:rPr lang="fr-CA" altLang="fr-FR" sz="2400" smtClean="0">
                <a:latin typeface="Courier New" pitchFamily="49" charset="0"/>
              </a:rPr>
              <a:t>V(aSemaphore);</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560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F597100-06C1-43E8-B536-5DA332BF7CDD}" type="slidenum">
              <a:rPr lang="en-US" altLang="fr-FR" sz="1200" b="0" smtClean="0">
                <a:solidFill>
                  <a:srgbClr val="898989"/>
                </a:solidFill>
                <a:cs typeface="Arial" pitchFamily="34" charset="0"/>
              </a:rPr>
              <a:pPr>
                <a:spcBef>
                  <a:spcPct val="0"/>
                </a:spcBef>
                <a:spcAft>
                  <a:spcPct val="0"/>
                </a:spcAft>
                <a:buFontTx/>
                <a:buNone/>
              </a:pPr>
              <a:t>462</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232812667"/>
      </p:ext>
    </p:extLst>
  </p:cSld>
  <p:clrMapOvr>
    <a:masterClrMapping/>
  </p:clrMapOvr>
  <p:timing>
    <p:tnLst>
      <p:par>
        <p:cTn id="1" dur="indefinite" restart="never" nodeType="tmRoot"/>
      </p:par>
    </p:tn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a:xfrm>
            <a:off x="457200" y="152400"/>
            <a:ext cx="6934200" cy="1371600"/>
          </a:xfrm>
        </p:spPr>
        <p:txBody>
          <a:bodyPr/>
          <a:lstStyle/>
          <a:p>
            <a:pPr>
              <a:defRPr/>
            </a:pPr>
            <a:r>
              <a:rPr lang="fr-CA" altLang="fr-FR" dirty="0" smtClean="0"/>
              <a:t>Synchronisation avec sémaphore</a:t>
            </a:r>
            <a:endParaRPr lang="fr-CA" altLang="fr-FR" dirty="0"/>
          </a:p>
        </p:txBody>
      </p:sp>
      <p:sp>
        <p:nvSpPr>
          <p:cNvPr id="26627" name="Content Placeholder 1"/>
          <p:cNvSpPr>
            <a:spLocks noGrp="1"/>
          </p:cNvSpPr>
          <p:nvPr>
            <p:ph idx="1"/>
          </p:nvPr>
        </p:nvSpPr>
        <p:spPr/>
        <p:txBody>
          <a:bodyPr/>
          <a:lstStyle/>
          <a:p>
            <a:pPr lvl="1">
              <a:lnSpc>
                <a:spcPct val="90000"/>
              </a:lnSpc>
              <a:buFontTx/>
              <a:buNone/>
            </a:pPr>
            <a:endParaRPr lang="fr-CA" altLang="fr-FR" sz="1800" b="1" smtClean="0">
              <a:solidFill>
                <a:schemeClr val="tx2"/>
              </a:solidFill>
              <a:latin typeface="Courier New" pitchFamily="49" charset="0"/>
            </a:endParaRPr>
          </a:p>
          <a:p>
            <a:pPr lvl="1">
              <a:lnSpc>
                <a:spcPct val="90000"/>
              </a:lnSpc>
              <a:buFontTx/>
              <a:buNone/>
            </a:pPr>
            <a:endParaRPr lang="fr-CA" altLang="fr-FR" sz="1800" b="1" smtClean="0">
              <a:solidFill>
                <a:schemeClr val="tx2"/>
              </a:solidFill>
              <a:latin typeface="Courier New" pitchFamily="49" charset="0"/>
            </a:endParaRPr>
          </a:p>
          <a:p>
            <a:pPr lvl="1">
              <a:lnSpc>
                <a:spcPct val="90000"/>
              </a:lnSpc>
              <a:buFontTx/>
              <a:buNone/>
            </a:pPr>
            <a:r>
              <a:rPr lang="fr-CA" altLang="fr-FR" sz="1800" b="1" smtClean="0">
                <a:solidFill>
                  <a:schemeClr val="tx2"/>
                </a:solidFill>
                <a:latin typeface="Courier New" pitchFamily="49" charset="0"/>
              </a:rPr>
              <a:t>wait</a:t>
            </a:r>
            <a:r>
              <a:rPr lang="fr-CA" altLang="fr-FR" sz="1800" smtClean="0">
                <a:latin typeface="Courier New" pitchFamily="49" charset="0"/>
              </a:rPr>
              <a:t>(aSemaphore);</a:t>
            </a:r>
          </a:p>
          <a:p>
            <a:pPr lvl="1">
              <a:lnSpc>
                <a:spcPct val="90000"/>
              </a:lnSpc>
              <a:buFontTx/>
              <a:buNone/>
            </a:pPr>
            <a:endParaRPr lang="fr-CA" altLang="fr-FR" sz="1800" b="1" smtClean="0">
              <a:latin typeface="Courier New" pitchFamily="49" charset="0"/>
            </a:endParaRPr>
          </a:p>
          <a:p>
            <a:pPr lvl="1">
              <a:lnSpc>
                <a:spcPct val="90000"/>
              </a:lnSpc>
              <a:buFontTx/>
              <a:buNone/>
            </a:pPr>
            <a:r>
              <a:rPr lang="fr-CA" altLang="fr-FR" sz="1800" b="1" smtClean="0">
                <a:solidFill>
                  <a:schemeClr val="tx2"/>
                </a:solidFill>
                <a:latin typeface="Courier New" pitchFamily="49" charset="0"/>
              </a:rPr>
              <a:t>if</a:t>
            </a:r>
            <a:r>
              <a:rPr lang="fr-CA" altLang="fr-FR" sz="1800" smtClean="0">
                <a:solidFill>
                  <a:schemeClr val="tx2"/>
                </a:solidFill>
                <a:latin typeface="Courier New" pitchFamily="49" charset="0"/>
              </a:rPr>
              <a:t> </a:t>
            </a:r>
            <a:r>
              <a:rPr lang="fr-CA" altLang="fr-FR" sz="1800" smtClean="0">
                <a:latin typeface="Courier New" pitchFamily="49" charset="0"/>
              </a:rPr>
              <a:t>conteur de aSemaphore’s &gt; 0 </a:t>
            </a:r>
            <a:r>
              <a:rPr lang="fr-CA" altLang="fr-FR" sz="1800" b="1" smtClean="0">
                <a:solidFill>
                  <a:schemeClr val="tx2"/>
                </a:solidFill>
                <a:latin typeface="Courier New" pitchFamily="49" charset="0"/>
              </a:rPr>
              <a:t>then</a:t>
            </a:r>
          </a:p>
          <a:p>
            <a:pPr lvl="1">
              <a:lnSpc>
                <a:spcPct val="90000"/>
              </a:lnSpc>
              <a:buFontTx/>
              <a:buNone/>
            </a:pPr>
            <a:r>
              <a:rPr lang="fr-CA" altLang="fr-FR" sz="1800" smtClean="0">
                <a:latin typeface="Courier New" pitchFamily="49" charset="0"/>
              </a:rPr>
              <a:t>	Decremente conteur de aSemaphore</a:t>
            </a:r>
          </a:p>
          <a:p>
            <a:pPr lvl="1">
              <a:lnSpc>
                <a:spcPct val="90000"/>
              </a:lnSpc>
              <a:buFontTx/>
              <a:buNone/>
            </a:pPr>
            <a:r>
              <a:rPr lang="fr-CA" altLang="fr-FR" sz="1800" b="1" smtClean="0">
                <a:solidFill>
                  <a:schemeClr val="tx2"/>
                </a:solidFill>
                <a:latin typeface="Courier New" pitchFamily="49" charset="0"/>
              </a:rPr>
              <a:t>else</a:t>
            </a:r>
          </a:p>
          <a:p>
            <a:pPr lvl="1">
              <a:lnSpc>
                <a:spcPct val="90000"/>
              </a:lnSpc>
              <a:buFontTx/>
              <a:buNone/>
            </a:pPr>
            <a:r>
              <a:rPr lang="fr-CA" altLang="fr-FR" sz="1800" smtClean="0">
                <a:latin typeface="Courier New" pitchFamily="49" charset="0"/>
              </a:rPr>
              <a:t>	Fixe l’etat de la tache à </a:t>
            </a:r>
            <a:r>
              <a:rPr lang="fr-CA" altLang="fr-FR" sz="1800" b="1" smtClean="0">
                <a:latin typeface="Courier New" pitchFamily="49" charset="0"/>
              </a:rPr>
              <a:t>bloqué</a:t>
            </a:r>
          </a:p>
          <a:p>
            <a:pPr lvl="1">
              <a:lnSpc>
                <a:spcPct val="90000"/>
              </a:lnSpc>
              <a:buFont typeface="Arial" pitchFamily="34" charset="0"/>
              <a:buNone/>
            </a:pPr>
            <a:r>
              <a:rPr lang="fr-CA" altLang="fr-FR" sz="1800" smtClean="0">
                <a:latin typeface="Courier New" pitchFamily="49" charset="0"/>
              </a:rPr>
              <a:t>	Met la tache dans la file de aSemaphore</a:t>
            </a:r>
          </a:p>
          <a:p>
            <a:pPr lvl="1">
              <a:lnSpc>
                <a:spcPct val="90000"/>
              </a:lnSpc>
              <a:buFontTx/>
              <a:buNone/>
            </a:pPr>
            <a:r>
              <a:rPr lang="fr-CA" altLang="fr-FR" sz="1800" b="1" smtClean="0">
                <a:solidFill>
                  <a:schemeClr val="tx2"/>
                </a:solidFill>
                <a:latin typeface="Courier New" pitchFamily="49" charset="0"/>
              </a:rPr>
              <a:t>end</a:t>
            </a:r>
            <a:r>
              <a:rPr lang="fr-CA" altLang="fr-FR" sz="1800" smtClean="0">
                <a:solidFill>
                  <a:schemeClr val="tx2"/>
                </a:solidFill>
                <a:latin typeface="Courier New" pitchFamily="49" charset="0"/>
              </a:rPr>
              <a:t> </a:t>
            </a:r>
          </a:p>
        </p:txBody>
      </p:sp>
      <p:sp>
        <p:nvSpPr>
          <p:cNvPr id="5" name="Footer Placeholder 3"/>
          <p:cNvSpPr>
            <a:spLocks noGrp="1"/>
          </p:cNvSpPr>
          <p:nvPr>
            <p:ph type="ftr" sz="quarter" idx="10"/>
          </p:nvPr>
        </p:nvSpPr>
        <p:spPr/>
        <p:txBody>
          <a:bodyPr/>
          <a:lstStyle/>
          <a:p>
            <a:pPr>
              <a:defRPr/>
            </a:pPr>
            <a:r>
              <a:rPr lang="en-US" altLang="fr-FR" dirty="0" smtClean="0"/>
              <a:t>SEG2106 – Winter 2014 – Hussein Al Osman</a:t>
            </a:r>
            <a:endParaRPr lang="en-US" altLang="fr-FR" dirty="0"/>
          </a:p>
        </p:txBody>
      </p:sp>
      <p:sp>
        <p:nvSpPr>
          <p:cNvPr id="2662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7A7D35E-996C-466C-80B7-7DA8CAB00305}" type="slidenum">
              <a:rPr lang="en-US" altLang="fr-FR" sz="1200" b="0" smtClean="0">
                <a:solidFill>
                  <a:srgbClr val="898989"/>
                </a:solidFill>
                <a:cs typeface="Arial" pitchFamily="34" charset="0"/>
              </a:rPr>
              <a:pPr>
                <a:spcBef>
                  <a:spcPct val="0"/>
                </a:spcBef>
                <a:spcAft>
                  <a:spcPct val="0"/>
                </a:spcAft>
                <a:buFontTx/>
                <a:buNone/>
              </a:pPr>
              <a:t>463</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478018912"/>
      </p:ext>
    </p:extLst>
  </p:cSld>
  <p:clrMapOvr>
    <a:masterClrMapping/>
  </p:clrMapOvr>
  <p:timing>
    <p:tnLst>
      <p:par>
        <p:cTn id="1" dur="indefinite" restart="never" nodeType="tmRoot"/>
      </p:par>
    </p:tn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1026"/>
          <p:cNvSpPr>
            <a:spLocks noGrp="1" noChangeArrowheads="1"/>
          </p:cNvSpPr>
          <p:nvPr>
            <p:ph type="title"/>
          </p:nvPr>
        </p:nvSpPr>
        <p:spPr>
          <a:xfrm>
            <a:off x="457200" y="152400"/>
            <a:ext cx="6934200" cy="1371600"/>
          </a:xfrm>
        </p:spPr>
        <p:txBody>
          <a:bodyPr/>
          <a:lstStyle/>
          <a:p>
            <a:pPr>
              <a:defRPr/>
            </a:pPr>
            <a:r>
              <a:rPr lang="fr-CA" altLang="fr-FR" dirty="0"/>
              <a:t>Synchronisation avec </a:t>
            </a:r>
            <a:r>
              <a:rPr lang="fr-CA" altLang="fr-FR" dirty="0" smtClean="0"/>
              <a:t>sémaphore</a:t>
            </a:r>
            <a:endParaRPr lang="fr-CA" altLang="fr-FR" dirty="0"/>
          </a:p>
        </p:txBody>
      </p:sp>
      <p:sp>
        <p:nvSpPr>
          <p:cNvPr id="27651" name="Content Placeholder 1"/>
          <p:cNvSpPr>
            <a:spLocks noGrp="1"/>
          </p:cNvSpPr>
          <p:nvPr>
            <p:ph idx="1"/>
          </p:nvPr>
        </p:nvSpPr>
        <p:spPr/>
        <p:txBody>
          <a:bodyPr/>
          <a:lstStyle/>
          <a:p>
            <a:pPr lvl="1">
              <a:lnSpc>
                <a:spcPct val="90000"/>
              </a:lnSpc>
              <a:buFontTx/>
              <a:buNone/>
            </a:pPr>
            <a:endParaRPr lang="fr-CA" altLang="fr-FR" sz="1800" b="1" smtClean="0">
              <a:solidFill>
                <a:schemeClr val="tx2"/>
              </a:solidFill>
              <a:latin typeface="Courier New" pitchFamily="49" charset="0"/>
            </a:endParaRPr>
          </a:p>
          <a:p>
            <a:pPr lvl="1">
              <a:lnSpc>
                <a:spcPct val="90000"/>
              </a:lnSpc>
              <a:buFontTx/>
              <a:buNone/>
            </a:pPr>
            <a:endParaRPr lang="fr-CA" altLang="fr-FR" sz="1800" b="1" smtClean="0">
              <a:solidFill>
                <a:schemeClr val="tx2"/>
              </a:solidFill>
              <a:latin typeface="Courier New" pitchFamily="49" charset="0"/>
            </a:endParaRPr>
          </a:p>
          <a:p>
            <a:pPr lvl="1">
              <a:lnSpc>
                <a:spcPct val="90000"/>
              </a:lnSpc>
              <a:buFontTx/>
              <a:buNone/>
            </a:pPr>
            <a:r>
              <a:rPr lang="fr-CA" altLang="fr-FR" sz="1800" b="1" smtClean="0">
                <a:solidFill>
                  <a:schemeClr val="tx2"/>
                </a:solidFill>
                <a:latin typeface="Courier New" pitchFamily="49" charset="0"/>
              </a:rPr>
              <a:t>release</a:t>
            </a:r>
            <a:r>
              <a:rPr lang="fr-CA" altLang="fr-FR" sz="1800" smtClean="0">
                <a:latin typeface="Courier New" pitchFamily="49" charset="0"/>
              </a:rPr>
              <a:t>(aSemaphore);</a:t>
            </a:r>
          </a:p>
          <a:p>
            <a:pPr lvl="1">
              <a:lnSpc>
                <a:spcPct val="90000"/>
              </a:lnSpc>
              <a:buFontTx/>
              <a:buNone/>
            </a:pPr>
            <a:endParaRPr lang="fr-CA" altLang="fr-FR" sz="1800" b="1" smtClean="0">
              <a:latin typeface="Courier New" pitchFamily="49" charset="0"/>
            </a:endParaRPr>
          </a:p>
          <a:p>
            <a:pPr lvl="1">
              <a:lnSpc>
                <a:spcPct val="90000"/>
              </a:lnSpc>
              <a:buFontTx/>
              <a:buNone/>
            </a:pPr>
            <a:r>
              <a:rPr lang="fr-CA" altLang="fr-FR" sz="1800" b="1" smtClean="0">
                <a:solidFill>
                  <a:schemeClr val="tx2"/>
                </a:solidFill>
                <a:latin typeface="Courier New" pitchFamily="49" charset="0"/>
              </a:rPr>
              <a:t>if</a:t>
            </a:r>
            <a:r>
              <a:rPr lang="fr-CA" altLang="fr-FR" sz="1800" smtClean="0">
                <a:solidFill>
                  <a:schemeClr val="tx2"/>
                </a:solidFill>
                <a:latin typeface="Courier New" pitchFamily="49" charset="0"/>
              </a:rPr>
              <a:t> </a:t>
            </a:r>
            <a:r>
              <a:rPr lang="fr-CA" altLang="fr-FR" sz="1800" smtClean="0">
                <a:latin typeface="Courier New" pitchFamily="49" charset="0"/>
              </a:rPr>
              <a:t>file de aSemaphore vide </a:t>
            </a:r>
            <a:r>
              <a:rPr lang="fr-CA" altLang="fr-FR" sz="1800" b="1" smtClean="0">
                <a:solidFill>
                  <a:schemeClr val="tx2"/>
                </a:solidFill>
                <a:latin typeface="Courier New" pitchFamily="49" charset="0"/>
              </a:rPr>
              <a:t>then</a:t>
            </a:r>
          </a:p>
          <a:p>
            <a:pPr lvl="1">
              <a:lnSpc>
                <a:spcPct val="90000"/>
              </a:lnSpc>
              <a:buFontTx/>
              <a:buNone/>
            </a:pPr>
            <a:r>
              <a:rPr lang="fr-CA" altLang="fr-FR" sz="1800" smtClean="0">
                <a:latin typeface="Courier New" pitchFamily="49" charset="0"/>
              </a:rPr>
              <a:t>	incrémente conteur de aSemaphore </a:t>
            </a:r>
          </a:p>
          <a:p>
            <a:pPr lvl="1">
              <a:lnSpc>
                <a:spcPct val="90000"/>
              </a:lnSpc>
              <a:buFontTx/>
              <a:buNone/>
            </a:pPr>
            <a:r>
              <a:rPr lang="fr-CA" altLang="fr-FR" sz="1800" b="1" smtClean="0">
                <a:solidFill>
                  <a:schemeClr val="tx2"/>
                </a:solidFill>
                <a:latin typeface="Courier New" pitchFamily="49" charset="0"/>
              </a:rPr>
              <a:t>else</a:t>
            </a:r>
          </a:p>
          <a:p>
            <a:pPr lvl="1">
              <a:lnSpc>
                <a:spcPct val="90000"/>
              </a:lnSpc>
              <a:buFontTx/>
              <a:buNone/>
            </a:pPr>
            <a:r>
              <a:rPr lang="fr-CA" altLang="fr-FR" sz="1600" smtClean="0">
                <a:latin typeface="Courier New" pitchFamily="49" charset="0"/>
              </a:rPr>
              <a:t>	Fixe l’etat de la tache dans la tete du file à </a:t>
            </a:r>
            <a:r>
              <a:rPr lang="fr-CA" altLang="fr-FR" sz="1600" b="1" smtClean="0">
                <a:latin typeface="Courier New" pitchFamily="49" charset="0"/>
              </a:rPr>
              <a:t>prêt</a:t>
            </a:r>
          </a:p>
          <a:p>
            <a:pPr lvl="1">
              <a:lnSpc>
                <a:spcPct val="90000"/>
              </a:lnSpc>
              <a:buFontTx/>
              <a:buNone/>
            </a:pPr>
            <a:r>
              <a:rPr lang="fr-CA" altLang="fr-FR" sz="1600" b="1" smtClean="0">
                <a:latin typeface="Courier New" pitchFamily="49" charset="0"/>
              </a:rPr>
              <a:t>	</a:t>
            </a:r>
            <a:r>
              <a:rPr lang="fr-CA" altLang="fr-FR" sz="1600" smtClean="0">
                <a:latin typeface="Courier New" pitchFamily="49" charset="0"/>
              </a:rPr>
              <a:t>Fait un opération de défile</a:t>
            </a:r>
          </a:p>
          <a:p>
            <a:pPr lvl="1">
              <a:lnSpc>
                <a:spcPct val="90000"/>
              </a:lnSpc>
              <a:buFontTx/>
              <a:buNone/>
            </a:pPr>
            <a:r>
              <a:rPr lang="fr-CA" altLang="fr-FR" sz="1800" b="1" smtClean="0">
                <a:solidFill>
                  <a:schemeClr val="tx2"/>
                </a:solidFill>
                <a:latin typeface="Courier New" pitchFamily="49" charset="0"/>
              </a:rPr>
              <a:t>end</a:t>
            </a:r>
            <a:r>
              <a:rPr lang="fr-CA" altLang="fr-FR" sz="1800" smtClean="0">
                <a:solidFill>
                  <a:schemeClr val="tx2"/>
                </a:solidFill>
                <a:latin typeface="Courier New" pitchFamily="49" charset="0"/>
              </a:rPr>
              <a:t> </a:t>
            </a:r>
          </a:p>
        </p:txBody>
      </p:sp>
      <p:sp>
        <p:nvSpPr>
          <p:cNvPr id="5" name="Footer Placeholder 3"/>
          <p:cNvSpPr>
            <a:spLocks noGrp="1"/>
          </p:cNvSpPr>
          <p:nvPr>
            <p:ph type="ftr" sz="quarter" idx="10"/>
          </p:nvPr>
        </p:nvSpPr>
        <p:spPr/>
        <p:txBody>
          <a:bodyPr/>
          <a:lstStyle/>
          <a:p>
            <a:pPr>
              <a:defRPr/>
            </a:pPr>
            <a:r>
              <a:rPr lang="en-US" altLang="fr-FR" dirty="0" smtClean="0"/>
              <a:t>SEG2106 – Winter 2014 – Hussein Al Osman</a:t>
            </a:r>
            <a:endParaRPr lang="en-US" altLang="fr-FR" dirty="0"/>
          </a:p>
        </p:txBody>
      </p:sp>
      <p:sp>
        <p:nvSpPr>
          <p:cNvPr id="2765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C0C90B2-69CE-47F1-8615-E33CFD9C9668}" type="slidenum">
              <a:rPr lang="en-US" altLang="fr-FR" sz="1200" b="0" smtClean="0">
                <a:solidFill>
                  <a:srgbClr val="898989"/>
                </a:solidFill>
                <a:cs typeface="Arial" pitchFamily="34" charset="0"/>
              </a:rPr>
              <a:pPr>
                <a:spcBef>
                  <a:spcPct val="0"/>
                </a:spcBef>
                <a:spcAft>
                  <a:spcPct val="0"/>
                </a:spcAft>
                <a:buFontTx/>
                <a:buNone/>
              </a:pPr>
              <a:t>464</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1435902169"/>
      </p:ext>
    </p:extLst>
  </p:cSld>
  <p:clrMapOvr>
    <a:masterClrMapping/>
  </p:clrMapOvr>
  <p:timing>
    <p:tnLst>
      <p:par>
        <p:cTn id="1" dur="indefinite" restart="never" nodeType="tmRoot"/>
      </p:par>
    </p:tn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a:xfrm>
            <a:off x="457200" y="152400"/>
            <a:ext cx="6934200" cy="1371600"/>
          </a:xfrm>
        </p:spPr>
        <p:txBody>
          <a:bodyPr/>
          <a:lstStyle/>
          <a:p>
            <a:pPr>
              <a:defRPr/>
            </a:pPr>
            <a:r>
              <a:rPr lang="fr-CA" altLang="fr-FR" dirty="0" smtClean="0"/>
              <a:t>Producteur et consommateur</a:t>
            </a:r>
            <a:endParaRPr lang="fr-CA" altLang="fr-FR" dirty="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867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C7C787F-269C-4B9D-BD0A-CFAB29C23741}" type="slidenum">
              <a:rPr lang="en-US" altLang="fr-FR" sz="1200" b="0" smtClean="0">
                <a:solidFill>
                  <a:srgbClr val="898989"/>
                </a:solidFill>
                <a:cs typeface="Arial" pitchFamily="34" charset="0"/>
              </a:rPr>
              <a:pPr>
                <a:spcBef>
                  <a:spcPct val="0"/>
                </a:spcBef>
                <a:spcAft>
                  <a:spcPct val="0"/>
                </a:spcAft>
                <a:buFontTx/>
                <a:buNone/>
              </a:pPr>
              <a:t>465</a:t>
            </a:fld>
            <a:endParaRPr lang="en-US" altLang="fr-FR" sz="1200" b="0" smtClean="0">
              <a:solidFill>
                <a:srgbClr val="898989"/>
              </a:solidFill>
              <a:cs typeface="Arial" pitchFamily="34" charset="0"/>
            </a:endParaRPr>
          </a:p>
        </p:txBody>
      </p:sp>
      <p:pic>
        <p:nvPicPr>
          <p:cNvPr id="28677"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476375" y="1638300"/>
            <a:ext cx="6018213" cy="4743450"/>
          </a:xfrm>
          <a:prstGeom prst="rect">
            <a:avLst/>
          </a:prstGeom>
          <a:noFill/>
          <a:ln w="9525">
            <a:solidFill>
              <a:schemeClr val="tx2"/>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74047639"/>
      </p:ext>
    </p:extLst>
  </p:cSld>
  <p:clrMapOvr>
    <a:masterClrMapping/>
  </p:clrMapOvr>
  <p:timing>
    <p:tnLst>
      <p:par>
        <p:cTn id="1" dur="indefinite" restart="never" nodeType="tmRoot"/>
      </p:par>
    </p:tn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Rectangle 1026"/>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Ajouter la synchronisation compétitive</a:t>
            </a:r>
            <a:endParaRPr lang="fr-CA" altLang="fr-FR" dirty="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2970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02DED23-518F-48E0-B61D-ED82E03A35DF}" type="slidenum">
              <a:rPr lang="en-US" altLang="fr-FR" sz="1200" b="0" smtClean="0">
                <a:solidFill>
                  <a:srgbClr val="898989"/>
                </a:solidFill>
                <a:cs typeface="Arial" pitchFamily="34" charset="0"/>
              </a:rPr>
              <a:pPr>
                <a:spcBef>
                  <a:spcPct val="0"/>
                </a:spcBef>
                <a:spcAft>
                  <a:spcPct val="0"/>
                </a:spcAft>
                <a:buFontTx/>
                <a:buNone/>
              </a:pPr>
              <a:t>466</a:t>
            </a:fld>
            <a:endParaRPr lang="en-US" altLang="fr-FR" sz="1200" b="0" smtClean="0">
              <a:solidFill>
                <a:srgbClr val="898989"/>
              </a:solidFill>
              <a:cs typeface="Arial" pitchFamily="34" charset="0"/>
            </a:endParaRPr>
          </a:p>
        </p:txBody>
      </p:sp>
      <p:pic>
        <p:nvPicPr>
          <p:cNvPr id="29701" name="Picture 2"/>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84213" y="1844675"/>
            <a:ext cx="7559675" cy="4583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199914686"/>
      </p:ext>
    </p:extLst>
  </p:cSld>
  <p:clrMapOvr>
    <a:masterClrMapping/>
  </p:clrMapOvr>
  <p:timing>
    <p:tnLst>
      <p:par>
        <p:cTn id="1" dur="indefinite" restart="never" nodeType="tmRoot"/>
      </p:par>
    </p:tn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2"/>
          <p:cNvSpPr>
            <a:spLocks noGrp="1" noChangeArrowheads="1"/>
          </p:cNvSpPr>
          <p:nvPr>
            <p:ph type="title"/>
          </p:nvPr>
        </p:nvSpPr>
        <p:spPr>
          <a:xfrm>
            <a:off x="457200" y="152400"/>
            <a:ext cx="6934200" cy="1371600"/>
          </a:xfrm>
        </p:spPr>
        <p:txBody>
          <a:bodyPr/>
          <a:lstStyle/>
          <a:p>
            <a:pPr>
              <a:defRPr/>
            </a:pPr>
            <a:r>
              <a:rPr lang="fr-CA" altLang="fr-FR" dirty="0" smtClean="0"/>
              <a:t>Synchronisation compétitive (II)</a:t>
            </a:r>
            <a:endParaRPr lang="fr-CA" altLang="fr-FR" dirty="0"/>
          </a:p>
        </p:txBody>
      </p:sp>
      <p:sp>
        <p:nvSpPr>
          <p:cNvPr id="6"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072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60ACBEE-7363-4012-AA83-A371827982F6}" type="slidenum">
              <a:rPr lang="en-US" altLang="fr-FR" sz="1200" b="0" smtClean="0">
                <a:solidFill>
                  <a:srgbClr val="898989"/>
                </a:solidFill>
                <a:cs typeface="Arial" pitchFamily="34" charset="0"/>
              </a:rPr>
              <a:pPr>
                <a:spcBef>
                  <a:spcPct val="0"/>
                </a:spcBef>
                <a:spcAft>
                  <a:spcPct val="0"/>
                </a:spcAft>
                <a:buFontTx/>
                <a:buNone/>
              </a:pPr>
              <a:t>467</a:t>
            </a:fld>
            <a:endParaRPr lang="en-US" altLang="fr-FR" sz="1200" b="0" smtClean="0">
              <a:solidFill>
                <a:srgbClr val="898989"/>
              </a:solidFill>
              <a:cs typeface="Arial" pitchFamily="34" charset="0"/>
            </a:endParaRPr>
          </a:p>
        </p:txBody>
      </p:sp>
      <p:pic>
        <p:nvPicPr>
          <p:cNvPr id="30725" name="Picture 2"/>
          <p:cNvPicPr>
            <a:picLocks noChangeAspect="1" noChangeArrowheads="1"/>
          </p:cNvPicPr>
          <p:nvPr/>
        </p:nvPicPr>
        <p:blipFill>
          <a:blip r:embed="rId3">
            <a:extLst>
              <a:ext uri="{28A0092B-C50C-407E-A947-70E740481C1C}">
                <a14:useLocalDpi xmlns:a14="http://schemas.microsoft.com/office/drawing/2010/main" val="0"/>
              </a:ext>
            </a:extLst>
          </a:blip>
          <a:srcRect b="40340"/>
          <a:stretch>
            <a:fillRect/>
          </a:stretch>
        </p:blipFill>
        <p:spPr bwMode="auto">
          <a:xfrm>
            <a:off x="755650" y="2205038"/>
            <a:ext cx="7797800" cy="3133725"/>
          </a:xfrm>
          <a:prstGeom prst="rect">
            <a:avLst/>
          </a:prstGeom>
          <a:noFill/>
          <a:ln w="9525">
            <a:solidFill>
              <a:schemeClr val="tx2"/>
            </a:solidFill>
            <a:miter lim="800000"/>
            <a:headEnd/>
            <a:tailEnd/>
          </a:ln>
          <a:extLst>
            <a:ext uri="{909E8E84-426E-40DD-AFC4-6F175D3DCCD1}">
              <a14:hiddenFill xmlns:a14="http://schemas.microsoft.com/office/drawing/2010/main">
                <a:solidFill>
                  <a:schemeClr val="accent1"/>
                </a:solidFill>
              </a14:hiddenFill>
            </a:ext>
          </a:extLst>
        </p:spPr>
      </p:pic>
    </p:spTree>
    <p:extLst>
      <p:ext uri="{BB962C8B-B14F-4D97-AF65-F5344CB8AC3E}">
        <p14:creationId xmlns:p14="http://schemas.microsoft.com/office/powerpoint/2010/main" val="2402338584"/>
      </p:ext>
    </p:extLst>
  </p:cSld>
  <p:clrMapOvr>
    <a:masterClrMapping/>
  </p:clrMapOvr>
  <p:timing>
    <p:tnLst>
      <p:par>
        <p:cTn id="1" dur="indefinite" restart="never" nodeType="tmRoot"/>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6" name="Group 78866"/>
          <p:cNvGrpSpPr>
            <a:grpSpLocks/>
          </p:cNvGrpSpPr>
          <p:nvPr/>
        </p:nvGrpSpPr>
        <p:grpSpPr bwMode="auto">
          <a:xfrm>
            <a:off x="4284663" y="4868863"/>
            <a:ext cx="935037" cy="1008062"/>
            <a:chOff x="4283968" y="4869160"/>
            <a:chExt cx="936104" cy="1008112"/>
          </a:xfrm>
        </p:grpSpPr>
        <p:cxnSp>
          <p:nvCxnSpPr>
            <p:cNvPr id="14" name="Straight Connector 13"/>
            <p:cNvCxnSpPr/>
            <p:nvPr/>
          </p:nvCxnSpPr>
          <p:spPr>
            <a:xfrm flipH="1">
              <a:off x="4283968" y="4869160"/>
              <a:ext cx="287665" cy="100811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4859299" y="4869160"/>
              <a:ext cx="360773" cy="1008112"/>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a:off x="4500114" y="5156511"/>
              <a:ext cx="432293"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V="1">
              <a:off x="4392041" y="5445451"/>
              <a:ext cx="683404" cy="7938"/>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V="1">
              <a:off x="4355487" y="5666125"/>
              <a:ext cx="793067" cy="3175"/>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78850" name="Rectangle 2"/>
          <p:cNvSpPr>
            <a:spLocks noGrp="1" noChangeArrowheads="1"/>
          </p:cNvSpPr>
          <p:nvPr>
            <p:ph type="title"/>
          </p:nvPr>
        </p:nvSpPr>
        <p:spPr>
          <a:xfrm>
            <a:off x="457200" y="152400"/>
            <a:ext cx="6934200" cy="1371600"/>
          </a:xfrm>
        </p:spPr>
        <p:txBody>
          <a:bodyPr/>
          <a:lstStyle/>
          <a:p>
            <a:pPr>
              <a:defRPr/>
            </a:pPr>
            <a:r>
              <a:rPr lang="fr-CA" altLang="fr-FR" dirty="0" smtClean="0"/>
              <a:t>Inter-blocages</a:t>
            </a:r>
            <a:endParaRPr lang="fr-CA" altLang="fr-FR" dirty="0"/>
          </a:p>
        </p:txBody>
      </p:sp>
      <p:sp>
        <p:nvSpPr>
          <p:cNvPr id="31748" name="Rectangle 3"/>
          <p:cNvSpPr>
            <a:spLocks noGrp="1" noChangeArrowheads="1"/>
          </p:cNvSpPr>
          <p:nvPr>
            <p:ph idx="1"/>
          </p:nvPr>
        </p:nvSpPr>
        <p:spPr>
          <a:xfrm>
            <a:off x="395288" y="1843088"/>
            <a:ext cx="7620000" cy="2597150"/>
          </a:xfrm>
        </p:spPr>
        <p:txBody>
          <a:bodyPr/>
          <a:lstStyle/>
          <a:p>
            <a:r>
              <a:rPr lang="fr-CA" altLang="fr-FR" sz="2400" smtClean="0"/>
              <a:t>Une loi passée par la législature de Kansas vers le début du 20</a:t>
            </a:r>
            <a:r>
              <a:rPr lang="fr-CA" altLang="fr-FR" sz="2400" baseline="30000" smtClean="0"/>
              <a:t>e</a:t>
            </a:r>
            <a:r>
              <a:rPr lang="fr-CA" altLang="fr-FR" sz="2400" smtClean="0"/>
              <a:t> siècle:</a:t>
            </a:r>
          </a:p>
          <a:p>
            <a:pPr lvl="1">
              <a:buFontTx/>
              <a:buNone/>
            </a:pPr>
            <a:r>
              <a:rPr lang="fr-CA" altLang="fr-FR" smtClean="0">
                <a:latin typeface="Courier New" pitchFamily="49" charset="0"/>
              </a:rPr>
              <a:t>“…… Lorsque deux trains s’approchent à un croisement, les deux doivent s’arrêter complétement et aucun d’eux ne peut démarrer jusqu’à ce que l’autre est parti. ……”</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1750"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51DBC3D-9757-47B8-9B60-F1E5EA24063A}" type="slidenum">
              <a:rPr lang="en-US" altLang="fr-FR" sz="1200" b="0" smtClean="0">
                <a:solidFill>
                  <a:srgbClr val="898989"/>
                </a:solidFill>
                <a:cs typeface="Arial" pitchFamily="34" charset="0"/>
              </a:rPr>
              <a:pPr>
                <a:spcBef>
                  <a:spcPct val="0"/>
                </a:spcBef>
                <a:spcAft>
                  <a:spcPct val="0"/>
                </a:spcAft>
                <a:buFontTx/>
                <a:buNone/>
              </a:pPr>
              <a:t>468</a:t>
            </a:fld>
            <a:endParaRPr lang="en-US" altLang="fr-FR" sz="1200" b="0" smtClean="0">
              <a:solidFill>
                <a:srgbClr val="898989"/>
              </a:solidFill>
              <a:cs typeface="Arial" pitchFamily="34" charset="0"/>
            </a:endParaRPr>
          </a:p>
        </p:txBody>
      </p:sp>
      <p:pic>
        <p:nvPicPr>
          <p:cNvPr id="48132" name="Picture 4" descr="https://openclipart.org/image/800px/svg_to_png/167574/steam_train.png"/>
          <p:cNvPicPr>
            <a:picLocks noChangeAspect="1" noChangeArrowheads="1"/>
          </p:cNvPicPr>
          <p:nvPr/>
        </p:nvPicPr>
        <p:blipFill rotWithShape="1">
          <a:blip r:embed="rId3">
            <a:duotone>
              <a:schemeClr val="accent5">
                <a:shade val="45000"/>
                <a:satMod val="135000"/>
              </a:schemeClr>
              <a:prstClr val="white"/>
            </a:duotone>
            <a:extLst>
              <a:ext uri="{28A0092B-C50C-407E-A947-70E740481C1C}">
                <a14:useLocalDpi xmlns:a14="http://schemas.microsoft.com/office/drawing/2010/main" val="0"/>
              </a:ext>
            </a:extLst>
          </a:blip>
          <a:srcRect b="7276"/>
          <a:stretch/>
        </p:blipFill>
        <p:spPr bwMode="auto">
          <a:xfrm>
            <a:off x="-4556380" y="4869161"/>
            <a:ext cx="4879908" cy="967184"/>
          </a:xfrm>
          <a:prstGeom prst="rect">
            <a:avLst/>
          </a:prstGeom>
          <a:noFill/>
          <a:extLst>
            <a:ext uri="{909E8E84-426E-40DD-AFC4-6F175D3DCCD1}">
              <a14:hiddenFill xmlns:a14="http://schemas.microsoft.com/office/drawing/2010/main">
                <a:solidFill>
                  <a:srgbClr val="FFFFFF"/>
                </a:solidFill>
              </a14:hiddenFill>
            </a:ext>
          </a:extLst>
        </p:spPr>
      </p:pic>
      <p:grpSp>
        <p:nvGrpSpPr>
          <p:cNvPr id="78869" name="Group 78868"/>
          <p:cNvGrpSpPr>
            <a:grpSpLocks/>
          </p:cNvGrpSpPr>
          <p:nvPr/>
        </p:nvGrpSpPr>
        <p:grpSpPr bwMode="auto">
          <a:xfrm>
            <a:off x="4392613" y="4149725"/>
            <a:ext cx="633412" cy="741363"/>
            <a:chOff x="4392000" y="4372278"/>
            <a:chExt cx="634504" cy="742647"/>
          </a:xfrm>
        </p:grpSpPr>
        <p:sp>
          <p:nvSpPr>
            <p:cNvPr id="78864" name="Rectangle 78863"/>
            <p:cNvSpPr/>
            <p:nvPr/>
          </p:nvSpPr>
          <p:spPr>
            <a:xfrm>
              <a:off x="4512858" y="4509039"/>
              <a:ext cx="419823" cy="57567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fr-CA"/>
            </a:p>
          </p:txBody>
        </p:sp>
        <p:pic>
          <p:nvPicPr>
            <p:cNvPr id="48138" name="Picture 10" descr="https://openclipart.org/image/300px/svg_to_png/50545/34_Hotel_Icon_Near_Transit_Stop.png"/>
            <p:cNvPicPr>
              <a:picLocks noChangeAspect="1" noChangeArrowheads="1"/>
            </p:cNvPicPr>
            <p:nvPr/>
          </p:nvPicPr>
          <p:blipFill rotWithShape="1">
            <a:blip r:embed="rId4" cstate="print">
              <a:clrChange>
                <a:clrFrom>
                  <a:srgbClr val="FFFFFF"/>
                </a:clrFrom>
                <a:clrTo>
                  <a:srgbClr val="FFFFFF">
                    <a:alpha val="0"/>
                  </a:srgbClr>
                </a:clrTo>
              </a:clrChange>
              <a:duotone>
                <a:schemeClr val="accent5">
                  <a:shade val="45000"/>
                  <a:satMod val="135000"/>
                </a:schemeClr>
                <a:prstClr val="white"/>
              </a:duotone>
              <a:extLst>
                <a:ext uri="{28A0092B-C50C-407E-A947-70E740481C1C}">
                  <a14:useLocalDpi xmlns:a14="http://schemas.microsoft.com/office/drawing/2010/main" val="0"/>
                </a:ext>
              </a:extLst>
            </a:blip>
            <a:srcRect l="19515" t="6520" r="23000" b="26198"/>
            <a:stretch/>
          </p:blipFill>
          <p:spPr bwMode="auto">
            <a:xfrm>
              <a:off x="4392000" y="4372278"/>
              <a:ext cx="634504" cy="742647"/>
            </a:xfrm>
            <a:prstGeom prst="rect">
              <a:avLst/>
            </a:prstGeom>
            <a:noFill/>
            <a:extLst>
              <a:ext uri="{909E8E84-426E-40DD-AFC4-6F175D3DCCD1}">
                <a14:hiddenFill xmlns:a14="http://schemas.microsoft.com/office/drawing/2010/main">
                  <a:solidFill>
                    <a:srgbClr val="FFFFFF"/>
                  </a:solidFill>
                </a14:hiddenFill>
              </a:ext>
            </a:extLst>
          </p:spPr>
        </p:pic>
      </p:grpSp>
      <p:cxnSp>
        <p:nvCxnSpPr>
          <p:cNvPr id="7" name="Straight Connector 6"/>
          <p:cNvCxnSpPr/>
          <p:nvPr/>
        </p:nvCxnSpPr>
        <p:spPr>
          <a:xfrm>
            <a:off x="0" y="5876925"/>
            <a:ext cx="9036050" cy="0"/>
          </a:xfrm>
          <a:prstGeom prst="line">
            <a:avLst/>
          </a:prstGeom>
          <a:ln w="7620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557329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3" presetClass="path" presetSubtype="0" accel="50000" decel="50000" fill="hold" nodeType="clickEffect">
                                  <p:stCondLst>
                                    <p:cond delay="0"/>
                                  </p:stCondLst>
                                  <p:childTnLst>
                                    <p:animMotion origin="layout" path="M 3.61111E-6 -4.07407E-6 L 0.4243 0.00324 " pathEditMode="relative" rAng="0" ptsTypes="AA">
                                      <p:cBhvr>
                                        <p:cTn id="6" dur="2000" fill="hold"/>
                                        <p:tgtEl>
                                          <p:spTgt spid="48132"/>
                                        </p:tgtEl>
                                        <p:attrNameLst>
                                          <p:attrName>ppt_x</p:attrName>
                                          <p:attrName>ppt_y</p:attrName>
                                        </p:attrNameLst>
                                      </p:cBhvr>
                                      <p:rCtr x="21215" y="162"/>
                                    </p:animMotion>
                                  </p:childTnLst>
                                </p:cTn>
                              </p:par>
                              <p:par>
                                <p:cTn id="7" presetID="6" presetClass="emph" presetSubtype="0" fill="hold" nodeType="withEffect">
                                  <p:stCondLst>
                                    <p:cond delay="0"/>
                                  </p:stCondLst>
                                  <p:childTnLst>
                                    <p:animScale>
                                      <p:cBhvr>
                                        <p:cTn id="8" dur="1000" fill="hold"/>
                                        <p:tgtEl>
                                          <p:spTgt spid="78869"/>
                                        </p:tgtEl>
                                      </p:cBhvr>
                                      <p:by x="200000" y="200000"/>
                                    </p:animScale>
                                  </p:childTnLst>
                                </p:cTn>
                              </p:par>
                              <p:par>
                                <p:cTn id="9" presetID="42" presetClass="path" presetSubtype="0" accel="50000" decel="50000" fill="hold" nodeType="withEffect">
                                  <p:stCondLst>
                                    <p:cond delay="0"/>
                                  </p:stCondLst>
                                  <p:childTnLst>
                                    <p:animMotion origin="layout" path="M -5.55556E-7 -2.59259E-6 L 0.00087 0.06135 " pathEditMode="relative" rAng="0" ptsTypes="AA">
                                      <p:cBhvr>
                                        <p:cTn id="10" dur="1000" fill="hold"/>
                                        <p:tgtEl>
                                          <p:spTgt spid="78869"/>
                                        </p:tgtEl>
                                        <p:attrNameLst>
                                          <p:attrName>ppt_x</p:attrName>
                                          <p:attrName>ppt_y</p:attrName>
                                        </p:attrNameLst>
                                      </p:cBhvr>
                                      <p:rCtr x="35" y="305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a:xfrm>
            <a:off x="457200" y="152400"/>
            <a:ext cx="6934200" cy="1371600"/>
          </a:xfrm>
        </p:spPr>
        <p:txBody>
          <a:bodyPr/>
          <a:lstStyle/>
          <a:p>
            <a:pPr>
              <a:defRPr/>
            </a:pPr>
            <a:r>
              <a:rPr lang="fr-CA" altLang="fr-FR" dirty="0" smtClean="0"/>
              <a:t>Inter-blocages</a:t>
            </a:r>
            <a:endParaRPr lang="fr-CA" altLang="fr-FR" dirty="0"/>
          </a:p>
        </p:txBody>
      </p:sp>
      <p:sp>
        <p:nvSpPr>
          <p:cNvPr id="6"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277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444050B-A3DA-4F14-852A-5C9CA8660A25}" type="slidenum">
              <a:rPr lang="en-US" altLang="fr-FR" sz="1200" b="0" smtClean="0">
                <a:solidFill>
                  <a:srgbClr val="898989"/>
                </a:solidFill>
                <a:cs typeface="Arial" pitchFamily="34" charset="0"/>
              </a:rPr>
              <a:pPr>
                <a:spcBef>
                  <a:spcPct val="0"/>
                </a:spcBef>
                <a:spcAft>
                  <a:spcPct val="0"/>
                </a:spcAft>
                <a:buFontTx/>
                <a:buNone/>
              </a:pPr>
              <a:t>469</a:t>
            </a:fld>
            <a:endParaRPr lang="en-US" altLang="fr-FR" sz="1200" b="0" smtClean="0">
              <a:solidFill>
                <a:srgbClr val="898989"/>
              </a:solidFill>
              <a:cs typeface="Arial" pitchFamily="34" charset="0"/>
            </a:endParaRPr>
          </a:p>
        </p:txBody>
      </p:sp>
      <p:pic>
        <p:nvPicPr>
          <p:cNvPr id="32773" name="Picture 3" descr="of0501"/>
          <p:cNvPicPr>
            <a:picLocks noChangeAspect="1" noChangeArrowheads="1"/>
          </p:cNvPicPr>
          <p:nvPr/>
        </p:nvPicPr>
        <p:blipFill>
          <a:blip r:embed="rId3">
            <a:extLst>
              <a:ext uri="{28A0092B-C50C-407E-A947-70E740481C1C}">
                <a14:useLocalDpi xmlns:a14="http://schemas.microsoft.com/office/drawing/2010/main" val="0"/>
              </a:ext>
            </a:extLst>
          </a:blip>
          <a:srcRect l="18668"/>
          <a:stretch>
            <a:fillRect/>
          </a:stretch>
        </p:blipFill>
        <p:spPr bwMode="auto">
          <a:xfrm>
            <a:off x="2411413" y="1557338"/>
            <a:ext cx="5027612" cy="4983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74" name="TextBox 2"/>
          <p:cNvSpPr txBox="1">
            <a:spLocks noChangeArrowheads="1"/>
          </p:cNvSpPr>
          <p:nvPr/>
        </p:nvSpPr>
        <p:spPr bwMode="auto">
          <a:xfrm>
            <a:off x="107950" y="3409950"/>
            <a:ext cx="3240088"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b="0" i="1"/>
              <a:t>Classic case of traffic deadlock. This is a gridlock where not vehicle can move forward to clear the traffic jam</a:t>
            </a:r>
            <a:endParaRPr lang="fr-CA" altLang="fr-FR" sz="1400" b="0" i="1"/>
          </a:p>
        </p:txBody>
      </p:sp>
    </p:spTree>
    <p:extLst>
      <p:ext uri="{BB962C8B-B14F-4D97-AF65-F5344CB8AC3E}">
        <p14:creationId xmlns:p14="http://schemas.microsoft.com/office/powerpoint/2010/main" val="208493099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Exemple – Domaine du Problème</a:t>
            </a:r>
            <a:endParaRPr lang="fr-FR" dirty="0"/>
          </a:p>
        </p:txBody>
      </p:sp>
      <p:sp>
        <p:nvSpPr>
          <p:cNvPr id="4" name="Rectangle 3"/>
          <p:cNvSpPr/>
          <p:nvPr/>
        </p:nvSpPr>
        <p:spPr>
          <a:xfrm>
            <a:off x="2771775" y="2195513"/>
            <a:ext cx="2160588" cy="474662"/>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NombreIdentification</a:t>
            </a:r>
            <a:endParaRPr lang="fr-CA" sz="1600" dirty="0">
              <a:solidFill>
                <a:srgbClr val="000000"/>
              </a:solidFill>
            </a:endParaRPr>
          </a:p>
        </p:txBody>
      </p:sp>
      <p:sp>
        <p:nvSpPr>
          <p:cNvPr id="6" name="Rectangle 5"/>
          <p:cNvSpPr/>
          <p:nvPr/>
        </p:nvSpPr>
        <p:spPr>
          <a:xfrm>
            <a:off x="2886075" y="3409950"/>
            <a:ext cx="1966913"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CarteFinanciere</a:t>
            </a:r>
            <a:endParaRPr lang="fr-CA" sz="1600" dirty="0">
              <a:solidFill>
                <a:srgbClr val="000000"/>
              </a:solidFill>
            </a:endParaRPr>
          </a:p>
        </p:txBody>
      </p:sp>
      <p:sp>
        <p:nvSpPr>
          <p:cNvPr id="7" name="Rectangle 6"/>
          <p:cNvSpPr/>
          <p:nvPr/>
        </p:nvSpPr>
        <p:spPr>
          <a:xfrm>
            <a:off x="6242050" y="5391150"/>
            <a:ext cx="1574800"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fr-FR" sz="1600" dirty="0">
                <a:solidFill>
                  <a:srgbClr val="000000"/>
                </a:solidFill>
              </a:rPr>
              <a:t>Banque</a:t>
            </a:r>
          </a:p>
        </p:txBody>
      </p:sp>
      <p:sp>
        <p:nvSpPr>
          <p:cNvPr id="8" name="Rectangle 7"/>
          <p:cNvSpPr/>
          <p:nvPr/>
        </p:nvSpPr>
        <p:spPr>
          <a:xfrm>
            <a:off x="381000" y="3409950"/>
            <a:ext cx="1573213"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Utilisateur</a:t>
            </a:r>
            <a:endParaRPr lang="fr-CA" sz="1600" dirty="0">
              <a:solidFill>
                <a:srgbClr val="000000"/>
              </a:solidFill>
            </a:endParaRPr>
          </a:p>
        </p:txBody>
      </p:sp>
      <p:cxnSp>
        <p:nvCxnSpPr>
          <p:cNvPr id="12" name="Straight Connector 11"/>
          <p:cNvCxnSpPr>
            <a:stCxn id="8" idx="3"/>
            <a:endCxn id="6" idx="1"/>
          </p:cNvCxnSpPr>
          <p:nvPr/>
        </p:nvCxnSpPr>
        <p:spPr>
          <a:xfrm>
            <a:off x="1954213" y="3648075"/>
            <a:ext cx="931862" cy="0"/>
          </a:xfrm>
          <a:prstGeom prst="line">
            <a:avLst/>
          </a:prstGeom>
          <a:ln>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18" name="Rectangle 17"/>
          <p:cNvSpPr/>
          <p:nvPr/>
        </p:nvSpPr>
        <p:spPr>
          <a:xfrm>
            <a:off x="1954213" y="4405313"/>
            <a:ext cx="1652587"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CarteDebit</a:t>
            </a:r>
            <a:endParaRPr lang="fr-CA" sz="1600" dirty="0">
              <a:solidFill>
                <a:srgbClr val="000000"/>
              </a:solidFill>
            </a:endParaRPr>
          </a:p>
        </p:txBody>
      </p:sp>
      <p:sp>
        <p:nvSpPr>
          <p:cNvPr id="25" name="Rectangle 24"/>
          <p:cNvSpPr/>
          <p:nvPr/>
        </p:nvSpPr>
        <p:spPr>
          <a:xfrm>
            <a:off x="3908425" y="4405313"/>
            <a:ext cx="1652588"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CarteCredit</a:t>
            </a:r>
            <a:endParaRPr lang="fr-CA" sz="1600" dirty="0">
              <a:solidFill>
                <a:srgbClr val="000000"/>
              </a:solidFill>
            </a:endParaRPr>
          </a:p>
        </p:txBody>
      </p:sp>
      <p:sp>
        <p:nvSpPr>
          <p:cNvPr id="31" name="Isosceles Triangle 30"/>
          <p:cNvSpPr/>
          <p:nvPr/>
        </p:nvSpPr>
        <p:spPr>
          <a:xfrm>
            <a:off x="3790950" y="3886200"/>
            <a:ext cx="157163" cy="123825"/>
          </a:xfrm>
          <a:prstGeom prst="triangle">
            <a:avLst/>
          </a:prstGeom>
        </p:spPr>
        <p:style>
          <a:lnRef idx="1">
            <a:schemeClr val="accent1"/>
          </a:lnRef>
          <a:fillRef idx="0">
            <a:schemeClr val="accent1"/>
          </a:fillRef>
          <a:effectRef idx="0">
            <a:schemeClr val="accent1"/>
          </a:effectRef>
          <a:fontRef idx="minor">
            <a:schemeClr val="tx1"/>
          </a:fontRef>
        </p:style>
        <p:txBody>
          <a:bodyPr anchor="ctr"/>
          <a:lstStyle/>
          <a:p>
            <a:pPr algn="ctr" fontAlgn="base">
              <a:spcBef>
                <a:spcPct val="0"/>
              </a:spcBef>
              <a:spcAft>
                <a:spcPct val="0"/>
              </a:spcAft>
              <a:defRPr/>
            </a:pPr>
            <a:endParaRPr lang="fr-CA" sz="2400">
              <a:solidFill>
                <a:srgbClr val="000000"/>
              </a:solidFill>
            </a:endParaRPr>
          </a:p>
        </p:txBody>
      </p:sp>
      <p:cxnSp>
        <p:nvCxnSpPr>
          <p:cNvPr id="33" name="Elbow Connector 32"/>
          <p:cNvCxnSpPr>
            <a:stCxn id="31" idx="3"/>
            <a:endCxn id="18" idx="0"/>
          </p:cNvCxnSpPr>
          <p:nvPr/>
        </p:nvCxnSpPr>
        <p:spPr>
          <a:xfrm rot="5400000">
            <a:off x="3127375" y="3663950"/>
            <a:ext cx="395288" cy="1087438"/>
          </a:xfrm>
          <a:prstGeom prst="bentConnector3">
            <a:avLst>
              <a:gd name="adj1" fmla="val 50000"/>
            </a:avLst>
          </a:prstGeom>
        </p:spPr>
        <p:style>
          <a:lnRef idx="1">
            <a:schemeClr val="accent1"/>
          </a:lnRef>
          <a:fillRef idx="0">
            <a:schemeClr val="accent1"/>
          </a:fillRef>
          <a:effectRef idx="0">
            <a:schemeClr val="accent1"/>
          </a:effectRef>
          <a:fontRef idx="minor">
            <a:schemeClr val="tx1"/>
          </a:fontRef>
        </p:style>
      </p:cxnSp>
      <p:cxnSp>
        <p:nvCxnSpPr>
          <p:cNvPr id="38" name="Elbow Connector 37"/>
          <p:cNvCxnSpPr>
            <a:stCxn id="31" idx="3"/>
            <a:endCxn id="25" idx="0"/>
          </p:cNvCxnSpPr>
          <p:nvPr/>
        </p:nvCxnSpPr>
        <p:spPr>
          <a:xfrm rot="16200000" flipH="1">
            <a:off x="4103688" y="3775075"/>
            <a:ext cx="395288" cy="865187"/>
          </a:xfrm>
          <a:prstGeom prst="bentConnector3">
            <a:avLst/>
          </a:prstGeom>
        </p:spPr>
        <p:style>
          <a:lnRef idx="1">
            <a:schemeClr val="accent1"/>
          </a:lnRef>
          <a:fillRef idx="0">
            <a:schemeClr val="accent1"/>
          </a:fillRef>
          <a:effectRef idx="0">
            <a:schemeClr val="accent1"/>
          </a:effectRef>
          <a:fontRef idx="minor">
            <a:schemeClr val="tx1"/>
          </a:fontRef>
        </p:style>
      </p:cxnSp>
      <p:sp>
        <p:nvSpPr>
          <p:cNvPr id="39" name="Rectangle 38"/>
          <p:cNvSpPr/>
          <p:nvPr/>
        </p:nvSpPr>
        <p:spPr>
          <a:xfrm>
            <a:off x="6045200" y="3409950"/>
            <a:ext cx="1968500"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fr-FR" sz="1600" dirty="0" err="1">
                <a:solidFill>
                  <a:srgbClr val="000000"/>
                </a:solidFill>
              </a:rPr>
              <a:t>CompteBancaire</a:t>
            </a:r>
            <a:endParaRPr lang="fr-FR" sz="1600" dirty="0">
              <a:solidFill>
                <a:srgbClr val="000000"/>
              </a:solidFill>
            </a:endParaRPr>
          </a:p>
        </p:txBody>
      </p:sp>
      <p:cxnSp>
        <p:nvCxnSpPr>
          <p:cNvPr id="41" name="Straight Connector 40"/>
          <p:cNvCxnSpPr>
            <a:stCxn id="6" idx="3"/>
            <a:endCxn id="39" idx="1"/>
          </p:cNvCxnSpPr>
          <p:nvPr/>
        </p:nvCxnSpPr>
        <p:spPr>
          <a:xfrm>
            <a:off x="4852988" y="3648075"/>
            <a:ext cx="1192212" cy="0"/>
          </a:xfrm>
          <a:prstGeom prst="line">
            <a:avLst/>
          </a:prstGeom>
          <a:ln w="12700">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a:stCxn id="7" idx="0"/>
            <a:endCxn id="39" idx="2"/>
          </p:cNvCxnSpPr>
          <p:nvPr/>
        </p:nvCxnSpPr>
        <p:spPr>
          <a:xfrm flipV="1">
            <a:off x="7029450" y="3886200"/>
            <a:ext cx="0" cy="1504950"/>
          </a:xfrm>
          <a:prstGeom prst="line">
            <a:avLst/>
          </a:prstGeom>
        </p:spPr>
        <p:style>
          <a:lnRef idx="1">
            <a:schemeClr val="accent1"/>
          </a:lnRef>
          <a:fillRef idx="0">
            <a:schemeClr val="accent1"/>
          </a:fillRef>
          <a:effectRef idx="0">
            <a:schemeClr val="accent1"/>
          </a:effectRef>
          <a:fontRef idx="minor">
            <a:schemeClr val="tx1"/>
          </a:fontRef>
        </p:style>
      </p:cxnSp>
      <p:cxnSp>
        <p:nvCxnSpPr>
          <p:cNvPr id="47" name="Straight Arrow Connector 46"/>
          <p:cNvCxnSpPr>
            <a:stCxn id="70" idx="3"/>
            <a:endCxn id="7" idx="1"/>
          </p:cNvCxnSpPr>
          <p:nvPr/>
        </p:nvCxnSpPr>
        <p:spPr>
          <a:xfrm>
            <a:off x="5249863" y="5629275"/>
            <a:ext cx="992187" cy="0"/>
          </a:xfrm>
          <a:prstGeom prst="straightConnector1">
            <a:avLst/>
          </a:prstGeom>
          <a:ln>
            <a:headEnd type="none" w="med" len="med"/>
            <a:tailEnd type="arrow" w="med" len="med"/>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a:stCxn id="6" idx="0"/>
            <a:endCxn id="4" idx="2"/>
          </p:cNvCxnSpPr>
          <p:nvPr/>
        </p:nvCxnSpPr>
        <p:spPr>
          <a:xfrm flipH="1" flipV="1">
            <a:off x="3851275" y="2670175"/>
            <a:ext cx="17463" cy="739775"/>
          </a:xfrm>
          <a:prstGeom prst="straightConnector1">
            <a:avLst/>
          </a:prstGeom>
          <a:ln>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35858" name="TextBox 53"/>
          <p:cNvSpPr txBox="1">
            <a:spLocks noChangeArrowheads="1"/>
          </p:cNvSpPr>
          <p:nvPr/>
        </p:nvSpPr>
        <p:spPr bwMode="auto">
          <a:xfrm>
            <a:off x="2552700" y="3419475"/>
            <a:ext cx="35560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200" b="0" smtClean="0">
                <a:solidFill>
                  <a:srgbClr val="000000"/>
                </a:solidFill>
                <a:latin typeface="Times New Roman" pitchFamily="18" charset="0"/>
              </a:rPr>
              <a:t>*</a:t>
            </a:r>
            <a:endParaRPr lang="fr-CA" altLang="fr-FR" sz="1200" b="0" smtClean="0">
              <a:solidFill>
                <a:srgbClr val="000000"/>
              </a:solidFill>
              <a:latin typeface="Times New Roman" pitchFamily="18" charset="0"/>
            </a:endParaRPr>
          </a:p>
        </p:txBody>
      </p:sp>
      <p:sp>
        <p:nvSpPr>
          <p:cNvPr id="35859" name="TextBox 54"/>
          <p:cNvSpPr txBox="1">
            <a:spLocks noChangeArrowheads="1"/>
          </p:cNvSpPr>
          <p:nvPr/>
        </p:nvSpPr>
        <p:spPr bwMode="auto">
          <a:xfrm>
            <a:off x="3921125" y="2763838"/>
            <a:ext cx="315913"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200" b="0" smtClean="0">
                <a:solidFill>
                  <a:srgbClr val="000000"/>
                </a:solidFill>
                <a:latin typeface="Times New Roman" pitchFamily="18" charset="0"/>
              </a:rPr>
              <a:t>1</a:t>
            </a:r>
            <a:endParaRPr lang="fr-CA" altLang="fr-FR" sz="1200" b="0" smtClean="0">
              <a:solidFill>
                <a:srgbClr val="000000"/>
              </a:solidFill>
              <a:latin typeface="Times New Roman" pitchFamily="18" charset="0"/>
            </a:endParaRPr>
          </a:p>
        </p:txBody>
      </p:sp>
      <p:sp>
        <p:nvSpPr>
          <p:cNvPr id="35860" name="TextBox 62"/>
          <p:cNvSpPr txBox="1">
            <a:spLocks noChangeArrowheads="1"/>
          </p:cNvSpPr>
          <p:nvPr/>
        </p:nvSpPr>
        <p:spPr bwMode="auto">
          <a:xfrm>
            <a:off x="5561013" y="3394075"/>
            <a:ext cx="452437"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200" b="0" smtClean="0">
                <a:solidFill>
                  <a:srgbClr val="000000"/>
                </a:solidFill>
                <a:latin typeface="Times New Roman" pitchFamily="18" charset="0"/>
              </a:rPr>
              <a:t>1..2</a:t>
            </a:r>
            <a:endParaRPr lang="fr-CA" altLang="fr-FR" sz="1200" b="0" smtClean="0">
              <a:solidFill>
                <a:srgbClr val="000000"/>
              </a:solidFill>
              <a:latin typeface="Times New Roman" pitchFamily="18" charset="0"/>
            </a:endParaRPr>
          </a:p>
        </p:txBody>
      </p:sp>
      <p:sp>
        <p:nvSpPr>
          <p:cNvPr id="35861" name="TextBox 63"/>
          <p:cNvSpPr txBox="1">
            <a:spLocks noChangeArrowheads="1"/>
          </p:cNvSpPr>
          <p:nvPr/>
        </p:nvSpPr>
        <p:spPr bwMode="auto">
          <a:xfrm>
            <a:off x="7029450" y="3886200"/>
            <a:ext cx="452438"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200" b="0" smtClean="0">
                <a:solidFill>
                  <a:srgbClr val="000000"/>
                </a:solidFill>
                <a:latin typeface="Times New Roman" pitchFamily="18" charset="0"/>
              </a:rPr>
              <a:t>*</a:t>
            </a:r>
            <a:endParaRPr lang="fr-CA" altLang="fr-FR" sz="1200" b="0" smtClean="0">
              <a:solidFill>
                <a:srgbClr val="000000"/>
              </a:solidFill>
              <a:latin typeface="Times New Roman" pitchFamily="18" charset="0"/>
            </a:endParaRPr>
          </a:p>
        </p:txBody>
      </p:sp>
      <p:sp>
        <p:nvSpPr>
          <p:cNvPr id="35862" name="TextBox 64"/>
          <p:cNvSpPr txBox="1">
            <a:spLocks noChangeArrowheads="1"/>
          </p:cNvSpPr>
          <p:nvPr/>
        </p:nvSpPr>
        <p:spPr bwMode="auto">
          <a:xfrm>
            <a:off x="7029450" y="5119688"/>
            <a:ext cx="452438"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200" b="0" smtClean="0">
                <a:solidFill>
                  <a:srgbClr val="000000"/>
                </a:solidFill>
                <a:latin typeface="Times New Roman" pitchFamily="18" charset="0"/>
              </a:rPr>
              <a:t>1</a:t>
            </a:r>
            <a:endParaRPr lang="fr-CA" altLang="fr-FR" sz="1200" b="0" smtClean="0">
              <a:solidFill>
                <a:srgbClr val="000000"/>
              </a:solidFill>
              <a:latin typeface="Times New Roman" pitchFamily="18" charset="0"/>
            </a:endParaRPr>
          </a:p>
        </p:txBody>
      </p:sp>
      <p:sp>
        <p:nvSpPr>
          <p:cNvPr id="35863" name="TextBox 65"/>
          <p:cNvSpPr txBox="1">
            <a:spLocks noChangeArrowheads="1"/>
          </p:cNvSpPr>
          <p:nvPr/>
        </p:nvSpPr>
        <p:spPr bwMode="auto">
          <a:xfrm>
            <a:off x="5776913" y="5365750"/>
            <a:ext cx="4524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200" b="0" smtClean="0">
                <a:solidFill>
                  <a:srgbClr val="000000"/>
                </a:solidFill>
                <a:latin typeface="Times New Roman" pitchFamily="18" charset="0"/>
              </a:rPr>
              <a:t>1..*</a:t>
            </a:r>
            <a:endParaRPr lang="fr-CA" altLang="fr-FR" sz="1200" b="0" smtClean="0">
              <a:solidFill>
                <a:srgbClr val="000000"/>
              </a:solidFill>
              <a:latin typeface="Times New Roman" pitchFamily="18" charset="0"/>
            </a:endParaRPr>
          </a:p>
        </p:txBody>
      </p:sp>
      <p:sp>
        <p:nvSpPr>
          <p:cNvPr id="70" name="Rectangle 69"/>
          <p:cNvSpPr/>
          <p:nvPr/>
        </p:nvSpPr>
        <p:spPr>
          <a:xfrm>
            <a:off x="3441700" y="5391150"/>
            <a:ext cx="1808163" cy="4762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r>
              <a:rPr lang="en-CA" sz="1600" dirty="0" err="1">
                <a:solidFill>
                  <a:srgbClr val="000000"/>
                </a:solidFill>
              </a:rPr>
              <a:t>TerminalPdv</a:t>
            </a:r>
            <a:endParaRPr lang="fr-CA" sz="1600" dirty="0">
              <a:solidFill>
                <a:srgbClr val="000000"/>
              </a:solidFill>
            </a:endParaRPr>
          </a:p>
        </p:txBody>
      </p:sp>
      <p:sp>
        <p:nvSpPr>
          <p:cNvPr id="35865" name="TextBox 73"/>
          <p:cNvSpPr txBox="1">
            <a:spLocks noChangeArrowheads="1"/>
          </p:cNvSpPr>
          <p:nvPr/>
        </p:nvSpPr>
        <p:spPr bwMode="auto">
          <a:xfrm>
            <a:off x="4860925" y="3357563"/>
            <a:ext cx="35401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fontAlgn="base" hangingPunct="1">
              <a:spcBef>
                <a:spcPct val="0"/>
              </a:spcBef>
              <a:spcAft>
                <a:spcPct val="0"/>
              </a:spcAft>
              <a:buFontTx/>
              <a:buNone/>
            </a:pPr>
            <a:r>
              <a:rPr lang="en-CA" altLang="fr-FR" sz="1200" b="0" smtClean="0">
                <a:solidFill>
                  <a:srgbClr val="000000"/>
                </a:solidFill>
                <a:latin typeface="Times New Roman" pitchFamily="18" charset="0"/>
              </a:rPr>
              <a:t>*</a:t>
            </a:r>
            <a:endParaRPr lang="fr-CA" altLang="fr-FR" sz="1200" b="0" smtClean="0">
              <a:solidFill>
                <a:srgbClr val="000000"/>
              </a:solidFill>
              <a:latin typeface="Times New Roman" pitchFamily="18" charset="0"/>
            </a:endParaRPr>
          </a:p>
        </p:txBody>
      </p:sp>
      <p:sp>
        <p:nvSpPr>
          <p:cNvPr id="35866" name="Footer Placeholder 2"/>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5" name="Slide Number Placeholder 4"/>
          <p:cNvSpPr>
            <a:spLocks noGrp="1"/>
          </p:cNvSpPr>
          <p:nvPr>
            <p:ph type="sldNum" sz="quarter" idx="10"/>
          </p:nvPr>
        </p:nvSpPr>
        <p:spPr/>
        <p:txBody>
          <a:bodyPr/>
          <a:lstStyle/>
          <a:p>
            <a:pPr>
              <a:defRPr/>
            </a:pPr>
            <a:fld id="{8BC009EB-D264-4D19-AB04-06E6093917A8}" type="slidenum">
              <a:rPr lang="fr-CA" smtClean="0">
                <a:solidFill>
                  <a:srgbClr val="000000">
                    <a:tint val="75000"/>
                  </a:srgbClr>
                </a:solidFill>
              </a:rPr>
              <a:pPr>
                <a:defRPr/>
              </a:pPr>
              <a:t>47</a:t>
            </a:fld>
            <a:endParaRPr lang="fr-CA">
              <a:solidFill>
                <a:srgbClr val="000000">
                  <a:tint val="75000"/>
                </a:srgbClr>
              </a:solidFill>
            </a:endParaRPr>
          </a:p>
        </p:txBody>
      </p:sp>
    </p:spTree>
    <p:extLst>
      <p:ext uri="{BB962C8B-B14F-4D97-AF65-F5344CB8AC3E}">
        <p14:creationId xmlns:p14="http://schemas.microsoft.com/office/powerpoint/2010/main" val="1459359667"/>
      </p:ext>
    </p:extLst>
  </p:cSld>
  <p:clrMapOvr>
    <a:masterClrMapping/>
  </p:clrMapOvr>
  <p:timing>
    <p:tnLst>
      <p:par>
        <p:cTn id="1" dur="indefinite" restart="never" nodeType="tmRoot"/>
      </p:par>
    </p:tn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Rectangle 2"/>
          <p:cNvSpPr>
            <a:spLocks noGrp="1" noChangeArrowheads="1"/>
          </p:cNvSpPr>
          <p:nvPr>
            <p:ph type="title"/>
          </p:nvPr>
        </p:nvSpPr>
        <p:spPr>
          <a:xfrm>
            <a:off x="457200" y="152400"/>
            <a:ext cx="6934200" cy="1371600"/>
          </a:xfrm>
        </p:spPr>
        <p:txBody>
          <a:bodyPr/>
          <a:lstStyle/>
          <a:p>
            <a:pPr>
              <a:defRPr/>
            </a:pPr>
            <a:r>
              <a:rPr lang="fr-CA" altLang="fr-FR" dirty="0" smtClean="0"/>
              <a:t>Conditions pour un inter-blocage</a:t>
            </a:r>
            <a:endParaRPr lang="fr-CA" altLang="fr-FR" dirty="0"/>
          </a:p>
        </p:txBody>
      </p:sp>
      <p:sp>
        <p:nvSpPr>
          <p:cNvPr id="70659" name="Rectangle 3"/>
          <p:cNvSpPr>
            <a:spLocks noGrp="1" noChangeArrowheads="1"/>
          </p:cNvSpPr>
          <p:nvPr>
            <p:ph idx="1"/>
          </p:nvPr>
        </p:nvSpPr>
        <p:spPr/>
        <p:txBody>
          <a:bodyPr/>
          <a:lstStyle/>
          <a:p>
            <a:pPr>
              <a:lnSpc>
                <a:spcPct val="90000"/>
              </a:lnSpc>
            </a:pPr>
            <a:r>
              <a:rPr lang="fr-CA" altLang="fr-FR" sz="1800" smtClean="0">
                <a:solidFill>
                  <a:schemeClr val="tx2"/>
                </a:solidFill>
              </a:rPr>
              <a:t>Exclusion mutuelle: </a:t>
            </a:r>
            <a:r>
              <a:rPr lang="fr-CA" altLang="fr-FR" sz="1800" smtClean="0"/>
              <a:t>le fait de permettre à un seul processus d’avoir accès à une ressource dédiée</a:t>
            </a:r>
          </a:p>
          <a:p>
            <a:pPr>
              <a:lnSpc>
                <a:spcPct val="90000"/>
              </a:lnSpc>
            </a:pPr>
            <a:endParaRPr lang="fr-CA" altLang="fr-FR" sz="1800" smtClean="0"/>
          </a:p>
          <a:p>
            <a:pPr>
              <a:lnSpc>
                <a:spcPct val="90000"/>
              </a:lnSpc>
            </a:pPr>
            <a:r>
              <a:rPr lang="fr-CA" altLang="fr-FR" sz="1800" smtClean="0">
                <a:solidFill>
                  <a:schemeClr val="tx2"/>
                </a:solidFill>
              </a:rPr>
              <a:t>Tenir-et-attendre: </a:t>
            </a:r>
            <a:r>
              <a:rPr lang="fr-CA" altLang="fr-FR" sz="1800" smtClean="0"/>
              <a:t>il doit y avoir un processus qui tiens au moins une ressource et attend d’acquérir des ressources additionnelles qui sont couramment tenus par d’autres processus</a:t>
            </a:r>
          </a:p>
          <a:p>
            <a:pPr>
              <a:lnSpc>
                <a:spcPct val="90000"/>
              </a:lnSpc>
            </a:pPr>
            <a:endParaRPr lang="fr-CA" altLang="fr-FR" sz="1800" smtClean="0">
              <a:solidFill>
                <a:schemeClr val="tx2"/>
              </a:solidFill>
            </a:endParaRPr>
          </a:p>
          <a:p>
            <a:pPr>
              <a:lnSpc>
                <a:spcPct val="90000"/>
              </a:lnSpc>
            </a:pPr>
            <a:r>
              <a:rPr lang="fr-CA" altLang="fr-FR" sz="1800" smtClean="0">
                <a:solidFill>
                  <a:schemeClr val="tx2"/>
                </a:solidFill>
              </a:rPr>
              <a:t>Pas de préemption:</a:t>
            </a:r>
            <a:r>
              <a:rPr lang="fr-CA" altLang="fr-FR" sz="1800" smtClean="0"/>
              <a:t> le manque de réallocation temporaire de ressources, peut être relâchée volontairement seulement</a:t>
            </a:r>
          </a:p>
          <a:p>
            <a:pPr>
              <a:lnSpc>
                <a:spcPct val="90000"/>
              </a:lnSpc>
            </a:pPr>
            <a:endParaRPr lang="fr-CA" altLang="fr-FR" sz="1800" smtClean="0">
              <a:solidFill>
                <a:schemeClr val="tx2"/>
              </a:solidFill>
            </a:endParaRPr>
          </a:p>
          <a:p>
            <a:pPr>
              <a:lnSpc>
                <a:spcPct val="90000"/>
              </a:lnSpc>
            </a:pPr>
            <a:r>
              <a:rPr lang="fr-CA" altLang="fr-FR" sz="1800" smtClean="0">
                <a:solidFill>
                  <a:schemeClr val="tx2"/>
                </a:solidFill>
              </a:rPr>
              <a:t>Attente circulaire: </a:t>
            </a:r>
            <a:r>
              <a:rPr lang="fr-CA" altLang="fr-FR" sz="1800" smtClean="0"/>
              <a:t>chaque processus impliqué dans l’impasse attend un autre processus de relâcher volontairement la ressource</a:t>
            </a:r>
            <a:endParaRPr lang="fr-CA" altLang="fr-FR" sz="1600" smtClean="0"/>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379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0313F2F-1CF0-4653-9839-D10BBB3D0A3C}" type="slidenum">
              <a:rPr lang="en-US" altLang="fr-FR" sz="1200" b="0" smtClean="0">
                <a:solidFill>
                  <a:srgbClr val="898989"/>
                </a:solidFill>
                <a:cs typeface="Arial" pitchFamily="34" charset="0"/>
              </a:rPr>
              <a:pPr>
                <a:spcBef>
                  <a:spcPct val="0"/>
                </a:spcBef>
                <a:spcAft>
                  <a:spcPct val="0"/>
                </a:spcAft>
                <a:buFontTx/>
                <a:buNone/>
              </a:pPr>
              <a:t>470</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1593207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0659">
                                            <p:txEl>
                                              <p:pRg st="0" end="0"/>
                                            </p:txEl>
                                          </p:spTgt>
                                        </p:tgtEl>
                                        <p:attrNameLst>
                                          <p:attrName>style.visibility</p:attrName>
                                        </p:attrNameLst>
                                      </p:cBhvr>
                                      <p:to>
                                        <p:strVal val="visible"/>
                                      </p:to>
                                    </p:set>
                                    <p:animEffect transition="in" filter="fade">
                                      <p:cBhvr>
                                        <p:cTn id="7" dur="500"/>
                                        <p:tgtEl>
                                          <p:spTgt spid="7065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70659">
                                            <p:txEl>
                                              <p:pRg st="2" end="2"/>
                                            </p:txEl>
                                          </p:spTgt>
                                        </p:tgtEl>
                                        <p:attrNameLst>
                                          <p:attrName>style.visibility</p:attrName>
                                        </p:attrNameLst>
                                      </p:cBhvr>
                                      <p:to>
                                        <p:strVal val="visible"/>
                                      </p:to>
                                    </p:set>
                                    <p:animEffect transition="in" filter="fade">
                                      <p:cBhvr>
                                        <p:cTn id="12" dur="500"/>
                                        <p:tgtEl>
                                          <p:spTgt spid="70659">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70659">
                                            <p:txEl>
                                              <p:pRg st="4" end="4"/>
                                            </p:txEl>
                                          </p:spTgt>
                                        </p:tgtEl>
                                        <p:attrNameLst>
                                          <p:attrName>style.visibility</p:attrName>
                                        </p:attrNameLst>
                                      </p:cBhvr>
                                      <p:to>
                                        <p:strVal val="visible"/>
                                      </p:to>
                                    </p:set>
                                    <p:animEffect transition="in" filter="fade">
                                      <p:cBhvr>
                                        <p:cTn id="17" dur="500"/>
                                        <p:tgtEl>
                                          <p:spTgt spid="70659">
                                            <p:txEl>
                                              <p:pRg st="4" end="4"/>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70659">
                                            <p:txEl>
                                              <p:pRg st="6" end="6"/>
                                            </p:txEl>
                                          </p:spTgt>
                                        </p:tgtEl>
                                        <p:attrNameLst>
                                          <p:attrName>style.visibility</p:attrName>
                                        </p:attrNameLst>
                                      </p:cBhvr>
                                      <p:to>
                                        <p:strVal val="visible"/>
                                      </p:to>
                                    </p:set>
                                    <p:animEffect transition="in" filter="fade">
                                      <p:cBhvr>
                                        <p:cTn id="22" dur="500"/>
                                        <p:tgtEl>
                                          <p:spTgt spid="70659">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8" name="Rectangle 1030"/>
          <p:cNvSpPr>
            <a:spLocks noGrp="1" noChangeArrowheads="1"/>
          </p:cNvSpPr>
          <p:nvPr>
            <p:ph type="title"/>
          </p:nvPr>
        </p:nvSpPr>
        <p:spPr>
          <a:xfrm>
            <a:off x="457200" y="152400"/>
            <a:ext cx="6934200" cy="1371600"/>
          </a:xfrm>
        </p:spPr>
        <p:txBody>
          <a:bodyPr/>
          <a:lstStyle/>
          <a:p>
            <a:pPr>
              <a:defRPr/>
            </a:pPr>
            <a:r>
              <a:rPr lang="fr-CA" altLang="fr-FR" dirty="0" smtClean="0"/>
              <a:t>Exemple d’inter-blocage</a:t>
            </a:r>
            <a:endParaRPr lang="fr-CA" altLang="fr-FR" dirty="0"/>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482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F78F741-4D91-452F-99B4-5ADF077FDF66}" type="slidenum">
              <a:rPr lang="en-US" altLang="fr-FR" sz="1200" b="0" smtClean="0">
                <a:solidFill>
                  <a:srgbClr val="898989"/>
                </a:solidFill>
                <a:cs typeface="Arial" pitchFamily="34" charset="0"/>
              </a:rPr>
              <a:pPr>
                <a:spcBef>
                  <a:spcPct val="0"/>
                </a:spcBef>
                <a:spcAft>
                  <a:spcPct val="0"/>
                </a:spcAft>
                <a:buFontTx/>
                <a:buNone/>
              </a:pPr>
              <a:t>471</a:t>
            </a:fld>
            <a:endParaRPr lang="en-US" altLang="fr-FR" sz="1200" b="0" smtClean="0">
              <a:solidFill>
                <a:srgbClr val="898989"/>
              </a:solidFill>
              <a:cs typeface="Arial" pitchFamily="34" charset="0"/>
            </a:endParaRPr>
          </a:p>
        </p:txBody>
      </p:sp>
      <p:sp>
        <p:nvSpPr>
          <p:cNvPr id="34821" name="Content Placeholder 2"/>
          <p:cNvSpPr>
            <a:spLocks noGrp="1"/>
          </p:cNvSpPr>
          <p:nvPr>
            <p:ph idx="1"/>
          </p:nvPr>
        </p:nvSpPr>
        <p:spPr>
          <a:xfrm>
            <a:off x="457200" y="1752600"/>
            <a:ext cx="7620000" cy="452438"/>
          </a:xfrm>
        </p:spPr>
        <p:txBody>
          <a:bodyPr/>
          <a:lstStyle/>
          <a:p>
            <a:r>
              <a:rPr lang="en-CA" altLang="fr-FR" b="0" smtClean="0">
                <a:latin typeface="Courier New" pitchFamily="49" charset="0"/>
                <a:cs typeface="Courier New" pitchFamily="49" charset="0"/>
              </a:rPr>
              <a:t>BinarySemaphore s1, s2;</a:t>
            </a:r>
          </a:p>
          <a:p>
            <a:endParaRPr lang="en-CA" altLang="fr-FR" b="0" smtClean="0">
              <a:latin typeface="Courier New" pitchFamily="49" charset="0"/>
              <a:cs typeface="Courier New" pitchFamily="49" charset="0"/>
            </a:endParaRPr>
          </a:p>
        </p:txBody>
      </p:sp>
      <p:sp>
        <p:nvSpPr>
          <p:cNvPr id="34822" name="TextBox 6"/>
          <p:cNvSpPr txBox="1">
            <a:spLocks noChangeArrowheads="1"/>
          </p:cNvSpPr>
          <p:nvPr/>
        </p:nvSpPr>
        <p:spPr bwMode="auto">
          <a:xfrm>
            <a:off x="323850" y="2492375"/>
            <a:ext cx="4176713" cy="258603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a:latin typeface="Courier New" pitchFamily="49" charset="0"/>
                <a:cs typeface="Courier New" pitchFamily="49" charset="0"/>
              </a:rPr>
              <a:t>Task</a:t>
            </a:r>
            <a:r>
              <a:rPr lang="en-CA" altLang="fr-FR" sz="1800" b="0">
                <a:latin typeface="Courier New" pitchFamily="49" charset="0"/>
                <a:cs typeface="Courier New" pitchFamily="49" charset="0"/>
              </a:rPr>
              <a:t> A:</a:t>
            </a:r>
          </a:p>
          <a:p>
            <a:pPr>
              <a:spcBef>
                <a:spcPct val="0"/>
              </a:spcBef>
              <a:spcAft>
                <a:spcPct val="0"/>
              </a:spcAft>
              <a:buFontTx/>
              <a:buNone/>
            </a:pPr>
            <a:r>
              <a:rPr lang="en-CA" altLang="fr-FR" sz="1800" b="0">
                <a:latin typeface="Courier New" pitchFamily="49" charset="0"/>
                <a:cs typeface="Courier New" pitchFamily="49" charset="0"/>
              </a:rPr>
              <a:t>   wait(s1)</a:t>
            </a:r>
          </a:p>
          <a:p>
            <a:pPr>
              <a:spcBef>
                <a:spcPct val="0"/>
              </a:spcBef>
              <a:spcAft>
                <a:spcPct val="0"/>
              </a:spcAft>
              <a:buFontTx/>
              <a:buNone/>
            </a:pPr>
            <a:r>
              <a:rPr lang="en-CA" altLang="fr-FR" sz="1800" b="0">
                <a:latin typeface="Courier New" pitchFamily="49" charset="0"/>
                <a:cs typeface="Courier New" pitchFamily="49" charset="0"/>
              </a:rPr>
              <a:t>      </a:t>
            </a:r>
            <a:r>
              <a:rPr lang="en-CA" altLang="fr-FR" sz="1800">
                <a:latin typeface="Courier New" pitchFamily="49" charset="0"/>
                <a:cs typeface="Courier New" pitchFamily="49" charset="0"/>
              </a:rPr>
              <a:t>// access resource 1</a:t>
            </a:r>
          </a:p>
          <a:p>
            <a:pPr>
              <a:spcBef>
                <a:spcPct val="0"/>
              </a:spcBef>
              <a:spcAft>
                <a:spcPct val="0"/>
              </a:spcAft>
              <a:buFontTx/>
              <a:buNone/>
            </a:pPr>
            <a:r>
              <a:rPr lang="en-CA" altLang="fr-FR" sz="1800" b="0">
                <a:latin typeface="Courier New" pitchFamily="49" charset="0"/>
                <a:cs typeface="Courier New" pitchFamily="49" charset="0"/>
              </a:rPr>
              <a:t>      wait (s2)</a:t>
            </a:r>
          </a:p>
          <a:p>
            <a:pPr>
              <a:spcBef>
                <a:spcPct val="0"/>
              </a:spcBef>
              <a:spcAft>
                <a:spcPct val="0"/>
              </a:spcAft>
              <a:buFontTx/>
              <a:buNone/>
            </a:pPr>
            <a:r>
              <a:rPr lang="en-CA" altLang="fr-FR" sz="1800" b="0">
                <a:latin typeface="Courier New" pitchFamily="49" charset="0"/>
                <a:cs typeface="Courier New" pitchFamily="49" charset="0"/>
              </a:rPr>
              <a:t>         </a:t>
            </a:r>
            <a:r>
              <a:rPr lang="en-CA" altLang="fr-FR" sz="1800">
                <a:latin typeface="Courier New" pitchFamily="49" charset="0"/>
                <a:cs typeface="Courier New" pitchFamily="49" charset="0"/>
              </a:rPr>
              <a:t>// access resource 2</a:t>
            </a:r>
          </a:p>
          <a:p>
            <a:pPr>
              <a:spcBef>
                <a:spcPct val="0"/>
              </a:spcBef>
              <a:spcAft>
                <a:spcPct val="0"/>
              </a:spcAft>
              <a:buFontTx/>
              <a:buNone/>
            </a:pPr>
            <a:r>
              <a:rPr lang="en-CA" altLang="fr-FR" sz="1800" b="0">
                <a:latin typeface="Courier New" pitchFamily="49" charset="0"/>
                <a:cs typeface="Courier New" pitchFamily="49" charset="0"/>
              </a:rPr>
              <a:t>      release(s2)</a:t>
            </a:r>
          </a:p>
          <a:p>
            <a:pPr>
              <a:spcBef>
                <a:spcPct val="0"/>
              </a:spcBef>
              <a:spcAft>
                <a:spcPct val="0"/>
              </a:spcAft>
              <a:buFontTx/>
              <a:buNone/>
            </a:pPr>
            <a:r>
              <a:rPr lang="en-CA" altLang="fr-FR" sz="1800" b="0">
                <a:latin typeface="Courier New" pitchFamily="49" charset="0"/>
                <a:cs typeface="Courier New" pitchFamily="49" charset="0"/>
              </a:rPr>
              <a:t>   release(s1)</a:t>
            </a:r>
          </a:p>
          <a:p>
            <a:pPr>
              <a:spcBef>
                <a:spcPct val="0"/>
              </a:spcBef>
              <a:spcAft>
                <a:spcPct val="0"/>
              </a:spcAft>
              <a:buFontTx/>
              <a:buNone/>
            </a:pPr>
            <a:r>
              <a:rPr lang="en-CA" altLang="fr-FR" sz="1800">
                <a:latin typeface="Courier New" pitchFamily="49" charset="0"/>
                <a:cs typeface="Courier New" pitchFamily="49" charset="0"/>
              </a:rPr>
              <a:t>end task</a:t>
            </a:r>
            <a:endParaRPr lang="fr-CA" altLang="fr-FR" sz="1800">
              <a:latin typeface="Courier New" pitchFamily="49" charset="0"/>
              <a:cs typeface="Courier New" pitchFamily="49" charset="0"/>
            </a:endParaRPr>
          </a:p>
          <a:p>
            <a:pPr>
              <a:spcBef>
                <a:spcPct val="0"/>
              </a:spcBef>
              <a:spcAft>
                <a:spcPct val="0"/>
              </a:spcAft>
              <a:buFontTx/>
              <a:buNone/>
            </a:pPr>
            <a:endParaRPr lang="fr-CA" altLang="fr-FR" sz="1800" b="0"/>
          </a:p>
        </p:txBody>
      </p:sp>
      <p:sp>
        <p:nvSpPr>
          <p:cNvPr id="34823" name="TextBox 7"/>
          <p:cNvSpPr txBox="1">
            <a:spLocks noChangeArrowheads="1"/>
          </p:cNvSpPr>
          <p:nvPr/>
        </p:nvSpPr>
        <p:spPr bwMode="auto">
          <a:xfrm>
            <a:off x="4643438" y="2492375"/>
            <a:ext cx="4160837" cy="258603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fr-FR" sz="1800">
                <a:latin typeface="Courier New" pitchFamily="49" charset="0"/>
                <a:cs typeface="Courier New" pitchFamily="49" charset="0"/>
              </a:rPr>
              <a:t>Task</a:t>
            </a:r>
            <a:r>
              <a:rPr lang="en-CA" altLang="fr-FR" sz="1800" b="0">
                <a:latin typeface="Courier New" pitchFamily="49" charset="0"/>
                <a:cs typeface="Courier New" pitchFamily="49" charset="0"/>
              </a:rPr>
              <a:t> B:</a:t>
            </a:r>
          </a:p>
          <a:p>
            <a:pPr>
              <a:spcBef>
                <a:spcPct val="0"/>
              </a:spcBef>
              <a:spcAft>
                <a:spcPct val="0"/>
              </a:spcAft>
              <a:buFontTx/>
              <a:buNone/>
            </a:pPr>
            <a:r>
              <a:rPr lang="en-CA" altLang="fr-FR" sz="1800" b="0">
                <a:latin typeface="Courier New" pitchFamily="49" charset="0"/>
                <a:cs typeface="Courier New" pitchFamily="49" charset="0"/>
              </a:rPr>
              <a:t>   wait(s2)</a:t>
            </a:r>
          </a:p>
          <a:p>
            <a:pPr>
              <a:spcBef>
                <a:spcPct val="0"/>
              </a:spcBef>
              <a:spcAft>
                <a:spcPct val="0"/>
              </a:spcAft>
              <a:buFontTx/>
              <a:buNone/>
            </a:pPr>
            <a:r>
              <a:rPr lang="en-CA" altLang="fr-FR" sz="1800" b="0">
                <a:latin typeface="Courier New" pitchFamily="49" charset="0"/>
                <a:cs typeface="Courier New" pitchFamily="49" charset="0"/>
              </a:rPr>
              <a:t>      </a:t>
            </a:r>
            <a:r>
              <a:rPr lang="en-CA" altLang="fr-FR" sz="1800">
                <a:latin typeface="Courier New" pitchFamily="49" charset="0"/>
                <a:cs typeface="Courier New" pitchFamily="49" charset="0"/>
              </a:rPr>
              <a:t>// access resource 2</a:t>
            </a:r>
          </a:p>
          <a:p>
            <a:pPr>
              <a:spcBef>
                <a:spcPct val="0"/>
              </a:spcBef>
              <a:spcAft>
                <a:spcPct val="0"/>
              </a:spcAft>
              <a:buFontTx/>
              <a:buNone/>
            </a:pPr>
            <a:r>
              <a:rPr lang="en-CA" altLang="fr-FR" sz="1800" b="0">
                <a:latin typeface="Courier New" pitchFamily="49" charset="0"/>
                <a:cs typeface="Courier New" pitchFamily="49" charset="0"/>
              </a:rPr>
              <a:t>      wait(s1)</a:t>
            </a:r>
          </a:p>
          <a:p>
            <a:pPr>
              <a:spcBef>
                <a:spcPct val="0"/>
              </a:spcBef>
              <a:spcAft>
                <a:spcPct val="0"/>
              </a:spcAft>
              <a:buFontTx/>
              <a:buNone/>
            </a:pPr>
            <a:r>
              <a:rPr lang="en-CA" altLang="fr-FR" sz="1800" b="0">
                <a:latin typeface="Courier New" pitchFamily="49" charset="0"/>
                <a:cs typeface="Courier New" pitchFamily="49" charset="0"/>
              </a:rPr>
              <a:t>         </a:t>
            </a:r>
            <a:r>
              <a:rPr lang="en-CA" altLang="fr-FR" sz="1800">
                <a:latin typeface="Courier New" pitchFamily="49" charset="0"/>
                <a:cs typeface="Courier New" pitchFamily="49" charset="0"/>
              </a:rPr>
              <a:t>// access resource 1</a:t>
            </a:r>
          </a:p>
          <a:p>
            <a:pPr>
              <a:spcBef>
                <a:spcPct val="0"/>
              </a:spcBef>
              <a:spcAft>
                <a:spcPct val="0"/>
              </a:spcAft>
              <a:buFontTx/>
              <a:buNone/>
            </a:pPr>
            <a:r>
              <a:rPr lang="en-CA" altLang="fr-FR" sz="1800" b="0">
                <a:latin typeface="Courier New" pitchFamily="49" charset="0"/>
                <a:cs typeface="Courier New" pitchFamily="49" charset="0"/>
              </a:rPr>
              <a:t>      release(s1)</a:t>
            </a:r>
          </a:p>
          <a:p>
            <a:pPr>
              <a:spcBef>
                <a:spcPct val="0"/>
              </a:spcBef>
              <a:spcAft>
                <a:spcPct val="0"/>
              </a:spcAft>
              <a:buFontTx/>
              <a:buNone/>
            </a:pPr>
            <a:r>
              <a:rPr lang="en-CA" altLang="fr-FR" sz="1800" b="0">
                <a:latin typeface="Courier New" pitchFamily="49" charset="0"/>
                <a:cs typeface="Courier New" pitchFamily="49" charset="0"/>
              </a:rPr>
              <a:t>   release(s2)</a:t>
            </a:r>
          </a:p>
          <a:p>
            <a:pPr>
              <a:spcBef>
                <a:spcPct val="0"/>
              </a:spcBef>
              <a:spcAft>
                <a:spcPct val="0"/>
              </a:spcAft>
              <a:buFontTx/>
              <a:buNone/>
            </a:pPr>
            <a:r>
              <a:rPr lang="en-CA" altLang="fr-FR" sz="1800">
                <a:latin typeface="Courier New" pitchFamily="49" charset="0"/>
                <a:cs typeface="Courier New" pitchFamily="49" charset="0"/>
              </a:rPr>
              <a:t>end task</a:t>
            </a:r>
            <a:endParaRPr lang="fr-CA" altLang="fr-FR" sz="1800">
              <a:latin typeface="Courier New" pitchFamily="49" charset="0"/>
              <a:cs typeface="Courier New" pitchFamily="49" charset="0"/>
            </a:endParaRPr>
          </a:p>
          <a:p>
            <a:pPr>
              <a:spcBef>
                <a:spcPct val="0"/>
              </a:spcBef>
              <a:spcAft>
                <a:spcPct val="0"/>
              </a:spcAft>
              <a:buFontTx/>
              <a:buNone/>
            </a:pPr>
            <a:endParaRPr lang="fr-CA" altLang="fr-FR" sz="1800" b="0"/>
          </a:p>
        </p:txBody>
      </p:sp>
    </p:spTree>
    <p:extLst>
      <p:ext uri="{BB962C8B-B14F-4D97-AF65-F5344CB8AC3E}">
        <p14:creationId xmlns:p14="http://schemas.microsoft.com/office/powerpoint/2010/main" val="2912212675"/>
      </p:ext>
    </p:extLst>
  </p:cSld>
  <p:clrMapOvr>
    <a:masterClrMapping/>
  </p:clrMapOvr>
  <p:timing>
    <p:tnLst>
      <p:par>
        <p:cTn id="1" dur="indefinite" restart="never" nodeType="tmRoot"/>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1026"/>
          <p:cNvSpPr>
            <a:spLocks noGrp="1" noChangeArrowheads="1"/>
          </p:cNvSpPr>
          <p:nvPr>
            <p:ph type="title"/>
          </p:nvPr>
        </p:nvSpPr>
        <p:spPr>
          <a:xfrm>
            <a:off x="457200" y="152400"/>
            <a:ext cx="6934200" cy="1371600"/>
          </a:xfrm>
        </p:spPr>
        <p:txBody>
          <a:bodyPr>
            <a:normAutofit fontScale="90000"/>
          </a:bodyPr>
          <a:lstStyle/>
          <a:p>
            <a:pPr>
              <a:defRPr/>
            </a:pPr>
            <a:r>
              <a:rPr lang="fr-CA" altLang="fr-FR" dirty="0" smtClean="0"/>
              <a:t>Stratégie pour manipuler les inter-blocages</a:t>
            </a:r>
            <a:endParaRPr lang="fr-CA" altLang="fr-FR" dirty="0"/>
          </a:p>
        </p:txBody>
      </p:sp>
      <p:sp>
        <p:nvSpPr>
          <p:cNvPr id="35843" name="Rectangle 1027"/>
          <p:cNvSpPr>
            <a:spLocks noGrp="1" noChangeArrowheads="1"/>
          </p:cNvSpPr>
          <p:nvPr>
            <p:ph idx="1"/>
          </p:nvPr>
        </p:nvSpPr>
        <p:spPr/>
        <p:txBody>
          <a:bodyPr/>
          <a:lstStyle/>
          <a:p>
            <a:pPr>
              <a:lnSpc>
                <a:spcPct val="90000"/>
              </a:lnSpc>
            </a:pPr>
            <a:r>
              <a:rPr lang="fr-CA" altLang="fr-FR" smtClean="0">
                <a:solidFill>
                  <a:schemeClr val="tx2"/>
                </a:solidFill>
              </a:rPr>
              <a:t>Prévention: </a:t>
            </a:r>
            <a:r>
              <a:rPr lang="fr-CA" altLang="fr-FR" smtClean="0"/>
              <a:t>éliminer une des conditions nécessaires</a:t>
            </a:r>
          </a:p>
          <a:p>
            <a:pPr>
              <a:lnSpc>
                <a:spcPct val="90000"/>
              </a:lnSpc>
            </a:pPr>
            <a:endParaRPr lang="fr-CA" altLang="fr-FR" smtClean="0">
              <a:solidFill>
                <a:schemeClr val="tx2"/>
              </a:solidFill>
            </a:endParaRPr>
          </a:p>
          <a:p>
            <a:pPr>
              <a:lnSpc>
                <a:spcPct val="90000"/>
              </a:lnSpc>
            </a:pPr>
            <a:r>
              <a:rPr lang="fr-CA" altLang="fr-FR" smtClean="0">
                <a:solidFill>
                  <a:schemeClr val="tx2"/>
                </a:solidFill>
              </a:rPr>
              <a:t>Évitement: </a:t>
            </a:r>
            <a:r>
              <a:rPr lang="fr-CA" altLang="fr-FR" smtClean="0"/>
              <a:t>éviter si le système connait à l’avance la séquence de recherche de ressources associée avec chaque processus actif</a:t>
            </a:r>
          </a:p>
          <a:p>
            <a:pPr>
              <a:lnSpc>
                <a:spcPct val="90000"/>
              </a:lnSpc>
            </a:pPr>
            <a:endParaRPr lang="fr-CA" altLang="fr-FR" smtClean="0">
              <a:solidFill>
                <a:schemeClr val="tx2"/>
              </a:solidFill>
            </a:endParaRPr>
          </a:p>
          <a:p>
            <a:pPr>
              <a:lnSpc>
                <a:spcPct val="90000"/>
              </a:lnSpc>
            </a:pPr>
            <a:r>
              <a:rPr lang="fr-CA" altLang="fr-FR" smtClean="0">
                <a:solidFill>
                  <a:schemeClr val="tx2"/>
                </a:solidFill>
              </a:rPr>
              <a:t>Détection: </a:t>
            </a:r>
            <a:r>
              <a:rPr lang="fr-CA" altLang="fr-FR" smtClean="0"/>
              <a:t>détecter en construisant des graphiques de ressource dirigée et chercher les cycles</a:t>
            </a:r>
          </a:p>
          <a:p>
            <a:pPr>
              <a:lnSpc>
                <a:spcPct val="90000"/>
              </a:lnSpc>
            </a:pPr>
            <a:endParaRPr lang="fr-CA" altLang="fr-FR" smtClean="0">
              <a:solidFill>
                <a:schemeClr val="tx2"/>
              </a:solidFill>
            </a:endParaRPr>
          </a:p>
          <a:p>
            <a:pPr>
              <a:lnSpc>
                <a:spcPct val="90000"/>
              </a:lnSpc>
            </a:pPr>
            <a:r>
              <a:rPr lang="fr-CA" altLang="fr-FR" smtClean="0">
                <a:solidFill>
                  <a:schemeClr val="tx2"/>
                </a:solidFill>
              </a:rPr>
              <a:t>Recouvrement: </a:t>
            </a:r>
            <a:r>
              <a:rPr lang="fr-CA" altLang="fr-FR" smtClean="0"/>
              <a:t>lorsque détecté, il doit être démêlé et le système doit retourner à son état normal le plus rapidement possible</a:t>
            </a:r>
          </a:p>
          <a:p>
            <a:pPr lvl="1">
              <a:lnSpc>
                <a:spcPct val="90000"/>
              </a:lnSpc>
            </a:pPr>
            <a:r>
              <a:rPr lang="fr-CA" altLang="fr-FR" sz="1800" smtClean="0"/>
              <a:t>Terminaison du processus</a:t>
            </a:r>
          </a:p>
          <a:p>
            <a:pPr lvl="1">
              <a:lnSpc>
                <a:spcPct val="90000"/>
              </a:lnSpc>
            </a:pPr>
            <a:r>
              <a:rPr lang="fr-CA" altLang="fr-FR" sz="1800" smtClean="0"/>
              <a:t>Préemption de ressources</a:t>
            </a:r>
          </a:p>
        </p:txBody>
      </p:sp>
      <p:sp>
        <p:nvSpPr>
          <p:cNvPr id="5" name="Footer Placeholder 4"/>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584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F728448-D0FA-4F6F-B972-8FE17C47730B}" type="slidenum">
              <a:rPr lang="en-US" altLang="fr-FR" sz="1200" b="0" smtClean="0">
                <a:solidFill>
                  <a:srgbClr val="898989"/>
                </a:solidFill>
                <a:cs typeface="Arial" pitchFamily="34" charset="0"/>
              </a:rPr>
              <a:pPr>
                <a:spcBef>
                  <a:spcPct val="0"/>
                </a:spcBef>
                <a:spcAft>
                  <a:spcPct val="0"/>
                </a:spcAft>
                <a:buFontTx/>
                <a:buNone/>
              </a:pPr>
              <a:t>472</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1885758646"/>
      </p:ext>
    </p:extLst>
  </p:cSld>
  <p:clrMapOvr>
    <a:masterClrMapping/>
  </p:clrMapOvr>
  <p:timing>
    <p:tnLst>
      <p:par>
        <p:cTn id="1" dur="indefinite" restart="never" nodeType="tmRoot"/>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15</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Plus sur la concurrence</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SEG2101 Chapter 10</a:t>
            </a:r>
            <a:endParaRPr lang="en-US" altLang="fr-FR" dirty="0" smtClean="0">
              <a:solidFill>
                <a:srgbClr val="000000"/>
              </a:solidFill>
            </a:endParaRP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FD3F210-8191-4D93-870A-5C183A52A37B}" type="slidenum">
              <a:rPr lang="fr-CA" altLang="fr-FR" sz="1200" b="0" smtClean="0">
                <a:solidFill>
                  <a:srgbClr val="898989"/>
                </a:solidFill>
                <a:cs typeface="Arial" pitchFamily="34" charset="0"/>
              </a:rPr>
              <a:pPr>
                <a:spcBef>
                  <a:spcPct val="0"/>
                </a:spcBef>
                <a:spcAft>
                  <a:spcPct val="0"/>
                </a:spcAft>
                <a:buFontTx/>
                <a:buNone/>
              </a:pPr>
              <a:t>473</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014547389"/>
      </p:ext>
    </p:extLst>
  </p:cSld>
  <p:clrMapOvr>
    <a:masterClrMapping/>
  </p:clrMapOvr>
  <p:timing>
    <p:tnLst>
      <p:par>
        <p:cTn id="1" dur="indefinite" restart="never" nodeType="tmRoot"/>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dirty="0" smtClean="0"/>
              <a:t>Moniteur</a:t>
            </a:r>
          </a:p>
          <a:p>
            <a:endParaRPr lang="fr-CA" altLang="fr-FR" dirty="0" smtClean="0"/>
          </a:p>
          <a:p>
            <a:r>
              <a:rPr lang="fr-CA" altLang="fr-FR" dirty="0" smtClean="0"/>
              <a:t>Exemples sur les moniteurs</a:t>
            </a:r>
          </a:p>
          <a:p>
            <a:endParaRPr lang="fr-CA" altLang="fr-FR" dirty="0" smtClean="0"/>
          </a:p>
          <a:p>
            <a:r>
              <a:rPr lang="fr-CA" altLang="fr-FR" dirty="0" smtClean="0"/>
              <a:t>Passage de messages asynchrone</a:t>
            </a:r>
          </a:p>
          <a:p>
            <a:endParaRPr lang="fr-CA" altLang="fr-FR" dirty="0" smtClean="0"/>
          </a:p>
          <a:p>
            <a:r>
              <a:rPr lang="fr-CA" altLang="fr-FR" dirty="0" smtClean="0"/>
              <a:t>Passage de messages synchrone</a:t>
            </a:r>
          </a:p>
          <a:p>
            <a:endParaRPr lang="fr-CA" altLang="fr-FR" dirty="0" smtClean="0"/>
          </a:p>
          <a:p>
            <a:r>
              <a:rPr lang="fr-CA" altLang="fr-FR" dirty="0" smtClean="0"/>
              <a:t>Introduction aux Threads Java</a:t>
            </a:r>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SEG2101 Chapter 10</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7BF4C4D-E717-4B3A-8E3C-339060A882E1}" type="slidenum">
              <a:rPr lang="fr-CA" altLang="fr-FR" sz="1200" b="0" smtClean="0">
                <a:solidFill>
                  <a:srgbClr val="898989"/>
                </a:solidFill>
                <a:cs typeface="Arial" pitchFamily="34" charset="0"/>
              </a:rPr>
              <a:pPr>
                <a:spcBef>
                  <a:spcPct val="0"/>
                </a:spcBef>
                <a:spcAft>
                  <a:spcPct val="0"/>
                </a:spcAft>
                <a:buFontTx/>
                <a:buNone/>
              </a:pPr>
              <a:t>474</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2306790608"/>
      </p:ext>
    </p:extLst>
  </p:cSld>
  <p:clrMapOvr>
    <a:masterClrMapping/>
  </p:clrMapOvr>
  <p:timing>
    <p:tnLst>
      <p:par>
        <p:cTn id="1" dur="indefinite" restart="never" nodeType="tmRoot"/>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Moniteur</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Un moniteur est un </a:t>
            </a:r>
            <a:r>
              <a:rPr lang="fr-CA" dirty="0" smtClean="0">
                <a:solidFill>
                  <a:srgbClr val="FF0000"/>
                </a:solidFill>
              </a:rPr>
              <a:t>ensemble de routines </a:t>
            </a:r>
            <a:r>
              <a:rPr lang="fr-CA" dirty="0" smtClean="0"/>
              <a:t>qui sont protégés par un verrou d’exclusion mutuelle</a:t>
            </a:r>
          </a:p>
          <a:p>
            <a:pPr lvl="1">
              <a:buFont typeface="Arial" charset="0"/>
              <a:buChar char="•"/>
              <a:defRPr/>
            </a:pPr>
            <a:r>
              <a:rPr lang="fr-CA" dirty="0" smtClean="0"/>
              <a:t>Aucune routine dans le moniteur peut s’exécuter par un thread jusqu'à ce que ce thread obtient le verrou</a:t>
            </a:r>
          </a:p>
          <a:p>
            <a:pPr indent="-182563">
              <a:buFont typeface="Arial" charset="0"/>
              <a:buNone/>
              <a:defRPr/>
            </a:pPr>
            <a:endParaRPr lang="fr-CA" b="0" dirty="0" smtClean="0"/>
          </a:p>
          <a:p>
            <a:pPr indent="-182563">
              <a:buFont typeface="Arial" charset="0"/>
              <a:buNone/>
              <a:defRPr/>
            </a:pPr>
            <a:r>
              <a:rPr lang="fr-CA" dirty="0" smtClean="0"/>
              <a:t>Tout autre thread doit attendre le thread qui exécute couramment afin d’abandonner le contrôle du verrou</a:t>
            </a:r>
          </a:p>
          <a:p>
            <a:pPr>
              <a:buFont typeface="Arial" charset="0"/>
              <a:buNone/>
              <a:defRPr/>
            </a:pPr>
            <a:endParaRPr lang="fr-CA" b="0" dirty="0" smtClean="0"/>
          </a:p>
          <a:p>
            <a:pPr>
              <a:buFont typeface="Arial" charset="0"/>
              <a:buNone/>
              <a:defRPr/>
            </a:pPr>
            <a:endParaRPr lang="fr-CA" dirty="0"/>
          </a:p>
        </p:txBody>
      </p:sp>
      <p:sp>
        <p:nvSpPr>
          <p:cNvPr id="4" name="Footer Placeholder 3"/>
          <p:cNvSpPr>
            <a:spLocks noGrp="1"/>
          </p:cNvSpPr>
          <p:nvPr>
            <p:ph type="ftr" sz="quarter" idx="10"/>
          </p:nvPr>
        </p:nvSpPr>
        <p:spPr/>
        <p:txBody>
          <a:bodyPr/>
          <a:lstStyle/>
          <a:p>
            <a:pPr>
              <a:defRPr/>
            </a:pPr>
            <a:r>
              <a:rPr lang="en-US"/>
              <a:t>SEG2101 Chapter 10</a:t>
            </a:r>
            <a:endParaRPr lang="en-US" dirty="0"/>
          </a:p>
        </p:txBody>
      </p:sp>
      <p:sp>
        <p:nvSpPr>
          <p:cNvPr id="153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816A4E1-3F23-4CA7-ABFF-4F42C29B4367}" type="slidenum">
              <a:rPr lang="fr-CA" altLang="en-US" sz="1200" b="0" smtClean="0">
                <a:solidFill>
                  <a:srgbClr val="898989"/>
                </a:solidFill>
                <a:cs typeface="Arial" pitchFamily="34" charset="0"/>
              </a:rPr>
              <a:pPr>
                <a:spcBef>
                  <a:spcPct val="0"/>
                </a:spcBef>
                <a:spcAft>
                  <a:spcPct val="0"/>
                </a:spcAft>
                <a:buFontTx/>
                <a:buNone/>
              </a:pPr>
              <a:t>475</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2471245996"/>
      </p:ext>
    </p:extLst>
  </p:cSld>
  <p:clrMapOvr>
    <a:masterClrMapping/>
  </p:clrMapOvr>
  <p:timing>
    <p:tnLst>
      <p:par>
        <p:cTn id="1" dur="indefinite" restart="never" nodeType="tmRoot"/>
      </p:par>
    </p:tn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Moniteur</a:t>
            </a:r>
            <a:endParaRPr lang="fr-CA" dirty="0"/>
          </a:p>
        </p:txBody>
      </p:sp>
      <p:sp>
        <p:nvSpPr>
          <p:cNvPr id="16387" name="Content Placeholder 2"/>
          <p:cNvSpPr>
            <a:spLocks noGrp="1"/>
          </p:cNvSpPr>
          <p:nvPr>
            <p:ph idx="1"/>
          </p:nvPr>
        </p:nvSpPr>
        <p:spPr/>
        <p:txBody>
          <a:bodyPr/>
          <a:lstStyle/>
          <a:p>
            <a:r>
              <a:rPr lang="fr-CA" altLang="fr-FR" smtClean="0"/>
              <a:t>Un thread peut se suspendre à l’intérieur d’un moniteur et ensuite attendre qu’un événement se passe</a:t>
            </a:r>
          </a:p>
          <a:p>
            <a:pPr lvl="1"/>
            <a:r>
              <a:rPr lang="fr-CA" altLang="fr-FR" smtClean="0"/>
              <a:t>Si ceci se passe, alors un autre thread a l’opportunité de rentrer dans le moniteur</a:t>
            </a:r>
          </a:p>
          <a:p>
            <a:endParaRPr lang="fr-CA" altLang="fr-FR" smtClean="0"/>
          </a:p>
          <a:p>
            <a:r>
              <a:rPr lang="fr-CA" altLang="fr-FR" smtClean="0"/>
              <a:t>Habituellement, un thread se suspend en attendant une condition</a:t>
            </a:r>
          </a:p>
          <a:p>
            <a:pPr lvl="1"/>
            <a:r>
              <a:rPr lang="fr-CA" altLang="fr-FR" smtClean="0"/>
              <a:t>Durant l’attente, le thread abandonne temporairement son accès exclusif</a:t>
            </a:r>
          </a:p>
          <a:p>
            <a:pPr lvl="1"/>
            <a:r>
              <a:rPr lang="fr-CA" altLang="fr-FR" smtClean="0"/>
              <a:t>Il doit le réacquérir après que la condition soit remplie</a:t>
            </a:r>
          </a:p>
        </p:txBody>
      </p:sp>
      <p:sp>
        <p:nvSpPr>
          <p:cNvPr id="4" name="Footer Placeholder 3"/>
          <p:cNvSpPr>
            <a:spLocks noGrp="1"/>
          </p:cNvSpPr>
          <p:nvPr>
            <p:ph type="ftr" sz="quarter" idx="10"/>
          </p:nvPr>
        </p:nvSpPr>
        <p:spPr/>
        <p:txBody>
          <a:bodyPr/>
          <a:lstStyle/>
          <a:p>
            <a:pPr>
              <a:defRPr/>
            </a:pPr>
            <a:r>
              <a:rPr lang="en-US"/>
              <a:t>SEG2101 Chapter 10</a:t>
            </a:r>
            <a:endParaRPr lang="en-US" dirty="0"/>
          </a:p>
        </p:txBody>
      </p:sp>
      <p:sp>
        <p:nvSpPr>
          <p:cNvPr id="163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056B9FE-0919-4E14-A695-BE9D71DC2337}" type="slidenum">
              <a:rPr lang="fr-CA" altLang="en-US" sz="1200" b="0" smtClean="0">
                <a:solidFill>
                  <a:srgbClr val="898989"/>
                </a:solidFill>
                <a:cs typeface="Arial" pitchFamily="34" charset="0"/>
              </a:rPr>
              <a:pPr>
                <a:spcBef>
                  <a:spcPct val="0"/>
                </a:spcBef>
                <a:spcAft>
                  <a:spcPct val="0"/>
                </a:spcAft>
                <a:buFontTx/>
                <a:buNone/>
              </a:pPr>
              <a:t>476</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1752918211"/>
      </p:ext>
    </p:extLst>
  </p:cSld>
  <p:clrMapOvr>
    <a:masterClrMapping/>
  </p:clrMapOvr>
  <p:timing>
    <p:tnLst>
      <p:par>
        <p:cTn id="1" dur="indefinite" restart="never" nodeType="tmRoot"/>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Moniteur vs Sémaphore</a:t>
            </a:r>
            <a:endParaRPr lang="fr-CA" dirty="0"/>
          </a:p>
        </p:txBody>
      </p:sp>
      <p:sp>
        <p:nvSpPr>
          <p:cNvPr id="17411" name="Content Placeholder 2"/>
          <p:cNvSpPr>
            <a:spLocks noGrp="1"/>
          </p:cNvSpPr>
          <p:nvPr>
            <p:ph idx="1"/>
          </p:nvPr>
        </p:nvSpPr>
        <p:spPr/>
        <p:txBody>
          <a:bodyPr/>
          <a:lstStyle/>
          <a:p>
            <a:r>
              <a:rPr lang="fr-CA" altLang="fr-FR" smtClean="0"/>
              <a:t>Un sémaphore est une construction plus simplifiée que le moniteur parce qu’il s’agit seulement d’un verrou qui protège une ressource partagée</a:t>
            </a:r>
          </a:p>
          <a:p>
            <a:pPr lvl="1"/>
            <a:r>
              <a:rPr lang="fr-CA" altLang="fr-FR" smtClean="0"/>
              <a:t>Pas un ensemble de routines comme le moniteur</a:t>
            </a:r>
          </a:p>
          <a:p>
            <a:r>
              <a:rPr lang="fr-CA" altLang="fr-FR" smtClean="0"/>
              <a:t>Une tâche doit acquérir (ou attendre pour) un sémaphore avant d’accéder une ressource partagée</a:t>
            </a:r>
          </a:p>
          <a:p>
            <a:r>
              <a:rPr lang="fr-CA" altLang="fr-FR" smtClean="0"/>
              <a:t>Une tâche doit simplement faire appel à une routine (ou procédure) dans le moniteur afin d’accéder une ressource partagée</a:t>
            </a:r>
          </a:p>
          <a:p>
            <a:pPr lvl="1"/>
            <a:r>
              <a:rPr lang="fr-CA" altLang="fr-FR" smtClean="0"/>
              <a:t>Lorsque terminé, vous n’avez rien à relâcher</a:t>
            </a:r>
          </a:p>
          <a:p>
            <a:pPr lvl="1"/>
            <a:r>
              <a:rPr lang="fr-CA" altLang="fr-FR" smtClean="0"/>
              <a:t>Rappelez-vous que vous devez relâcher des sémaphores (si vous oubliez </a:t>
            </a:r>
            <a:r>
              <a:rPr lang="fr-CA" altLang="fr-FR" smtClean="0">
                <a:solidFill>
                  <a:srgbClr val="FF0000"/>
                </a:solidFill>
                <a:sym typeface="Wingdings" pitchFamily="2" charset="2"/>
              </a:rPr>
              <a:t></a:t>
            </a:r>
            <a:r>
              <a:rPr lang="fr-CA" altLang="fr-FR" smtClean="0">
                <a:sym typeface="Wingdings" pitchFamily="2" charset="2"/>
              </a:rPr>
              <a:t>inter-blocage)</a:t>
            </a:r>
            <a:endParaRPr lang="fr-CA" altLang="fr-FR" smtClean="0"/>
          </a:p>
        </p:txBody>
      </p:sp>
      <p:sp>
        <p:nvSpPr>
          <p:cNvPr id="4" name="Footer Placeholder 3"/>
          <p:cNvSpPr>
            <a:spLocks noGrp="1"/>
          </p:cNvSpPr>
          <p:nvPr>
            <p:ph type="ftr" sz="quarter" idx="10"/>
          </p:nvPr>
        </p:nvSpPr>
        <p:spPr/>
        <p:txBody>
          <a:bodyPr/>
          <a:lstStyle/>
          <a:p>
            <a:pPr>
              <a:defRPr/>
            </a:pPr>
            <a:r>
              <a:rPr lang="en-US"/>
              <a:t>SEG2101 Chapter 10</a:t>
            </a:r>
            <a:endParaRPr lang="en-US" dirty="0"/>
          </a:p>
        </p:txBody>
      </p:sp>
      <p:sp>
        <p:nvSpPr>
          <p:cNvPr id="1741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725E679-ED92-491A-9D06-73C5209B0F07}" type="slidenum">
              <a:rPr lang="fr-CA" altLang="en-US" sz="1200" b="0" smtClean="0">
                <a:solidFill>
                  <a:srgbClr val="898989"/>
                </a:solidFill>
                <a:cs typeface="Arial" pitchFamily="34" charset="0"/>
              </a:rPr>
              <a:pPr>
                <a:spcBef>
                  <a:spcPct val="0"/>
                </a:spcBef>
                <a:spcAft>
                  <a:spcPct val="0"/>
                </a:spcAft>
                <a:buFontTx/>
                <a:buNone/>
              </a:pPr>
              <a:t>477</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4258561202"/>
      </p:ext>
    </p:extLst>
  </p:cSld>
  <p:clrMapOvr>
    <a:masterClrMapping/>
  </p:clrMapOvr>
  <p:timing>
    <p:tnLst>
      <p:par>
        <p:cTn id="1" dur="indefinite" restart="never" nodeType="tmRoot"/>
      </p:par>
    </p:tn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a:xfrm>
            <a:off x="457200" y="152400"/>
            <a:ext cx="6934200" cy="1371600"/>
          </a:xfrm>
        </p:spPr>
        <p:txBody>
          <a:bodyPr/>
          <a:lstStyle/>
          <a:p>
            <a:pPr>
              <a:defRPr/>
            </a:pPr>
            <a:r>
              <a:rPr lang="fr-CA" altLang="fr-FR" dirty="0" smtClean="0"/>
              <a:t>Synchronisation compétitive</a:t>
            </a:r>
            <a:endParaRPr lang="fr-CA" altLang="fr-FR" dirty="0"/>
          </a:p>
        </p:txBody>
      </p:sp>
      <p:sp>
        <p:nvSpPr>
          <p:cNvPr id="18435" name="Rectangle 3"/>
          <p:cNvSpPr>
            <a:spLocks noGrp="1" noChangeArrowheads="1"/>
          </p:cNvSpPr>
          <p:nvPr>
            <p:ph idx="1"/>
          </p:nvPr>
        </p:nvSpPr>
        <p:spPr/>
        <p:txBody>
          <a:bodyPr/>
          <a:lstStyle/>
          <a:p>
            <a:r>
              <a:rPr lang="fr-CA" altLang="fr-FR" smtClean="0"/>
              <a:t>Une des spécifications les plus importantes des moniteurs est que l’information partagée réside dans le moniteur</a:t>
            </a:r>
          </a:p>
          <a:p>
            <a:pPr lvl="1"/>
            <a:r>
              <a:rPr lang="fr-CA" altLang="fr-FR" smtClean="0"/>
              <a:t>Tous les codes de synchronisation sont centralisés dans une seule location</a:t>
            </a:r>
          </a:p>
          <a:p>
            <a:endParaRPr lang="fr-CA" altLang="fr-FR" smtClean="0"/>
          </a:p>
          <a:p>
            <a:r>
              <a:rPr lang="fr-CA" altLang="fr-FR" smtClean="0"/>
              <a:t>Le moniteur garantit la synchronisation en permettant l’accès à une seule tâche à la fois</a:t>
            </a:r>
          </a:p>
          <a:p>
            <a:pPr lvl="1"/>
            <a:r>
              <a:rPr lang="fr-CA" altLang="fr-FR" sz="1800" smtClean="0"/>
              <a:t>Rappelez-vous que par l’utilisation des sémaphores comptants, nous sommes capables de permettre l’accès à plusieurs tâches, et non nécessairement une seule</a:t>
            </a:r>
            <a:endParaRPr lang="fr-CA" altLang="fr-FR" smtClean="0"/>
          </a:p>
          <a:p>
            <a:r>
              <a:rPr lang="fr-CA" altLang="fr-FR" smtClean="0"/>
              <a:t>Les appels aux procédures du moniteur sont implicitement filés si le moniteur est occupé au moment de l’appel</a:t>
            </a:r>
            <a:endParaRPr lang="fr-CA" altLang="fr-FR" sz="1800" smtClean="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1843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188A5BF-E179-44DC-85D3-437C896C1F5D}" type="slidenum">
              <a:rPr lang="en-US" altLang="fr-FR" sz="1200" b="0" smtClean="0">
                <a:solidFill>
                  <a:srgbClr val="898989"/>
                </a:solidFill>
                <a:cs typeface="Arial" pitchFamily="34" charset="0"/>
              </a:rPr>
              <a:pPr>
                <a:spcBef>
                  <a:spcPct val="0"/>
                </a:spcBef>
                <a:spcAft>
                  <a:spcPct val="0"/>
                </a:spcAft>
                <a:buFontTx/>
                <a:buNone/>
              </a:pPr>
              <a:t>478</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480552075"/>
      </p:ext>
    </p:extLst>
  </p:cSld>
  <p:clrMapOvr>
    <a:masterClrMapping/>
  </p:clrMapOvr>
  <p:timing>
    <p:tnLst>
      <p:par>
        <p:cTn id="1" dur="indefinite" restart="never" nodeType="tmRoot"/>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457200" y="152400"/>
            <a:ext cx="6934200" cy="1371600"/>
          </a:xfrm>
        </p:spPr>
        <p:txBody>
          <a:bodyPr/>
          <a:lstStyle/>
          <a:p>
            <a:pPr>
              <a:defRPr/>
            </a:pPr>
            <a:r>
              <a:rPr lang="fr-CA" altLang="fr-FR" dirty="0" smtClean="0"/>
              <a:t>Synchronisation coopérative</a:t>
            </a:r>
            <a:endParaRPr lang="fr-CA" altLang="fr-FR" dirty="0"/>
          </a:p>
        </p:txBody>
      </p:sp>
      <p:sp>
        <p:nvSpPr>
          <p:cNvPr id="19459" name="Rectangle 3"/>
          <p:cNvSpPr>
            <a:spLocks noGrp="1" noChangeArrowheads="1"/>
          </p:cNvSpPr>
          <p:nvPr>
            <p:ph idx="1"/>
          </p:nvPr>
        </p:nvSpPr>
        <p:spPr/>
        <p:txBody>
          <a:bodyPr/>
          <a:lstStyle/>
          <a:p>
            <a:r>
              <a:rPr lang="fr-CA" altLang="fr-FR" smtClean="0"/>
              <a:t>Malgré que l’accès mutuellement exclusif à l’information partagée soit intrinsèque avec un moniteur:</a:t>
            </a:r>
          </a:p>
          <a:p>
            <a:pPr lvl="1"/>
            <a:r>
              <a:rPr lang="fr-CA" altLang="fr-FR" smtClean="0"/>
              <a:t>La coopération entre les processus est toujours la tâche du programmeur</a:t>
            </a:r>
          </a:p>
          <a:p>
            <a:endParaRPr lang="fr-CA" altLang="fr-FR" smtClean="0"/>
          </a:p>
          <a:p>
            <a:r>
              <a:rPr lang="fr-CA" altLang="fr-FR" smtClean="0"/>
              <a:t>Le programmeur doit garantir qu’un tampon partagé ne passe pas par un débordement</a:t>
            </a:r>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1946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24433B4-BCE8-4AD3-9ABD-074117005161}" type="slidenum">
              <a:rPr lang="en-US" altLang="fr-FR" sz="1200" b="0" smtClean="0">
                <a:solidFill>
                  <a:srgbClr val="898989"/>
                </a:solidFill>
                <a:cs typeface="Arial" pitchFamily="34" charset="0"/>
              </a:rPr>
              <a:pPr>
                <a:spcBef>
                  <a:spcPct val="0"/>
                </a:spcBef>
                <a:spcAft>
                  <a:spcPct val="0"/>
                </a:spcAft>
                <a:buFontTx/>
                <a:buNone/>
              </a:pPr>
              <a:t>479</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802506627"/>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Exemple – Interaction Principales</a:t>
            </a:r>
            <a:endParaRPr lang="fr-FR" dirty="0"/>
          </a:p>
        </p:txBody>
      </p:sp>
      <p:sp>
        <p:nvSpPr>
          <p:cNvPr id="36867" name="Content Placeholder 2"/>
          <p:cNvSpPr>
            <a:spLocks noGrp="1"/>
          </p:cNvSpPr>
          <p:nvPr>
            <p:ph idx="1"/>
          </p:nvPr>
        </p:nvSpPr>
        <p:spPr/>
        <p:txBody>
          <a:bodyPr/>
          <a:lstStyle/>
          <a:p>
            <a:r>
              <a:rPr lang="fr-FR" altLang="fr-FR" smtClean="0"/>
              <a:t>Entrées au Terminal PDV: insérez de la carte financière, entrez le nombre d’identification, spécifiez le type de compte, confirmez la vente…</a:t>
            </a:r>
          </a:p>
          <a:p>
            <a:endParaRPr lang="fr-FR" altLang="fr-FR" smtClean="0"/>
          </a:p>
          <a:p>
            <a:r>
              <a:rPr lang="fr-FR" altLang="fr-FR" smtClean="0"/>
              <a:t>Sotie du Terminal PDV: message d’erreur (concernant le nombre d’identification ou bien les fonds), confirmation de la vente…</a:t>
            </a:r>
          </a:p>
        </p:txBody>
      </p:sp>
      <p:sp>
        <p:nvSpPr>
          <p:cNvPr id="36868" name="Footer Placeholder 3"/>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
        <p:nvSpPr>
          <p:cNvPr id="5" name="Slide Number Placeholder 4"/>
          <p:cNvSpPr>
            <a:spLocks noGrp="1"/>
          </p:cNvSpPr>
          <p:nvPr>
            <p:ph type="sldNum" sz="quarter" idx="10"/>
          </p:nvPr>
        </p:nvSpPr>
        <p:spPr/>
        <p:txBody>
          <a:bodyPr/>
          <a:lstStyle/>
          <a:p>
            <a:pPr>
              <a:defRPr/>
            </a:pPr>
            <a:fld id="{02302A11-2B15-4CE2-A034-1B827969C4FD}" type="slidenum">
              <a:rPr lang="fr-CA" smtClean="0">
                <a:solidFill>
                  <a:srgbClr val="000000">
                    <a:tint val="75000"/>
                  </a:srgbClr>
                </a:solidFill>
              </a:rPr>
              <a:pPr>
                <a:defRPr/>
              </a:pPr>
              <a:t>48</a:t>
            </a:fld>
            <a:endParaRPr lang="fr-CA">
              <a:solidFill>
                <a:srgbClr val="000000">
                  <a:tint val="75000"/>
                </a:srgbClr>
              </a:solidFill>
            </a:endParaRPr>
          </a:p>
        </p:txBody>
      </p:sp>
    </p:spTree>
    <p:extLst>
      <p:ext uri="{BB962C8B-B14F-4D97-AF65-F5344CB8AC3E}">
        <p14:creationId xmlns:p14="http://schemas.microsoft.com/office/powerpoint/2010/main" val="601696974"/>
      </p:ext>
    </p:extLst>
  </p:cSld>
  <p:clrMapOvr>
    <a:masterClrMapping/>
  </p:clrMapOvr>
  <p:timing>
    <p:tnLst>
      <p:par>
        <p:cTn id="1" dur="indefinite" restart="never" nodeType="tmRoot"/>
      </p:par>
    </p:tn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smtClean="0"/>
              <a:t>Exemple d’utilisation d’un moniteur</a:t>
            </a:r>
            <a:endParaRPr lang="fr-CA"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0484"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7A623F3-5C93-4B1A-9CF6-54A008B4A0EE}" type="slidenum">
              <a:rPr lang="en-US" altLang="fr-FR" sz="1200" b="0" smtClean="0">
                <a:solidFill>
                  <a:srgbClr val="898989"/>
                </a:solidFill>
                <a:cs typeface="Arial" pitchFamily="34" charset="0"/>
              </a:rPr>
              <a:pPr>
                <a:spcBef>
                  <a:spcPct val="0"/>
                </a:spcBef>
                <a:spcAft>
                  <a:spcPct val="0"/>
                </a:spcAft>
                <a:buFontTx/>
                <a:buNone/>
              </a:pPr>
              <a:t>480</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0494"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0500"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3" name="Straight Arrow Connector 2"/>
          <p:cNvCxnSpPr>
            <a:stCxn id="4" idx="3"/>
          </p:cNvCxnSpPr>
          <p:nvPr/>
        </p:nvCxnSpPr>
        <p:spPr bwMode="auto">
          <a:xfrm>
            <a:off x="1403350" y="2493963"/>
            <a:ext cx="2393950" cy="1439862"/>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0505" name="TextBox 6"/>
          <p:cNvSpPr txBox="1">
            <a:spLocks noChangeArrowheads="1"/>
          </p:cNvSpPr>
          <p:nvPr/>
        </p:nvSpPr>
        <p:spPr bwMode="auto">
          <a:xfrm rot="1883718">
            <a:off x="1879600" y="2830513"/>
            <a:ext cx="14414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a:t>Call procedure_1</a:t>
            </a:r>
            <a:endParaRPr lang="fr-CA" altLang="fr-FR" sz="1200" b="0"/>
          </a:p>
        </p:txBody>
      </p:sp>
      <p:sp>
        <p:nvSpPr>
          <p:cNvPr id="20503"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none</a:t>
            </a:r>
            <a:endParaRPr lang="fr-CA" altLang="fr-FR" sz="1800" b="0"/>
          </a:p>
        </p:txBody>
      </p:sp>
    </p:spTree>
    <p:extLst>
      <p:ext uri="{BB962C8B-B14F-4D97-AF65-F5344CB8AC3E}">
        <p14:creationId xmlns:p14="http://schemas.microsoft.com/office/powerpoint/2010/main" val="2411311580"/>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0505"/>
                                        </p:tgtEl>
                                        <p:attrNameLst>
                                          <p:attrName>style.visibility</p:attrName>
                                        </p:attrNameLst>
                                      </p:cBhvr>
                                      <p:to>
                                        <p:strVal val="visible"/>
                                      </p:to>
                                    </p:set>
                                    <p:animEffect transition="in" filter="fade">
                                      <p:cBhvr>
                                        <p:cTn id="7" dur="500"/>
                                        <p:tgtEl>
                                          <p:spTgt spid="20505"/>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5" grpId="0"/>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1508"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9FCC867-2CDC-411A-99BF-1670C5CFD0F0}" type="slidenum">
              <a:rPr lang="en-US" altLang="fr-FR" sz="1200" b="0" smtClean="0">
                <a:solidFill>
                  <a:srgbClr val="898989"/>
                </a:solidFill>
                <a:cs typeface="Arial" pitchFamily="34" charset="0"/>
              </a:rPr>
              <a:pPr>
                <a:spcBef>
                  <a:spcPct val="0"/>
                </a:spcBef>
                <a:spcAft>
                  <a:spcPct val="0"/>
                </a:spcAft>
                <a:buFontTx/>
                <a:buNone/>
              </a:pPr>
              <a:t>481</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1518"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1524"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3" name="Straight Arrow Connector 2"/>
          <p:cNvCxnSpPr>
            <a:stCxn id="4" idx="3"/>
          </p:cNvCxnSpPr>
          <p:nvPr/>
        </p:nvCxnSpPr>
        <p:spPr bwMode="auto">
          <a:xfrm>
            <a:off x="1403350" y="2493963"/>
            <a:ext cx="2393950" cy="1439862"/>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1526" name="TextBox 6"/>
          <p:cNvSpPr txBox="1">
            <a:spLocks noChangeArrowheads="1"/>
          </p:cNvSpPr>
          <p:nvPr/>
        </p:nvSpPr>
        <p:spPr bwMode="auto">
          <a:xfrm rot="1883718">
            <a:off x="1879600" y="2830513"/>
            <a:ext cx="1441450"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a:t>Call procedure_1</a:t>
            </a:r>
            <a:endParaRPr lang="fr-CA" altLang="fr-FR" sz="1200" b="0"/>
          </a:p>
        </p:txBody>
      </p:sp>
      <p:sp>
        <p:nvSpPr>
          <p:cNvPr id="21527"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none</a:t>
            </a:r>
            <a:endParaRPr lang="fr-CA" altLang="fr-FR" sz="1800" b="0"/>
          </a:p>
        </p:txBody>
      </p:sp>
      <p:cxnSp>
        <p:nvCxnSpPr>
          <p:cNvPr id="25" name="Straight Arrow Connector 24"/>
          <p:cNvCxnSpPr>
            <a:stCxn id="13" idx="1"/>
            <a:endCxn id="15" idx="1"/>
          </p:cNvCxnSpPr>
          <p:nvPr/>
        </p:nvCxnSpPr>
        <p:spPr>
          <a:xfrm flipV="1">
            <a:off x="5508625" y="2492375"/>
            <a:ext cx="668338" cy="1441450"/>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3017186"/>
      </p:ext>
    </p:extLst>
  </p:cSld>
  <p:clrMapOvr>
    <a:masterClrMapping/>
  </p:clrMapOvr>
  <p:transition>
    <p:fade/>
  </p:transition>
  <p:timing>
    <p:tnLst>
      <p:par>
        <p:cTn id="1" dur="indefinite" restart="never" nodeType="tmRoot"/>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2532"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49C2874-83A2-47ED-9FD3-9EE2D3A3D140}" type="slidenum">
              <a:rPr lang="en-US" altLang="fr-FR" sz="1200" b="0" smtClean="0">
                <a:solidFill>
                  <a:srgbClr val="898989"/>
                </a:solidFill>
                <a:cs typeface="Arial" pitchFamily="34" charset="0"/>
              </a:rPr>
              <a:pPr>
                <a:spcBef>
                  <a:spcPct val="0"/>
                </a:spcBef>
                <a:spcAft>
                  <a:spcPct val="0"/>
                </a:spcAft>
                <a:buFontTx/>
                <a:buNone/>
              </a:pPr>
              <a:t>482</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2542"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2548"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2549"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Tree>
    <p:extLst>
      <p:ext uri="{BB962C8B-B14F-4D97-AF65-F5344CB8AC3E}">
        <p14:creationId xmlns:p14="http://schemas.microsoft.com/office/powerpoint/2010/main" val="4162692010"/>
      </p:ext>
    </p:extLst>
  </p:cSld>
  <p:clrMapOvr>
    <a:masterClrMapping/>
  </p:clrMapOvr>
  <p:transition>
    <p:fade/>
  </p:transition>
  <p:timing>
    <p:tnLst>
      <p:par>
        <p:cTn id="1" dur="indefinite" restart="never" nodeType="tmRoot"/>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3556"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526C818-C8AB-4B68-B87A-E4008E007AC5}" type="slidenum">
              <a:rPr lang="en-US" altLang="fr-FR" sz="1200" b="0" smtClean="0">
                <a:solidFill>
                  <a:srgbClr val="898989"/>
                </a:solidFill>
                <a:cs typeface="Arial" pitchFamily="34" charset="0"/>
              </a:rPr>
              <a:pPr>
                <a:spcBef>
                  <a:spcPct val="0"/>
                </a:spcBef>
                <a:spcAft>
                  <a:spcPct val="0"/>
                </a:spcAft>
                <a:buFontTx/>
                <a:buNone/>
              </a:pPr>
              <a:t>483</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3566"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3572"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26" name="Straight Arrow Connector 25"/>
          <p:cNvCxnSpPr>
            <a:stCxn id="10" idx="3"/>
            <a:endCxn id="24" idx="2"/>
          </p:cNvCxnSpPr>
          <p:nvPr/>
        </p:nvCxnSpPr>
        <p:spPr bwMode="auto">
          <a:xfrm flipV="1">
            <a:off x="1403350" y="3925888"/>
            <a:ext cx="2393950" cy="511175"/>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3574" name="TextBox 32"/>
          <p:cNvSpPr txBox="1">
            <a:spLocks noChangeArrowheads="1"/>
          </p:cNvSpPr>
          <p:nvPr/>
        </p:nvSpPr>
        <p:spPr bwMode="auto">
          <a:xfrm rot="-801683">
            <a:off x="2063750" y="4241800"/>
            <a:ext cx="14414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a:t>Call procedure_2</a:t>
            </a:r>
            <a:endParaRPr lang="fr-CA" altLang="fr-FR" sz="1200" b="0"/>
          </a:p>
        </p:txBody>
      </p:sp>
      <p:sp>
        <p:nvSpPr>
          <p:cNvPr id="23575"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Tree>
    <p:extLst>
      <p:ext uri="{BB962C8B-B14F-4D97-AF65-F5344CB8AC3E}">
        <p14:creationId xmlns:p14="http://schemas.microsoft.com/office/powerpoint/2010/main" val="2350909590"/>
      </p:ext>
    </p:extLst>
  </p:cSld>
  <p:clrMapOvr>
    <a:masterClrMapping/>
  </p:clrMapOvr>
  <p:transition>
    <p:fade/>
  </p:transition>
  <p:timing>
    <p:tnLst>
      <p:par>
        <p:cTn id="1" dur="indefinite" restart="never" nodeType="tmRoot"/>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4580"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73A1A74-79D8-4D15-94AF-4CDADE559C55}" type="slidenum">
              <a:rPr lang="en-US" altLang="fr-FR" sz="1200" b="0" smtClean="0">
                <a:solidFill>
                  <a:srgbClr val="898989"/>
                </a:solidFill>
                <a:cs typeface="Arial" pitchFamily="34" charset="0"/>
              </a:rPr>
              <a:pPr>
                <a:spcBef>
                  <a:spcPct val="0"/>
                </a:spcBef>
                <a:spcAft>
                  <a:spcPct val="0"/>
                </a:spcAft>
                <a:buFontTx/>
                <a:buNone/>
              </a:pPr>
              <a:t>484</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4590"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4596"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4597"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Tree>
    <p:extLst>
      <p:ext uri="{BB962C8B-B14F-4D97-AF65-F5344CB8AC3E}">
        <p14:creationId xmlns:p14="http://schemas.microsoft.com/office/powerpoint/2010/main" val="2829545960"/>
      </p:ext>
    </p:extLst>
  </p:cSld>
  <p:clrMapOvr>
    <a:masterClrMapping/>
  </p:clrMapOvr>
  <p:transition>
    <p:fade/>
  </p:transition>
  <p:timing>
    <p:tnLst>
      <p:par>
        <p:cTn id="1" dur="indefinite" restart="never" nodeType="tmRoot"/>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5604"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FA25F33-72E0-41BC-9BA9-F56AD0C120F7}" type="slidenum">
              <a:rPr lang="en-US" altLang="fr-FR" sz="1200" b="0" smtClean="0">
                <a:solidFill>
                  <a:srgbClr val="898989"/>
                </a:solidFill>
                <a:cs typeface="Arial" pitchFamily="34" charset="0"/>
              </a:rPr>
              <a:pPr>
                <a:spcBef>
                  <a:spcPct val="0"/>
                </a:spcBef>
                <a:spcAft>
                  <a:spcPct val="0"/>
                </a:spcAft>
                <a:buFontTx/>
                <a:buNone/>
              </a:pPr>
              <a:t>485</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5614"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5620"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26" name="Straight Arrow Connector 25"/>
          <p:cNvCxnSpPr>
            <a:stCxn id="9" idx="3"/>
            <a:endCxn id="24" idx="2"/>
          </p:cNvCxnSpPr>
          <p:nvPr/>
        </p:nvCxnSpPr>
        <p:spPr bwMode="auto">
          <a:xfrm>
            <a:off x="1403350" y="3414713"/>
            <a:ext cx="2393950" cy="511175"/>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5622" name="TextBox 27"/>
          <p:cNvSpPr txBox="1">
            <a:spLocks noChangeArrowheads="1"/>
          </p:cNvSpPr>
          <p:nvPr/>
        </p:nvSpPr>
        <p:spPr bwMode="auto">
          <a:xfrm rot="728512">
            <a:off x="1831975" y="3357563"/>
            <a:ext cx="1439863"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a:t>Call procedure_4</a:t>
            </a:r>
            <a:endParaRPr lang="fr-CA" altLang="fr-FR" sz="1200" b="0"/>
          </a:p>
        </p:txBody>
      </p:sp>
      <p:sp>
        <p:nvSpPr>
          <p:cNvPr id="25623"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Tree>
    <p:extLst>
      <p:ext uri="{BB962C8B-B14F-4D97-AF65-F5344CB8AC3E}">
        <p14:creationId xmlns:p14="http://schemas.microsoft.com/office/powerpoint/2010/main" val="316104617"/>
      </p:ext>
    </p:extLst>
  </p:cSld>
  <p:clrMapOvr>
    <a:masterClrMapping/>
  </p:clrMapOvr>
  <p:transition>
    <p:fade/>
  </p:transition>
  <p:timing>
    <p:tnLst>
      <p:par>
        <p:cTn id="1" dur="indefinite" restart="never" nodeType="tmRoot"/>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6628"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702F48F-A8F6-4DBD-83DA-001B9C975F47}" type="slidenum">
              <a:rPr lang="en-US" altLang="fr-FR" sz="1200" b="0" smtClean="0">
                <a:solidFill>
                  <a:srgbClr val="898989"/>
                </a:solidFill>
                <a:cs typeface="Arial" pitchFamily="34" charset="0"/>
              </a:rPr>
              <a:pPr>
                <a:spcBef>
                  <a:spcPct val="0"/>
                </a:spcBef>
                <a:spcAft>
                  <a:spcPct val="0"/>
                </a:spcAft>
                <a:buFontTx/>
                <a:buNone/>
              </a:pPr>
              <a:t>486</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6638"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6644"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6645"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Tree>
    <p:extLst>
      <p:ext uri="{BB962C8B-B14F-4D97-AF65-F5344CB8AC3E}">
        <p14:creationId xmlns:p14="http://schemas.microsoft.com/office/powerpoint/2010/main" val="1774711407"/>
      </p:ext>
    </p:extLst>
  </p:cSld>
  <p:clrMapOvr>
    <a:masterClrMapping/>
  </p:clrMapOvr>
  <p:transition>
    <p:fade/>
  </p:transition>
  <p:timing>
    <p:tnLst>
      <p:par>
        <p:cTn id="1" dur="indefinite" restart="never" nodeType="tmRoot"/>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7652"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E254BCD-4489-43A6-B21E-F6EF05F41DDB}" type="slidenum">
              <a:rPr lang="en-US" altLang="fr-FR" sz="1200" b="0" smtClean="0">
                <a:solidFill>
                  <a:srgbClr val="898989"/>
                </a:solidFill>
                <a:cs typeface="Arial" pitchFamily="34" charset="0"/>
              </a:rPr>
              <a:pPr>
                <a:spcBef>
                  <a:spcPct val="0"/>
                </a:spcBef>
                <a:spcAft>
                  <a:spcPct val="0"/>
                </a:spcAft>
                <a:buFontTx/>
                <a:buNone/>
              </a:pPr>
              <a:t>487</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procedure_1</a:t>
            </a:r>
            <a:endParaRPr lang="fr-CA" dirty="0"/>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7662"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7668"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cxnSp>
        <p:nvCxnSpPr>
          <p:cNvPr id="3" name="Straight Arrow Connector 2"/>
          <p:cNvCxnSpPr>
            <a:stCxn id="15" idx="1"/>
            <a:endCxn id="4" idx="3"/>
          </p:cNvCxnSpPr>
          <p:nvPr/>
        </p:nvCxnSpPr>
        <p:spPr>
          <a:xfrm flipH="1">
            <a:off x="1403350" y="2492375"/>
            <a:ext cx="4773613" cy="1588"/>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7670" name="TextBox 6"/>
          <p:cNvSpPr txBox="1">
            <a:spLocks noChangeArrowheads="1"/>
          </p:cNvSpPr>
          <p:nvPr/>
        </p:nvSpPr>
        <p:spPr bwMode="auto">
          <a:xfrm>
            <a:off x="3140075" y="2124075"/>
            <a:ext cx="11144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en-US" sz="1800" b="0"/>
              <a:t>return</a:t>
            </a:r>
            <a:endParaRPr lang="fr-CA" altLang="en-US" sz="1800" b="0"/>
          </a:p>
        </p:txBody>
      </p:sp>
      <p:sp>
        <p:nvSpPr>
          <p:cNvPr id="27671"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Task A</a:t>
            </a:r>
            <a:endParaRPr lang="fr-CA" altLang="fr-FR" sz="1800" b="0"/>
          </a:p>
        </p:txBody>
      </p:sp>
    </p:spTree>
    <p:extLst>
      <p:ext uri="{BB962C8B-B14F-4D97-AF65-F5344CB8AC3E}">
        <p14:creationId xmlns:p14="http://schemas.microsoft.com/office/powerpoint/2010/main" val="2558820176"/>
      </p:ext>
    </p:extLst>
  </p:cSld>
  <p:clrMapOvr>
    <a:masterClrMapping/>
  </p:clrMapOvr>
  <p:transition>
    <p:fade/>
  </p:transition>
  <p:timing>
    <p:tnLst>
      <p:par>
        <p:cTn id="1" dur="indefinite" restart="never" nodeType="tmRoot"/>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8676"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C3C965D-37AE-49C0-BA90-9E8DC6EA5046}" type="slidenum">
              <a:rPr lang="en-US" altLang="fr-FR" sz="1200" b="0" smtClean="0">
                <a:solidFill>
                  <a:srgbClr val="898989"/>
                </a:solidFill>
                <a:cs typeface="Arial" pitchFamily="34" charset="0"/>
              </a:rPr>
              <a:pPr>
                <a:spcBef>
                  <a:spcPct val="0"/>
                </a:spcBef>
                <a:spcAft>
                  <a:spcPct val="0"/>
                </a:spcAft>
                <a:buFontTx/>
                <a:buNone/>
              </a:pPr>
              <a:t>488</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8686"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C</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8692"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8693"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none</a:t>
            </a:r>
            <a:endParaRPr lang="fr-CA" altLang="fr-FR" sz="1800" b="0"/>
          </a:p>
        </p:txBody>
      </p:sp>
    </p:spTree>
    <p:extLst>
      <p:ext uri="{BB962C8B-B14F-4D97-AF65-F5344CB8AC3E}">
        <p14:creationId xmlns:p14="http://schemas.microsoft.com/office/powerpoint/2010/main" val="3478114772"/>
      </p:ext>
    </p:extLst>
  </p:cSld>
  <p:clrMapOvr>
    <a:masterClrMapping/>
  </p:clrMapOvr>
  <p:transition>
    <p:fade/>
  </p:transition>
  <p:timing>
    <p:tnLst>
      <p:par>
        <p:cTn id="1" dur="indefinite" restart="never" nodeType="tmRoot"/>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29700"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63C501D-AB6C-442B-95B7-A0EFA76EB642}" type="slidenum">
              <a:rPr lang="en-US" altLang="fr-FR" sz="1200" b="0" smtClean="0">
                <a:solidFill>
                  <a:srgbClr val="898989"/>
                </a:solidFill>
                <a:cs typeface="Arial" pitchFamily="34" charset="0"/>
              </a:rPr>
              <a:pPr>
                <a:spcBef>
                  <a:spcPct val="0"/>
                </a:spcBef>
                <a:spcAft>
                  <a:spcPct val="0"/>
                </a:spcAft>
                <a:buFontTx/>
                <a:buNone/>
              </a:pPr>
              <a:t>489</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procedure_2</a:t>
            </a:r>
            <a:endParaRPr lang="fr-CA" dirty="0"/>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29710"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29716"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29717"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Task C</a:t>
            </a:r>
            <a:endParaRPr lang="fr-CA" altLang="fr-FR" sz="1800" b="0"/>
          </a:p>
        </p:txBody>
      </p:sp>
    </p:spTree>
    <p:extLst>
      <p:ext uri="{BB962C8B-B14F-4D97-AF65-F5344CB8AC3E}">
        <p14:creationId xmlns:p14="http://schemas.microsoft.com/office/powerpoint/2010/main" val="2183705266"/>
      </p:ext>
    </p:extLst>
  </p:cSld>
  <p:clrMapOvr>
    <a:masterClrMapping/>
  </p:clrMapOvr>
  <p:transition>
    <p:fade/>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2</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Exigences</a:t>
            </a:r>
          </a:p>
          <a:p>
            <a:pPr>
              <a:buFont typeface="Arial" charset="0"/>
              <a:buNone/>
              <a:defRPr/>
            </a:pPr>
            <a:r>
              <a:rPr lang="en-CA" dirty="0" smtClean="0"/>
              <a:t>Medullisation Compartmental</a:t>
            </a:r>
            <a:endParaRPr lang="fr-CA" dirty="0" smtClean="0"/>
          </a:p>
        </p:txBody>
      </p:sp>
      <p:sp>
        <p:nvSpPr>
          <p:cNvPr id="9220" name="Slide Number Placeholder 3"/>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538B95C-9259-4EA0-B38B-EA4DCE4BB690}" type="slidenum">
              <a:rPr lang="fr-CA" altLang="fr-FR" sz="1200" b="0" smtClean="0">
                <a:solidFill>
                  <a:srgbClr val="898989"/>
                </a:solidFill>
                <a:latin typeface="Times New Roman" pitchFamily="18" charset="0"/>
              </a:rPr>
              <a:pPr>
                <a:spcBef>
                  <a:spcPct val="0"/>
                </a:spcBef>
                <a:spcAft>
                  <a:spcPct val="0"/>
                </a:spcAft>
                <a:buFontTx/>
                <a:buNone/>
              </a:pPr>
              <a:t>49</a:t>
            </a:fld>
            <a:endParaRPr lang="fr-CA" altLang="fr-FR" sz="1200" b="0" smtClean="0">
              <a:solidFill>
                <a:srgbClr val="898989"/>
              </a:solidFill>
              <a:latin typeface="Times New Roman" pitchFamily="18" charset="0"/>
            </a:endParaRPr>
          </a:p>
        </p:txBody>
      </p:sp>
      <p:sp>
        <p:nvSpPr>
          <p:cNvPr id="9221" name="Footer Placeholder 4"/>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965316774"/>
      </p:ext>
    </p:extLst>
  </p:cSld>
  <p:clrMapOvr>
    <a:masterClrMapping/>
  </p:clrMapOvr>
  <p:timing>
    <p:tnLst>
      <p:par>
        <p:cTn id="1" dur="indefinite" restart="never" nodeType="tmRoot"/>
      </p:par>
    </p:tn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30724"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B13D061-AA90-4C99-AD8E-DCCFC816D68A}" type="slidenum">
              <a:rPr lang="en-US" altLang="fr-FR" sz="1200" b="0" smtClean="0">
                <a:solidFill>
                  <a:srgbClr val="898989"/>
                </a:solidFill>
                <a:cs typeface="Arial" pitchFamily="34" charset="0"/>
              </a:rPr>
              <a:pPr>
                <a:spcBef>
                  <a:spcPct val="0"/>
                </a:spcBef>
                <a:spcAft>
                  <a:spcPct val="0"/>
                </a:spcAft>
                <a:buFontTx/>
                <a:buNone/>
              </a:pPr>
              <a:t>490</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procedure_2</a:t>
            </a:r>
            <a:endParaRPr lang="fr-CA" dirty="0"/>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30734"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30740"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30741"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Task C</a:t>
            </a:r>
            <a:endParaRPr lang="fr-CA" altLang="fr-FR" sz="1800" b="0"/>
          </a:p>
        </p:txBody>
      </p:sp>
      <p:cxnSp>
        <p:nvCxnSpPr>
          <p:cNvPr id="3" name="Straight Arrow Connector 2"/>
          <p:cNvCxnSpPr>
            <a:stCxn id="16" idx="1"/>
            <a:endCxn id="10" idx="3"/>
          </p:cNvCxnSpPr>
          <p:nvPr/>
        </p:nvCxnSpPr>
        <p:spPr>
          <a:xfrm flipH="1">
            <a:off x="1403350" y="3414713"/>
            <a:ext cx="4752975" cy="1022350"/>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30743" name="TextBox 6"/>
          <p:cNvSpPr txBox="1">
            <a:spLocks noChangeArrowheads="1"/>
          </p:cNvSpPr>
          <p:nvPr/>
        </p:nvSpPr>
        <p:spPr bwMode="auto">
          <a:xfrm rot="-792639">
            <a:off x="2108200" y="3729038"/>
            <a:ext cx="935038"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CA" altLang="en-US" sz="1800" b="0"/>
              <a:t>return</a:t>
            </a:r>
            <a:endParaRPr lang="fr-CA" altLang="en-US" sz="1800" b="0"/>
          </a:p>
        </p:txBody>
      </p:sp>
    </p:spTree>
    <p:extLst>
      <p:ext uri="{BB962C8B-B14F-4D97-AF65-F5344CB8AC3E}">
        <p14:creationId xmlns:p14="http://schemas.microsoft.com/office/powerpoint/2010/main" val="1869397307"/>
      </p:ext>
    </p:extLst>
  </p:cSld>
  <p:clrMapOvr>
    <a:masterClrMapping/>
  </p:clrMapOvr>
  <p:transition>
    <p:fade/>
  </p:transition>
  <p:timing>
    <p:tnLst>
      <p:par>
        <p:cTn id="1" dur="indefinite" restart="never" nodeType="tmRoot"/>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31748"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DD8AA11-D91A-455E-BE36-729BC9EB4647}" type="slidenum">
              <a:rPr lang="en-US" altLang="fr-FR" sz="1200" b="0" smtClean="0">
                <a:solidFill>
                  <a:srgbClr val="898989"/>
                </a:solidFill>
                <a:cs typeface="Arial" pitchFamily="34" charset="0"/>
              </a:rPr>
              <a:pPr>
                <a:spcBef>
                  <a:spcPct val="0"/>
                </a:spcBef>
                <a:spcAft>
                  <a:spcPct val="0"/>
                </a:spcAft>
                <a:buFontTx/>
                <a:buNone/>
              </a:pPr>
              <a:t>491</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procedure_4</a:t>
            </a:r>
            <a:endParaRPr lang="fr-CA" dirty="0">
              <a:solidFill>
                <a:schemeClr val="tx1"/>
              </a:solidFill>
            </a:endParaRPr>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31758"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Task B</a:t>
            </a: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31764"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31765"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none</a:t>
            </a:r>
            <a:endParaRPr lang="fr-CA" altLang="fr-FR" sz="1800" b="0"/>
          </a:p>
        </p:txBody>
      </p:sp>
    </p:spTree>
    <p:extLst>
      <p:ext uri="{BB962C8B-B14F-4D97-AF65-F5344CB8AC3E}">
        <p14:creationId xmlns:p14="http://schemas.microsoft.com/office/powerpoint/2010/main" val="4054223812"/>
      </p:ext>
    </p:extLst>
  </p:cSld>
  <p:clrMapOvr>
    <a:masterClrMapping/>
  </p:clrMapOvr>
  <p:transition>
    <p:fade/>
  </p:transition>
  <p:timing>
    <p:tnLst>
      <p:par>
        <p:cTn id="1" dur="indefinite" restart="never" nodeType="tmRoot"/>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457200" y="152400"/>
            <a:ext cx="6934200" cy="1371600"/>
          </a:xfrm>
        </p:spPr>
        <p:txBody>
          <a:bodyPr/>
          <a:lstStyle/>
          <a:p>
            <a:pPr>
              <a:defRPr/>
            </a:pPr>
            <a:r>
              <a:rPr lang="fr-CA" altLang="fr-FR" dirty="0"/>
              <a:t>Exemple d’utilisation d’un moniteur</a:t>
            </a:r>
            <a:endParaRPr lang="en-US" altLang="fr-FR" dirty="0"/>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32772"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1FEB4C1-B2DA-43EB-A854-ADF9640D1B67}" type="slidenum">
              <a:rPr lang="en-US" altLang="fr-FR" sz="1200" b="0" smtClean="0">
                <a:solidFill>
                  <a:srgbClr val="898989"/>
                </a:solidFill>
                <a:cs typeface="Arial" pitchFamily="34" charset="0"/>
              </a:rPr>
              <a:pPr>
                <a:spcBef>
                  <a:spcPct val="0"/>
                </a:spcBef>
                <a:spcAft>
                  <a:spcPct val="0"/>
                </a:spcAft>
                <a:buFontTx/>
                <a:buNone/>
              </a:pPr>
              <a:t>492</a:t>
            </a:fld>
            <a:endParaRPr lang="en-US" altLang="fr-FR" sz="1200" b="0" smtClean="0">
              <a:solidFill>
                <a:srgbClr val="898989"/>
              </a:solidFill>
              <a:cs typeface="Arial" pitchFamily="34" charset="0"/>
            </a:endParaRPr>
          </a:p>
        </p:txBody>
      </p:sp>
      <p:sp>
        <p:nvSpPr>
          <p:cNvPr id="4" name="Rectangle 3"/>
          <p:cNvSpPr/>
          <p:nvPr/>
        </p:nvSpPr>
        <p:spPr>
          <a:xfrm>
            <a:off x="107950" y="2133600"/>
            <a:ext cx="1295400" cy="719138"/>
          </a:xfrm>
          <a:prstGeom prst="rect">
            <a:avLst/>
          </a:prstGeom>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t>Task A</a:t>
            </a:r>
            <a:endParaRPr lang="fr-CA" dirty="0"/>
          </a:p>
        </p:txBody>
      </p:sp>
      <p:sp>
        <p:nvSpPr>
          <p:cNvPr id="9" name="Rectangle 8"/>
          <p:cNvSpPr/>
          <p:nvPr/>
        </p:nvSpPr>
        <p:spPr>
          <a:xfrm>
            <a:off x="107950" y="3054350"/>
            <a:ext cx="1295400" cy="720725"/>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Task B</a:t>
            </a:r>
            <a:endParaRPr lang="fr-CA" dirty="0"/>
          </a:p>
        </p:txBody>
      </p:sp>
      <p:sp>
        <p:nvSpPr>
          <p:cNvPr id="10" name="Rectangle 9"/>
          <p:cNvSpPr/>
          <p:nvPr/>
        </p:nvSpPr>
        <p:spPr>
          <a:xfrm>
            <a:off x="107950" y="4076700"/>
            <a:ext cx="1295400" cy="720725"/>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a:defRPr/>
            </a:pPr>
            <a:r>
              <a:rPr lang="en-CA" dirty="0"/>
              <a:t>Task C</a:t>
            </a:r>
            <a:endParaRPr lang="fr-CA" dirty="0"/>
          </a:p>
        </p:txBody>
      </p:sp>
      <p:sp>
        <p:nvSpPr>
          <p:cNvPr id="11" name="Rectangle 10"/>
          <p:cNvSpPr/>
          <p:nvPr/>
        </p:nvSpPr>
        <p:spPr>
          <a:xfrm>
            <a:off x="107950" y="5019675"/>
            <a:ext cx="1295400" cy="719138"/>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t>Task D</a:t>
            </a:r>
            <a:endParaRPr lang="fr-CA" dirty="0"/>
          </a:p>
        </p:txBody>
      </p:sp>
      <p:sp>
        <p:nvSpPr>
          <p:cNvPr id="15" name="Rectangle 14"/>
          <p:cNvSpPr/>
          <p:nvPr/>
        </p:nvSpPr>
        <p:spPr>
          <a:xfrm>
            <a:off x="6176963" y="2235200"/>
            <a:ext cx="1871662"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procedure_1</a:t>
            </a:r>
            <a:endParaRPr lang="fr-CA" dirty="0">
              <a:solidFill>
                <a:schemeClr val="tx1"/>
              </a:solidFill>
            </a:endParaRPr>
          </a:p>
        </p:txBody>
      </p:sp>
      <p:sp>
        <p:nvSpPr>
          <p:cNvPr id="16" name="Rectangle 15"/>
          <p:cNvSpPr/>
          <p:nvPr/>
        </p:nvSpPr>
        <p:spPr>
          <a:xfrm>
            <a:off x="6156325" y="315753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procedure_2</a:t>
            </a:r>
            <a:endParaRPr lang="fr-CA" dirty="0">
              <a:solidFill>
                <a:schemeClr val="tx1"/>
              </a:solidFill>
            </a:endParaRPr>
          </a:p>
        </p:txBody>
      </p:sp>
      <p:sp>
        <p:nvSpPr>
          <p:cNvPr id="17" name="Rectangle 16"/>
          <p:cNvSpPr/>
          <p:nvPr/>
        </p:nvSpPr>
        <p:spPr>
          <a:xfrm>
            <a:off x="6156325" y="4179888"/>
            <a:ext cx="1873250" cy="51435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r>
              <a:rPr lang="en-CA" dirty="0">
                <a:solidFill>
                  <a:schemeClr val="tx1"/>
                </a:solidFill>
              </a:rPr>
              <a:t>procedure_3</a:t>
            </a:r>
            <a:endParaRPr lang="fr-CA" dirty="0">
              <a:solidFill>
                <a:schemeClr val="tx1"/>
              </a:solidFill>
            </a:endParaRPr>
          </a:p>
        </p:txBody>
      </p:sp>
      <p:sp>
        <p:nvSpPr>
          <p:cNvPr id="18" name="Rectangle 17"/>
          <p:cNvSpPr/>
          <p:nvPr/>
        </p:nvSpPr>
        <p:spPr>
          <a:xfrm>
            <a:off x="6176963" y="5122863"/>
            <a:ext cx="1871662" cy="512762"/>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a:defRPr/>
            </a:pPr>
            <a:r>
              <a:rPr lang="en-CA" dirty="0"/>
              <a:t>procedure_4</a:t>
            </a:r>
            <a:endParaRPr lang="fr-CA" dirty="0"/>
          </a:p>
        </p:txBody>
      </p:sp>
      <p:sp>
        <p:nvSpPr>
          <p:cNvPr id="13" name="Rectangle 12"/>
          <p:cNvSpPr/>
          <p:nvPr/>
        </p:nvSpPr>
        <p:spPr>
          <a:xfrm>
            <a:off x="5508625" y="1916113"/>
            <a:ext cx="3095625" cy="4033837"/>
          </a:xfrm>
          <a:prstGeom prst="rect">
            <a:avLst/>
          </a:prstGeom>
          <a:noFill/>
          <a:ln>
            <a:prstDash val="sysDash"/>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p>
        </p:txBody>
      </p:sp>
      <p:sp>
        <p:nvSpPr>
          <p:cNvPr id="32782" name="TextBox 13"/>
          <p:cNvSpPr txBox="1">
            <a:spLocks noChangeArrowheads="1"/>
          </p:cNvSpPr>
          <p:nvPr/>
        </p:nvSpPr>
        <p:spPr bwMode="auto">
          <a:xfrm>
            <a:off x="3203575" y="1557338"/>
            <a:ext cx="54006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a:t>Monitor</a:t>
            </a:r>
            <a:endParaRPr lang="fr-CA" altLang="fr-FR"/>
          </a:p>
        </p:txBody>
      </p:sp>
      <p:sp>
        <p:nvSpPr>
          <p:cNvPr id="19" name="Rectangle 18"/>
          <p:cNvSpPr/>
          <p:nvPr/>
        </p:nvSpPr>
        <p:spPr>
          <a:xfrm rot="5400000">
            <a:off x="43592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2" name="Rectangle 21"/>
          <p:cNvSpPr/>
          <p:nvPr/>
        </p:nvSpPr>
        <p:spPr>
          <a:xfrm rot="5400000">
            <a:off x="40544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dirty="0">
              <a:solidFill>
                <a:schemeClr val="tx1"/>
              </a:solidFill>
            </a:endParaRPr>
          </a:p>
        </p:txBody>
      </p:sp>
      <p:sp>
        <p:nvSpPr>
          <p:cNvPr id="23" name="Rectangle 22"/>
          <p:cNvSpPr/>
          <p:nvPr/>
        </p:nvSpPr>
        <p:spPr>
          <a:xfrm rot="5400000">
            <a:off x="37496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sp>
        <p:nvSpPr>
          <p:cNvPr id="24" name="Rectangle 23"/>
          <p:cNvSpPr/>
          <p:nvPr/>
        </p:nvSpPr>
        <p:spPr>
          <a:xfrm rot="5400000">
            <a:off x="3444875" y="3773488"/>
            <a:ext cx="1009650" cy="304800"/>
          </a:xfrm>
          <a:prstGeom prst="rect">
            <a:avLst/>
          </a:prstGeom>
          <a:solidFill>
            <a:schemeClr val="bg1"/>
          </a:solidFill>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a:defRPr/>
            </a:pPr>
            <a:endParaRPr lang="fr-CA">
              <a:solidFill>
                <a:schemeClr val="tx1"/>
              </a:solidFill>
            </a:endParaRPr>
          </a:p>
        </p:txBody>
      </p:sp>
      <p:cxnSp>
        <p:nvCxnSpPr>
          <p:cNvPr id="29" name="Straight Arrow Connector 28"/>
          <p:cNvCxnSpPr>
            <a:stCxn id="19" idx="0"/>
            <a:endCxn id="13" idx="1"/>
          </p:cNvCxnSpPr>
          <p:nvPr/>
        </p:nvCxnSpPr>
        <p:spPr>
          <a:xfrm>
            <a:off x="5016500" y="3925888"/>
            <a:ext cx="492125" cy="7937"/>
          </a:xfrm>
          <a:prstGeom prst="straightConnector1">
            <a:avLst/>
          </a:prstGeom>
          <a:ln w="28575">
            <a:solidFill>
              <a:schemeClr val="accent5"/>
            </a:solidFill>
            <a:tailEnd type="arrow"/>
          </a:ln>
        </p:spPr>
        <p:style>
          <a:lnRef idx="1">
            <a:schemeClr val="accent1"/>
          </a:lnRef>
          <a:fillRef idx="0">
            <a:schemeClr val="accent1"/>
          </a:fillRef>
          <a:effectRef idx="0">
            <a:schemeClr val="accent1"/>
          </a:effectRef>
          <a:fontRef idx="minor">
            <a:schemeClr val="tx1"/>
          </a:fontRef>
        </p:style>
      </p:cxnSp>
      <p:sp>
        <p:nvSpPr>
          <p:cNvPr id="32788" name="TextBox 31"/>
          <p:cNvSpPr txBox="1">
            <a:spLocks noChangeArrowheads="1"/>
          </p:cNvSpPr>
          <p:nvPr/>
        </p:nvSpPr>
        <p:spPr bwMode="auto">
          <a:xfrm>
            <a:off x="3797300" y="2970213"/>
            <a:ext cx="1219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Queue</a:t>
            </a:r>
            <a:endParaRPr lang="fr-CA" altLang="fr-FR" i="1"/>
          </a:p>
        </p:txBody>
      </p:sp>
      <p:sp>
        <p:nvSpPr>
          <p:cNvPr id="32789" name="TextBox 34"/>
          <p:cNvSpPr txBox="1">
            <a:spLocks noChangeArrowheads="1"/>
          </p:cNvSpPr>
          <p:nvPr/>
        </p:nvSpPr>
        <p:spPr bwMode="auto">
          <a:xfrm>
            <a:off x="3779838" y="6237288"/>
            <a:ext cx="303212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a:t>Monitor Owner:</a:t>
            </a:r>
            <a:r>
              <a:rPr lang="en-CA" altLang="fr-FR" sz="1800" b="0"/>
              <a:t> Task B</a:t>
            </a:r>
            <a:endParaRPr lang="fr-CA" altLang="fr-FR" sz="1800" b="0"/>
          </a:p>
        </p:txBody>
      </p:sp>
    </p:spTree>
    <p:extLst>
      <p:ext uri="{BB962C8B-B14F-4D97-AF65-F5344CB8AC3E}">
        <p14:creationId xmlns:p14="http://schemas.microsoft.com/office/powerpoint/2010/main" val="2405560515"/>
      </p:ext>
    </p:extLst>
  </p:cSld>
  <p:clrMapOvr>
    <a:masterClrMapping/>
  </p:clrMapOvr>
  <p:transition>
    <p:fade/>
  </p:transition>
  <p:timing>
    <p:tnLst>
      <p:par>
        <p:cTn id="1" dur="indefinite" restart="never" nodeType="tmRoot"/>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457200" y="152400"/>
            <a:ext cx="6934200" cy="1371600"/>
          </a:xfrm>
        </p:spPr>
        <p:txBody>
          <a:bodyPr/>
          <a:lstStyle/>
          <a:p>
            <a:pPr>
              <a:defRPr/>
            </a:pPr>
            <a:r>
              <a:rPr lang="fr-CA" altLang="fr-FR" dirty="0" smtClean="0"/>
              <a:t>Exemple: un tampon partagé</a:t>
            </a:r>
            <a:endParaRPr lang="fr-CA" altLang="fr-FR" dirty="0"/>
          </a:p>
        </p:txBody>
      </p:sp>
      <p:sp>
        <p:nvSpPr>
          <p:cNvPr id="33795" name="Content Placeholder 1"/>
          <p:cNvSpPr>
            <a:spLocks noGrp="1"/>
          </p:cNvSpPr>
          <p:nvPr>
            <p:ph idx="1"/>
          </p:nvPr>
        </p:nvSpPr>
        <p:spPr/>
        <p:txBody>
          <a:bodyPr/>
          <a:lstStyle/>
          <a:p>
            <a:r>
              <a:rPr lang="fr-CA" altLang="fr-FR" sz="1200" smtClean="0">
                <a:latin typeface="Courier New" pitchFamily="49" charset="0"/>
                <a:cs typeface="Courier New" pitchFamily="49" charset="0"/>
              </a:rPr>
              <a:t>MONITOR: BufferMonitor</a:t>
            </a:r>
          </a:p>
          <a:p>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const</a:t>
            </a:r>
            <a:r>
              <a:rPr lang="fr-CA" altLang="fr-FR" sz="1200" b="0" smtClean="0">
                <a:latin typeface="Courier New" pitchFamily="49" charset="0"/>
                <a:cs typeface="Courier New" pitchFamily="49" charset="0"/>
              </a:rPr>
              <a:t> bufferSize = 100</a:t>
            </a:r>
          </a:p>
          <a:p>
            <a:r>
              <a:rPr lang="fr-CA" altLang="fr-FR" sz="1200" b="0" smtClean="0">
                <a:latin typeface="Courier New" pitchFamily="49" charset="0"/>
                <a:cs typeface="Courier New" pitchFamily="49" charset="0"/>
              </a:rPr>
              <a:t>	buffer = </a:t>
            </a:r>
            <a:r>
              <a:rPr lang="fr-CA" altLang="fr-FR" sz="1200" smtClean="0">
                <a:latin typeface="Courier New" pitchFamily="49" charset="0"/>
                <a:cs typeface="Courier New" pitchFamily="49" charset="0"/>
              </a:rPr>
              <a:t>array</a:t>
            </a:r>
            <a:r>
              <a:rPr lang="fr-CA" altLang="fr-FR" sz="1200" b="0" smtClean="0">
                <a:latin typeface="Courier New" pitchFamily="49" charset="0"/>
                <a:cs typeface="Courier New" pitchFamily="49" charset="0"/>
              </a:rPr>
              <a:t> [0.. bufferSize-1]</a:t>
            </a:r>
          </a:p>
          <a:p>
            <a:r>
              <a:rPr lang="fr-CA" altLang="fr-FR" sz="1200" b="0" smtClean="0">
                <a:latin typeface="Courier New" pitchFamily="49" charset="0"/>
                <a:cs typeface="Courier New" pitchFamily="49" charset="0"/>
              </a:rPr>
              <a:t>	next_in = 0, next_out = 0, filled = 0</a:t>
            </a:r>
          </a:p>
          <a:p>
            <a:endParaRPr lang="fr-CA" altLang="fr-FR" sz="1200" b="0" smtClean="0">
              <a:latin typeface="Courier New" pitchFamily="49" charset="0"/>
              <a:cs typeface="Courier New" pitchFamily="49" charset="0"/>
            </a:endParaRPr>
          </a:p>
          <a:p>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procedure</a:t>
            </a:r>
            <a:r>
              <a:rPr lang="fr-CA" altLang="fr-FR" sz="1200" b="0" smtClean="0">
                <a:latin typeface="Courier New" pitchFamily="49" charset="0"/>
                <a:cs typeface="Courier New" pitchFamily="49" charset="0"/>
              </a:rPr>
              <a:t> void deposit (item )</a:t>
            </a:r>
          </a:p>
          <a:p>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begin</a:t>
            </a:r>
          </a:p>
          <a:p>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while</a:t>
            </a:r>
            <a:r>
              <a:rPr lang="fr-CA" altLang="fr-FR" sz="1200" b="0" smtClean="0">
                <a:latin typeface="Courier New" pitchFamily="49" charset="0"/>
                <a:cs typeface="Courier New" pitchFamily="49" charset="0"/>
              </a:rPr>
              <a:t> filled == bufferSize </a:t>
            </a:r>
            <a:r>
              <a:rPr lang="fr-CA" altLang="fr-FR" sz="1200" smtClean="0">
                <a:latin typeface="Courier New" pitchFamily="49" charset="0"/>
                <a:cs typeface="Courier New" pitchFamily="49" charset="0"/>
              </a:rPr>
              <a:t>then</a:t>
            </a:r>
          </a:p>
          <a:p>
            <a:r>
              <a:rPr lang="fr-CA" altLang="fr-FR" sz="1200" b="0" smtClean="0">
                <a:latin typeface="Courier New" pitchFamily="49" charset="0"/>
                <a:cs typeface="Courier New" pitchFamily="49" charset="0"/>
              </a:rPr>
              <a:t>	      wait() </a:t>
            </a:r>
            <a:r>
              <a:rPr lang="fr-CA" altLang="fr-FR" sz="1200" smtClean="0">
                <a:latin typeface="Courier New" pitchFamily="49" charset="0"/>
                <a:cs typeface="Courier New" pitchFamily="49" charset="0"/>
              </a:rPr>
              <a:t>// blocks thread in the monitor</a:t>
            </a:r>
          </a:p>
          <a:p>
            <a:r>
              <a:rPr lang="fr-CA" altLang="fr-FR" sz="1200" smtClean="0">
                <a:latin typeface="Courier New" pitchFamily="49" charset="0"/>
                <a:cs typeface="Courier New" pitchFamily="49" charset="0"/>
              </a:rPr>
              <a:t>   </a:t>
            </a:r>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end</a:t>
            </a:r>
          </a:p>
          <a:p>
            <a:r>
              <a:rPr lang="fr-CA" altLang="fr-FR" sz="1200" b="0" smtClean="0">
                <a:latin typeface="Courier New" pitchFamily="49" charset="0"/>
                <a:cs typeface="Courier New" pitchFamily="49" charset="0"/>
              </a:rPr>
              <a:t>	   buffer[next_in] = item</a:t>
            </a:r>
          </a:p>
          <a:p>
            <a:r>
              <a:rPr lang="fr-CA" altLang="fr-FR" sz="1200" b="0" smtClean="0">
                <a:latin typeface="Courier New" pitchFamily="49" charset="0"/>
                <a:cs typeface="Courier New" pitchFamily="49" charset="0"/>
              </a:rPr>
              <a:t>	   next_in = </a:t>
            </a:r>
            <a:r>
              <a:rPr lang="fr-CA" altLang="fr-FR" sz="1200" b="0" smtClean="0">
                <a:solidFill>
                  <a:srgbClr val="000000"/>
                </a:solidFill>
                <a:latin typeface="Courier New" pitchFamily="49" charset="0"/>
                <a:cs typeface="Courier New" pitchFamily="49" charset="0"/>
              </a:rPr>
              <a:t>(next_in + 1) </a:t>
            </a:r>
            <a:r>
              <a:rPr lang="fr-CA" altLang="fr-FR" sz="1200" smtClean="0">
                <a:solidFill>
                  <a:srgbClr val="000000"/>
                </a:solidFill>
                <a:latin typeface="Courier New" pitchFamily="49" charset="0"/>
                <a:cs typeface="Courier New" pitchFamily="49" charset="0"/>
              </a:rPr>
              <a:t>mod </a:t>
            </a:r>
            <a:r>
              <a:rPr lang="fr-CA" altLang="fr-FR" sz="1200" b="0" smtClean="0">
                <a:solidFill>
                  <a:srgbClr val="000000"/>
                </a:solidFill>
                <a:latin typeface="Courier New" pitchFamily="49" charset="0"/>
                <a:cs typeface="Courier New" pitchFamily="49" charset="0"/>
              </a:rPr>
              <a:t>bufferSize</a:t>
            </a:r>
          </a:p>
          <a:p>
            <a:r>
              <a:rPr lang="fr-CA" altLang="fr-FR" sz="1200" b="0" smtClean="0">
                <a:latin typeface="Courier New" pitchFamily="49" charset="0"/>
                <a:cs typeface="Courier New" pitchFamily="49" charset="0"/>
              </a:rPr>
              <a:t>	   filled = filled + 1</a:t>
            </a:r>
          </a:p>
          <a:p>
            <a:r>
              <a:rPr lang="fr-CA" altLang="fr-FR" sz="1200" b="0" smtClean="0">
                <a:latin typeface="Courier New" pitchFamily="49" charset="0"/>
                <a:cs typeface="Courier New" pitchFamily="49" charset="0"/>
              </a:rPr>
              <a:t>	   signal() </a:t>
            </a:r>
            <a:r>
              <a:rPr lang="fr-CA" altLang="fr-FR" sz="1200" smtClean="0">
                <a:latin typeface="Courier New" pitchFamily="49" charset="0"/>
                <a:cs typeface="Courier New" pitchFamily="49" charset="0"/>
              </a:rPr>
              <a:t>// free a task that has been waiting on a condition</a:t>
            </a:r>
          </a:p>
          <a:p>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end procedure	</a:t>
            </a:r>
          </a:p>
          <a:p>
            <a:r>
              <a:rPr lang="fr-CA" altLang="fr-FR" sz="1400" b="0" smtClean="0">
                <a:latin typeface="Courier New" pitchFamily="49" charset="0"/>
                <a:cs typeface="Courier New" pitchFamily="49" charset="0"/>
              </a:rPr>
              <a:t>	</a:t>
            </a:r>
          </a:p>
        </p:txBody>
      </p:sp>
      <p:sp>
        <p:nvSpPr>
          <p:cNvPr id="5" name="Footer Placeholder 3"/>
          <p:cNvSpPr>
            <a:spLocks noGrp="1"/>
          </p:cNvSpPr>
          <p:nvPr>
            <p:ph type="ftr" sz="quarter" idx="10"/>
          </p:nvPr>
        </p:nvSpPr>
        <p:spPr/>
        <p:txBody>
          <a:bodyPr/>
          <a:lstStyle/>
          <a:p>
            <a:pPr>
              <a:defRPr/>
            </a:pPr>
            <a:r>
              <a:rPr lang="en-US" altLang="fr-FR"/>
              <a:t>SEG2101 Chapter 10</a:t>
            </a:r>
          </a:p>
        </p:txBody>
      </p:sp>
      <p:sp>
        <p:nvSpPr>
          <p:cNvPr id="3379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DD3B9CC-43D6-48CF-8D61-01D896215B6A}" type="slidenum">
              <a:rPr lang="en-US" altLang="fr-FR" sz="1200" b="0" smtClean="0">
                <a:solidFill>
                  <a:srgbClr val="898989"/>
                </a:solidFill>
                <a:cs typeface="Arial" pitchFamily="34" charset="0"/>
              </a:rPr>
              <a:pPr>
                <a:spcBef>
                  <a:spcPct val="0"/>
                </a:spcBef>
                <a:spcAft>
                  <a:spcPct val="0"/>
                </a:spcAft>
                <a:buFontTx/>
                <a:buNone/>
              </a:pPr>
              <a:t>493</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688907237"/>
      </p:ext>
    </p:extLst>
  </p:cSld>
  <p:clrMapOvr>
    <a:masterClrMapping/>
  </p:clrMapOvr>
  <p:timing>
    <p:tnLst>
      <p:par>
        <p:cTn id="1" dur="indefinite" restart="never" nodeType="tmRoot"/>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altLang="fr-FR" dirty="0"/>
              <a:t>Exemple: un tampon partagé</a:t>
            </a:r>
            <a:endParaRPr lang="fr-CA" dirty="0"/>
          </a:p>
        </p:txBody>
      </p:sp>
      <p:sp>
        <p:nvSpPr>
          <p:cNvPr id="34819" name="Content Placeholder 2"/>
          <p:cNvSpPr>
            <a:spLocks noGrp="1"/>
          </p:cNvSpPr>
          <p:nvPr>
            <p:ph idx="1"/>
          </p:nvPr>
        </p:nvSpPr>
        <p:spPr/>
        <p:txBody>
          <a:bodyPr/>
          <a:lstStyle/>
          <a:p>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procedure</a:t>
            </a:r>
            <a:r>
              <a:rPr lang="fr-CA" altLang="fr-FR" sz="1200" b="0" smtClean="0">
                <a:solidFill>
                  <a:srgbClr val="000000"/>
                </a:solidFill>
                <a:latin typeface="Courier New" pitchFamily="49" charset="0"/>
                <a:cs typeface="Courier New" pitchFamily="49" charset="0"/>
              </a:rPr>
              <a:t> Item fetch()</a:t>
            </a:r>
          </a:p>
          <a:p>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begin</a:t>
            </a:r>
          </a:p>
          <a:p>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while</a:t>
            </a:r>
            <a:r>
              <a:rPr lang="fr-CA" altLang="fr-FR" sz="1200" b="0" smtClean="0">
                <a:solidFill>
                  <a:srgbClr val="000000"/>
                </a:solidFill>
                <a:latin typeface="Courier New" pitchFamily="49" charset="0"/>
                <a:cs typeface="Courier New" pitchFamily="49" charset="0"/>
              </a:rPr>
              <a:t> filled == 0 </a:t>
            </a:r>
            <a:r>
              <a:rPr lang="fr-CA" altLang="fr-FR" sz="1200" smtClean="0">
                <a:solidFill>
                  <a:srgbClr val="000000"/>
                </a:solidFill>
                <a:latin typeface="Courier New" pitchFamily="49" charset="0"/>
                <a:cs typeface="Courier New" pitchFamily="49" charset="0"/>
              </a:rPr>
              <a:t>then</a:t>
            </a:r>
          </a:p>
          <a:p>
            <a:r>
              <a:rPr lang="fr-CA" altLang="fr-FR" sz="1200" b="0" smtClean="0">
                <a:solidFill>
                  <a:srgbClr val="000000"/>
                </a:solidFill>
                <a:latin typeface="Courier New" pitchFamily="49" charset="0"/>
                <a:cs typeface="Courier New" pitchFamily="49" charset="0"/>
              </a:rPr>
              <a:t>	      wait() </a:t>
            </a:r>
            <a:r>
              <a:rPr lang="fr-CA" altLang="fr-FR" sz="1200" smtClean="0">
                <a:solidFill>
                  <a:srgbClr val="000000"/>
                </a:solidFill>
                <a:latin typeface="Courier New" pitchFamily="49" charset="0"/>
                <a:cs typeface="Courier New" pitchFamily="49" charset="0"/>
              </a:rPr>
              <a:t>// blocks thread in the monitor</a:t>
            </a:r>
          </a:p>
          <a:p>
            <a:r>
              <a:rPr lang="fr-CA" altLang="fr-FR" sz="1200" smtClean="0">
                <a:solidFill>
                  <a:srgbClr val="000000"/>
                </a:solidFill>
                <a:latin typeface="Courier New" pitchFamily="49" charset="0"/>
                <a:cs typeface="Courier New" pitchFamily="49" charset="0"/>
              </a:rPr>
              <a:t>   </a:t>
            </a:r>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end</a:t>
            </a:r>
          </a:p>
          <a:p>
            <a:r>
              <a:rPr lang="fr-CA" altLang="fr-FR" sz="1200" b="0" smtClean="0">
                <a:solidFill>
                  <a:srgbClr val="000000"/>
                </a:solidFill>
                <a:latin typeface="Courier New" pitchFamily="49" charset="0"/>
                <a:cs typeface="Courier New" pitchFamily="49" charset="0"/>
              </a:rPr>
              <a:t>	   item = buffer[next_out]</a:t>
            </a:r>
          </a:p>
          <a:p>
            <a:r>
              <a:rPr lang="fr-CA" altLang="fr-FR" sz="1200" b="0" smtClean="0">
                <a:solidFill>
                  <a:srgbClr val="000000"/>
                </a:solidFill>
                <a:latin typeface="Courier New" pitchFamily="49" charset="0"/>
                <a:cs typeface="Courier New" pitchFamily="49" charset="0"/>
              </a:rPr>
              <a:t>	   next_out = (next_out + 1) </a:t>
            </a:r>
            <a:r>
              <a:rPr lang="fr-CA" altLang="fr-FR" sz="1200" smtClean="0">
                <a:solidFill>
                  <a:srgbClr val="000000"/>
                </a:solidFill>
                <a:latin typeface="Courier New" pitchFamily="49" charset="0"/>
                <a:cs typeface="Courier New" pitchFamily="49" charset="0"/>
              </a:rPr>
              <a:t>mod </a:t>
            </a:r>
            <a:r>
              <a:rPr lang="fr-CA" altLang="fr-FR" sz="1200" b="0" smtClean="0">
                <a:solidFill>
                  <a:srgbClr val="000000"/>
                </a:solidFill>
                <a:latin typeface="Courier New" pitchFamily="49" charset="0"/>
                <a:cs typeface="Courier New" pitchFamily="49" charset="0"/>
              </a:rPr>
              <a:t>bufferSize</a:t>
            </a:r>
          </a:p>
          <a:p>
            <a:r>
              <a:rPr lang="fr-CA" altLang="fr-FR" sz="1200" b="0" smtClean="0">
                <a:solidFill>
                  <a:srgbClr val="000000"/>
                </a:solidFill>
                <a:latin typeface="Courier New" pitchFamily="49" charset="0"/>
                <a:cs typeface="Courier New" pitchFamily="49" charset="0"/>
              </a:rPr>
              <a:t>	   filled = filled - 1</a:t>
            </a:r>
          </a:p>
          <a:p>
            <a:r>
              <a:rPr lang="fr-CA" altLang="fr-FR" sz="1200" b="0" smtClean="0">
                <a:solidFill>
                  <a:srgbClr val="000000"/>
                </a:solidFill>
                <a:latin typeface="Courier New" pitchFamily="49" charset="0"/>
                <a:cs typeface="Courier New" pitchFamily="49" charset="0"/>
              </a:rPr>
              <a:t>	   signal() </a:t>
            </a:r>
            <a:r>
              <a:rPr lang="fr-CA" altLang="fr-FR" sz="1200" smtClean="0">
                <a:solidFill>
                  <a:srgbClr val="000000"/>
                </a:solidFill>
                <a:latin typeface="Courier New" pitchFamily="49" charset="0"/>
                <a:cs typeface="Courier New" pitchFamily="49" charset="0"/>
              </a:rPr>
              <a:t>// free a task that has been waiting on a condition</a:t>
            </a:r>
          </a:p>
          <a:p>
            <a:r>
              <a:rPr lang="fr-CA" altLang="fr-FR" sz="1200" smtClean="0">
                <a:solidFill>
                  <a:srgbClr val="000000"/>
                </a:solidFill>
                <a:latin typeface="Courier New" pitchFamily="49" charset="0"/>
                <a:cs typeface="Courier New" pitchFamily="49" charset="0"/>
              </a:rPr>
              <a:t>	   return </a:t>
            </a:r>
            <a:r>
              <a:rPr lang="fr-CA" altLang="fr-FR" sz="1200" b="0" smtClean="0">
                <a:solidFill>
                  <a:srgbClr val="000000"/>
                </a:solidFill>
                <a:latin typeface="Courier New" pitchFamily="49" charset="0"/>
                <a:cs typeface="Courier New" pitchFamily="49" charset="0"/>
              </a:rPr>
              <a:t>item</a:t>
            </a:r>
          </a:p>
          <a:p>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end procedure</a:t>
            </a:r>
            <a:endParaRPr lang="fr-CA" altLang="fr-FR" smtClean="0"/>
          </a:p>
        </p:txBody>
      </p:sp>
      <p:sp>
        <p:nvSpPr>
          <p:cNvPr id="4" name="Footer Placeholder 3"/>
          <p:cNvSpPr>
            <a:spLocks noGrp="1"/>
          </p:cNvSpPr>
          <p:nvPr>
            <p:ph type="ftr" sz="quarter" idx="10"/>
          </p:nvPr>
        </p:nvSpPr>
        <p:spPr/>
        <p:txBody>
          <a:bodyPr/>
          <a:lstStyle/>
          <a:p>
            <a:pPr>
              <a:defRPr/>
            </a:pPr>
            <a:r>
              <a:rPr lang="en-US"/>
              <a:t>SEG2101 Chapter 10</a:t>
            </a:r>
            <a:endParaRPr lang="en-US" dirty="0"/>
          </a:p>
        </p:txBody>
      </p:sp>
      <p:sp>
        <p:nvSpPr>
          <p:cNvPr id="3482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D8AC73C-0BB0-41E4-A912-1AF4D65B2509}" type="slidenum">
              <a:rPr lang="fr-CA" altLang="en-US" sz="1200" b="0" smtClean="0">
                <a:solidFill>
                  <a:srgbClr val="898989"/>
                </a:solidFill>
                <a:cs typeface="Arial" pitchFamily="34" charset="0"/>
              </a:rPr>
              <a:pPr>
                <a:spcBef>
                  <a:spcPct val="0"/>
                </a:spcBef>
                <a:spcAft>
                  <a:spcPct val="0"/>
                </a:spcAft>
                <a:buFontTx/>
                <a:buNone/>
              </a:pPr>
              <a:t>494</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1092325494"/>
      </p:ext>
    </p:extLst>
  </p:cSld>
  <p:clrMapOvr>
    <a:masterClrMapping/>
  </p:clrMapOvr>
  <p:timing>
    <p:tnLst>
      <p:par>
        <p:cTn id="1" dur="indefinite" restart="never" nodeType="tmRoot"/>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p:txBody>
          <a:bodyPr/>
          <a:lstStyle/>
          <a:p>
            <a:pPr>
              <a:defRPr/>
            </a:pPr>
            <a:r>
              <a:rPr lang="fr-CA" altLang="fr-FR" dirty="0"/>
              <a:t>Exemple: un tampon partagé</a:t>
            </a:r>
          </a:p>
        </p:txBody>
      </p:sp>
      <p:sp>
        <p:nvSpPr>
          <p:cNvPr id="3" name="Text Placeholder 2"/>
          <p:cNvSpPr>
            <a:spLocks noGrp="1"/>
          </p:cNvSpPr>
          <p:nvPr>
            <p:ph type="body" idx="1"/>
          </p:nvPr>
        </p:nvSpPr>
        <p:spPr>
          <a:xfrm>
            <a:off x="684213" y="1573213"/>
            <a:ext cx="3600450" cy="639762"/>
          </a:xfrm>
        </p:spPr>
        <p:txBody>
          <a:bodyPr/>
          <a:lstStyle/>
          <a:p>
            <a:pPr>
              <a:buFont typeface="Arial" charset="0"/>
              <a:buNone/>
              <a:defRPr/>
            </a:pPr>
            <a:r>
              <a:rPr lang="fr-CA" dirty="0" smtClean="0"/>
              <a:t>Producer</a:t>
            </a:r>
            <a:endParaRPr lang="fr-CA" dirty="0"/>
          </a:p>
        </p:txBody>
      </p:sp>
      <p:sp>
        <p:nvSpPr>
          <p:cNvPr id="10" name="Content Placeholder 2"/>
          <p:cNvSpPr>
            <a:spLocks noGrp="1"/>
          </p:cNvSpPr>
          <p:nvPr>
            <p:ph sz="half" idx="2"/>
          </p:nvPr>
        </p:nvSpPr>
        <p:spPr>
          <a:xfrm>
            <a:off x="684213" y="2259013"/>
            <a:ext cx="3600450" cy="2538412"/>
          </a:xfrm>
          <a:ln>
            <a:solidFill>
              <a:schemeClr val="accent5"/>
            </a:solidFill>
          </a:ln>
        </p:spPr>
        <p:txBody>
          <a:bodyPr/>
          <a:lstStyle/>
          <a:p>
            <a:pPr>
              <a:buFont typeface="Arial" charset="0"/>
              <a:buNone/>
              <a:defRPr/>
            </a:pPr>
            <a:r>
              <a:rPr lang="fr-CA" sz="1200" dirty="0" err="1" smtClean="0">
                <a:solidFill>
                  <a:srgbClr val="000000"/>
                </a:solidFill>
                <a:latin typeface="Courier New" panose="02070309020205020404" pitchFamily="49" charset="0"/>
                <a:cs typeface="Courier New" panose="02070309020205020404" pitchFamily="49" charset="0"/>
              </a:rPr>
              <a:t>Task</a:t>
            </a:r>
            <a:r>
              <a:rPr lang="fr-CA" sz="1200" dirty="0" smtClean="0">
                <a:solidFill>
                  <a:srgbClr val="000000"/>
                </a:solidFill>
                <a:latin typeface="Courier New" panose="02070309020205020404" pitchFamily="49" charset="0"/>
                <a:cs typeface="Courier New" panose="02070309020205020404" pitchFamily="49" charset="0"/>
              </a:rPr>
              <a:t> </a:t>
            </a:r>
            <a:r>
              <a:rPr lang="fr-CA" sz="1200" b="0" dirty="0" smtClean="0">
                <a:solidFill>
                  <a:srgbClr val="000000"/>
                </a:solidFill>
                <a:latin typeface="Courier New" panose="02070309020205020404" pitchFamily="49" charset="0"/>
                <a:cs typeface="Courier New" panose="02070309020205020404" pitchFamily="49" charset="0"/>
              </a:rPr>
              <a:t>Producer</a:t>
            </a:r>
          </a:p>
          <a:p>
            <a:pPr>
              <a:buFont typeface="Arial" charset="0"/>
              <a:buNone/>
              <a:defRPr/>
            </a:pPr>
            <a:r>
              <a:rPr lang="fr-CA" sz="1200" dirty="0" err="1" smtClean="0">
                <a:solidFill>
                  <a:srgbClr val="000000"/>
                </a:solidFill>
                <a:latin typeface="Courier New" panose="02070309020205020404" pitchFamily="49" charset="0"/>
                <a:cs typeface="Courier New" panose="02070309020205020404" pitchFamily="49" charset="0"/>
              </a:rPr>
              <a:t>begin</a:t>
            </a:r>
            <a:endParaRPr lang="fr-CA" sz="1200" dirty="0" smtClean="0">
              <a:solidFill>
                <a:srgbClr val="000000"/>
              </a:solidFill>
              <a:latin typeface="Courier New" panose="02070309020205020404" pitchFamily="49" charset="0"/>
              <a:cs typeface="Courier New" panose="02070309020205020404" pitchFamily="49" charset="0"/>
            </a:endParaRPr>
          </a:p>
          <a:p>
            <a:pPr>
              <a:buFont typeface="Arial" charset="0"/>
              <a:buNone/>
              <a:defRPr/>
            </a:pPr>
            <a:r>
              <a:rPr lang="fr-CA" sz="1200" b="0" dirty="0" smtClean="0">
                <a:solidFill>
                  <a:srgbClr val="000000"/>
                </a:solidFill>
                <a:latin typeface="Courier New" panose="02070309020205020404" pitchFamily="49" charset="0"/>
                <a:cs typeface="Courier New" panose="02070309020205020404" pitchFamily="49" charset="0"/>
              </a:rPr>
              <a:t>   </a:t>
            </a:r>
            <a:r>
              <a:rPr lang="fr-CA" sz="1200" dirty="0" err="1" smtClean="0">
                <a:solidFill>
                  <a:srgbClr val="000000"/>
                </a:solidFill>
                <a:latin typeface="Courier New" panose="02070309020205020404" pitchFamily="49" charset="0"/>
                <a:cs typeface="Courier New" panose="02070309020205020404" pitchFamily="49" charset="0"/>
              </a:rPr>
              <a:t>Loop</a:t>
            </a:r>
            <a:r>
              <a:rPr lang="fr-CA" sz="1200" dirty="0" smtClean="0">
                <a:solidFill>
                  <a:srgbClr val="000000"/>
                </a:solidFill>
                <a:latin typeface="Courier New" panose="02070309020205020404" pitchFamily="49" charset="0"/>
                <a:cs typeface="Courier New" panose="02070309020205020404" pitchFamily="49" charset="0"/>
              </a:rPr>
              <a:t> </a:t>
            </a:r>
            <a:r>
              <a:rPr lang="fr-CA" sz="1200" b="0" dirty="0" err="1" smtClean="0">
                <a:solidFill>
                  <a:srgbClr val="000000"/>
                </a:solidFill>
                <a:latin typeface="Courier New" panose="02070309020205020404" pitchFamily="49" charset="0"/>
                <a:cs typeface="Courier New" panose="02070309020205020404" pitchFamily="49" charset="0"/>
              </a:rPr>
              <a:t>Forever</a:t>
            </a:r>
            <a:endParaRPr lang="fr-CA" sz="1200" b="0" dirty="0" smtClean="0">
              <a:solidFill>
                <a:srgbClr val="000000"/>
              </a:solidFill>
              <a:latin typeface="Courier New" panose="02070309020205020404" pitchFamily="49" charset="0"/>
              <a:cs typeface="Courier New" panose="02070309020205020404" pitchFamily="49" charset="0"/>
            </a:endParaRP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      // </a:t>
            </a:r>
            <a:r>
              <a:rPr lang="fr-CA" sz="1200" dirty="0" err="1" smtClean="0">
                <a:solidFill>
                  <a:srgbClr val="000000"/>
                </a:solidFill>
                <a:latin typeface="Courier New" panose="02070309020205020404" pitchFamily="49" charset="0"/>
                <a:cs typeface="Courier New" panose="02070309020205020404" pitchFamily="49" charset="0"/>
              </a:rPr>
              <a:t>produce</a:t>
            </a:r>
            <a:r>
              <a:rPr lang="fr-CA" sz="1200" dirty="0" smtClean="0">
                <a:solidFill>
                  <a:srgbClr val="000000"/>
                </a:solidFill>
                <a:latin typeface="Courier New" panose="02070309020205020404" pitchFamily="49" charset="0"/>
                <a:cs typeface="Courier New" panose="02070309020205020404" pitchFamily="49" charset="0"/>
              </a:rPr>
              <a:t> new item</a:t>
            </a: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      …</a:t>
            </a: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     </a:t>
            </a:r>
            <a:r>
              <a:rPr lang="fr-CA" sz="1200" dirty="0" err="1" smtClean="0">
                <a:solidFill>
                  <a:srgbClr val="000000"/>
                </a:solidFill>
                <a:latin typeface="Courier New" panose="02070309020205020404" pitchFamily="49" charset="0"/>
                <a:cs typeface="Courier New" panose="02070309020205020404" pitchFamily="49" charset="0"/>
              </a:rPr>
              <a:t>bufferMonitor.</a:t>
            </a:r>
            <a:r>
              <a:rPr lang="fr-CA" sz="1200" b="0" dirty="0" err="1" smtClean="0">
                <a:solidFill>
                  <a:srgbClr val="000000"/>
                </a:solidFill>
                <a:latin typeface="Courier New" panose="02070309020205020404" pitchFamily="49" charset="0"/>
                <a:cs typeface="Courier New" panose="02070309020205020404" pitchFamily="49" charset="0"/>
              </a:rPr>
              <a:t>deposit</a:t>
            </a:r>
            <a:r>
              <a:rPr lang="fr-CA" sz="1200" b="0" dirty="0" smtClean="0">
                <a:solidFill>
                  <a:srgbClr val="000000"/>
                </a:solidFill>
                <a:latin typeface="Courier New" panose="02070309020205020404" pitchFamily="49" charset="0"/>
                <a:cs typeface="Courier New" panose="02070309020205020404" pitchFamily="49" charset="0"/>
              </a:rPr>
              <a:t>(</a:t>
            </a:r>
            <a:r>
              <a:rPr lang="fr-CA" sz="1200" b="0" dirty="0" err="1" smtClean="0">
                <a:solidFill>
                  <a:srgbClr val="000000"/>
                </a:solidFill>
                <a:latin typeface="Courier New" panose="02070309020205020404" pitchFamily="49" charset="0"/>
                <a:cs typeface="Courier New" panose="02070309020205020404" pitchFamily="49" charset="0"/>
              </a:rPr>
              <a:t>newItem</a:t>
            </a:r>
            <a:r>
              <a:rPr lang="fr-CA" sz="1200" b="0" dirty="0" smtClean="0">
                <a:solidFill>
                  <a:srgbClr val="000000"/>
                </a:solidFill>
                <a:latin typeface="Courier New" panose="02070309020205020404" pitchFamily="49" charset="0"/>
                <a:cs typeface="Courier New" panose="02070309020205020404" pitchFamily="49" charset="0"/>
              </a:rPr>
              <a:t>)</a:t>
            </a: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   end</a:t>
            </a: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End </a:t>
            </a:r>
            <a:r>
              <a:rPr lang="fr-CA" sz="1200" dirty="0" err="1" smtClean="0">
                <a:solidFill>
                  <a:srgbClr val="000000"/>
                </a:solidFill>
                <a:latin typeface="Courier New" panose="02070309020205020404" pitchFamily="49" charset="0"/>
                <a:cs typeface="Courier New" panose="02070309020205020404" pitchFamily="49" charset="0"/>
              </a:rPr>
              <a:t>Task</a:t>
            </a:r>
            <a:endParaRPr lang="fr-CA" sz="1200" dirty="0" smtClean="0">
              <a:solidFill>
                <a:srgbClr val="000000"/>
              </a:solidFill>
              <a:latin typeface="Courier New" panose="02070309020205020404" pitchFamily="49" charset="0"/>
              <a:cs typeface="Courier New" panose="02070309020205020404" pitchFamily="49" charset="0"/>
            </a:endParaRPr>
          </a:p>
          <a:p>
            <a:pPr>
              <a:buFont typeface="Arial" charset="0"/>
              <a:buNone/>
              <a:defRPr/>
            </a:pPr>
            <a:endParaRPr lang="fr-CA" sz="1200" dirty="0">
              <a:solidFill>
                <a:srgbClr val="000000"/>
              </a:solidFill>
              <a:latin typeface="Courier New" panose="02070309020205020404" pitchFamily="49" charset="0"/>
              <a:cs typeface="Courier New" panose="02070309020205020404" pitchFamily="49" charset="0"/>
            </a:endParaRPr>
          </a:p>
        </p:txBody>
      </p:sp>
      <p:sp>
        <p:nvSpPr>
          <p:cNvPr id="4" name="Text Placeholder 3"/>
          <p:cNvSpPr>
            <a:spLocks noGrp="1"/>
          </p:cNvSpPr>
          <p:nvPr>
            <p:ph type="body" sz="quarter" idx="3"/>
          </p:nvPr>
        </p:nvSpPr>
        <p:spPr>
          <a:xfrm>
            <a:off x="4664075" y="1573213"/>
            <a:ext cx="3652838" cy="639762"/>
          </a:xfrm>
        </p:spPr>
        <p:txBody>
          <a:bodyPr/>
          <a:lstStyle/>
          <a:p>
            <a:pPr>
              <a:buFont typeface="Arial" charset="0"/>
              <a:buNone/>
              <a:defRPr/>
            </a:pPr>
            <a:r>
              <a:rPr lang="fr-CA"/>
              <a:t>Consumer</a:t>
            </a:r>
          </a:p>
        </p:txBody>
      </p:sp>
      <p:sp>
        <p:nvSpPr>
          <p:cNvPr id="5" name="Content Placeholder 4"/>
          <p:cNvSpPr>
            <a:spLocks noGrp="1"/>
          </p:cNvSpPr>
          <p:nvPr>
            <p:ph sz="quarter" idx="4"/>
          </p:nvPr>
        </p:nvSpPr>
        <p:spPr>
          <a:xfrm>
            <a:off x="4664075" y="2259013"/>
            <a:ext cx="3652838" cy="2538412"/>
          </a:xfrm>
          <a:ln>
            <a:solidFill>
              <a:schemeClr val="accent5"/>
            </a:solidFill>
          </a:ln>
        </p:spPr>
        <p:txBody>
          <a:bodyPr/>
          <a:lstStyle/>
          <a:p>
            <a:pPr>
              <a:buFont typeface="Arial" charset="0"/>
              <a:buNone/>
              <a:defRPr/>
            </a:pPr>
            <a:r>
              <a:rPr lang="fr-CA" sz="1200" dirty="0" err="1" smtClean="0">
                <a:solidFill>
                  <a:srgbClr val="000000"/>
                </a:solidFill>
                <a:latin typeface="Courier New" panose="02070309020205020404" pitchFamily="49" charset="0"/>
                <a:cs typeface="Courier New" panose="02070309020205020404" pitchFamily="49" charset="0"/>
              </a:rPr>
              <a:t>Task</a:t>
            </a:r>
            <a:r>
              <a:rPr lang="fr-CA" sz="1200" dirty="0" smtClean="0">
                <a:solidFill>
                  <a:srgbClr val="000000"/>
                </a:solidFill>
                <a:latin typeface="Courier New" panose="02070309020205020404" pitchFamily="49" charset="0"/>
                <a:cs typeface="Courier New" panose="02070309020205020404" pitchFamily="49" charset="0"/>
              </a:rPr>
              <a:t> </a:t>
            </a:r>
            <a:r>
              <a:rPr lang="fr-CA" sz="1200" b="0" dirty="0" smtClean="0">
                <a:solidFill>
                  <a:srgbClr val="000000"/>
                </a:solidFill>
                <a:latin typeface="Courier New" panose="02070309020205020404" pitchFamily="49" charset="0"/>
                <a:cs typeface="Courier New" panose="02070309020205020404" pitchFamily="49" charset="0"/>
              </a:rPr>
              <a:t>Consumer</a:t>
            </a:r>
          </a:p>
          <a:p>
            <a:pPr>
              <a:buFont typeface="Arial" charset="0"/>
              <a:buNone/>
              <a:defRPr/>
            </a:pPr>
            <a:r>
              <a:rPr lang="fr-CA" sz="1200" dirty="0" err="1" smtClean="0">
                <a:solidFill>
                  <a:srgbClr val="000000"/>
                </a:solidFill>
                <a:latin typeface="Courier New" panose="02070309020205020404" pitchFamily="49" charset="0"/>
                <a:cs typeface="Courier New" panose="02070309020205020404" pitchFamily="49" charset="0"/>
              </a:rPr>
              <a:t>begin</a:t>
            </a:r>
            <a:endParaRPr lang="fr-CA" sz="1200" dirty="0" smtClean="0">
              <a:solidFill>
                <a:srgbClr val="000000"/>
              </a:solidFill>
              <a:latin typeface="Courier New" panose="02070309020205020404" pitchFamily="49" charset="0"/>
              <a:cs typeface="Courier New" panose="02070309020205020404" pitchFamily="49" charset="0"/>
            </a:endParaRP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   </a:t>
            </a:r>
            <a:r>
              <a:rPr lang="fr-CA" sz="1200" dirty="0" err="1" smtClean="0">
                <a:solidFill>
                  <a:srgbClr val="000000"/>
                </a:solidFill>
                <a:latin typeface="Courier New" panose="02070309020205020404" pitchFamily="49" charset="0"/>
                <a:cs typeface="Courier New" panose="02070309020205020404" pitchFamily="49" charset="0"/>
              </a:rPr>
              <a:t>Loop</a:t>
            </a:r>
            <a:r>
              <a:rPr lang="fr-CA" sz="1200" dirty="0" smtClean="0">
                <a:solidFill>
                  <a:srgbClr val="000000"/>
                </a:solidFill>
                <a:latin typeface="Courier New" panose="02070309020205020404" pitchFamily="49" charset="0"/>
                <a:cs typeface="Courier New" panose="02070309020205020404" pitchFamily="49" charset="0"/>
              </a:rPr>
              <a:t> </a:t>
            </a:r>
            <a:r>
              <a:rPr lang="fr-CA" sz="1200" b="0" dirty="0" err="1" smtClean="0">
                <a:solidFill>
                  <a:srgbClr val="000000"/>
                </a:solidFill>
                <a:latin typeface="Courier New" panose="02070309020205020404" pitchFamily="49" charset="0"/>
                <a:cs typeface="Courier New" panose="02070309020205020404" pitchFamily="49" charset="0"/>
              </a:rPr>
              <a:t>Forever</a:t>
            </a:r>
            <a:endParaRPr lang="fr-CA" sz="1200" b="0" dirty="0" smtClean="0">
              <a:solidFill>
                <a:srgbClr val="000000"/>
              </a:solidFill>
              <a:latin typeface="Courier New" panose="02070309020205020404" pitchFamily="49" charset="0"/>
              <a:cs typeface="Courier New" panose="02070309020205020404" pitchFamily="49" charset="0"/>
            </a:endParaRP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      </a:t>
            </a:r>
            <a:r>
              <a:rPr lang="fr-CA" sz="1200" b="0" dirty="0" err="1" smtClean="0">
                <a:solidFill>
                  <a:srgbClr val="000000"/>
                </a:solidFill>
                <a:latin typeface="Courier New" panose="02070309020205020404" pitchFamily="49" charset="0"/>
                <a:cs typeface="Courier New" panose="02070309020205020404" pitchFamily="49" charset="0"/>
              </a:rPr>
              <a:t>newItem</a:t>
            </a:r>
            <a:r>
              <a:rPr lang="fr-CA" sz="1200" dirty="0" smtClean="0">
                <a:solidFill>
                  <a:srgbClr val="000000"/>
                </a:solidFill>
                <a:latin typeface="Courier New" panose="02070309020205020404" pitchFamily="49" charset="0"/>
                <a:cs typeface="Courier New" panose="02070309020205020404" pitchFamily="49" charset="0"/>
              </a:rPr>
              <a:t> = </a:t>
            </a:r>
            <a:r>
              <a:rPr lang="fr-CA" sz="1200" dirty="0" err="1" smtClean="0">
                <a:solidFill>
                  <a:srgbClr val="000000"/>
                </a:solidFill>
                <a:latin typeface="Courier New" panose="02070309020205020404" pitchFamily="49" charset="0"/>
                <a:cs typeface="Courier New" panose="02070309020205020404" pitchFamily="49" charset="0"/>
              </a:rPr>
              <a:t>bufferMonitor.</a:t>
            </a:r>
            <a:r>
              <a:rPr lang="fr-CA" sz="1200" b="0" dirty="0" err="1" smtClean="0">
                <a:solidFill>
                  <a:srgbClr val="000000"/>
                </a:solidFill>
                <a:latin typeface="Courier New" panose="02070309020205020404" pitchFamily="49" charset="0"/>
                <a:cs typeface="Courier New" panose="02070309020205020404" pitchFamily="49" charset="0"/>
              </a:rPr>
              <a:t>fetch</a:t>
            </a:r>
            <a:r>
              <a:rPr lang="fr-CA" sz="1200" b="0" dirty="0" smtClean="0">
                <a:solidFill>
                  <a:srgbClr val="000000"/>
                </a:solidFill>
                <a:latin typeface="Courier New" panose="02070309020205020404" pitchFamily="49" charset="0"/>
                <a:cs typeface="Courier New" panose="02070309020205020404" pitchFamily="49" charset="0"/>
              </a:rPr>
              <a:t>()</a:t>
            </a: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      // consume new item</a:t>
            </a: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      …</a:t>
            </a: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end</a:t>
            </a:r>
          </a:p>
          <a:p>
            <a:pPr>
              <a:buFont typeface="Arial" charset="0"/>
              <a:buNone/>
              <a:defRPr/>
            </a:pPr>
            <a:r>
              <a:rPr lang="fr-CA" sz="1200" dirty="0" smtClean="0">
                <a:solidFill>
                  <a:srgbClr val="000000"/>
                </a:solidFill>
                <a:latin typeface="Courier New" panose="02070309020205020404" pitchFamily="49" charset="0"/>
                <a:cs typeface="Courier New" panose="02070309020205020404" pitchFamily="49" charset="0"/>
              </a:rPr>
              <a:t>End </a:t>
            </a:r>
            <a:r>
              <a:rPr lang="fr-CA" sz="1200" dirty="0" err="1" smtClean="0">
                <a:solidFill>
                  <a:srgbClr val="000000"/>
                </a:solidFill>
                <a:latin typeface="Courier New" panose="02070309020205020404" pitchFamily="49" charset="0"/>
                <a:cs typeface="Courier New" panose="02070309020205020404" pitchFamily="49" charset="0"/>
              </a:rPr>
              <a:t>Task</a:t>
            </a:r>
            <a:endParaRPr lang="fr-CA" sz="1200" dirty="0" smtClean="0">
              <a:solidFill>
                <a:srgbClr val="000000"/>
              </a:solidFill>
              <a:latin typeface="Courier New" panose="02070309020205020404" pitchFamily="49" charset="0"/>
              <a:cs typeface="Courier New" panose="02070309020205020404" pitchFamily="49" charset="0"/>
            </a:endParaRPr>
          </a:p>
          <a:p>
            <a:pPr>
              <a:buFont typeface="Arial" charset="0"/>
              <a:buNone/>
              <a:defRPr/>
            </a:pPr>
            <a:endParaRPr lang="fr-CA" dirty="0"/>
          </a:p>
        </p:txBody>
      </p:sp>
      <p:sp>
        <p:nvSpPr>
          <p:cNvPr id="6" name="Footer Placeholder 3"/>
          <p:cNvSpPr>
            <a:spLocks noGrp="1"/>
          </p:cNvSpPr>
          <p:nvPr>
            <p:ph type="ftr" sz="quarter" idx="10"/>
          </p:nvPr>
        </p:nvSpPr>
        <p:spPr/>
        <p:txBody>
          <a:bodyPr/>
          <a:lstStyle/>
          <a:p>
            <a:pPr>
              <a:defRPr/>
            </a:pPr>
            <a:r>
              <a:rPr lang="en-US" altLang="fr-FR"/>
              <a:t>SEG2101 Chapter 10</a:t>
            </a:r>
          </a:p>
        </p:txBody>
      </p:sp>
      <p:sp>
        <p:nvSpPr>
          <p:cNvPr id="3584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EF5BC50-C0F5-4032-B83A-F5FBBC3CDAF8}" type="slidenum">
              <a:rPr lang="en-US" altLang="fr-FR" sz="1200" b="0" smtClean="0">
                <a:solidFill>
                  <a:srgbClr val="898989"/>
                </a:solidFill>
                <a:cs typeface="Arial" pitchFamily="34" charset="0"/>
              </a:rPr>
              <a:pPr>
                <a:spcBef>
                  <a:spcPct val="0"/>
                </a:spcBef>
                <a:spcAft>
                  <a:spcPct val="0"/>
                </a:spcAft>
                <a:buFontTx/>
                <a:buNone/>
              </a:pPr>
              <a:t>495</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423420921"/>
      </p:ext>
    </p:extLst>
  </p:cSld>
  <p:clrMapOvr>
    <a:masterClrMapping/>
  </p:clrMapOvr>
  <p:timing>
    <p:tnLst>
      <p:par>
        <p:cTn id="1" dur="indefinite" restart="never" nodeType="tmRoot"/>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457200" y="152400"/>
            <a:ext cx="6934200" cy="1371600"/>
          </a:xfrm>
        </p:spPr>
        <p:txBody>
          <a:bodyPr/>
          <a:lstStyle/>
          <a:p>
            <a:pPr>
              <a:defRPr/>
            </a:pPr>
            <a:r>
              <a:rPr lang="fr-CA" altLang="fr-FR" dirty="0" smtClean="0"/>
              <a:t>Passage de Messages</a:t>
            </a:r>
            <a:endParaRPr lang="fr-CA" altLang="fr-FR" dirty="0"/>
          </a:p>
        </p:txBody>
      </p:sp>
      <p:sp>
        <p:nvSpPr>
          <p:cNvPr id="23555" name="Rectangle 3"/>
          <p:cNvSpPr>
            <a:spLocks noGrp="1" noChangeArrowheads="1"/>
          </p:cNvSpPr>
          <p:nvPr>
            <p:ph idx="1"/>
          </p:nvPr>
        </p:nvSpPr>
        <p:spPr/>
        <p:txBody>
          <a:bodyPr/>
          <a:lstStyle/>
          <a:p>
            <a:pPr>
              <a:spcBef>
                <a:spcPts val="500"/>
              </a:spcBef>
              <a:spcAft>
                <a:spcPts val="500"/>
              </a:spcAft>
              <a:buFont typeface="Arial" charset="0"/>
              <a:buNone/>
              <a:defRPr/>
            </a:pPr>
            <a:r>
              <a:rPr lang="fr-CA" altLang="fr-FR" dirty="0" smtClean="0"/>
              <a:t>Le passage de messages veut dire qu’un processus envoie un message à un autre processus et ensuite continue son traitement local</a:t>
            </a:r>
          </a:p>
          <a:p>
            <a:pPr lvl="1">
              <a:spcBef>
                <a:spcPts val="500"/>
              </a:spcBef>
              <a:spcAft>
                <a:spcPts val="500"/>
              </a:spcAft>
              <a:buFont typeface="Arial" charset="0"/>
              <a:buChar char="•"/>
              <a:defRPr/>
            </a:pPr>
            <a:r>
              <a:rPr lang="fr-CA" altLang="fr-FR" dirty="0" smtClean="0"/>
              <a:t>Le message peut prendre du temps pour arriver à l’autre processus </a:t>
            </a:r>
          </a:p>
          <a:p>
            <a:pPr indent="-182563">
              <a:spcBef>
                <a:spcPts val="500"/>
              </a:spcBef>
              <a:spcAft>
                <a:spcPts val="500"/>
              </a:spcAft>
              <a:buFont typeface="Arial" charset="0"/>
              <a:buNone/>
              <a:defRPr/>
            </a:pPr>
            <a:endParaRPr lang="fr-CA" altLang="fr-FR" dirty="0" smtClean="0"/>
          </a:p>
          <a:p>
            <a:pPr indent="-182563">
              <a:spcBef>
                <a:spcPts val="500"/>
              </a:spcBef>
              <a:spcAft>
                <a:spcPts val="500"/>
              </a:spcAft>
              <a:buFont typeface="Arial" charset="0"/>
              <a:buNone/>
              <a:defRPr/>
            </a:pPr>
            <a:endParaRPr lang="fr-CA" altLang="fr-FR" dirty="0"/>
          </a:p>
          <a:p>
            <a:pPr indent="-182563">
              <a:spcBef>
                <a:spcPts val="500"/>
              </a:spcBef>
              <a:spcAft>
                <a:spcPts val="500"/>
              </a:spcAft>
              <a:buFont typeface="Arial" charset="0"/>
              <a:buNone/>
              <a:defRPr/>
            </a:pPr>
            <a:r>
              <a:rPr lang="fr-CA" altLang="fr-FR" dirty="0" smtClean="0"/>
              <a:t>Le message peut être stocké dans la file de donnée du processus de destination</a:t>
            </a:r>
          </a:p>
          <a:p>
            <a:pPr lvl="1">
              <a:spcBef>
                <a:spcPts val="500"/>
              </a:spcBef>
              <a:spcAft>
                <a:spcPts val="500"/>
              </a:spcAft>
              <a:buFont typeface="Arial" charset="0"/>
              <a:buChar char="•"/>
              <a:defRPr/>
            </a:pPr>
            <a:r>
              <a:rPr lang="fr-CA" altLang="fr-FR" dirty="0" smtClean="0"/>
              <a:t>Si le dernier n’est pas immédiatement prêt à recevoir le message</a:t>
            </a:r>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3686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1BD553D-79B6-4FAF-8ADF-BF18381C0DB0}" type="slidenum">
              <a:rPr lang="en-US" altLang="fr-FR" sz="1200" b="0" smtClean="0">
                <a:solidFill>
                  <a:srgbClr val="898989"/>
                </a:solidFill>
                <a:cs typeface="Arial" pitchFamily="34" charset="0"/>
              </a:rPr>
              <a:pPr>
                <a:spcBef>
                  <a:spcPct val="0"/>
                </a:spcBef>
                <a:spcAft>
                  <a:spcPct val="0"/>
                </a:spcAft>
                <a:buFontTx/>
                <a:buNone/>
              </a:pPr>
              <a:t>496</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652580516"/>
      </p:ext>
    </p:extLst>
  </p:cSld>
  <p:clrMapOvr>
    <a:masterClrMapping/>
  </p:clrMapOvr>
  <p:timing>
    <p:tnLst>
      <p:par>
        <p:cTn id="1" dur="indefinite" restart="never" nodeType="tmRoot"/>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2"/>
          <p:cNvSpPr>
            <a:spLocks noGrp="1" noChangeArrowheads="1"/>
          </p:cNvSpPr>
          <p:nvPr>
            <p:ph type="title"/>
          </p:nvPr>
        </p:nvSpPr>
        <p:spPr>
          <a:xfrm>
            <a:off x="457200" y="152400"/>
            <a:ext cx="6934200" cy="1371600"/>
          </a:xfrm>
        </p:spPr>
        <p:txBody>
          <a:bodyPr/>
          <a:lstStyle/>
          <a:p>
            <a:pPr>
              <a:defRPr/>
            </a:pPr>
            <a:r>
              <a:rPr lang="fr-CA" altLang="fr-FR" dirty="0" smtClean="0"/>
              <a:t>Passage de Messages</a:t>
            </a:r>
            <a:endParaRPr lang="fr-CA" altLang="fr-FR" dirty="0"/>
          </a:p>
        </p:txBody>
      </p:sp>
      <p:sp>
        <p:nvSpPr>
          <p:cNvPr id="23555" name="Rectangle 3"/>
          <p:cNvSpPr>
            <a:spLocks noGrp="1" noChangeArrowheads="1"/>
          </p:cNvSpPr>
          <p:nvPr>
            <p:ph idx="1"/>
          </p:nvPr>
        </p:nvSpPr>
        <p:spPr/>
        <p:txBody>
          <a:bodyPr/>
          <a:lstStyle/>
          <a:p>
            <a:pPr>
              <a:spcBef>
                <a:spcPts val="500"/>
              </a:spcBef>
              <a:spcAft>
                <a:spcPts val="500"/>
              </a:spcAft>
            </a:pPr>
            <a:r>
              <a:rPr lang="fr-CA" altLang="fr-FR" sz="1800" smtClean="0"/>
              <a:t>Le message est reçu par le processus de destination, lorsque:</a:t>
            </a:r>
          </a:p>
          <a:p>
            <a:pPr lvl="1">
              <a:spcBef>
                <a:spcPts val="500"/>
              </a:spcBef>
              <a:spcAft>
                <a:spcPts val="500"/>
              </a:spcAft>
            </a:pPr>
            <a:r>
              <a:rPr lang="fr-CA" altLang="fr-FR" sz="1600" smtClean="0"/>
              <a:t>Ce dernier arrive à un point dans son traitement local où il est prêt à recevoir des messages. </a:t>
            </a:r>
          </a:p>
          <a:p>
            <a:pPr>
              <a:spcBef>
                <a:spcPts val="500"/>
              </a:spcBef>
              <a:spcAft>
                <a:spcPts val="500"/>
              </a:spcAft>
            </a:pPr>
            <a:r>
              <a:rPr lang="fr-CA" altLang="fr-FR" sz="1800" smtClean="0"/>
              <a:t>Ceci est connu comme le passage de messages asynchrone (parce que l’envoi et la réception ne se font pas en même temps)</a:t>
            </a:r>
          </a:p>
          <a:p>
            <a:pPr>
              <a:spcBef>
                <a:spcPts val="500"/>
              </a:spcBef>
              <a:spcAft>
                <a:spcPts val="500"/>
              </a:spcAft>
            </a:pPr>
            <a:endParaRPr lang="fr-CA" altLang="fr-FR" sz="1800" smtClean="0"/>
          </a:p>
          <a:p>
            <a:pPr>
              <a:spcBef>
                <a:spcPts val="500"/>
              </a:spcBef>
              <a:spcAft>
                <a:spcPts val="500"/>
              </a:spcAft>
            </a:pPr>
            <a:r>
              <a:rPr lang="fr-CA" altLang="fr-FR" sz="1800" smtClean="0"/>
              <a:t>La communication par courriel est une forme de passage de messages… </a:t>
            </a:r>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3789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687C09B-836F-46C6-9775-EF324D25A513}" type="slidenum">
              <a:rPr lang="en-US" altLang="fr-FR" sz="1200" b="0" smtClean="0">
                <a:solidFill>
                  <a:srgbClr val="898989"/>
                </a:solidFill>
                <a:cs typeface="Arial" pitchFamily="34" charset="0"/>
              </a:rPr>
              <a:pPr>
                <a:spcBef>
                  <a:spcPct val="0"/>
                </a:spcBef>
                <a:spcAft>
                  <a:spcPct val="0"/>
                </a:spcAft>
                <a:buFontTx/>
                <a:buNone/>
              </a:pPr>
              <a:t>497</a:t>
            </a:fld>
            <a:endParaRPr lang="en-US" altLang="fr-FR" sz="1200" b="0" smtClean="0">
              <a:solidFill>
                <a:srgbClr val="898989"/>
              </a:solidFill>
              <a:cs typeface="Arial" pitchFamily="34" charset="0"/>
            </a:endParaRPr>
          </a:p>
        </p:txBody>
      </p:sp>
      <p:pic>
        <p:nvPicPr>
          <p:cNvPr id="75778" name="Picture 2" descr="http://northvalleynews.org/wp-content/uploads/2012/05/email-cartoon.png"/>
          <p:cNvPicPr>
            <a:picLocks noChangeAspect="1" noChangeArrowheads="1"/>
          </p:cNvPicPr>
          <p:nvPr/>
        </p:nvPicPr>
        <p:blipFill>
          <a:blip r:embed="rId3">
            <a:extLst>
              <a:ext uri="{28A0092B-C50C-407E-A947-70E740481C1C}">
                <a14:useLocalDpi xmlns:a14="http://schemas.microsoft.com/office/drawing/2010/main" val="0"/>
              </a:ext>
            </a:extLst>
          </a:blip>
          <a:srcRect b="50000"/>
          <a:stretch>
            <a:fillRect/>
          </a:stretch>
        </p:blipFill>
        <p:spPr bwMode="auto">
          <a:xfrm>
            <a:off x="884238" y="4581525"/>
            <a:ext cx="3241675" cy="1677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2" descr="http://northvalleynews.org/wp-content/uploads/2012/05/email-cartoon.png"/>
          <p:cNvPicPr>
            <a:picLocks noChangeAspect="1" noChangeArrowheads="1"/>
          </p:cNvPicPr>
          <p:nvPr/>
        </p:nvPicPr>
        <p:blipFill>
          <a:blip r:embed="rId3">
            <a:extLst>
              <a:ext uri="{28A0092B-C50C-407E-A947-70E740481C1C}">
                <a14:useLocalDpi xmlns:a14="http://schemas.microsoft.com/office/drawing/2010/main" val="0"/>
              </a:ext>
            </a:extLst>
          </a:blip>
          <a:srcRect t="50021" b="-21"/>
          <a:stretch>
            <a:fillRect/>
          </a:stretch>
        </p:blipFill>
        <p:spPr bwMode="auto">
          <a:xfrm>
            <a:off x="4572000" y="4557713"/>
            <a:ext cx="3240088" cy="167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409765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5778"/>
                                        </p:tgtEl>
                                        <p:attrNameLst>
                                          <p:attrName>style.visibility</p:attrName>
                                        </p:attrNameLst>
                                      </p:cBhvr>
                                      <p:to>
                                        <p:strVal val="visible"/>
                                      </p:to>
                                    </p:set>
                                    <p:animEffect transition="in" filter="fade">
                                      <p:cBhvr>
                                        <p:cTn id="7" dur="500"/>
                                        <p:tgtEl>
                                          <p:spTgt spid="75778"/>
                                        </p:tgtEl>
                                      </p:cBhvr>
                                    </p:animEffect>
                                  </p:childTnLst>
                                </p:cTn>
                              </p:par>
                              <p:par>
                                <p:cTn id="8" presetID="10" presetClass="entr" presetSubtype="0"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nodeType="withEffect">
                                  <p:stCondLst>
                                    <p:cond delay="0"/>
                                  </p:stCondLst>
                                  <p:childTnLst>
                                    <p:set>
                                      <p:cBhvr>
                                        <p:cTn id="12" dur="1" fill="hold">
                                          <p:stCondLst>
                                            <p:cond delay="0"/>
                                          </p:stCondLst>
                                        </p:cTn>
                                        <p:tgtEl>
                                          <p:spTgt spid="23555">
                                            <p:txEl>
                                              <p:pRg st="4" end="4"/>
                                            </p:txEl>
                                          </p:spTgt>
                                        </p:tgtEl>
                                        <p:attrNameLst>
                                          <p:attrName>style.visibility</p:attrName>
                                        </p:attrNameLst>
                                      </p:cBhvr>
                                      <p:to>
                                        <p:strVal val="visible"/>
                                      </p:to>
                                    </p:set>
                                    <p:animEffect transition="in" filter="fade">
                                      <p:cBhvr>
                                        <p:cTn id="13" dur="500"/>
                                        <p:tgtEl>
                                          <p:spTgt spid="23555">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a:xfrm>
            <a:off x="457200" y="152400"/>
            <a:ext cx="6934200" cy="1371600"/>
          </a:xfrm>
        </p:spPr>
        <p:txBody>
          <a:bodyPr/>
          <a:lstStyle/>
          <a:p>
            <a:pPr>
              <a:defRPr/>
            </a:pPr>
            <a:r>
              <a:rPr lang="fr-CA" altLang="fr-FR" dirty="0" smtClean="0"/>
              <a:t>Passage de messages asynchrone</a:t>
            </a:r>
            <a:endParaRPr lang="fr-CA" altLang="fr-FR" dirty="0"/>
          </a:p>
        </p:txBody>
      </p:sp>
      <p:sp>
        <p:nvSpPr>
          <p:cNvPr id="38915" name="Rectangle 3"/>
          <p:cNvSpPr>
            <a:spLocks noGrp="1" noChangeArrowheads="1"/>
          </p:cNvSpPr>
          <p:nvPr>
            <p:ph idx="1"/>
          </p:nvPr>
        </p:nvSpPr>
        <p:spPr/>
        <p:txBody>
          <a:bodyPr/>
          <a:lstStyle/>
          <a:p>
            <a:pPr>
              <a:spcBef>
                <a:spcPts val="500"/>
              </a:spcBef>
              <a:spcAft>
                <a:spcPts val="500"/>
              </a:spcAft>
            </a:pPr>
            <a:r>
              <a:rPr lang="fr-CA" altLang="fr-FR" smtClean="0"/>
              <a:t>Opérations d’envoi et de réception bloquées:</a:t>
            </a:r>
            <a:r>
              <a:rPr lang="fr-CA" altLang="fr-FR" sz="1800" smtClean="0"/>
              <a:t> </a:t>
            </a:r>
          </a:p>
          <a:p>
            <a:pPr lvl="1">
              <a:spcBef>
                <a:spcPts val="500"/>
              </a:spcBef>
              <a:spcAft>
                <a:spcPts val="500"/>
              </a:spcAft>
            </a:pPr>
            <a:endParaRPr lang="fr-CA" altLang="fr-FR" sz="1800" smtClean="0"/>
          </a:p>
          <a:p>
            <a:pPr lvl="1">
              <a:spcBef>
                <a:spcPts val="500"/>
              </a:spcBef>
              <a:spcAft>
                <a:spcPts val="500"/>
              </a:spcAft>
            </a:pPr>
            <a:r>
              <a:rPr lang="fr-CA" altLang="fr-FR" sz="1800" smtClean="0"/>
              <a:t>Un récepteur sera bloqué s’il arrive à un point où il peut recevoir des messages et aucun message est en attente. </a:t>
            </a:r>
          </a:p>
          <a:p>
            <a:pPr lvl="1">
              <a:spcBef>
                <a:spcPts val="500"/>
              </a:spcBef>
              <a:spcAft>
                <a:spcPts val="500"/>
              </a:spcAft>
            </a:pPr>
            <a:endParaRPr lang="fr-CA" altLang="fr-FR" sz="1800" smtClean="0"/>
          </a:p>
          <a:p>
            <a:pPr lvl="1">
              <a:spcBef>
                <a:spcPts val="500"/>
              </a:spcBef>
              <a:spcAft>
                <a:spcPts val="500"/>
              </a:spcAft>
            </a:pPr>
            <a:r>
              <a:rPr lang="fr-CA" altLang="fr-FR" sz="1800" smtClean="0"/>
              <a:t>Un émetteur peut être bloqué s’il n’existe pas d’espace dans la file de message entre l’émetteur et le récepteur</a:t>
            </a:r>
          </a:p>
          <a:p>
            <a:pPr lvl="2">
              <a:spcBef>
                <a:spcPts val="500"/>
              </a:spcBef>
              <a:spcAft>
                <a:spcPts val="500"/>
              </a:spcAft>
            </a:pPr>
            <a:r>
              <a:rPr lang="fr-CA" altLang="fr-FR" sz="1600" smtClean="0"/>
              <a:t>Cependant, dans plusieurs cas, on peut supposer des files arbitraires longues, ce qui veut dire que l’émetteur ne peut </a:t>
            </a:r>
            <a:r>
              <a:rPr lang="fr-CA" altLang="fr-FR" sz="1600" smtClean="0">
                <a:solidFill>
                  <a:schemeClr val="tx2"/>
                </a:solidFill>
              </a:rPr>
              <a:t>presque</a:t>
            </a:r>
            <a:r>
              <a:rPr lang="fr-CA" altLang="fr-FR" sz="1600" smtClean="0"/>
              <a:t> jamais être bloqué</a:t>
            </a:r>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3891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12ADA92-6ABF-41BD-827C-46A0BEC1A6FE}" type="slidenum">
              <a:rPr lang="en-US" altLang="fr-FR" sz="1200" b="0" smtClean="0">
                <a:solidFill>
                  <a:srgbClr val="898989"/>
                </a:solidFill>
                <a:cs typeface="Arial" pitchFamily="34" charset="0"/>
              </a:rPr>
              <a:pPr>
                <a:spcBef>
                  <a:spcPct val="0"/>
                </a:spcBef>
                <a:spcAft>
                  <a:spcPct val="0"/>
                </a:spcAft>
                <a:buFontTx/>
                <a:buNone/>
              </a:pPr>
              <a:t>498</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93057690"/>
      </p:ext>
    </p:extLst>
  </p:cSld>
  <p:clrMapOvr>
    <a:masterClrMapping/>
  </p:clrMapOvr>
  <p:timing>
    <p:tnLst>
      <p:par>
        <p:cTn id="1" dur="indefinite" restart="never" nodeType="tmRoot"/>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a:xfrm>
            <a:off x="457200" y="152400"/>
            <a:ext cx="6934200" cy="1371600"/>
          </a:xfrm>
        </p:spPr>
        <p:txBody>
          <a:bodyPr/>
          <a:lstStyle/>
          <a:p>
            <a:pPr>
              <a:defRPr/>
            </a:pPr>
            <a:r>
              <a:rPr lang="fr-CA" altLang="fr-FR" dirty="0" smtClean="0"/>
              <a:t>Passage de messages asynchrone</a:t>
            </a:r>
            <a:endParaRPr lang="fr-CA" altLang="fr-FR" dirty="0"/>
          </a:p>
        </p:txBody>
      </p:sp>
      <p:sp>
        <p:nvSpPr>
          <p:cNvPr id="39939" name="Rectangle 3"/>
          <p:cNvSpPr>
            <a:spLocks noGrp="1" noChangeArrowheads="1"/>
          </p:cNvSpPr>
          <p:nvPr>
            <p:ph idx="1"/>
          </p:nvPr>
        </p:nvSpPr>
        <p:spPr/>
        <p:txBody>
          <a:bodyPr/>
          <a:lstStyle/>
          <a:p>
            <a:pPr>
              <a:spcBef>
                <a:spcPts val="500"/>
              </a:spcBef>
              <a:spcAft>
                <a:spcPts val="500"/>
              </a:spcAft>
            </a:pPr>
            <a:r>
              <a:rPr lang="fr-CA" altLang="fr-FR" smtClean="0"/>
              <a:t>Opérations d’envoi et de réception non-bloquées: </a:t>
            </a:r>
          </a:p>
          <a:p>
            <a:pPr lvl="1">
              <a:spcBef>
                <a:spcPts val="500"/>
              </a:spcBef>
              <a:spcAft>
                <a:spcPts val="500"/>
              </a:spcAft>
              <a:buFont typeface="Symbol" pitchFamily="18" charset="2"/>
              <a:buChar char="·"/>
            </a:pPr>
            <a:endParaRPr lang="fr-CA" altLang="fr-FR" sz="1800" smtClean="0"/>
          </a:p>
          <a:p>
            <a:pPr lvl="1">
              <a:spcBef>
                <a:spcPts val="500"/>
              </a:spcBef>
              <a:spcAft>
                <a:spcPts val="500"/>
              </a:spcAft>
              <a:buFont typeface="Symbol" pitchFamily="18" charset="2"/>
              <a:buChar char="·"/>
            </a:pPr>
            <a:r>
              <a:rPr lang="fr-CA" altLang="fr-FR" sz="1800" smtClean="0"/>
              <a:t>Les opérations d’envoi et de réception retournent toujours immédiatement</a:t>
            </a:r>
          </a:p>
          <a:p>
            <a:pPr lvl="2">
              <a:spcBef>
                <a:spcPts val="500"/>
              </a:spcBef>
              <a:spcAft>
                <a:spcPts val="500"/>
              </a:spcAft>
              <a:buFont typeface="Symbol" pitchFamily="18" charset="2"/>
              <a:buChar char="·"/>
            </a:pPr>
            <a:r>
              <a:rPr lang="fr-CA" altLang="fr-FR" sz="1600" smtClean="0"/>
              <a:t>Elles retournent une valeur d’état qui peut indiquer qu’aucun message est arrivé au récepteur</a:t>
            </a:r>
          </a:p>
          <a:p>
            <a:pPr lvl="2">
              <a:spcBef>
                <a:spcPts val="500"/>
              </a:spcBef>
              <a:spcAft>
                <a:spcPts val="500"/>
              </a:spcAft>
              <a:buFont typeface="Symbol" pitchFamily="18" charset="2"/>
              <a:buChar char="·"/>
            </a:pPr>
            <a:endParaRPr lang="fr-CA" altLang="fr-FR" sz="1600" smtClean="0"/>
          </a:p>
          <a:p>
            <a:pPr lvl="1">
              <a:spcBef>
                <a:spcPts val="500"/>
              </a:spcBef>
              <a:spcAft>
                <a:spcPts val="500"/>
              </a:spcAft>
              <a:buFont typeface="Symbol" pitchFamily="18" charset="2"/>
              <a:buChar char="·"/>
            </a:pPr>
            <a:r>
              <a:rPr lang="fr-CA" altLang="fr-FR" sz="1800" smtClean="0"/>
              <a:t>Le récepteur peut tester si un message attend et peut possiblement effectuer d’autres traitements. </a:t>
            </a:r>
          </a:p>
        </p:txBody>
      </p:sp>
      <p:sp>
        <p:nvSpPr>
          <p:cNvPr id="5" name="Footer Placeholder 4"/>
          <p:cNvSpPr>
            <a:spLocks noGrp="1"/>
          </p:cNvSpPr>
          <p:nvPr>
            <p:ph type="ftr" sz="quarter" idx="10"/>
          </p:nvPr>
        </p:nvSpPr>
        <p:spPr/>
        <p:txBody>
          <a:bodyPr/>
          <a:lstStyle/>
          <a:p>
            <a:pPr>
              <a:defRPr/>
            </a:pPr>
            <a:r>
              <a:rPr lang="en-US" altLang="fr-FR"/>
              <a:t>SEG2101 Chapter 10</a:t>
            </a:r>
          </a:p>
        </p:txBody>
      </p:sp>
      <p:sp>
        <p:nvSpPr>
          <p:cNvPr id="3994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3EFEA40-25AB-4BEC-99BB-5317CF1A1029}" type="slidenum">
              <a:rPr lang="en-US" altLang="fr-FR" sz="1200" b="0" smtClean="0">
                <a:solidFill>
                  <a:srgbClr val="898989"/>
                </a:solidFill>
                <a:cs typeface="Arial" pitchFamily="34" charset="0"/>
              </a:rPr>
              <a:pPr>
                <a:spcBef>
                  <a:spcPct val="0"/>
                </a:spcBef>
                <a:spcAft>
                  <a:spcPct val="0"/>
                </a:spcAft>
                <a:buFontTx/>
                <a:buNone/>
              </a:pPr>
              <a:t>499</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57020937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eaLnBrk="1" hangingPunct="1">
              <a:defRPr/>
            </a:pPr>
            <a:r>
              <a:rPr lang="fr-FR" dirty="0" smtClean="0"/>
              <a:t>Informations du Cours</a:t>
            </a:r>
            <a:endParaRPr lang="fr-FR" dirty="0"/>
          </a:p>
        </p:txBody>
      </p:sp>
      <p:sp>
        <p:nvSpPr>
          <p:cNvPr id="6147" name="Content Placeholder 2"/>
          <p:cNvSpPr>
            <a:spLocks noGrp="1"/>
          </p:cNvSpPr>
          <p:nvPr>
            <p:ph idx="1"/>
          </p:nvPr>
        </p:nvSpPr>
        <p:spPr/>
        <p:txBody>
          <a:bodyPr/>
          <a:lstStyle/>
          <a:p>
            <a:pPr eaLnBrk="1" hangingPunct="1"/>
            <a:r>
              <a:rPr lang="fr-FR" altLang="fr-FR" sz="2800" smtClean="0"/>
              <a:t>Professeur: </a:t>
            </a:r>
            <a:r>
              <a:rPr lang="fr-FR" altLang="fr-FR" sz="2800" b="0" smtClean="0"/>
              <a:t>Hussein Al Osman</a:t>
            </a:r>
          </a:p>
          <a:p>
            <a:pPr eaLnBrk="1" hangingPunct="1"/>
            <a:r>
              <a:rPr lang="fr-FR" altLang="fr-FR" sz="2800" smtClean="0"/>
              <a:t>Courriel: </a:t>
            </a:r>
            <a:r>
              <a:rPr lang="fr-FR" altLang="fr-FR" sz="2800" b="0" smtClean="0">
                <a:solidFill>
                  <a:schemeClr val="tx2"/>
                </a:solidFill>
                <a:hlinkClick r:id="rId2"/>
              </a:rPr>
              <a:t>halosman@uottawa.ca</a:t>
            </a:r>
            <a:endParaRPr lang="fr-FR" altLang="fr-FR" sz="2800" b="0" smtClean="0">
              <a:solidFill>
                <a:schemeClr val="tx2"/>
              </a:solidFill>
            </a:endParaRPr>
          </a:p>
          <a:p>
            <a:pPr eaLnBrk="1" hangingPunct="1"/>
            <a:r>
              <a:rPr lang="fr-FR" altLang="fr-FR" sz="2800" smtClean="0"/>
              <a:t>Bureau: </a:t>
            </a:r>
            <a:r>
              <a:rPr lang="fr-FR" altLang="fr-FR" sz="2800" b="0" smtClean="0"/>
              <a:t>SITE4043</a:t>
            </a:r>
          </a:p>
          <a:p>
            <a:pPr eaLnBrk="1" hangingPunct="1"/>
            <a:r>
              <a:rPr lang="fr-FR" altLang="fr-FR" sz="2800" smtClean="0"/>
              <a:t>Heures de bureau:</a:t>
            </a:r>
            <a:r>
              <a:rPr lang="fr-FR" altLang="fr-FR" sz="2800" b="0" smtClean="0"/>
              <a:t> à déterminer</a:t>
            </a:r>
          </a:p>
          <a:p>
            <a:pPr eaLnBrk="1" hangingPunct="1"/>
            <a:r>
              <a:rPr lang="fr-FR" altLang="fr-FR" sz="2800" smtClean="0"/>
              <a:t>Site Web: </a:t>
            </a:r>
            <a:r>
              <a:rPr lang="fr-FR" altLang="fr-FR" sz="2800" b="0" smtClean="0"/>
              <a:t>Campus Virtuel </a:t>
            </a:r>
            <a:r>
              <a:rPr lang="fr-FR" altLang="fr-FR" sz="1800" b="0" smtClean="0"/>
              <a:t>(</a:t>
            </a:r>
            <a:r>
              <a:rPr lang="fr-FR" altLang="fr-FR" sz="1800" b="0" u="sng" smtClean="0">
                <a:hlinkClick r:id="rId3"/>
              </a:rPr>
              <a:t>https://maestro.uottawa.ca</a:t>
            </a:r>
            <a:r>
              <a:rPr lang="fr-FR" altLang="fr-FR" sz="1800" b="0" u="sng" smtClean="0"/>
              <a:t>)</a:t>
            </a:r>
            <a:endParaRPr lang="fr-FR" altLang="fr-FR" b="0" u="sng" smtClean="0"/>
          </a:p>
          <a:p>
            <a:pPr eaLnBrk="1" hangingPunct="1"/>
            <a:endParaRPr lang="fr-FR" altLang="fr-FR" b="0" smtClean="0"/>
          </a:p>
        </p:txBody>
      </p:sp>
      <p:graphicFrame>
        <p:nvGraphicFramePr>
          <p:cNvPr id="3" name="Table 2"/>
          <p:cNvGraphicFramePr>
            <a:graphicFrameLocks noGrp="1"/>
          </p:cNvGraphicFramePr>
          <p:nvPr/>
        </p:nvGraphicFramePr>
        <p:xfrm>
          <a:off x="468313" y="4776788"/>
          <a:ext cx="7772400" cy="1472184"/>
        </p:xfrm>
        <a:graphic>
          <a:graphicData uri="http://schemas.openxmlformats.org/drawingml/2006/table">
            <a:tbl>
              <a:tblPr>
                <a:tableStyleId>{5C22544A-7EE6-4342-B048-85BDC9FD1C3A}</a:tableStyleId>
              </a:tblPr>
              <a:tblGrid>
                <a:gridCol w="2667000"/>
                <a:gridCol w="1219199"/>
                <a:gridCol w="1984442"/>
                <a:gridCol w="1901759"/>
              </a:tblGrid>
              <a:tr h="490537">
                <a:tc>
                  <a:txBody>
                    <a:bodyPr/>
                    <a:lstStyle/>
                    <a:p>
                      <a:pPr>
                        <a:lnSpc>
                          <a:spcPct val="115000"/>
                        </a:lnSpc>
                        <a:spcAft>
                          <a:spcPts val="0"/>
                        </a:spcAft>
                      </a:pPr>
                      <a:r>
                        <a:rPr lang="fr-FR" sz="2800" b="1" noProof="0" dirty="0" smtClean="0">
                          <a:effectLst/>
                        </a:rPr>
                        <a:t>Classes:</a:t>
                      </a:r>
                      <a:endParaRPr lang="fr-FR" sz="2800" b="1" noProof="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9870" indent="-229870" algn="l">
                        <a:lnSpc>
                          <a:spcPct val="115000"/>
                        </a:lnSpc>
                        <a:spcAft>
                          <a:spcPts val="0"/>
                        </a:spcAft>
                      </a:pPr>
                      <a:r>
                        <a:rPr lang="fr-FR" sz="1800" noProof="0" dirty="0" smtClean="0">
                          <a:effectLst/>
                          <a:latin typeface="+mn-lt"/>
                        </a:rPr>
                        <a:t>Lundi</a:t>
                      </a:r>
                      <a:endParaRPr lang="fr-FR" sz="1800" noProof="0" dirty="0">
                        <a:effectLst/>
                        <a:latin typeface="+mn-lt"/>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15000"/>
                        </a:lnSpc>
                        <a:spcAft>
                          <a:spcPts val="0"/>
                        </a:spcAft>
                      </a:pPr>
                      <a:r>
                        <a:rPr lang="fr-FR" sz="1800" noProof="0" dirty="0" smtClean="0">
                          <a:effectLst/>
                          <a:latin typeface="+mn-lt"/>
                        </a:rPr>
                        <a:t>13:00 - 14:30</a:t>
                      </a:r>
                      <a:endParaRPr lang="fr-FR" sz="1800" noProof="0" dirty="0">
                        <a:effectLst/>
                        <a:latin typeface="+mn-lt"/>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115000"/>
                        </a:lnSpc>
                        <a:spcAft>
                          <a:spcPts val="0"/>
                        </a:spcAft>
                      </a:pPr>
                      <a:r>
                        <a:rPr lang="fr-FR" sz="1800" b="0" i="0" u="sng" kern="1200" noProof="0" dirty="0" smtClean="0">
                          <a:solidFill>
                            <a:schemeClr val="dk1"/>
                          </a:solidFill>
                          <a:effectLst/>
                          <a:latin typeface="+mn-lt"/>
                          <a:ea typeface="+mn-ea"/>
                          <a:cs typeface="+mn-cs"/>
                        </a:rPr>
                        <a:t>TBT 327</a:t>
                      </a:r>
                      <a:endParaRPr lang="fr-FR" sz="1800" kern="1200" noProof="0" dirty="0">
                        <a:solidFill>
                          <a:schemeClr val="dk1"/>
                        </a:solidFill>
                        <a:effectLst/>
                        <a:latin typeface="+mn-lt"/>
                        <a:ea typeface="+mn-ea"/>
                        <a:cs typeface="+mn-cs"/>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90537">
                <a:tc>
                  <a:txBody>
                    <a:bodyPr/>
                    <a:lstStyle/>
                    <a:p>
                      <a:pPr>
                        <a:lnSpc>
                          <a:spcPct val="115000"/>
                        </a:lnSpc>
                        <a:spcAft>
                          <a:spcPts val="0"/>
                        </a:spcAft>
                      </a:pPr>
                      <a:r>
                        <a:rPr lang="fr-FR" sz="2800" noProof="0" dirty="0" smtClean="0">
                          <a:effectLst/>
                        </a:rPr>
                        <a:t> </a:t>
                      </a:r>
                      <a:endParaRPr lang="fr-FR" sz="2800" noProof="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9870" indent="-229870" algn="l">
                        <a:lnSpc>
                          <a:spcPct val="115000"/>
                        </a:lnSpc>
                        <a:spcAft>
                          <a:spcPts val="0"/>
                        </a:spcAft>
                      </a:pPr>
                      <a:r>
                        <a:rPr lang="fr-FR" sz="1800" noProof="0" dirty="0" smtClean="0">
                          <a:effectLst/>
                          <a:latin typeface="+mn-lt"/>
                        </a:rPr>
                        <a:t>Mercredi</a:t>
                      </a:r>
                      <a:endParaRPr lang="fr-FR" sz="1800" noProof="0" dirty="0">
                        <a:effectLst/>
                        <a:latin typeface="+mn-lt"/>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15000"/>
                        </a:lnSpc>
                        <a:spcAft>
                          <a:spcPts val="0"/>
                        </a:spcAft>
                      </a:pPr>
                      <a:r>
                        <a:rPr lang="fr-FR" sz="1800" noProof="0" dirty="0" smtClean="0">
                          <a:effectLst/>
                          <a:latin typeface="+mn-lt"/>
                        </a:rPr>
                        <a:t>11:30 – 13:00</a:t>
                      </a:r>
                      <a:endParaRPr lang="fr-FR" sz="1800" noProof="0" dirty="0">
                        <a:effectLst/>
                        <a:latin typeface="+mn-lt"/>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115000"/>
                        </a:lnSpc>
                        <a:spcAft>
                          <a:spcPts val="0"/>
                        </a:spcAft>
                      </a:pPr>
                      <a:r>
                        <a:rPr lang="fr-FR" sz="1800" b="0" i="0" u="sng" kern="1200" noProof="0" dirty="0" smtClean="0">
                          <a:solidFill>
                            <a:schemeClr val="dk1"/>
                          </a:solidFill>
                          <a:effectLst/>
                          <a:latin typeface="+mn-lt"/>
                          <a:ea typeface="+mn-ea"/>
                          <a:cs typeface="+mn-cs"/>
                        </a:rPr>
                        <a:t>TBT 327</a:t>
                      </a:r>
                      <a:endParaRPr lang="fr-FR" sz="1800" kern="1200" noProof="0" dirty="0">
                        <a:solidFill>
                          <a:schemeClr val="dk1"/>
                        </a:solidFill>
                        <a:effectLst/>
                        <a:latin typeface="+mn-lt"/>
                        <a:ea typeface="+mn-ea"/>
                        <a:cs typeface="+mn-cs"/>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r h="490537">
                <a:tc>
                  <a:txBody>
                    <a:bodyPr/>
                    <a:lstStyle/>
                    <a:p>
                      <a:pPr>
                        <a:lnSpc>
                          <a:spcPct val="115000"/>
                        </a:lnSpc>
                        <a:spcAft>
                          <a:spcPts val="0"/>
                        </a:spcAft>
                      </a:pPr>
                      <a:r>
                        <a:rPr lang="fr-FR" sz="2800" b="1" kern="1200" noProof="0" dirty="0" smtClean="0">
                          <a:solidFill>
                            <a:schemeClr val="dk1"/>
                          </a:solidFill>
                          <a:effectLst/>
                          <a:latin typeface="+mn-lt"/>
                          <a:ea typeface="+mn-ea"/>
                          <a:cs typeface="+mn-cs"/>
                        </a:rPr>
                        <a:t>Laboratoires</a:t>
                      </a:r>
                      <a:r>
                        <a:rPr lang="fr-FR" sz="2800" b="1" noProof="0" dirty="0" smtClean="0">
                          <a:effectLst/>
                          <a:latin typeface="Calibri"/>
                          <a:ea typeface="Calibri"/>
                          <a:cs typeface="Arial"/>
                        </a:rPr>
                        <a:t>:</a:t>
                      </a:r>
                      <a:endParaRPr lang="fr-FR" sz="2800" b="1" noProof="0" dirty="0">
                        <a:effectLst/>
                        <a:latin typeface="Calibri"/>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229870" indent="-229870" algn="l">
                        <a:lnSpc>
                          <a:spcPct val="115000"/>
                        </a:lnSpc>
                        <a:spcAft>
                          <a:spcPts val="0"/>
                        </a:spcAft>
                      </a:pPr>
                      <a:r>
                        <a:rPr lang="fr-FR" sz="1800" noProof="0" dirty="0" smtClean="0">
                          <a:effectLst/>
                          <a:latin typeface="+mn-lt"/>
                          <a:ea typeface="Calibri"/>
                          <a:cs typeface="Arial"/>
                        </a:rPr>
                        <a:t>Mercredi</a:t>
                      </a:r>
                      <a:endParaRPr lang="fr-FR" sz="1800" noProof="0" dirty="0">
                        <a:effectLst/>
                        <a:latin typeface="+mn-lt"/>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a:lnSpc>
                          <a:spcPct val="115000"/>
                        </a:lnSpc>
                        <a:spcAft>
                          <a:spcPts val="0"/>
                        </a:spcAft>
                      </a:pPr>
                      <a:r>
                        <a:rPr lang="fr-FR" sz="1800" noProof="0" dirty="0" smtClean="0">
                          <a:effectLst/>
                          <a:latin typeface="+mn-lt"/>
                          <a:ea typeface="Calibri"/>
                          <a:cs typeface="Arial"/>
                        </a:rPr>
                        <a:t>19:00 – 22:00</a:t>
                      </a:r>
                      <a:endParaRPr lang="fr-FR" sz="1800" noProof="0" dirty="0">
                        <a:effectLst/>
                        <a:latin typeface="+mn-lt"/>
                        <a:ea typeface="Calibri"/>
                        <a:cs typeface="Arial"/>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algn="l" defTabSz="914400" rtl="0" eaLnBrk="1" latinLnBrk="0" hangingPunct="1">
                        <a:lnSpc>
                          <a:spcPct val="115000"/>
                        </a:lnSpc>
                        <a:spcAft>
                          <a:spcPts val="0"/>
                        </a:spcAft>
                      </a:pPr>
                      <a:r>
                        <a:rPr lang="fr-CA" sz="1800" b="0" i="0" u="sng" kern="1200" dirty="0" smtClean="0">
                          <a:solidFill>
                            <a:schemeClr val="dk1"/>
                          </a:solidFill>
                          <a:effectLst/>
                          <a:latin typeface="+mn-lt"/>
                          <a:ea typeface="+mn-ea"/>
                          <a:cs typeface="+mn-cs"/>
                        </a:rPr>
                        <a:t>STE 2060</a:t>
                      </a:r>
                      <a:endParaRPr lang="fr-FR" sz="1800" kern="1200" noProof="0" dirty="0">
                        <a:solidFill>
                          <a:schemeClr val="dk1"/>
                        </a:solidFill>
                        <a:effectLst/>
                        <a:latin typeface="+mn-lt"/>
                        <a:ea typeface="+mn-ea"/>
                        <a:cs typeface="+mn-cs"/>
                      </a:endParaRPr>
                    </a:p>
                  </a:txBody>
                  <a:tcPr marL="68580" marR="68580"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9" name="Slide Number Placeholder 8"/>
          <p:cNvSpPr>
            <a:spLocks noGrp="1"/>
          </p:cNvSpPr>
          <p:nvPr>
            <p:ph type="sldNum" sz="quarter" idx="10"/>
          </p:nvPr>
        </p:nvSpPr>
        <p:spPr/>
        <p:txBody>
          <a:bodyPr/>
          <a:lstStyle/>
          <a:p>
            <a:pPr>
              <a:defRPr/>
            </a:pPr>
            <a:fld id="{4803F365-46AE-4649-A7B8-307107375B91}" type="slidenum">
              <a:rPr lang="fr-CA">
                <a:solidFill>
                  <a:srgbClr val="000000">
                    <a:tint val="75000"/>
                  </a:srgbClr>
                </a:solidFill>
              </a:rPr>
              <a:pPr>
                <a:defRPr/>
              </a:pPr>
              <a:t>5</a:t>
            </a:fld>
            <a:endParaRPr lang="fr-CA">
              <a:solidFill>
                <a:srgbClr val="000000">
                  <a:tint val="75000"/>
                </a:srgbClr>
              </a:solidFill>
            </a:endParaRPr>
          </a:p>
        </p:txBody>
      </p:sp>
      <p:sp>
        <p:nvSpPr>
          <p:cNvPr id="6162" name="Footer Placeholder 9"/>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2188120642"/>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0243" name="Content Placeholder 2"/>
          <p:cNvSpPr>
            <a:spLocks noGrp="1"/>
          </p:cNvSpPr>
          <p:nvPr>
            <p:ph idx="1"/>
          </p:nvPr>
        </p:nvSpPr>
        <p:spPr/>
        <p:txBody>
          <a:bodyPr/>
          <a:lstStyle/>
          <a:p>
            <a:r>
              <a:rPr lang="fr-CA" altLang="fr-FR" smtClean="0"/>
              <a:t>Revue de quelques notions au sujet des exigences</a:t>
            </a:r>
          </a:p>
          <a:p>
            <a:pPr lvl="1"/>
            <a:r>
              <a:rPr lang="fr-CA" altLang="fr-FR" smtClean="0"/>
              <a:t>Exigences du client</a:t>
            </a:r>
          </a:p>
          <a:p>
            <a:pPr lvl="1"/>
            <a:r>
              <a:rPr lang="fr-CA" altLang="fr-FR" smtClean="0"/>
              <a:t>Exigences fonctionnelles</a:t>
            </a:r>
          </a:p>
          <a:p>
            <a:pPr lvl="1"/>
            <a:r>
              <a:rPr lang="fr-CA" altLang="fr-FR" smtClean="0"/>
              <a:t>Exigences non-fonctionnelles</a:t>
            </a:r>
          </a:p>
          <a:p>
            <a:endParaRPr lang="fr-CA" altLang="fr-FR" smtClean="0"/>
          </a:p>
          <a:p>
            <a:r>
              <a:rPr lang="fr-CA" altLang="fr-FR" smtClean="0"/>
              <a:t>Introduction à la modélisation comportementale</a:t>
            </a:r>
          </a:p>
          <a:p>
            <a:pPr lvl="1"/>
            <a:r>
              <a:rPr lang="fr-CA" altLang="fr-FR" smtClean="0"/>
              <a:t>Diagrammes d’activités</a:t>
            </a:r>
          </a:p>
        </p:txBody>
      </p:sp>
      <p:sp>
        <p:nvSpPr>
          <p:cNvPr id="1024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8EF0F25-62C7-41D4-B42C-8A4D13562B69}" type="slidenum">
              <a:rPr lang="fr-CA" altLang="fr-FR" sz="1200" b="0" smtClean="0">
                <a:solidFill>
                  <a:srgbClr val="898989"/>
                </a:solidFill>
                <a:latin typeface="Times New Roman" pitchFamily="18" charset="0"/>
              </a:rPr>
              <a:pPr>
                <a:spcBef>
                  <a:spcPct val="0"/>
                </a:spcBef>
                <a:spcAft>
                  <a:spcPct val="0"/>
                </a:spcAft>
                <a:buFontTx/>
                <a:buNone/>
              </a:pPr>
              <a:t>50</a:t>
            </a:fld>
            <a:endParaRPr lang="fr-CA" altLang="fr-FR" sz="1200" b="0" smtClean="0">
              <a:solidFill>
                <a:srgbClr val="898989"/>
              </a:solidFill>
              <a:latin typeface="Times New Roman" pitchFamily="18" charset="0"/>
            </a:endParaRPr>
          </a:p>
        </p:txBody>
      </p:sp>
      <p:sp>
        <p:nvSpPr>
          <p:cNvPr id="10245"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621884568"/>
      </p:ext>
    </p:extLst>
  </p:cSld>
  <p:clrMapOvr>
    <a:masterClrMapping/>
  </p:clrMapOvr>
  <p:timing>
    <p:tnLst>
      <p:par>
        <p:cTn id="1" dur="indefinite" restart="never" nodeType="tmRoot"/>
      </p:par>
    </p:tn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457200" y="152400"/>
            <a:ext cx="6934200" cy="1371600"/>
          </a:xfrm>
        </p:spPr>
        <p:txBody>
          <a:bodyPr/>
          <a:lstStyle/>
          <a:p>
            <a:pPr>
              <a:defRPr/>
            </a:pPr>
            <a:r>
              <a:rPr lang="fr-CA" altLang="fr-FR" dirty="0" smtClean="0"/>
              <a:t>Passage de message synchrone</a:t>
            </a:r>
            <a:endParaRPr lang="fr-CA" altLang="fr-FR" dirty="0"/>
          </a:p>
        </p:txBody>
      </p:sp>
      <p:sp>
        <p:nvSpPr>
          <p:cNvPr id="25603" name="Rectangle 3"/>
          <p:cNvSpPr>
            <a:spLocks noGrp="1" noChangeArrowheads="1"/>
          </p:cNvSpPr>
          <p:nvPr>
            <p:ph idx="1"/>
          </p:nvPr>
        </p:nvSpPr>
        <p:spPr/>
        <p:txBody>
          <a:bodyPr/>
          <a:lstStyle/>
          <a:p>
            <a:pPr>
              <a:spcBef>
                <a:spcPts val="500"/>
              </a:spcBef>
              <a:spcAft>
                <a:spcPts val="500"/>
              </a:spcAft>
              <a:buFont typeface="Arial" charset="0"/>
              <a:buNone/>
              <a:defRPr/>
            </a:pPr>
            <a:r>
              <a:rPr lang="fr-CA" altLang="fr-FR" dirty="0" smtClean="0"/>
              <a:t>On suppose que l’envoi et la réception se passent en même temps</a:t>
            </a:r>
          </a:p>
          <a:p>
            <a:pPr lvl="1">
              <a:spcBef>
                <a:spcPts val="500"/>
              </a:spcBef>
              <a:spcAft>
                <a:spcPts val="500"/>
              </a:spcAft>
              <a:buFont typeface="Arial" charset="0"/>
              <a:buChar char="•"/>
              <a:defRPr/>
            </a:pPr>
            <a:r>
              <a:rPr lang="fr-CA" altLang="fr-FR" dirty="0" smtClean="0"/>
              <a:t>Il n’y a souvent pas de besoin pour un tampon intermédiaire</a:t>
            </a:r>
          </a:p>
          <a:p>
            <a:pPr marL="274637" lvl="1" indent="0">
              <a:spcBef>
                <a:spcPts val="500"/>
              </a:spcBef>
              <a:spcAft>
                <a:spcPts val="500"/>
              </a:spcAft>
              <a:buFont typeface="Arial" charset="0"/>
              <a:buNone/>
              <a:defRPr/>
            </a:pPr>
            <a:endParaRPr lang="fr-CA" altLang="fr-FR" sz="1800" dirty="0" smtClean="0"/>
          </a:p>
          <a:p>
            <a:pPr>
              <a:spcBef>
                <a:spcPts val="500"/>
              </a:spcBef>
              <a:spcAft>
                <a:spcPts val="500"/>
              </a:spcAft>
              <a:buFont typeface="Arial" charset="0"/>
              <a:buNone/>
              <a:defRPr/>
            </a:pPr>
            <a:r>
              <a:rPr lang="fr-CA" altLang="fr-FR" dirty="0" smtClean="0"/>
              <a:t>Ceci est appelé un rendez-vous et implique une synchronisation plus proche: </a:t>
            </a:r>
          </a:p>
          <a:p>
            <a:pPr lvl="1">
              <a:spcBef>
                <a:spcPts val="500"/>
              </a:spcBef>
              <a:spcAft>
                <a:spcPts val="500"/>
              </a:spcAft>
              <a:buFont typeface="Arial" charset="0"/>
              <a:buChar char="•"/>
              <a:defRPr/>
            </a:pPr>
            <a:r>
              <a:rPr lang="fr-CA" altLang="fr-FR" dirty="0" smtClean="0"/>
              <a:t>L’opération d’envoi et de réception combinée peut seulement se dérouler si les deux côtés sont prêts à accomplir leur rôle.</a:t>
            </a:r>
            <a:r>
              <a:rPr lang="fr-CA" altLang="fr-FR" sz="1800" dirty="0" smtClean="0"/>
              <a:t> </a:t>
            </a:r>
          </a:p>
          <a:p>
            <a:pPr>
              <a:spcBef>
                <a:spcPts val="500"/>
              </a:spcBef>
              <a:spcAft>
                <a:spcPts val="500"/>
              </a:spcAft>
              <a:buFont typeface="Arial" charset="0"/>
              <a:buNone/>
              <a:defRPr/>
            </a:pPr>
            <a:endParaRPr lang="fr-CA" altLang="fr-FR" dirty="0" smtClean="0"/>
          </a:p>
          <a:p>
            <a:pPr>
              <a:spcBef>
                <a:spcPts val="500"/>
              </a:spcBef>
              <a:spcAft>
                <a:spcPts val="500"/>
              </a:spcAft>
              <a:buFont typeface="Arial" charset="0"/>
              <a:buNone/>
              <a:defRPr/>
            </a:pPr>
            <a:r>
              <a:rPr lang="fr-CA" altLang="fr-FR" dirty="0" smtClean="0"/>
              <a:t>Le processus d’envoi peut devoir attendre le processus de réception, ou bien le processus de réception peut devoir attendre le processus d’envoi.</a:t>
            </a:r>
            <a:r>
              <a:rPr lang="fr-CA" altLang="fr-FR" sz="1800" dirty="0" smtClean="0"/>
              <a:t> </a:t>
            </a:r>
          </a:p>
        </p:txBody>
      </p:sp>
      <p:sp>
        <p:nvSpPr>
          <p:cNvPr id="5" name="Footer Placeholder 4"/>
          <p:cNvSpPr>
            <a:spLocks noGrp="1"/>
          </p:cNvSpPr>
          <p:nvPr>
            <p:ph type="ftr" sz="quarter" idx="10"/>
          </p:nvPr>
        </p:nvSpPr>
        <p:spPr/>
        <p:txBody>
          <a:bodyPr/>
          <a:lstStyle/>
          <a:p>
            <a:pPr>
              <a:defRPr/>
            </a:pPr>
            <a:r>
              <a:rPr lang="en-US" altLang="fr-FR"/>
              <a:t>SEG2101 Chapter 10</a:t>
            </a:r>
            <a:endParaRPr lang="en-US" altLang="fr-FR" dirty="0"/>
          </a:p>
        </p:txBody>
      </p:sp>
      <p:sp>
        <p:nvSpPr>
          <p:cNvPr id="40965"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4274279-7786-42B9-9E6F-96AD1FF7D498}" type="slidenum">
              <a:rPr lang="en-US" altLang="fr-FR" sz="1200" b="0" smtClean="0">
                <a:solidFill>
                  <a:srgbClr val="898989"/>
                </a:solidFill>
                <a:cs typeface="Arial" pitchFamily="34" charset="0"/>
              </a:rPr>
              <a:pPr>
                <a:spcBef>
                  <a:spcPct val="0"/>
                </a:spcBef>
                <a:spcAft>
                  <a:spcPct val="0"/>
                </a:spcAft>
                <a:buFontTx/>
                <a:buNone/>
              </a:pPr>
              <a:t>500</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1819983110"/>
      </p:ext>
    </p:extLst>
  </p:cSld>
  <p:clrMapOvr>
    <a:masterClrMapping/>
  </p:clrMapOvr>
  <p:timing>
    <p:tnLst>
      <p:par>
        <p:cTn id="1" dur="indefinite" restart="never" nodeType="tmRoot"/>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2"/>
          <p:cNvSpPr>
            <a:spLocks noGrp="1" noChangeArrowheads="1"/>
          </p:cNvSpPr>
          <p:nvPr>
            <p:ph type="title"/>
          </p:nvPr>
        </p:nvSpPr>
        <p:spPr>
          <a:xfrm>
            <a:off x="457200" y="152400"/>
            <a:ext cx="6934200" cy="1371600"/>
          </a:xfrm>
        </p:spPr>
        <p:txBody>
          <a:bodyPr/>
          <a:lstStyle/>
          <a:p>
            <a:pPr>
              <a:defRPr/>
            </a:pPr>
            <a:r>
              <a:rPr lang="fr-CA" altLang="fr-FR" dirty="0" smtClean="0"/>
              <a:t>Rendez-vous </a:t>
            </a:r>
            <a:endParaRPr lang="fr-CA" altLang="fr-FR" dirty="0"/>
          </a:p>
        </p:txBody>
      </p:sp>
      <p:pic>
        <p:nvPicPr>
          <p:cNvPr id="26627" name="Picture 4"/>
          <p:cNvPicPr>
            <a:picLocks noGrp="1" noChangeAspect="1" noChangeArrowheads="1"/>
          </p:cNvPicPr>
          <p:nvPr>
            <p:ph idx="1"/>
          </p:nvPr>
        </p:nvPicPr>
        <p:blipFill rotWithShape="1">
          <a:blip r:embed="rId3"/>
          <a:srcRect t="-1912" b="-1406"/>
          <a:stretch/>
        </p:blipFill>
        <p:spPr>
          <a:xfrm>
            <a:off x="1712913" y="1863725"/>
            <a:ext cx="5108575" cy="4519613"/>
          </a:xfrm>
          <a:effectLst>
            <a:outerShdw blurRad="292100" dist="139700" dir="2700000" algn="tl" rotWithShape="0">
              <a:srgbClr val="333333">
                <a:alpha val="65000"/>
              </a:srgbClr>
            </a:outerShdw>
          </a:effectLst>
        </p:spPr>
      </p:pic>
      <p:sp>
        <p:nvSpPr>
          <p:cNvPr id="5" name="Footer Placeholder 4"/>
          <p:cNvSpPr>
            <a:spLocks noGrp="1"/>
          </p:cNvSpPr>
          <p:nvPr>
            <p:ph type="ftr" sz="quarter" idx="10"/>
          </p:nvPr>
        </p:nvSpPr>
        <p:spPr/>
        <p:txBody>
          <a:bodyPr/>
          <a:lstStyle/>
          <a:p>
            <a:pPr>
              <a:defRPr/>
            </a:pPr>
            <a:r>
              <a:rPr lang="en-US" altLang="fr-FR"/>
              <a:t>SEG2101 Chapter 10</a:t>
            </a:r>
          </a:p>
        </p:txBody>
      </p:sp>
      <p:sp>
        <p:nvSpPr>
          <p:cNvPr id="41989"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CE9F5A8-A39D-465D-BB86-9AB3FE7FD65B}" type="slidenum">
              <a:rPr lang="en-US" altLang="fr-FR" sz="1200" b="0" smtClean="0">
                <a:solidFill>
                  <a:srgbClr val="898989"/>
                </a:solidFill>
                <a:cs typeface="Arial" pitchFamily="34" charset="0"/>
              </a:rPr>
              <a:pPr>
                <a:spcBef>
                  <a:spcPct val="0"/>
                </a:spcBef>
                <a:spcAft>
                  <a:spcPct val="0"/>
                </a:spcAft>
                <a:buFontTx/>
                <a:buNone/>
              </a:pPr>
              <a:t>501</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2091806078"/>
      </p:ext>
    </p:extLst>
  </p:cSld>
  <p:clrMapOvr>
    <a:masterClrMapping/>
  </p:clrMapOvr>
  <p:timing>
    <p:tnLst>
      <p:par>
        <p:cTn id="1" dur="indefinite" restart="never" nodeType="tmRoot"/>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les Threads java</a:t>
            </a:r>
            <a:endParaRPr lang="fr-CA" dirty="0"/>
          </a:p>
        </p:txBody>
      </p:sp>
      <p:sp>
        <p:nvSpPr>
          <p:cNvPr id="4" name="Footer Placeholder 3"/>
          <p:cNvSpPr>
            <a:spLocks noGrp="1"/>
          </p:cNvSpPr>
          <p:nvPr>
            <p:ph type="ftr" sz="quarter" idx="10"/>
          </p:nvPr>
        </p:nvSpPr>
        <p:spPr/>
        <p:txBody>
          <a:bodyPr/>
          <a:lstStyle/>
          <a:p>
            <a:pPr>
              <a:defRPr/>
            </a:pPr>
            <a:r>
              <a:rPr lang="en-US"/>
              <a:t>SEG2101 Chapter 10</a:t>
            </a:r>
            <a:endParaRPr lang="en-US" dirty="0"/>
          </a:p>
        </p:txBody>
      </p:sp>
      <p:sp>
        <p:nvSpPr>
          <p:cNvPr id="4301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E1D9D67-2046-4132-9983-5AD92F83ABC7}" type="slidenum">
              <a:rPr lang="fr-CA" altLang="en-US" sz="1200" b="0" smtClean="0">
                <a:solidFill>
                  <a:srgbClr val="898989"/>
                </a:solidFill>
                <a:cs typeface="Arial" pitchFamily="34" charset="0"/>
              </a:rPr>
              <a:pPr>
                <a:spcBef>
                  <a:spcPct val="0"/>
                </a:spcBef>
                <a:spcAft>
                  <a:spcPct val="0"/>
                </a:spcAft>
                <a:buFontTx/>
                <a:buNone/>
              </a:pPr>
              <a:t>502</a:t>
            </a:fld>
            <a:endParaRPr lang="fr-CA" altLang="en-US" sz="1200" b="0" smtClean="0">
              <a:solidFill>
                <a:srgbClr val="898989"/>
              </a:solidFill>
              <a:cs typeface="Arial" pitchFamily="34" charset="0"/>
            </a:endParaRPr>
          </a:p>
        </p:txBody>
      </p:sp>
      <p:pic>
        <p:nvPicPr>
          <p:cNvPr id="43013" name="Picture 2" descr="http://sellmic.com/blog/wp-content/uploads/2011/10/java-duke-indiana-jones-diamond.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51050" y="1773238"/>
            <a:ext cx="4321175" cy="445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74507373"/>
      </p:ext>
    </p:extLst>
  </p:cSld>
  <p:clrMapOvr>
    <a:masterClrMapping/>
  </p:clrMapOvr>
  <p:timing>
    <p:tnLst>
      <p:par>
        <p:cTn id="1" dur="indefinite" restart="never" nodeType="tmRoot"/>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a:xfrm>
            <a:off x="457200" y="152400"/>
            <a:ext cx="6934200" cy="1371600"/>
          </a:xfrm>
        </p:spPr>
        <p:txBody>
          <a:bodyPr/>
          <a:lstStyle/>
          <a:p>
            <a:pPr>
              <a:defRPr/>
            </a:pPr>
            <a:r>
              <a:rPr lang="fr-CA" altLang="fr-FR" dirty="0" smtClean="0"/>
              <a:t>Threads Multiples</a:t>
            </a:r>
            <a:endParaRPr lang="fr-CA" altLang="fr-FR" dirty="0"/>
          </a:p>
        </p:txBody>
      </p:sp>
      <p:sp>
        <p:nvSpPr>
          <p:cNvPr id="44035" name="Rectangle 5"/>
          <p:cNvSpPr>
            <a:spLocks noGrp="1" noChangeArrowheads="1"/>
          </p:cNvSpPr>
          <p:nvPr>
            <p:ph idx="1"/>
          </p:nvPr>
        </p:nvSpPr>
        <p:spPr/>
        <p:txBody>
          <a:bodyPr/>
          <a:lstStyle/>
          <a:p>
            <a:r>
              <a:rPr lang="fr-CA" altLang="fr-FR" sz="1600" smtClean="0"/>
              <a:t>Un thread est un flux d’exécution, avec un début et une fin, d’une tâche dans un programme</a:t>
            </a:r>
          </a:p>
          <a:p>
            <a:r>
              <a:rPr lang="fr-CA" altLang="fr-FR" sz="1600" smtClean="0"/>
              <a:t>Avec Java, des threads multiples d’un programme peuvent être lancés avec concurrence</a:t>
            </a:r>
          </a:p>
          <a:p>
            <a:r>
              <a:rPr lang="fr-CA" altLang="fr-FR" sz="1600" smtClean="0"/>
              <a:t>Des threads multiples peuvent être exécutés dans des systèmes à multiprocesseurs, et des systèmes à processeur-simple</a:t>
            </a:r>
          </a:p>
          <a:p>
            <a:r>
              <a:rPr lang="fr-CA" altLang="fr-FR" sz="1600" smtClean="0"/>
              <a:t>Le multithreading peut rendre le programme plus réactif, interactif, en plus d’améliorer sa performance</a:t>
            </a:r>
          </a:p>
        </p:txBody>
      </p:sp>
      <p:sp>
        <p:nvSpPr>
          <p:cNvPr id="8" name="Footer Placeholder 5"/>
          <p:cNvSpPr>
            <a:spLocks noGrp="1"/>
          </p:cNvSpPr>
          <p:nvPr>
            <p:ph type="ftr" sz="quarter" idx="10"/>
          </p:nvPr>
        </p:nvSpPr>
        <p:spPr/>
        <p:txBody>
          <a:bodyPr/>
          <a:lstStyle/>
          <a:p>
            <a:pPr>
              <a:defRPr/>
            </a:pPr>
            <a:r>
              <a:rPr lang="en-US" altLang="fr-FR"/>
              <a:t>SEG2106 – Winter 2014 – Hussein Al Osman</a:t>
            </a:r>
          </a:p>
        </p:txBody>
      </p:sp>
      <p:sp>
        <p:nvSpPr>
          <p:cNvPr id="44037" name="Slide Number Placeholder 6"/>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E99307C-0ADC-4CC4-B6AD-A2965CCFCC96}" type="slidenum">
              <a:rPr lang="en-US" altLang="fr-FR" sz="1200" b="0" smtClean="0">
                <a:solidFill>
                  <a:srgbClr val="898989"/>
                </a:solidFill>
                <a:cs typeface="Arial" pitchFamily="34" charset="0"/>
              </a:rPr>
              <a:pPr>
                <a:spcBef>
                  <a:spcPct val="0"/>
                </a:spcBef>
                <a:spcAft>
                  <a:spcPct val="0"/>
                </a:spcAft>
                <a:buFontTx/>
                <a:buNone/>
              </a:pPr>
              <a:t>503</a:t>
            </a:fld>
            <a:endParaRPr lang="en-US" altLang="fr-FR" sz="1200" b="0" smtClean="0">
              <a:solidFill>
                <a:srgbClr val="898989"/>
              </a:solidFill>
              <a:cs typeface="Arial" pitchFamily="34" charset="0"/>
            </a:endParaRPr>
          </a:p>
        </p:txBody>
      </p:sp>
      <p:pic>
        <p:nvPicPr>
          <p:cNvPr id="44038" name="Picture 11"/>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23850" y="4308475"/>
            <a:ext cx="4103688" cy="205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039" name="Picture 12"/>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284663" y="4308475"/>
            <a:ext cx="3959225" cy="20510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361882138"/>
      </p:ext>
    </p:extLst>
  </p:cSld>
  <p:clrMapOvr>
    <a:masterClrMapping/>
  </p:clrMapOvr>
  <p:timing>
    <p:tnLst>
      <p:par>
        <p:cTn id="1" dur="indefinite" restart="never" nodeType="tmRoot"/>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p:cNvSpPr>
            <a:spLocks noGrp="1" noChangeArrowheads="1"/>
          </p:cNvSpPr>
          <p:nvPr>
            <p:ph type="title"/>
          </p:nvPr>
        </p:nvSpPr>
        <p:spPr>
          <a:xfrm>
            <a:off x="457200" y="152400"/>
            <a:ext cx="6934200" cy="1371600"/>
          </a:xfrm>
        </p:spPr>
        <p:txBody>
          <a:bodyPr/>
          <a:lstStyle/>
          <a:p>
            <a:pPr>
              <a:defRPr/>
            </a:pPr>
            <a:r>
              <a:rPr lang="fr-CA" altLang="fr-FR" dirty="0" smtClean="0"/>
              <a:t>États Thread</a:t>
            </a:r>
            <a:endParaRPr lang="fr-CA" altLang="fr-FR" dirty="0"/>
          </a:p>
        </p:txBody>
      </p:sp>
      <p:sp>
        <p:nvSpPr>
          <p:cNvPr id="5" name="Footer Placeholder 3"/>
          <p:cNvSpPr>
            <a:spLocks noGrp="1"/>
          </p:cNvSpPr>
          <p:nvPr>
            <p:ph type="ftr" sz="quarter" idx="10"/>
          </p:nvPr>
        </p:nvSpPr>
        <p:spPr/>
        <p:txBody>
          <a:bodyPr/>
          <a:lstStyle/>
          <a:p>
            <a:pPr>
              <a:defRPr/>
            </a:pPr>
            <a:r>
              <a:rPr lang="en-US" altLang="fr-FR"/>
              <a:t>SEG2106 – Winter 2014 – Hussein Al Osman</a:t>
            </a:r>
          </a:p>
        </p:txBody>
      </p:sp>
      <p:sp>
        <p:nvSpPr>
          <p:cNvPr id="4506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09F1FF6-66EE-44C7-8C38-B654B0E3BE37}" type="slidenum">
              <a:rPr lang="en-US" altLang="fr-FR" sz="1200" b="0" smtClean="0">
                <a:solidFill>
                  <a:srgbClr val="898989"/>
                </a:solidFill>
                <a:cs typeface="Arial" pitchFamily="34" charset="0"/>
              </a:rPr>
              <a:pPr>
                <a:spcBef>
                  <a:spcPct val="0"/>
                </a:spcBef>
                <a:spcAft>
                  <a:spcPct val="0"/>
                </a:spcAft>
                <a:buFontTx/>
                <a:buNone/>
              </a:pPr>
              <a:t>504</a:t>
            </a:fld>
            <a:endParaRPr lang="en-US" altLang="fr-FR" sz="1200" b="0" smtClean="0">
              <a:solidFill>
                <a:srgbClr val="898989"/>
              </a:solidFill>
              <a:cs typeface="Arial" pitchFamily="34" charset="0"/>
            </a:endParaRPr>
          </a:p>
        </p:txBody>
      </p:sp>
      <p:pic>
        <p:nvPicPr>
          <p:cNvPr id="45061" name="Picture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5650" y="1871663"/>
            <a:ext cx="7651750" cy="42513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177023352"/>
      </p:ext>
    </p:extLst>
  </p:cSld>
  <p:clrMapOvr>
    <a:masterClrMapping/>
  </p:clrMapOvr>
  <p:timing>
    <p:tnLst>
      <p:par>
        <p:cTn id="1" dur="indefinite" restart="never" nodeType="tmRoot"/>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sz="3200" dirty="0" smtClean="0"/>
              <a:t>Créer des threads en étendant la classe thread</a:t>
            </a:r>
            <a:endParaRPr lang="fr-CA" altLang="fr-FR" dirty="0"/>
          </a:p>
        </p:txBody>
      </p:sp>
      <p:sp>
        <p:nvSpPr>
          <p:cNvPr id="6" name="Footer Placeholder 3"/>
          <p:cNvSpPr>
            <a:spLocks noGrp="1"/>
          </p:cNvSpPr>
          <p:nvPr>
            <p:ph type="ftr" sz="quarter" idx="10"/>
          </p:nvPr>
        </p:nvSpPr>
        <p:spPr/>
        <p:txBody>
          <a:bodyPr/>
          <a:lstStyle/>
          <a:p>
            <a:pPr>
              <a:defRPr/>
            </a:pPr>
            <a:r>
              <a:rPr lang="en-US" altLang="fr-FR"/>
              <a:t>SEG2106 – Winter 2014 – Hussein Al Osman</a:t>
            </a:r>
          </a:p>
        </p:txBody>
      </p:sp>
      <p:sp>
        <p:nvSpPr>
          <p:cNvPr id="4608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1C71CE2-7A24-43E3-B75C-A7034DBA53CE}" type="slidenum">
              <a:rPr lang="en-US" altLang="fr-FR" sz="1200" b="0" smtClean="0">
                <a:solidFill>
                  <a:srgbClr val="898989"/>
                </a:solidFill>
                <a:cs typeface="Arial" pitchFamily="34" charset="0"/>
              </a:rPr>
              <a:pPr>
                <a:spcBef>
                  <a:spcPct val="0"/>
                </a:spcBef>
                <a:spcAft>
                  <a:spcPct val="0"/>
                </a:spcAft>
                <a:buFontTx/>
                <a:buNone/>
              </a:pPr>
              <a:t>505</a:t>
            </a:fld>
            <a:endParaRPr lang="en-US" altLang="fr-FR" sz="1200" b="0" smtClean="0">
              <a:solidFill>
                <a:srgbClr val="898989"/>
              </a:solidFill>
              <a:cs typeface="Arial" pitchFamily="34" charset="0"/>
            </a:endParaRPr>
          </a:p>
        </p:txBody>
      </p:sp>
      <p:pic>
        <p:nvPicPr>
          <p:cNvPr id="46085" name="Picture 11"/>
          <p:cNvPicPr>
            <a:picLocks noChangeAspect="1" noChangeArrowheads="1"/>
          </p:cNvPicPr>
          <p:nvPr/>
        </p:nvPicPr>
        <p:blipFill>
          <a:blip r:embed="rId3">
            <a:extLst>
              <a:ext uri="{28A0092B-C50C-407E-A947-70E740481C1C}">
                <a14:useLocalDpi xmlns:a14="http://schemas.microsoft.com/office/drawing/2010/main" val="0"/>
              </a:ext>
            </a:extLst>
          </a:blip>
          <a:srcRect r="2814"/>
          <a:stretch>
            <a:fillRect/>
          </a:stretch>
        </p:blipFill>
        <p:spPr bwMode="auto">
          <a:xfrm>
            <a:off x="146050" y="2133600"/>
            <a:ext cx="8640763" cy="34686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24" name="Straight Arrow Connector 23"/>
          <p:cNvCxnSpPr/>
          <p:nvPr/>
        </p:nvCxnSpPr>
        <p:spPr>
          <a:xfrm>
            <a:off x="3851275" y="2565400"/>
            <a:ext cx="1008063" cy="1301750"/>
          </a:xfrm>
          <a:prstGeom prst="straightConnector1">
            <a:avLst/>
          </a:prstGeom>
          <a:ln>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9937978"/>
      </p:ext>
    </p:extLst>
  </p:cSld>
  <p:clrMapOvr>
    <a:masterClrMapping/>
  </p:clrMapOvr>
  <p:timing>
    <p:tnLst>
      <p:par>
        <p:cTn id="1" dur="indefinite" restart="never" nodeType="tmRoot"/>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Grp="1" noChangeArrowheads="1"/>
          </p:cNvSpPr>
          <p:nvPr>
            <p:ph type="title"/>
          </p:nvPr>
        </p:nvSpPr>
        <p:spPr>
          <a:xfrm>
            <a:off x="457200" y="152400"/>
            <a:ext cx="6934200" cy="1371600"/>
          </a:xfrm>
        </p:spPr>
        <p:txBody>
          <a:bodyPr>
            <a:normAutofit fontScale="90000"/>
          </a:bodyPr>
          <a:lstStyle/>
          <a:p>
            <a:pPr>
              <a:defRPr/>
            </a:pPr>
            <a:r>
              <a:rPr lang="fr-CA" altLang="fr-FR" sz="3200" dirty="0" smtClean="0"/>
              <a:t>Créer des threads en implémentant l’interface exécutable</a:t>
            </a:r>
            <a:endParaRPr lang="fr-CA" altLang="fr-FR" dirty="0"/>
          </a:p>
        </p:txBody>
      </p:sp>
      <p:sp>
        <p:nvSpPr>
          <p:cNvPr id="6" name="Footer Placeholder 3"/>
          <p:cNvSpPr>
            <a:spLocks noGrp="1"/>
          </p:cNvSpPr>
          <p:nvPr>
            <p:ph type="ftr" sz="quarter" idx="10"/>
          </p:nvPr>
        </p:nvSpPr>
        <p:spPr/>
        <p:txBody>
          <a:bodyPr/>
          <a:lstStyle/>
          <a:p>
            <a:pPr>
              <a:defRPr/>
            </a:pPr>
            <a:r>
              <a:rPr lang="en-US" altLang="fr-FR"/>
              <a:t>SEG2106 – Winter 2014 – Hussein Al Osman</a:t>
            </a:r>
          </a:p>
        </p:txBody>
      </p:sp>
      <p:sp>
        <p:nvSpPr>
          <p:cNvPr id="4710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AFDE266-54D8-443A-A942-29C2B976E8C3}" type="slidenum">
              <a:rPr lang="en-US" altLang="fr-FR" sz="1200" b="0" smtClean="0">
                <a:solidFill>
                  <a:srgbClr val="898989"/>
                </a:solidFill>
                <a:cs typeface="Arial" pitchFamily="34" charset="0"/>
              </a:rPr>
              <a:pPr>
                <a:spcBef>
                  <a:spcPct val="0"/>
                </a:spcBef>
                <a:spcAft>
                  <a:spcPct val="0"/>
                </a:spcAft>
                <a:buFontTx/>
                <a:buNone/>
              </a:pPr>
              <a:t>506</a:t>
            </a:fld>
            <a:endParaRPr lang="en-US" altLang="fr-FR" sz="1200" b="0" smtClean="0">
              <a:solidFill>
                <a:srgbClr val="898989"/>
              </a:solidFill>
              <a:cs typeface="Arial" pitchFamily="34" charset="0"/>
            </a:endParaRPr>
          </a:p>
        </p:txBody>
      </p:sp>
      <p:pic>
        <p:nvPicPr>
          <p:cNvPr id="47109" name="Picture 8"/>
          <p:cNvPicPr>
            <a:picLocks noChangeAspect="1" noChangeArrowheads="1"/>
          </p:cNvPicPr>
          <p:nvPr/>
        </p:nvPicPr>
        <p:blipFill>
          <a:blip r:embed="rId3">
            <a:extLst>
              <a:ext uri="{28A0092B-C50C-407E-A947-70E740481C1C}">
                <a14:useLocalDpi xmlns:a14="http://schemas.microsoft.com/office/drawing/2010/main" val="0"/>
              </a:ext>
            </a:extLst>
          </a:blip>
          <a:srcRect l="1456" r="-2"/>
          <a:stretch>
            <a:fillRect/>
          </a:stretch>
        </p:blipFill>
        <p:spPr bwMode="auto">
          <a:xfrm>
            <a:off x="130175" y="2095500"/>
            <a:ext cx="8769350" cy="37814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12" name="Straight Arrow Connector 11"/>
          <p:cNvCxnSpPr/>
          <p:nvPr/>
        </p:nvCxnSpPr>
        <p:spPr>
          <a:xfrm>
            <a:off x="2555875" y="2565400"/>
            <a:ext cx="2303463" cy="1079500"/>
          </a:xfrm>
          <a:prstGeom prst="straightConnector1">
            <a:avLst/>
          </a:prstGeom>
          <a:ln>
            <a:solidFill>
              <a:schemeClr val="accent5"/>
            </a:solidFill>
            <a:prstDash val="dash"/>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85497785"/>
      </p:ext>
    </p:extLst>
  </p:cSld>
  <p:clrMapOvr>
    <a:masterClrMapping/>
  </p:clrMapOvr>
  <p:timing>
    <p:tnLst>
      <p:par>
        <p:cTn id="1" dur="indefinite" restart="never" nodeType="tmRoot"/>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ChangeArrowheads="1"/>
          </p:cNvSpPr>
          <p:nvPr>
            <p:ph type="title"/>
          </p:nvPr>
        </p:nvSpPr>
        <p:spPr>
          <a:xfrm>
            <a:off x="457200" y="152400"/>
            <a:ext cx="6934200" cy="1371600"/>
          </a:xfrm>
        </p:spPr>
        <p:txBody>
          <a:bodyPr/>
          <a:lstStyle/>
          <a:p>
            <a:pPr>
              <a:defRPr/>
            </a:pPr>
            <a:r>
              <a:rPr lang="en-US" altLang="fr-FR" dirty="0"/>
              <a:t>Thread Groups</a:t>
            </a:r>
            <a:endParaRPr lang="fr-CA" altLang="fr-FR" dirty="0"/>
          </a:p>
        </p:txBody>
      </p:sp>
      <p:sp>
        <p:nvSpPr>
          <p:cNvPr id="48131" name="Rectangle 3"/>
          <p:cNvSpPr>
            <a:spLocks noGrp="1" noChangeArrowheads="1"/>
          </p:cNvSpPr>
          <p:nvPr>
            <p:ph idx="1"/>
          </p:nvPr>
        </p:nvSpPr>
        <p:spPr/>
        <p:txBody>
          <a:bodyPr/>
          <a:lstStyle/>
          <a:p>
            <a:r>
              <a:rPr lang="fr-CA" altLang="fr-FR" smtClean="0"/>
              <a:t>Un thread group est un ensemble de threads</a:t>
            </a:r>
          </a:p>
          <a:p>
            <a:endParaRPr lang="fr-CA" altLang="fr-FR" smtClean="0"/>
          </a:p>
          <a:p>
            <a:r>
              <a:rPr lang="fr-CA" altLang="fr-FR" smtClean="0"/>
              <a:t>Certains programmes continents plusieurs threads avec des fonctions similaires</a:t>
            </a:r>
          </a:p>
          <a:p>
            <a:pPr lvl="1"/>
            <a:r>
              <a:rPr lang="fr-CA" altLang="fr-FR" smtClean="0"/>
              <a:t>On peut les regrouper ensemble et effectuer des opérations sur le groupe entier</a:t>
            </a:r>
          </a:p>
          <a:p>
            <a:r>
              <a:rPr lang="fr-CA" altLang="fr-FR" smtClean="0"/>
              <a:t>Ex., on peut suspendre ou résumer tous les threads dans un groupe en même temps.</a:t>
            </a:r>
          </a:p>
        </p:txBody>
      </p:sp>
      <p:sp>
        <p:nvSpPr>
          <p:cNvPr id="5" name="Footer Placeholder 4"/>
          <p:cNvSpPr>
            <a:spLocks noGrp="1"/>
          </p:cNvSpPr>
          <p:nvPr>
            <p:ph type="ftr" sz="quarter" idx="10"/>
          </p:nvPr>
        </p:nvSpPr>
        <p:spPr/>
        <p:txBody>
          <a:bodyPr/>
          <a:lstStyle/>
          <a:p>
            <a:pPr>
              <a:defRPr/>
            </a:pPr>
            <a:r>
              <a:rPr lang="en-US" altLang="fr-FR"/>
              <a:t>SEG2106 – Winter 2014 – Hussein Al Osman</a:t>
            </a:r>
          </a:p>
        </p:txBody>
      </p:sp>
      <p:sp>
        <p:nvSpPr>
          <p:cNvPr id="48133"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48FE175-0EF2-4E24-8EED-22FDCACACF65}" type="slidenum">
              <a:rPr lang="en-US" altLang="fr-FR" sz="1200" b="0" smtClean="0">
                <a:solidFill>
                  <a:srgbClr val="898989"/>
                </a:solidFill>
                <a:cs typeface="Arial" pitchFamily="34" charset="0"/>
              </a:rPr>
              <a:pPr>
                <a:spcBef>
                  <a:spcPct val="0"/>
                </a:spcBef>
                <a:spcAft>
                  <a:spcPct val="0"/>
                </a:spcAft>
                <a:buFontTx/>
                <a:buNone/>
              </a:pPr>
              <a:t>507</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898606839"/>
      </p:ext>
    </p:extLst>
  </p:cSld>
  <p:clrMapOvr>
    <a:masterClrMapping/>
  </p:clrMapOvr>
  <p:timing>
    <p:tnLst>
      <p:par>
        <p:cTn id="1" dur="indefinite" restart="never" nodeType="tmRoot"/>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1026"/>
          <p:cNvSpPr>
            <a:spLocks noGrp="1" noChangeArrowheads="1"/>
          </p:cNvSpPr>
          <p:nvPr>
            <p:ph type="title"/>
          </p:nvPr>
        </p:nvSpPr>
        <p:spPr>
          <a:xfrm>
            <a:off x="457200" y="152400"/>
            <a:ext cx="6934200" cy="1371600"/>
          </a:xfrm>
        </p:spPr>
        <p:txBody>
          <a:bodyPr/>
          <a:lstStyle/>
          <a:p>
            <a:pPr>
              <a:defRPr/>
            </a:pPr>
            <a:r>
              <a:rPr lang="fr-CA" altLang="fr-FR" dirty="0" smtClean="0"/>
              <a:t>Utilisation des groupes de thread</a:t>
            </a:r>
            <a:endParaRPr lang="fr-CA" altLang="fr-FR" dirty="0"/>
          </a:p>
        </p:txBody>
      </p:sp>
      <p:sp>
        <p:nvSpPr>
          <p:cNvPr id="49155" name="Rectangle 1027"/>
          <p:cNvSpPr>
            <a:spLocks noGrp="1" noChangeArrowheads="1"/>
          </p:cNvSpPr>
          <p:nvPr>
            <p:ph idx="1"/>
          </p:nvPr>
        </p:nvSpPr>
        <p:spPr/>
        <p:txBody>
          <a:bodyPr/>
          <a:lstStyle/>
          <a:p>
            <a:r>
              <a:rPr lang="fr-CA" altLang="fr-FR" smtClean="0"/>
              <a:t>Construisez un thread group:</a:t>
            </a:r>
          </a:p>
          <a:p>
            <a:pPr lvl="1">
              <a:buFontTx/>
              <a:buNone/>
            </a:pPr>
            <a:r>
              <a:rPr lang="fr-CA" altLang="fr-FR" smtClean="0">
                <a:latin typeface="Courier New" pitchFamily="49" charset="0"/>
              </a:rPr>
              <a:t>ThreadGroup g = new ThreadGroup(“thread group”);</a:t>
            </a:r>
          </a:p>
          <a:p>
            <a:r>
              <a:rPr lang="fr-CA" altLang="fr-FR" smtClean="0"/>
              <a:t>Placez un thread dans le thread group:</a:t>
            </a:r>
          </a:p>
          <a:p>
            <a:pPr lvl="1">
              <a:buFontTx/>
              <a:buNone/>
            </a:pPr>
            <a:r>
              <a:rPr lang="fr-CA" altLang="fr-FR" smtClean="0">
                <a:latin typeface="Courier New" pitchFamily="49" charset="0"/>
              </a:rPr>
              <a:t>Thread t = new Thread(g, new ThreadClass(),”this thread”);</a:t>
            </a:r>
          </a:p>
          <a:p>
            <a:r>
              <a:rPr lang="fr-CA" altLang="fr-FR" smtClean="0"/>
              <a:t>Trouvez combien de threads dans un groupe sont couramment en train d’exécuter:</a:t>
            </a:r>
          </a:p>
          <a:p>
            <a:pPr lvl="1">
              <a:buFontTx/>
              <a:buNone/>
            </a:pPr>
            <a:r>
              <a:rPr lang="fr-CA" altLang="fr-FR" smtClean="0">
                <a:latin typeface="Courier New" pitchFamily="49" charset="0"/>
              </a:rPr>
              <a:t>System.out.println(“the number of runnable threads in the group “ + g.activeCount());</a:t>
            </a:r>
            <a:endParaRPr lang="fr-CA" altLang="fr-FR" sz="1800" smtClean="0"/>
          </a:p>
          <a:p>
            <a:r>
              <a:rPr lang="fr-CA" altLang="fr-FR" smtClean="0"/>
              <a:t>Trouvez à quel groupe le thread appartient-il:</a:t>
            </a:r>
          </a:p>
          <a:p>
            <a:pPr lvl="1">
              <a:spcBef>
                <a:spcPts val="500"/>
              </a:spcBef>
              <a:spcAft>
                <a:spcPts val="500"/>
              </a:spcAft>
              <a:buFontTx/>
              <a:buNone/>
            </a:pPr>
            <a:r>
              <a:rPr lang="fr-CA" altLang="fr-FR" sz="1800" smtClean="0">
                <a:latin typeface="Courier New" pitchFamily="49" charset="0"/>
              </a:rPr>
              <a:t>theGroup = myThread.getThreadGroup();</a:t>
            </a:r>
            <a:endParaRPr lang="fr-CA" altLang="fr-FR" sz="1800" smtClean="0"/>
          </a:p>
        </p:txBody>
      </p:sp>
      <p:sp>
        <p:nvSpPr>
          <p:cNvPr id="5" name="Footer Placeholder 4"/>
          <p:cNvSpPr>
            <a:spLocks noGrp="1"/>
          </p:cNvSpPr>
          <p:nvPr>
            <p:ph type="ftr" sz="quarter" idx="10"/>
          </p:nvPr>
        </p:nvSpPr>
        <p:spPr/>
        <p:txBody>
          <a:bodyPr/>
          <a:lstStyle/>
          <a:p>
            <a:pPr>
              <a:defRPr/>
            </a:pPr>
            <a:r>
              <a:rPr lang="en-US" altLang="fr-FR"/>
              <a:t>SEG2106 – Winter 2014 – Hussein Al Osman</a:t>
            </a:r>
          </a:p>
        </p:txBody>
      </p:sp>
      <p:sp>
        <p:nvSpPr>
          <p:cNvPr id="4915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C1525A6-81AB-4410-A06A-FC4B825E76EE}" type="slidenum">
              <a:rPr lang="en-US" altLang="fr-FR" sz="1200" b="0" smtClean="0">
                <a:solidFill>
                  <a:srgbClr val="898989"/>
                </a:solidFill>
                <a:cs typeface="Arial" pitchFamily="34" charset="0"/>
              </a:rPr>
              <a:pPr>
                <a:spcBef>
                  <a:spcPct val="0"/>
                </a:spcBef>
                <a:spcAft>
                  <a:spcPct val="0"/>
                </a:spcAft>
                <a:buFontTx/>
                <a:buNone/>
              </a:pPr>
              <a:t>508</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3140741844"/>
      </p:ext>
    </p:extLst>
  </p:cSld>
  <p:clrMapOvr>
    <a:masterClrMapping/>
  </p:clrMapOvr>
  <p:timing>
    <p:tnLst>
      <p:par>
        <p:cTn id="1" dur="indefinite" restart="never" nodeType="tmRoot"/>
      </p:par>
    </p:tn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p:cNvSpPr>
            <a:spLocks noGrp="1" noChangeArrowheads="1"/>
          </p:cNvSpPr>
          <p:nvPr>
            <p:ph type="title"/>
          </p:nvPr>
        </p:nvSpPr>
        <p:spPr>
          <a:xfrm>
            <a:off x="457200" y="152400"/>
            <a:ext cx="6934200" cy="1371600"/>
          </a:xfrm>
        </p:spPr>
        <p:txBody>
          <a:bodyPr/>
          <a:lstStyle/>
          <a:p>
            <a:pPr>
              <a:defRPr/>
            </a:pPr>
            <a:r>
              <a:rPr lang="fr-CA" altLang="fr-FR" dirty="0" smtClean="0"/>
              <a:t>Priorités</a:t>
            </a:r>
            <a:endParaRPr lang="fr-CA" altLang="fr-FR" dirty="0"/>
          </a:p>
        </p:txBody>
      </p:sp>
      <p:sp>
        <p:nvSpPr>
          <p:cNvPr id="50179" name="Rectangle 3"/>
          <p:cNvSpPr>
            <a:spLocks noGrp="1" noChangeArrowheads="1"/>
          </p:cNvSpPr>
          <p:nvPr>
            <p:ph idx="1"/>
          </p:nvPr>
        </p:nvSpPr>
        <p:spPr/>
        <p:txBody>
          <a:bodyPr/>
          <a:lstStyle/>
          <a:p>
            <a:r>
              <a:rPr lang="fr-CA" altLang="fr-FR" smtClean="0"/>
              <a:t>Les priorités des threads n’ont pas besoin d’être identiques</a:t>
            </a:r>
          </a:p>
          <a:p>
            <a:r>
              <a:rPr lang="fr-CA" altLang="fr-FR" smtClean="0"/>
              <a:t>La priorité du thread par défaut est:</a:t>
            </a:r>
          </a:p>
          <a:p>
            <a:pPr lvl="1"/>
            <a:r>
              <a:rPr lang="fr-CA" altLang="fr-FR" smtClean="0"/>
              <a:t>NORM_PRIORITY(5)</a:t>
            </a:r>
          </a:p>
          <a:p>
            <a:endParaRPr lang="fr-CA" altLang="fr-FR" smtClean="0"/>
          </a:p>
          <a:p>
            <a:r>
              <a:rPr lang="fr-CA" altLang="fr-FR" smtClean="0"/>
              <a:t>La priorité est un nombre entier entre 0 et 10, où:</a:t>
            </a:r>
          </a:p>
          <a:p>
            <a:pPr lvl="1"/>
            <a:r>
              <a:rPr lang="fr-CA" altLang="fr-FR" smtClean="0"/>
              <a:t>MAX_PRIORITY(10) </a:t>
            </a:r>
          </a:p>
          <a:p>
            <a:pPr lvl="1"/>
            <a:r>
              <a:rPr lang="fr-CA" altLang="fr-FR" smtClean="0"/>
              <a:t>MIN_PRIORITY(0)</a:t>
            </a:r>
          </a:p>
          <a:p>
            <a:r>
              <a:rPr lang="fr-CA" altLang="fr-FR" smtClean="0"/>
              <a:t>Vous pouvez utiliser:</a:t>
            </a:r>
          </a:p>
          <a:p>
            <a:pPr lvl="1"/>
            <a:r>
              <a:rPr lang="fr-CA" altLang="fr-FR" smtClean="0">
                <a:latin typeface="Courier New" pitchFamily="49" charset="0"/>
              </a:rPr>
              <a:t>setPriority(int)</a:t>
            </a:r>
            <a:r>
              <a:rPr lang="fr-CA" altLang="fr-FR" smtClean="0"/>
              <a:t>: changer la priorité de ce thread</a:t>
            </a:r>
          </a:p>
          <a:p>
            <a:pPr lvl="1"/>
            <a:r>
              <a:rPr lang="fr-CA" altLang="fr-FR" smtClean="0">
                <a:latin typeface="Courier New" pitchFamily="49" charset="0"/>
              </a:rPr>
              <a:t>getPriority()</a:t>
            </a:r>
            <a:r>
              <a:rPr lang="fr-CA" altLang="fr-FR" smtClean="0"/>
              <a:t>: retourner la priorité de ce thread</a:t>
            </a:r>
          </a:p>
        </p:txBody>
      </p:sp>
      <p:sp>
        <p:nvSpPr>
          <p:cNvPr id="5" name="Footer Placeholder 4"/>
          <p:cNvSpPr>
            <a:spLocks noGrp="1"/>
          </p:cNvSpPr>
          <p:nvPr>
            <p:ph type="ftr" sz="quarter" idx="10"/>
          </p:nvPr>
        </p:nvSpPr>
        <p:spPr/>
        <p:txBody>
          <a:bodyPr/>
          <a:lstStyle/>
          <a:p>
            <a:pPr>
              <a:defRPr/>
            </a:pPr>
            <a:r>
              <a:rPr lang="en-US" altLang="fr-FR"/>
              <a:t>SEG2106 – Winter 2014 – Hussein Al Osman</a:t>
            </a:r>
          </a:p>
        </p:txBody>
      </p:sp>
      <p:sp>
        <p:nvSpPr>
          <p:cNvPr id="5018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E7139CB-3650-454E-88FF-E4C442A25619}" type="slidenum">
              <a:rPr lang="en-US" altLang="fr-FR" sz="1200" b="0" smtClean="0">
                <a:solidFill>
                  <a:srgbClr val="898989"/>
                </a:solidFill>
                <a:cs typeface="Arial" pitchFamily="34" charset="0"/>
              </a:rPr>
              <a:pPr>
                <a:spcBef>
                  <a:spcPct val="0"/>
                </a:spcBef>
                <a:spcAft>
                  <a:spcPct val="0"/>
                </a:spcAft>
                <a:buFontTx/>
                <a:buNone/>
              </a:pPr>
              <a:t>509</a:t>
            </a:fld>
            <a:endParaRPr lang="en-US" altLang="fr-FR" sz="1200" b="0" smtClean="0">
              <a:solidFill>
                <a:srgbClr val="898989"/>
              </a:solidFill>
              <a:cs typeface="Arial" pitchFamily="34" charset="0"/>
            </a:endParaRPr>
          </a:p>
        </p:txBody>
      </p:sp>
    </p:spTree>
    <p:extLst>
      <p:ext uri="{BB962C8B-B14F-4D97-AF65-F5344CB8AC3E}">
        <p14:creationId xmlns:p14="http://schemas.microsoft.com/office/powerpoint/2010/main" val="410110513"/>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457200" y="228600"/>
            <a:ext cx="7772400" cy="3200400"/>
          </a:xfrm>
        </p:spPr>
        <p:txBody>
          <a:bodyPr/>
          <a:lstStyle/>
          <a:p>
            <a:pPr>
              <a:defRPr/>
            </a:pPr>
            <a:r>
              <a:rPr lang="fr-CA" dirty="0" smtClean="0"/>
              <a:t>sujet 1</a:t>
            </a:r>
            <a:endParaRPr lang="fr-CA" dirty="0"/>
          </a:p>
        </p:txBody>
      </p:sp>
      <p:sp>
        <p:nvSpPr>
          <p:cNvPr id="7" name="Subtitle 6"/>
          <p:cNvSpPr>
            <a:spLocks noGrp="1"/>
          </p:cNvSpPr>
          <p:nvPr>
            <p:ph type="subTitle" idx="1"/>
          </p:nvPr>
        </p:nvSpPr>
        <p:spPr/>
        <p:txBody>
          <a:bodyPr/>
          <a:lstStyle/>
          <a:p>
            <a:pPr>
              <a:buFont typeface="Arial" charset="0"/>
              <a:buNone/>
              <a:defRPr/>
            </a:pPr>
            <a:r>
              <a:rPr lang="fr-CA" dirty="0" smtClean="0"/>
              <a:t>exigences</a:t>
            </a:r>
            <a:endParaRPr lang="fr-CA" dirty="0"/>
          </a:p>
        </p:txBody>
      </p:sp>
      <p:sp>
        <p:nvSpPr>
          <p:cNvPr id="11268" name="Slide Number Placeholder 4"/>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85F4409-1F75-4125-AABB-3D0469043B42}" type="slidenum">
              <a:rPr lang="fr-CA" altLang="fr-FR" sz="1200" b="0" smtClean="0">
                <a:solidFill>
                  <a:srgbClr val="898989"/>
                </a:solidFill>
                <a:latin typeface="Times New Roman" pitchFamily="18" charset="0"/>
              </a:rPr>
              <a:pPr>
                <a:spcBef>
                  <a:spcPct val="0"/>
                </a:spcBef>
                <a:spcAft>
                  <a:spcPct val="0"/>
                </a:spcAft>
                <a:buFontTx/>
                <a:buNone/>
              </a:pPr>
              <a:t>51</a:t>
            </a:fld>
            <a:endParaRPr lang="fr-CA" altLang="fr-FR" sz="1200" b="0" smtClean="0">
              <a:solidFill>
                <a:srgbClr val="898989"/>
              </a:solidFill>
              <a:latin typeface="Times New Roman" pitchFamily="18" charset="0"/>
            </a:endParaRPr>
          </a:p>
        </p:txBody>
      </p:sp>
      <p:sp>
        <p:nvSpPr>
          <p:cNvPr id="11269"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152760701"/>
      </p:ext>
    </p:extLst>
  </p:cSld>
  <p:clrMapOvr>
    <a:masterClrMapping/>
  </p:clrMapOvr>
  <p:timing>
    <p:tnLst>
      <p:par>
        <p:cTn id="1" dur="indefinite" restart="never" nodeType="tmRoot"/>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16</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Concurrence Java</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DE1DCB0-183B-41BB-AB48-25465FFED9C7}" type="slidenum">
              <a:rPr lang="fr-CA" altLang="fr-FR" sz="1200" b="0" smtClean="0">
                <a:solidFill>
                  <a:srgbClr val="898989"/>
                </a:solidFill>
                <a:cs typeface="Arial" pitchFamily="34" charset="0"/>
              </a:rPr>
              <a:pPr>
                <a:spcBef>
                  <a:spcPct val="0"/>
                </a:spcBef>
                <a:spcAft>
                  <a:spcPct val="0"/>
                </a:spcAft>
                <a:buFontTx/>
                <a:buNone/>
              </a:pPr>
              <a:t>510</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759265518"/>
      </p:ext>
    </p:extLst>
  </p:cSld>
  <p:clrMapOvr>
    <a:masterClrMapping/>
  </p:clrMapOvr>
  <p:timing>
    <p:tnLst>
      <p:par>
        <p:cTn id="1" dur="indefinite" restart="never" nodeType="tmRoot"/>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Encore plus sur les Principes de Base des Threads Java</a:t>
            </a:r>
          </a:p>
          <a:p>
            <a:pPr lvl="1"/>
            <a:r>
              <a:rPr lang="fr-CA" altLang="fr-FR" smtClean="0"/>
              <a:t>Sleep</a:t>
            </a:r>
          </a:p>
          <a:p>
            <a:pPr lvl="1"/>
            <a:r>
              <a:rPr lang="fr-CA" altLang="fr-FR" smtClean="0"/>
              <a:t>Join</a:t>
            </a:r>
          </a:p>
          <a:p>
            <a:pPr lvl="1"/>
            <a:r>
              <a:rPr lang="fr-CA" altLang="fr-FR" smtClean="0"/>
              <a:t>Interrupt</a:t>
            </a:r>
          </a:p>
          <a:p>
            <a:r>
              <a:rPr lang="fr-CA" altLang="fr-FR" smtClean="0"/>
              <a:t>Sémaphores Java</a:t>
            </a:r>
          </a:p>
          <a:p>
            <a:r>
              <a:rPr lang="fr-CA" altLang="fr-FR" smtClean="0"/>
              <a:t>Verrous Internes de Java</a:t>
            </a:r>
          </a:p>
          <a:p>
            <a:r>
              <a:rPr lang="fr-CA" altLang="fr-FR" smtClean="0"/>
              <a:t>Moniteurs Implémentés avec des Verrous Internes</a:t>
            </a:r>
          </a:p>
          <a:p>
            <a:r>
              <a:rPr lang="fr-CA" altLang="fr-FR" smtClean="0"/>
              <a:t>Moniteurs Implémentés avec des Interfaces Lock et Condition</a:t>
            </a:r>
          </a:p>
          <a:p>
            <a:r>
              <a:rPr lang="fr-CA" altLang="fr-FR" smtClean="0"/>
              <a:t>Variables Atomiques</a:t>
            </a:r>
          </a:p>
          <a:p>
            <a:endParaRPr lang="fr-CA" altLang="fr-FR" smtClean="0"/>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SEG2106 – Winter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40BD80D-0573-44D0-A7F1-E4BA0B6D0C1F}" type="slidenum">
              <a:rPr lang="fr-CA" altLang="fr-FR" sz="1200" b="0" smtClean="0">
                <a:solidFill>
                  <a:srgbClr val="898989"/>
                </a:solidFill>
                <a:cs typeface="Arial" pitchFamily="34" charset="0"/>
              </a:rPr>
              <a:pPr>
                <a:spcBef>
                  <a:spcPct val="0"/>
                </a:spcBef>
                <a:spcAft>
                  <a:spcPct val="0"/>
                </a:spcAft>
                <a:buFontTx/>
                <a:buNone/>
              </a:pPr>
              <a:t>511</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368940004"/>
      </p:ext>
    </p:extLst>
  </p:cSld>
  <p:clrMapOvr>
    <a:masterClrMapping/>
  </p:clrMapOvr>
  <p:timing>
    <p:tnLst>
      <p:par>
        <p:cTn id="1" dur="indefinite" restart="never" nodeType="tmRoot"/>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Principes de base des threads Java</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Faire un thread dormir (</a:t>
            </a:r>
            <a:r>
              <a:rPr lang="fr-CA" dirty="0" err="1" smtClean="0"/>
              <a:t>sleep</a:t>
            </a:r>
            <a:r>
              <a:rPr lang="fr-CA" dirty="0" smtClean="0"/>
              <a:t>) pour plusieurs millisecondes</a:t>
            </a:r>
          </a:p>
          <a:p>
            <a:pPr lvl="1">
              <a:buFont typeface="Arial" charset="0"/>
              <a:buChar char="•"/>
              <a:defRPr/>
            </a:pPr>
            <a:r>
              <a:rPr lang="fr-CA" dirty="0" smtClean="0"/>
              <a:t>Très populaire avec les applications de jeux (animation 2D ou 3D)</a:t>
            </a:r>
          </a:p>
          <a:p>
            <a:pPr marL="960437" lvl="2" indent="0">
              <a:buFont typeface="Arial" charset="0"/>
              <a:buNone/>
              <a:defRPr/>
            </a:pPr>
            <a:r>
              <a:rPr lang="fr-CA" dirty="0" err="1" smtClean="0">
                <a:latin typeface="Courier New" panose="02070309020205020404" pitchFamily="49" charset="0"/>
                <a:cs typeface="Courier New" panose="02070309020205020404" pitchFamily="49" charset="0"/>
              </a:rPr>
              <a:t>Thread.sleep</a:t>
            </a:r>
            <a:r>
              <a:rPr lang="fr-CA" dirty="0" smtClean="0">
                <a:latin typeface="Courier New" panose="02070309020205020404" pitchFamily="49" charset="0"/>
                <a:cs typeface="Courier New" panose="02070309020205020404" pitchFamily="49" charset="0"/>
              </a:rPr>
              <a:t>(1000);</a:t>
            </a:r>
          </a:p>
          <a:p>
            <a:pPr marL="960437" lvl="2" indent="0">
              <a:buFont typeface="Arial" charset="0"/>
              <a:buNone/>
              <a:defRPr/>
            </a:pPr>
            <a:r>
              <a:rPr lang="fr-CA" dirty="0" err="1" smtClean="0">
                <a:latin typeface="Courier New" panose="02070309020205020404" pitchFamily="49" charset="0"/>
                <a:cs typeface="Courier New" panose="02070309020205020404" pitchFamily="49" charset="0"/>
              </a:rPr>
              <a:t>Thread.sleep</a:t>
            </a:r>
            <a:r>
              <a:rPr lang="fr-CA" dirty="0" smtClean="0">
                <a:latin typeface="Courier New" panose="02070309020205020404" pitchFamily="49" charset="0"/>
                <a:cs typeface="Courier New" panose="02070309020205020404" pitchFamily="49" charset="0"/>
              </a:rPr>
              <a:t>(1000, 1000); </a:t>
            </a:r>
            <a:r>
              <a:rPr lang="fr-CA" dirty="0" smtClean="0">
                <a:cs typeface="Courier New" panose="02070309020205020404" pitchFamily="49" charset="0"/>
              </a:rPr>
              <a:t>(la précision dépend du système)</a:t>
            </a:r>
          </a:p>
          <a:p>
            <a:pPr marL="617537" lvl="1" indent="-342900">
              <a:defRPr/>
            </a:pPr>
            <a:r>
              <a:rPr lang="fr-CA" dirty="0" smtClean="0">
                <a:cs typeface="Courier New" panose="02070309020205020404" pitchFamily="49" charset="0"/>
              </a:rPr>
              <a:t>Notez que ces méthodes sont statiques</a:t>
            </a:r>
          </a:p>
          <a:p>
            <a:pPr marL="617537" lvl="1" indent="-342900">
              <a:defRPr/>
            </a:pPr>
            <a:r>
              <a:rPr lang="fr-CA" dirty="0" smtClean="0">
                <a:cs typeface="Courier New" panose="02070309020205020404" pitchFamily="49" charset="0"/>
              </a:rPr>
              <a:t>Elles génèrent un </a:t>
            </a:r>
            <a:r>
              <a:rPr lang="fr-CA" dirty="0" err="1" smtClean="0">
                <a:latin typeface="Courier New" panose="02070309020205020404" pitchFamily="49" charset="0"/>
                <a:cs typeface="Courier New" panose="02070309020205020404" pitchFamily="49" charset="0"/>
              </a:rPr>
              <a:t>InterruptedException</a:t>
            </a:r>
            <a:endParaRPr lang="fr-CA" dirty="0">
              <a:latin typeface="Courier New" panose="02070309020205020404" pitchFamily="49" charset="0"/>
              <a:cs typeface="Courier New" panose="02070309020205020404" pitchFamily="49" charset="0"/>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53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5603EB9-37B3-45BE-8079-A14F784CC962}" type="slidenum">
              <a:rPr lang="fr-CA" altLang="en-US" sz="1200" b="0" smtClean="0">
                <a:solidFill>
                  <a:srgbClr val="898989"/>
                </a:solidFill>
                <a:cs typeface="Arial" pitchFamily="34" charset="0"/>
              </a:rPr>
              <a:pPr>
                <a:spcBef>
                  <a:spcPct val="0"/>
                </a:spcBef>
                <a:spcAft>
                  <a:spcPct val="0"/>
                </a:spcAft>
                <a:buFontTx/>
                <a:buNone/>
              </a:pPr>
              <a:t>512</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163636817"/>
      </p:ext>
    </p:extLst>
  </p:cSld>
  <p:clrMapOvr>
    <a:masterClrMapping/>
  </p:clrMapOvr>
  <p:timing>
    <p:tnLst>
      <p:par>
        <p:cTn id="1" dur="indefinite" restart="never" nodeType="tmRoot"/>
      </p:par>
    </p:tn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Principes de base des threads Java</a:t>
            </a:r>
          </a:p>
        </p:txBody>
      </p:sp>
      <p:sp>
        <p:nvSpPr>
          <p:cNvPr id="16387" name="Content Placeholder 2"/>
          <p:cNvSpPr>
            <a:spLocks noGrp="1"/>
          </p:cNvSpPr>
          <p:nvPr>
            <p:ph idx="1"/>
          </p:nvPr>
        </p:nvSpPr>
        <p:spPr/>
        <p:txBody>
          <a:bodyPr/>
          <a:lstStyle/>
          <a:p>
            <a:r>
              <a:rPr lang="fr-CA" altLang="fr-FR" smtClean="0"/>
              <a:t>Si vous créez plusieurs threads, chacun est responsable pour des calculs</a:t>
            </a:r>
          </a:p>
          <a:p>
            <a:r>
              <a:rPr lang="fr-CA" altLang="fr-FR" smtClean="0"/>
              <a:t>Vous pouvez attendre que le thread meurt (</a:t>
            </a:r>
            <a:r>
              <a:rPr lang="fr-CA" altLang="fr-FR" smtClean="0">
                <a:solidFill>
                  <a:schemeClr val="tx2"/>
                </a:solidFill>
              </a:rPr>
              <a:t>die</a:t>
            </a:r>
            <a:r>
              <a:rPr lang="fr-CA" altLang="fr-FR" smtClean="0"/>
              <a:t>)</a:t>
            </a:r>
            <a:r>
              <a:rPr lang="fr-CA" altLang="fr-FR" smtClean="0">
                <a:solidFill>
                  <a:schemeClr val="tx2"/>
                </a:solidFill>
              </a:rPr>
              <a:t> </a:t>
            </a:r>
          </a:p>
          <a:p>
            <a:pPr lvl="1"/>
            <a:r>
              <a:rPr lang="fr-CA" altLang="fr-FR" smtClean="0"/>
              <a:t>Avant de rassembler les résultats de ces threads</a:t>
            </a:r>
          </a:p>
          <a:p>
            <a:endParaRPr lang="fr-CA" altLang="fr-FR" smtClean="0"/>
          </a:p>
          <a:p>
            <a:r>
              <a:rPr lang="fr-CA" altLang="fr-FR" smtClean="0"/>
              <a:t>Afin d’achever ceci, on utilise la méthode « join » définie dans la classe Thread</a:t>
            </a:r>
          </a:p>
          <a:p>
            <a:r>
              <a:rPr lang="fr-CA" altLang="fr-FR" sz="1800" b="0" smtClean="0">
                <a:latin typeface="Courier New" pitchFamily="49" charset="0"/>
                <a:cs typeface="Courier New" pitchFamily="49" charset="0"/>
              </a:rPr>
              <a:t>try {thread.join();} </a:t>
            </a:r>
          </a:p>
          <a:p>
            <a:r>
              <a:rPr lang="fr-CA" altLang="fr-FR" sz="1800" b="0" smtClean="0">
                <a:latin typeface="Courier New" pitchFamily="49" charset="0"/>
                <a:cs typeface="Courier New" pitchFamily="49" charset="0"/>
              </a:rPr>
              <a:t>catch (InterruptedException e){e.printStackTrace();}</a:t>
            </a:r>
          </a:p>
          <a:p>
            <a:r>
              <a:rPr lang="fr-CA" altLang="fr-FR" smtClean="0"/>
              <a:t>L’Exception est générée si un autre thread a interrompu le thread courant</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63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7978AF6-C697-484B-93A7-D728CC209665}" type="slidenum">
              <a:rPr lang="fr-CA" altLang="en-US" sz="1200" b="0" smtClean="0">
                <a:solidFill>
                  <a:srgbClr val="898989"/>
                </a:solidFill>
                <a:cs typeface="Arial" pitchFamily="34" charset="0"/>
              </a:rPr>
              <a:pPr>
                <a:spcBef>
                  <a:spcPct val="0"/>
                </a:spcBef>
                <a:spcAft>
                  <a:spcPct val="0"/>
                </a:spcAft>
                <a:buFontTx/>
                <a:buNone/>
              </a:pPr>
              <a:t>513</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797096413"/>
      </p:ext>
    </p:extLst>
  </p:cSld>
  <p:clrMapOvr>
    <a:masterClrMapping/>
  </p:clrMapOvr>
  <p:timing>
    <p:tnLst>
      <p:par>
        <p:cTn id="1" dur="indefinite" restart="never" nodeType="tmRoot"/>
      </p:par>
    </p:tn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a:t>
            </a:r>
            <a:r>
              <a:rPr lang="fr-CA" dirty="0" err="1" smtClean="0"/>
              <a:t>Join</a:t>
            </a:r>
            <a:endParaRPr lang="fr-CA" dirty="0"/>
          </a:p>
        </p:txBody>
      </p:sp>
      <p:sp>
        <p:nvSpPr>
          <p:cNvPr id="3" name="Content Placeholder 2"/>
          <p:cNvSpPr>
            <a:spLocks noGrp="1"/>
          </p:cNvSpPr>
          <p:nvPr>
            <p:ph idx="1"/>
          </p:nvPr>
        </p:nvSpPr>
        <p:spPr>
          <a:xfrm>
            <a:off x="179388" y="1752600"/>
            <a:ext cx="8496300" cy="4373563"/>
          </a:xfrm>
        </p:spPr>
        <p:txBody>
          <a:bodyPr/>
          <a:lstStyle/>
          <a:p>
            <a:pPr defTabSz="358775"/>
            <a:r>
              <a:rPr lang="fr-CA" altLang="en-US" sz="1400" smtClean="0">
                <a:latin typeface="Courier New" pitchFamily="49" charset="0"/>
                <a:cs typeface="Courier New" pitchFamily="49" charset="0"/>
              </a:rPr>
              <a:t>public</a:t>
            </a:r>
            <a:r>
              <a:rPr lang="fr-CA" altLang="en-US" sz="1400" b="0" smtClean="0">
                <a:latin typeface="Courier New" pitchFamily="49" charset="0"/>
                <a:cs typeface="Courier New" pitchFamily="49" charset="0"/>
              </a:rPr>
              <a:t> </a:t>
            </a:r>
            <a:r>
              <a:rPr lang="fr-CA" altLang="en-US" sz="1400" smtClean="0">
                <a:latin typeface="Courier New" pitchFamily="49" charset="0"/>
                <a:cs typeface="Courier New" pitchFamily="49" charset="0"/>
              </a:rPr>
              <a:t>class</a:t>
            </a:r>
            <a:r>
              <a:rPr lang="fr-CA" altLang="en-US" sz="1400" b="0" smtClean="0">
                <a:latin typeface="Courier New" pitchFamily="49" charset="0"/>
                <a:cs typeface="Courier New" pitchFamily="49" charset="0"/>
              </a:rPr>
              <a:t> JoinThread {</a:t>
            </a:r>
          </a:p>
          <a:p>
            <a:pPr defTabSz="358775"/>
            <a:r>
              <a:rPr lang="fr-CA" altLang="en-US" sz="1400" b="0" smtClean="0">
                <a:latin typeface="Courier New" pitchFamily="49" charset="0"/>
                <a:cs typeface="Courier New" pitchFamily="49" charset="0"/>
              </a:rPr>
              <a:t>	</a:t>
            </a:r>
            <a:r>
              <a:rPr lang="fr-CA" altLang="en-US" sz="1400" smtClean="0">
                <a:latin typeface="Courier New" pitchFamily="49" charset="0"/>
                <a:cs typeface="Courier New" pitchFamily="49" charset="0"/>
              </a:rPr>
              <a:t>public</a:t>
            </a:r>
            <a:r>
              <a:rPr lang="fr-CA" altLang="en-US" sz="1400" b="0" smtClean="0">
                <a:latin typeface="Courier New" pitchFamily="49" charset="0"/>
                <a:cs typeface="Courier New" pitchFamily="49" charset="0"/>
              </a:rPr>
              <a:t> </a:t>
            </a:r>
            <a:r>
              <a:rPr lang="fr-CA" altLang="en-US" sz="1400" smtClean="0">
                <a:latin typeface="Courier New" pitchFamily="49" charset="0"/>
                <a:cs typeface="Courier New" pitchFamily="49" charset="0"/>
              </a:rPr>
              <a:t>static</a:t>
            </a:r>
            <a:r>
              <a:rPr lang="fr-CA" altLang="en-US" sz="1400" b="0" smtClean="0">
                <a:latin typeface="Courier New" pitchFamily="49" charset="0"/>
                <a:cs typeface="Courier New" pitchFamily="49" charset="0"/>
              </a:rPr>
              <a:t> </a:t>
            </a:r>
            <a:r>
              <a:rPr lang="fr-CA" altLang="en-US" sz="1400" smtClean="0">
                <a:latin typeface="Courier New" pitchFamily="49" charset="0"/>
                <a:cs typeface="Courier New" pitchFamily="49" charset="0"/>
              </a:rPr>
              <a:t>void</a:t>
            </a:r>
            <a:r>
              <a:rPr lang="fr-CA" altLang="en-US" sz="1400" b="0" smtClean="0">
                <a:latin typeface="Courier New" pitchFamily="49" charset="0"/>
                <a:cs typeface="Courier New" pitchFamily="49" charset="0"/>
              </a:rPr>
              <a:t> main(String[] args) {</a:t>
            </a:r>
          </a:p>
          <a:p>
            <a:pPr defTabSz="358775"/>
            <a:r>
              <a:rPr lang="fr-CA" altLang="en-US" sz="1400" b="0" smtClean="0">
                <a:latin typeface="Courier New" pitchFamily="49" charset="0"/>
                <a:cs typeface="Courier New" pitchFamily="49" charset="0"/>
              </a:rPr>
              <a:t>		Thread thread2 = </a:t>
            </a:r>
            <a:r>
              <a:rPr lang="fr-CA" altLang="en-US" sz="1400" smtClean="0">
                <a:latin typeface="Courier New" pitchFamily="49" charset="0"/>
                <a:cs typeface="Courier New" pitchFamily="49" charset="0"/>
              </a:rPr>
              <a:t>new</a:t>
            </a:r>
            <a:r>
              <a:rPr lang="fr-CA" altLang="en-US" sz="1400" b="0" smtClean="0">
                <a:latin typeface="Courier New" pitchFamily="49" charset="0"/>
                <a:cs typeface="Courier New" pitchFamily="49" charset="0"/>
              </a:rPr>
              <a:t> Thread(new WaitRunnable());</a:t>
            </a:r>
          </a:p>
          <a:p>
            <a:pPr defTabSz="358775"/>
            <a:r>
              <a:rPr lang="fr-CA" altLang="en-US" sz="1400" b="0" smtClean="0">
                <a:latin typeface="Courier New" pitchFamily="49" charset="0"/>
                <a:cs typeface="Courier New" pitchFamily="49" charset="0"/>
              </a:rPr>
              <a:t>		Thread thread3 = </a:t>
            </a:r>
            <a:r>
              <a:rPr lang="fr-CA" altLang="en-US" sz="1400" smtClean="0">
                <a:latin typeface="Courier New" pitchFamily="49" charset="0"/>
                <a:cs typeface="Courier New" pitchFamily="49" charset="0"/>
              </a:rPr>
              <a:t>new</a:t>
            </a:r>
            <a:r>
              <a:rPr lang="fr-CA" altLang="en-US" sz="1400" b="0" smtClean="0">
                <a:latin typeface="Courier New" pitchFamily="49" charset="0"/>
                <a:cs typeface="Courier New" pitchFamily="49" charset="0"/>
              </a:rPr>
              <a:t> Thread(new WaitRunnable());</a:t>
            </a:r>
          </a:p>
          <a:p>
            <a:pPr defTabSz="358775"/>
            <a:endParaRPr lang="fr-CA" altLang="en-US" sz="1400" b="0" smtClean="0">
              <a:latin typeface="Courier New" pitchFamily="49" charset="0"/>
              <a:cs typeface="Courier New" pitchFamily="49" charset="0"/>
            </a:endParaRPr>
          </a:p>
          <a:p>
            <a:pPr defTabSz="358775"/>
            <a:r>
              <a:rPr lang="fr-CA" altLang="en-US" sz="1400" b="0" smtClean="0">
                <a:latin typeface="Courier New" pitchFamily="49" charset="0"/>
                <a:cs typeface="Courier New" pitchFamily="49" charset="0"/>
              </a:rPr>
              <a:t>		thread2.start();</a:t>
            </a:r>
          </a:p>
          <a:p>
            <a:pPr defTabSz="358775"/>
            <a:r>
              <a:rPr lang="fr-CA" altLang="en-US" sz="1200" b="0" smtClean="0">
                <a:latin typeface="Courier New" pitchFamily="49" charset="0"/>
                <a:cs typeface="Courier New" pitchFamily="49" charset="0"/>
              </a:rPr>
              <a:t>		</a:t>
            </a:r>
            <a:r>
              <a:rPr lang="fr-CA" altLang="en-US" sz="1200" smtClean="0">
                <a:latin typeface="Courier New" pitchFamily="49" charset="0"/>
                <a:cs typeface="Courier New" pitchFamily="49" charset="0"/>
              </a:rPr>
              <a:t>try</a:t>
            </a:r>
            <a:r>
              <a:rPr lang="fr-CA" altLang="en-US" sz="1200" b="0" smtClean="0">
                <a:latin typeface="Courier New" pitchFamily="49" charset="0"/>
                <a:cs typeface="Courier New" pitchFamily="49" charset="0"/>
              </a:rPr>
              <a:t> {</a:t>
            </a:r>
            <a:r>
              <a:rPr lang="fr-CA" altLang="en-US" sz="1400" smtClean="0">
                <a:solidFill>
                  <a:schemeClr val="tx2"/>
                </a:solidFill>
                <a:latin typeface="Courier New" pitchFamily="49" charset="0"/>
                <a:cs typeface="Courier New" pitchFamily="49" charset="0"/>
              </a:rPr>
              <a:t>thread2.join();</a:t>
            </a:r>
            <a:r>
              <a:rPr lang="fr-CA" altLang="en-US" sz="1200" b="0" smtClean="0">
                <a:latin typeface="Courier New" pitchFamily="49" charset="0"/>
                <a:cs typeface="Courier New" pitchFamily="49" charset="0"/>
              </a:rPr>
              <a:t>} </a:t>
            </a:r>
            <a:r>
              <a:rPr lang="fr-CA" altLang="en-US" sz="1200" smtClean="0">
                <a:latin typeface="Courier New" pitchFamily="49" charset="0"/>
                <a:cs typeface="Courier New" pitchFamily="49" charset="0"/>
              </a:rPr>
              <a:t>catch</a:t>
            </a:r>
            <a:r>
              <a:rPr lang="fr-CA" altLang="en-US" sz="1200" b="0" smtClean="0">
                <a:latin typeface="Courier New" pitchFamily="49" charset="0"/>
                <a:cs typeface="Courier New" pitchFamily="49" charset="0"/>
              </a:rPr>
              <a:t> (InterruptedException e) {e.printStackTrace();}</a:t>
            </a:r>
          </a:p>
          <a:p>
            <a:pPr defTabSz="358775"/>
            <a:r>
              <a:rPr lang="fr-CA" altLang="en-US" sz="1400" b="0" smtClean="0">
                <a:latin typeface="Courier New" pitchFamily="49" charset="0"/>
                <a:cs typeface="Courier New" pitchFamily="49" charset="0"/>
              </a:rPr>
              <a:t>		</a:t>
            </a:r>
          </a:p>
          <a:p>
            <a:pPr defTabSz="358775"/>
            <a:r>
              <a:rPr lang="fr-CA" altLang="en-US" sz="1400" b="0" smtClean="0">
                <a:latin typeface="Courier New" pitchFamily="49" charset="0"/>
                <a:cs typeface="Courier New" pitchFamily="49" charset="0"/>
              </a:rPr>
              <a:t>		thread3.start();</a:t>
            </a:r>
          </a:p>
          <a:p>
            <a:pPr defTabSz="358775"/>
            <a:r>
              <a:rPr lang="fr-CA" altLang="en-US" sz="1200" b="0" smtClean="0">
                <a:latin typeface="Courier New" pitchFamily="49" charset="0"/>
                <a:cs typeface="Courier New" pitchFamily="49" charset="0"/>
              </a:rPr>
              <a:t>		</a:t>
            </a:r>
            <a:r>
              <a:rPr lang="fr-CA" altLang="en-US" sz="1200" smtClean="0">
                <a:latin typeface="Courier New" pitchFamily="49" charset="0"/>
                <a:cs typeface="Courier New" pitchFamily="49" charset="0"/>
              </a:rPr>
              <a:t>try</a:t>
            </a:r>
            <a:r>
              <a:rPr lang="fr-CA" altLang="en-US" sz="1200" b="0" smtClean="0">
                <a:latin typeface="Courier New" pitchFamily="49" charset="0"/>
                <a:cs typeface="Courier New" pitchFamily="49" charset="0"/>
              </a:rPr>
              <a:t> {</a:t>
            </a:r>
            <a:r>
              <a:rPr lang="fr-CA" altLang="en-US" sz="1400" smtClean="0">
                <a:solidFill>
                  <a:schemeClr val="tx2"/>
                </a:solidFill>
                <a:latin typeface="Courier New" pitchFamily="49" charset="0"/>
                <a:cs typeface="Courier New" pitchFamily="49" charset="0"/>
              </a:rPr>
              <a:t>thread3.join(1000);</a:t>
            </a:r>
            <a:r>
              <a:rPr lang="fr-CA" altLang="en-US" sz="1200" b="0" smtClean="0">
                <a:latin typeface="Courier New" pitchFamily="49" charset="0"/>
                <a:cs typeface="Courier New" pitchFamily="49" charset="0"/>
              </a:rPr>
              <a:t>} </a:t>
            </a:r>
            <a:r>
              <a:rPr lang="fr-CA" altLang="en-US" sz="1200" smtClean="0">
                <a:latin typeface="Courier New" pitchFamily="49" charset="0"/>
                <a:cs typeface="Courier New" pitchFamily="49" charset="0"/>
              </a:rPr>
              <a:t>catch</a:t>
            </a:r>
            <a:r>
              <a:rPr lang="fr-CA" altLang="en-US" sz="1200" b="0" smtClean="0">
                <a:latin typeface="Courier New" pitchFamily="49" charset="0"/>
                <a:cs typeface="Courier New" pitchFamily="49" charset="0"/>
              </a:rPr>
              <a:t> (InterruptedException e) {e.printStackTrace();}</a:t>
            </a:r>
          </a:p>
          <a:p>
            <a:pPr defTabSz="358775"/>
            <a:r>
              <a:rPr lang="fr-CA" altLang="en-US" sz="1400" b="0" smtClean="0">
                <a:latin typeface="Courier New" pitchFamily="49" charset="0"/>
                <a:cs typeface="Courier New" pitchFamily="49" charset="0"/>
              </a:rPr>
              <a:t>	}</a:t>
            </a:r>
          </a:p>
          <a:p>
            <a:pPr defTabSz="358775"/>
            <a:r>
              <a:rPr lang="fr-CA" altLang="en-US" sz="1400" b="0" smtClean="0">
                <a:latin typeface="Courier New" pitchFamily="49" charset="0"/>
                <a:cs typeface="Courier New" pitchFamily="49" charset="0"/>
              </a:rPr>
              <a:t>}</a:t>
            </a:r>
          </a:p>
        </p:txBody>
      </p:sp>
      <p:sp>
        <p:nvSpPr>
          <p:cNvPr id="4" name="Footer Placeholder 3"/>
          <p:cNvSpPr>
            <a:spLocks noGrp="1"/>
          </p:cNvSpPr>
          <p:nvPr>
            <p:ph type="ftr" sz="quarter" idx="10"/>
          </p:nvPr>
        </p:nvSpPr>
        <p:spPr/>
        <p:txBody>
          <a:bodyPr/>
          <a:lstStyle/>
          <a:p>
            <a:pPr>
              <a:defRPr/>
            </a:pPr>
            <a:r>
              <a:rPr lang="en-US" dirty="0" smtClean="0"/>
              <a:t>SEG2106 – Winter 2014 – Hussein Al Osman</a:t>
            </a:r>
            <a:endParaRPr lang="en-US" dirty="0"/>
          </a:p>
        </p:txBody>
      </p:sp>
      <p:sp>
        <p:nvSpPr>
          <p:cNvPr id="1741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1052232-5871-4A84-8F99-271F2B80C5E2}" type="slidenum">
              <a:rPr lang="fr-CA" altLang="en-US" sz="1200" b="0" smtClean="0">
                <a:solidFill>
                  <a:srgbClr val="898989"/>
                </a:solidFill>
                <a:cs typeface="Arial" pitchFamily="34" charset="0"/>
              </a:rPr>
              <a:pPr>
                <a:spcBef>
                  <a:spcPct val="0"/>
                </a:spcBef>
                <a:spcAft>
                  <a:spcPct val="0"/>
                </a:spcAft>
                <a:buFontTx/>
                <a:buNone/>
              </a:pPr>
              <a:t>514</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244414682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1" end="1"/>
                                            </p:txEl>
                                          </p:spTgt>
                                        </p:tgtEl>
                                        <p:attrNameLst>
                                          <p:attrName>style.visibility</p:attrName>
                                        </p:attrNameLst>
                                      </p:cBhvr>
                                      <p:to>
                                        <p:strVal val="visible"/>
                                      </p:to>
                                    </p:set>
                                    <p:animEffect transition="in" filter="fade">
                                      <p:cBhvr>
                                        <p:cTn id="10" dur="500"/>
                                        <p:tgtEl>
                                          <p:spTgt spid="3">
                                            <p:txEl>
                                              <p:pRg st="1" end="1"/>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10" end="10"/>
                                            </p:txEl>
                                          </p:spTgt>
                                        </p:tgtEl>
                                        <p:attrNameLst>
                                          <p:attrName>style.visibility</p:attrName>
                                        </p:attrNameLst>
                                      </p:cBhvr>
                                      <p:to>
                                        <p:strVal val="visible"/>
                                      </p:to>
                                    </p:set>
                                    <p:animEffect transition="in" filter="fade">
                                      <p:cBhvr>
                                        <p:cTn id="13" dur="500"/>
                                        <p:tgtEl>
                                          <p:spTgt spid="3">
                                            <p:txEl>
                                              <p:pRg st="10" end="10"/>
                                            </p:txEl>
                                          </p:spTgt>
                                        </p:tgtEl>
                                      </p:cBhvr>
                                    </p:animEffect>
                                  </p:childTnLst>
                                </p:cTn>
                              </p:par>
                              <p:par>
                                <p:cTn id="14" presetID="10" presetClass="entr" presetSubtype="0" fill="hold" nodeType="withEffect">
                                  <p:stCondLst>
                                    <p:cond delay="0"/>
                                  </p:stCondLst>
                                  <p:childTnLst>
                                    <p:set>
                                      <p:cBhvr>
                                        <p:cTn id="15" dur="1" fill="hold">
                                          <p:stCondLst>
                                            <p:cond delay="0"/>
                                          </p:stCondLst>
                                        </p:cTn>
                                        <p:tgtEl>
                                          <p:spTgt spid="3">
                                            <p:txEl>
                                              <p:pRg st="11" end="11"/>
                                            </p:txEl>
                                          </p:spTgt>
                                        </p:tgtEl>
                                        <p:attrNameLst>
                                          <p:attrName>style.visibility</p:attrName>
                                        </p:attrNameLst>
                                      </p:cBhvr>
                                      <p:to>
                                        <p:strVal val="visible"/>
                                      </p:to>
                                    </p:set>
                                    <p:animEffect transition="in" filter="fade">
                                      <p:cBhvr>
                                        <p:cTn id="16" dur="500"/>
                                        <p:tgtEl>
                                          <p:spTgt spid="3">
                                            <p:txEl>
                                              <p:pRg st="11" end="11"/>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presetSubtype="0" fill="hold" nodeType="clickEffect">
                                  <p:stCondLst>
                                    <p:cond delay="0"/>
                                  </p:stCondLst>
                                  <p:childTnLst>
                                    <p:set>
                                      <p:cBhvr>
                                        <p:cTn id="20" dur="1" fill="hold">
                                          <p:stCondLst>
                                            <p:cond delay="0"/>
                                          </p:stCondLst>
                                        </p:cTn>
                                        <p:tgtEl>
                                          <p:spTgt spid="3">
                                            <p:txEl>
                                              <p:pRg st="2" end="2"/>
                                            </p:txEl>
                                          </p:spTgt>
                                        </p:tgtEl>
                                        <p:attrNameLst>
                                          <p:attrName>style.visibility</p:attrName>
                                        </p:attrNameLst>
                                      </p:cBhvr>
                                      <p:to>
                                        <p:strVal val="visible"/>
                                      </p:to>
                                    </p:set>
                                    <p:animEffect transition="in" filter="fade">
                                      <p:cBhvr>
                                        <p:cTn id="21" dur="500"/>
                                        <p:tgtEl>
                                          <p:spTgt spid="3">
                                            <p:txEl>
                                              <p:pRg st="2" end="2"/>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3">
                                            <p:txEl>
                                              <p:pRg st="3" end="3"/>
                                            </p:txEl>
                                          </p:spTgt>
                                        </p:tgtEl>
                                        <p:attrNameLst>
                                          <p:attrName>style.visibility</p:attrName>
                                        </p:attrNameLst>
                                      </p:cBhvr>
                                      <p:to>
                                        <p:strVal val="visible"/>
                                      </p:to>
                                    </p:set>
                                    <p:animEffect transition="in" filter="fade">
                                      <p:cBhvr>
                                        <p:cTn id="24" dur="500"/>
                                        <p:tgtEl>
                                          <p:spTgt spid="3">
                                            <p:txEl>
                                              <p:pRg st="3" end="3"/>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nodeType="click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animEffect transition="in" filter="fade">
                                      <p:cBhvr>
                                        <p:cTn id="29" dur="500"/>
                                        <p:tgtEl>
                                          <p:spTgt spid="3">
                                            <p:txEl>
                                              <p:pRg st="5" end="5"/>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Effect transition="in" filter="fade">
                                      <p:cBhvr>
                                        <p:cTn id="37" dur="500"/>
                                        <p:tgtEl>
                                          <p:spTgt spid="3">
                                            <p:txEl>
                                              <p:pRg st="8" end="8"/>
                                            </p:txEl>
                                          </p:spTgt>
                                        </p:tgtEl>
                                      </p:cBhvr>
                                    </p:animEffect>
                                  </p:childTnLst>
                                </p:cTn>
                              </p:par>
                              <p:par>
                                <p:cTn id="38" presetID="10" presetClass="entr" presetSubtype="0" fill="hold" nodeType="withEffect">
                                  <p:stCondLst>
                                    <p:cond delay="0"/>
                                  </p:stCondLst>
                                  <p:childTnLst>
                                    <p:set>
                                      <p:cBhvr>
                                        <p:cTn id="39" dur="1" fill="hold">
                                          <p:stCondLst>
                                            <p:cond delay="0"/>
                                          </p:stCondLst>
                                        </p:cTn>
                                        <p:tgtEl>
                                          <p:spTgt spid="3">
                                            <p:txEl>
                                              <p:pRg st="9" end="9"/>
                                            </p:txEl>
                                          </p:spTgt>
                                        </p:tgtEl>
                                        <p:attrNameLst>
                                          <p:attrName>style.visibility</p:attrName>
                                        </p:attrNameLst>
                                      </p:cBhvr>
                                      <p:to>
                                        <p:strVal val="visible"/>
                                      </p:to>
                                    </p:set>
                                    <p:animEffect transition="in" filter="fade">
                                      <p:cBhvr>
                                        <p:cTn id="40" dur="500"/>
                                        <p:tgtEl>
                                          <p:spTgt spid="3">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a:t>
            </a:r>
            <a:r>
              <a:rPr lang="fr-CA" dirty="0" err="1" smtClean="0"/>
              <a:t>Join</a:t>
            </a:r>
            <a:endParaRPr lang="fr-CA" dirty="0"/>
          </a:p>
        </p:txBody>
      </p:sp>
      <p:sp>
        <p:nvSpPr>
          <p:cNvPr id="18435" name="Content Placeholder 2"/>
          <p:cNvSpPr>
            <a:spLocks noGrp="1"/>
          </p:cNvSpPr>
          <p:nvPr>
            <p:ph idx="1"/>
          </p:nvPr>
        </p:nvSpPr>
        <p:spPr/>
        <p:txBody>
          <a:bodyPr/>
          <a:lstStyle/>
          <a:p>
            <a:pPr defTabSz="358775"/>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WaitRunnable </a:t>
            </a:r>
            <a:r>
              <a:rPr lang="fr-CA" altLang="fr-FR" sz="1400" smtClean="0">
                <a:latin typeface="Courier New" pitchFamily="49" charset="0"/>
                <a:cs typeface="Courier New" pitchFamily="49" charset="0"/>
              </a:rPr>
              <a:t>implements</a:t>
            </a:r>
            <a:r>
              <a:rPr lang="fr-CA" altLang="fr-FR" sz="1400" b="0" smtClean="0">
                <a:latin typeface="Courier New" pitchFamily="49" charset="0"/>
                <a:cs typeface="Courier New" pitchFamily="49" charset="0"/>
              </a:rPr>
              <a:t> Runnable {</a:t>
            </a:r>
          </a:p>
          <a:p>
            <a:pPr defTabSz="358775"/>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@Override</a:t>
            </a:r>
          </a:p>
          <a:p>
            <a:pPr defTabSz="358775"/>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void</a:t>
            </a:r>
            <a:r>
              <a:rPr lang="fr-CA" altLang="fr-FR" sz="1400" b="0" smtClean="0">
                <a:latin typeface="Courier New" pitchFamily="49" charset="0"/>
                <a:cs typeface="Courier New" pitchFamily="49" charset="0"/>
              </a:rPr>
              <a:t> run() {</a:t>
            </a:r>
          </a:p>
          <a:p>
            <a:pPr defTabSz="358775"/>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try</a:t>
            </a:r>
            <a:r>
              <a:rPr lang="fr-CA" altLang="fr-FR" sz="1400" b="0" smtClean="0">
                <a:latin typeface="Courier New" pitchFamily="49" charset="0"/>
                <a:cs typeface="Courier New" pitchFamily="49" charset="0"/>
              </a:rPr>
              <a:t> {</a:t>
            </a:r>
          </a:p>
          <a:p>
            <a:pPr defTabSz="358775"/>
            <a:r>
              <a:rPr lang="fr-CA" altLang="fr-FR" sz="1400" b="0" smtClean="0">
                <a:latin typeface="Courier New" pitchFamily="49" charset="0"/>
                <a:cs typeface="Courier New" pitchFamily="49" charset="0"/>
              </a:rPr>
              <a:t>				Thread.sleep(</a:t>
            </a:r>
            <a:r>
              <a:rPr lang="fr-CA" altLang="fr-FR" sz="1400" b="0" smtClean="0">
                <a:solidFill>
                  <a:srgbClr val="00B050"/>
                </a:solidFill>
                <a:latin typeface="Courier New" pitchFamily="49" charset="0"/>
                <a:cs typeface="Courier New" pitchFamily="49" charset="0"/>
              </a:rPr>
              <a:t>5000</a:t>
            </a:r>
            <a:r>
              <a:rPr lang="fr-CA" altLang="fr-FR" sz="1400" b="0" smtClean="0">
                <a:latin typeface="Courier New" pitchFamily="49" charset="0"/>
                <a:cs typeface="Courier New" pitchFamily="49" charset="0"/>
              </a:rPr>
              <a:t>);</a:t>
            </a:r>
          </a:p>
          <a:p>
            <a:pPr defTabSz="358775"/>
            <a:r>
              <a:rPr lang="fr-CA" altLang="fr-FR" sz="1400" b="0" smtClean="0">
                <a:latin typeface="Courier New" pitchFamily="49" charset="0"/>
                <a:cs typeface="Courier New" pitchFamily="49" charset="0"/>
              </a:rPr>
              <a:t>			} </a:t>
            </a:r>
            <a:r>
              <a:rPr lang="fr-CA" altLang="fr-FR" sz="1400" smtClean="0">
                <a:latin typeface="Courier New" pitchFamily="49" charset="0"/>
                <a:cs typeface="Courier New" pitchFamily="49" charset="0"/>
              </a:rPr>
              <a:t>catch</a:t>
            </a:r>
            <a:r>
              <a:rPr lang="fr-CA" altLang="fr-FR" sz="1400" b="0" smtClean="0">
                <a:latin typeface="Courier New" pitchFamily="49" charset="0"/>
                <a:cs typeface="Courier New" pitchFamily="49" charset="0"/>
              </a:rPr>
              <a:t> (InterruptedException e) {</a:t>
            </a:r>
          </a:p>
          <a:p>
            <a:pPr defTabSz="358775"/>
            <a:r>
              <a:rPr lang="fr-CA" altLang="fr-FR" sz="1400" b="0" smtClean="0">
                <a:latin typeface="Courier New" pitchFamily="49" charset="0"/>
                <a:cs typeface="Courier New" pitchFamily="49" charset="0"/>
              </a:rPr>
              <a:t>				e.printStackTrace();</a:t>
            </a:r>
          </a:p>
          <a:p>
            <a:pPr defTabSz="358775"/>
            <a:r>
              <a:rPr lang="fr-CA" altLang="fr-FR" sz="1400" b="0" smtClean="0">
                <a:latin typeface="Courier New" pitchFamily="49" charset="0"/>
                <a:cs typeface="Courier New" pitchFamily="49" charset="0"/>
              </a:rPr>
              <a:t>			}</a:t>
            </a:r>
          </a:p>
          <a:p>
            <a:pPr defTabSz="358775"/>
            <a:r>
              <a:rPr lang="fr-CA" altLang="fr-FR" sz="1400" b="0" smtClean="0">
                <a:latin typeface="Courier New" pitchFamily="49" charset="0"/>
                <a:cs typeface="Courier New" pitchFamily="49" charset="0"/>
              </a:rPr>
              <a:t>		}</a:t>
            </a:r>
          </a:p>
          <a:p>
            <a:pPr defTabSz="358775"/>
            <a:r>
              <a:rPr lang="fr-CA" altLang="fr-FR" sz="1400" b="0" smtClean="0">
                <a:latin typeface="Courier New" pitchFamily="49" charset="0"/>
                <a:cs typeface="Courier New" pitchFamily="49" charset="0"/>
              </a:rPr>
              <a:t>}</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84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540DFA0-ED32-4D88-A38F-14FC0DC63787}" type="slidenum">
              <a:rPr lang="fr-CA" altLang="en-US" sz="1200" b="0" smtClean="0">
                <a:solidFill>
                  <a:srgbClr val="898989"/>
                </a:solidFill>
                <a:cs typeface="Arial" pitchFamily="34" charset="0"/>
              </a:rPr>
              <a:pPr>
                <a:spcBef>
                  <a:spcPct val="0"/>
                </a:spcBef>
                <a:spcAft>
                  <a:spcPct val="0"/>
                </a:spcAft>
                <a:buFontTx/>
                <a:buNone/>
              </a:pPr>
              <a:t>515</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515595339"/>
      </p:ext>
    </p:extLst>
  </p:cSld>
  <p:clrMapOvr>
    <a:masterClrMapping/>
  </p:clrMapOvr>
  <p:timing>
    <p:tnLst>
      <p:par>
        <p:cTn id="1" dur="indefinite" restart="never" nodeType="tmRoot"/>
      </p:par>
    </p:tn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Threads interrompant</a:t>
            </a:r>
            <a:endParaRPr lang="fr-CA" dirty="0"/>
          </a:p>
        </p:txBody>
      </p:sp>
      <p:sp>
        <p:nvSpPr>
          <p:cNvPr id="19459" name="Content Placeholder 2"/>
          <p:cNvSpPr>
            <a:spLocks noGrp="1"/>
          </p:cNvSpPr>
          <p:nvPr>
            <p:ph idx="1"/>
          </p:nvPr>
        </p:nvSpPr>
        <p:spPr/>
        <p:txBody>
          <a:bodyPr/>
          <a:lstStyle/>
          <a:p>
            <a:r>
              <a:rPr lang="fr-CA" altLang="fr-FR" smtClean="0"/>
              <a:t>Dans Java, on n’a aucune façon de forcer un Thread d’arrêter</a:t>
            </a:r>
          </a:p>
          <a:p>
            <a:pPr lvl="1"/>
            <a:r>
              <a:rPr lang="fr-CA" altLang="fr-FR" smtClean="0"/>
              <a:t>Si le Thread n’est pas implémenté correctement, il peut continuer son exécution indéfiniment (</a:t>
            </a:r>
            <a:r>
              <a:rPr lang="fr-CA" altLang="fr-FR" i="1" smtClean="0"/>
              <a:t>thread coquin!</a:t>
            </a:r>
            <a:r>
              <a:rPr lang="fr-CA" altLang="fr-FR" smtClean="0"/>
              <a:t>)</a:t>
            </a:r>
          </a:p>
          <a:p>
            <a:endParaRPr lang="fr-CA" altLang="fr-FR" smtClean="0"/>
          </a:p>
          <a:p>
            <a:r>
              <a:rPr lang="fr-CA" altLang="fr-FR" smtClean="0"/>
              <a:t>Mais on peut interrompre un Thread avec la méthode </a:t>
            </a:r>
            <a:r>
              <a:rPr lang="fr-CA" altLang="fr-FR" smtClean="0">
                <a:latin typeface="Courier New" pitchFamily="49" charset="0"/>
                <a:cs typeface="Courier New" pitchFamily="49" charset="0"/>
              </a:rPr>
              <a:t>interrupt()</a:t>
            </a:r>
            <a:endParaRPr lang="fr-CA" altLang="fr-FR" smtClean="0"/>
          </a:p>
          <a:p>
            <a:pPr lvl="1"/>
            <a:r>
              <a:rPr lang="fr-CA" altLang="fr-FR" smtClean="0"/>
              <a:t>Si le Thread dort (sleep) ou joint (join) un autre Thread, un </a:t>
            </a:r>
            <a:r>
              <a:rPr lang="fr-CA" altLang="fr-FR" smtClean="0">
                <a:latin typeface="Courier New" pitchFamily="49" charset="0"/>
                <a:cs typeface="Courier New" pitchFamily="49" charset="0"/>
              </a:rPr>
              <a:t>InterruptedException</a:t>
            </a:r>
            <a:r>
              <a:rPr lang="fr-CA" altLang="fr-FR" smtClean="0"/>
              <a:t> est généré</a:t>
            </a:r>
          </a:p>
          <a:p>
            <a:pPr lvl="1"/>
            <a:r>
              <a:rPr lang="fr-CA" altLang="fr-FR" smtClean="0"/>
              <a:t>Dans ce cas, le statut interrompu du thread est remis a faux (false)</a:t>
            </a: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194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3019F8B-81A2-49EA-A865-9A8CC37545CF}" type="slidenum">
              <a:rPr lang="fr-CA" altLang="en-US" sz="1200" b="0" smtClean="0">
                <a:solidFill>
                  <a:srgbClr val="898989"/>
                </a:solidFill>
                <a:cs typeface="Arial" pitchFamily="34" charset="0"/>
              </a:rPr>
              <a:pPr>
                <a:spcBef>
                  <a:spcPct val="0"/>
                </a:spcBef>
                <a:spcAft>
                  <a:spcPct val="0"/>
                </a:spcAft>
                <a:buFontTx/>
                <a:buNone/>
              </a:pPr>
              <a:t>516</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1974542044"/>
      </p:ext>
    </p:extLst>
  </p:cSld>
  <p:clrMapOvr>
    <a:masterClrMapping/>
  </p:clrMapOvr>
  <p:timing>
    <p:tnLst>
      <p:par>
        <p:cTn id="1" dur="indefinite" restart="never" nodeType="tmRoot"/>
      </p:par>
    </p:tn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a:t>
            </a:r>
            <a:r>
              <a:rPr lang="fr-CA" dirty="0" err="1" smtClean="0"/>
              <a:t>Interrupt</a:t>
            </a:r>
            <a:endParaRPr lang="fr-CA" dirty="0"/>
          </a:p>
        </p:txBody>
      </p:sp>
      <p:sp>
        <p:nvSpPr>
          <p:cNvPr id="20483" name="Content Placeholder 2"/>
          <p:cNvSpPr>
            <a:spLocks noGrp="1"/>
          </p:cNvSpPr>
          <p:nvPr>
            <p:ph idx="1"/>
          </p:nvPr>
        </p:nvSpPr>
        <p:spPr/>
        <p:txBody>
          <a:bodyPr/>
          <a:lstStyle/>
          <a:p>
            <a:pPr defTabSz="215900"/>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InterruptThread {</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static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void</a:t>
            </a:r>
            <a:r>
              <a:rPr lang="fr-CA" altLang="fr-FR" sz="1400" b="0" smtClean="0">
                <a:latin typeface="Courier New" pitchFamily="49" charset="0"/>
                <a:cs typeface="Courier New" pitchFamily="49" charset="0"/>
              </a:rPr>
              <a:t> main(String[] args) {</a:t>
            </a:r>
          </a:p>
          <a:p>
            <a:pPr defTabSz="215900"/>
            <a:endParaRPr lang="fr-CA" altLang="fr-FR" sz="1400" b="0" smtClean="0">
              <a:latin typeface="Courier New" pitchFamily="49" charset="0"/>
              <a:cs typeface="Courier New" pitchFamily="49" charset="0"/>
            </a:endParaRPr>
          </a:p>
          <a:p>
            <a:pPr defTabSz="215900"/>
            <a:r>
              <a:rPr lang="fr-CA" altLang="fr-FR" sz="1400" b="0" smtClean="0">
                <a:latin typeface="Courier New" pitchFamily="49" charset="0"/>
                <a:cs typeface="Courier New" pitchFamily="49" charset="0"/>
              </a:rPr>
              <a:t>		Thread thread1 = </a:t>
            </a:r>
            <a:r>
              <a:rPr lang="fr-CA" altLang="fr-FR" sz="1400" smtClean="0">
                <a:latin typeface="Courier New" pitchFamily="49" charset="0"/>
                <a:cs typeface="Courier New" pitchFamily="49" charset="0"/>
              </a:rPr>
              <a:t>new</a:t>
            </a:r>
            <a:r>
              <a:rPr lang="fr-CA" altLang="fr-FR" sz="1400" b="0" smtClean="0">
                <a:latin typeface="Courier New" pitchFamily="49" charset="0"/>
                <a:cs typeface="Courier New" pitchFamily="49" charset="0"/>
              </a:rPr>
              <a:t> Thread(new WaitRunnable());</a:t>
            </a:r>
          </a:p>
          <a:p>
            <a:pPr defTabSz="215900"/>
            <a:r>
              <a:rPr lang="fr-CA" altLang="fr-FR" sz="1400" b="0" smtClean="0">
                <a:latin typeface="Courier New" pitchFamily="49" charset="0"/>
                <a:cs typeface="Courier New" pitchFamily="49" charset="0"/>
              </a:rPr>
              <a:t>		thread1.start();</a:t>
            </a:r>
          </a:p>
          <a:p>
            <a:pPr defTabSz="215900"/>
            <a:endParaRPr lang="fr-CA" altLang="fr-FR" sz="1400" b="0" smtClean="0">
              <a:latin typeface="Courier New" pitchFamily="49" charset="0"/>
              <a:cs typeface="Courier New" pitchFamily="49" charset="0"/>
            </a:endParaRP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try</a:t>
            </a:r>
            <a:r>
              <a:rPr lang="fr-CA" altLang="fr-FR" sz="1400" b="0" smtClean="0">
                <a:latin typeface="Courier New" pitchFamily="49" charset="0"/>
                <a:cs typeface="Courier New" pitchFamily="49" charset="0"/>
              </a:rPr>
              <a:t> {Thread.sleep(</a:t>
            </a:r>
            <a:r>
              <a:rPr lang="fr-CA" altLang="fr-FR" sz="1400" b="0" smtClean="0">
                <a:solidFill>
                  <a:srgbClr val="00B050"/>
                </a:solidFill>
                <a:latin typeface="Courier New" pitchFamily="49" charset="0"/>
                <a:cs typeface="Courier New" pitchFamily="49" charset="0"/>
              </a:rPr>
              <a:t>1000</a:t>
            </a:r>
            <a:r>
              <a:rPr lang="fr-CA" altLang="fr-FR" sz="1400" b="0" smtClean="0">
                <a:latin typeface="Courier New" pitchFamily="49" charset="0"/>
                <a:cs typeface="Courier New" pitchFamily="49" charset="0"/>
              </a:rPr>
              <a:t>);}</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catch</a:t>
            </a:r>
            <a:r>
              <a:rPr lang="fr-CA" altLang="fr-FR" sz="1400" b="0" smtClean="0">
                <a:latin typeface="Courier New" pitchFamily="49" charset="0"/>
                <a:cs typeface="Courier New" pitchFamily="49" charset="0"/>
              </a:rPr>
              <a:t> (InterruptedException e){e.printStackTrace();}</a:t>
            </a:r>
          </a:p>
          <a:p>
            <a:pPr defTabSz="215900"/>
            <a:r>
              <a:rPr lang="fr-CA" altLang="fr-FR" sz="1400" b="0" smtClean="0">
                <a:latin typeface="Courier New" pitchFamily="49" charset="0"/>
                <a:cs typeface="Courier New" pitchFamily="49" charset="0"/>
              </a:rPr>
              <a:t>		thread1.interrupt();</a:t>
            </a:r>
          </a:p>
          <a:p>
            <a:pPr defTabSz="215900"/>
            <a:r>
              <a:rPr lang="fr-CA" altLang="fr-FR" sz="1400" b="0" smtClean="0">
                <a:latin typeface="Courier New" pitchFamily="49" charset="0"/>
                <a:cs typeface="Courier New" pitchFamily="49" charset="0"/>
              </a:rPr>
              <a:t>	}</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04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7FF945B-31D3-4B1D-8EA8-A0B75CF916EA}" type="slidenum">
              <a:rPr lang="fr-CA" altLang="en-US" sz="1200" b="0" smtClean="0">
                <a:solidFill>
                  <a:srgbClr val="898989"/>
                </a:solidFill>
                <a:cs typeface="Arial" pitchFamily="34" charset="0"/>
              </a:rPr>
              <a:pPr>
                <a:spcBef>
                  <a:spcPct val="0"/>
                </a:spcBef>
                <a:spcAft>
                  <a:spcPct val="0"/>
                </a:spcAft>
                <a:buFontTx/>
                <a:buNone/>
              </a:pPr>
              <a:t>517</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4121884135"/>
      </p:ext>
    </p:extLst>
  </p:cSld>
  <p:clrMapOvr>
    <a:masterClrMapping/>
  </p:clrMapOvr>
  <p:timing>
    <p:tnLst>
      <p:par>
        <p:cTn id="1" dur="indefinite" restart="never" nodeType="tmRoot"/>
      </p:par>
    </p:tn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a:t>
            </a:r>
            <a:r>
              <a:rPr lang="fr-CA" dirty="0" err="1" smtClean="0"/>
              <a:t>Interrupt</a:t>
            </a:r>
            <a:endParaRPr lang="fr-CA" dirty="0"/>
          </a:p>
        </p:txBody>
      </p:sp>
      <p:sp>
        <p:nvSpPr>
          <p:cNvPr id="3" name="Content Placeholder 2"/>
          <p:cNvSpPr>
            <a:spLocks noGrp="1"/>
          </p:cNvSpPr>
          <p:nvPr>
            <p:ph idx="1"/>
          </p:nvPr>
        </p:nvSpPr>
        <p:spPr>
          <a:xfrm>
            <a:off x="0" y="1752600"/>
            <a:ext cx="9144000" cy="3476625"/>
          </a:xfrm>
        </p:spPr>
        <p:txBody>
          <a:bodyPr/>
          <a:lstStyle/>
          <a:p>
            <a:pPr defTabSz="216000">
              <a:buFont typeface="Arial" charset="0"/>
              <a:buNone/>
              <a:defRPr/>
            </a:pP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private</a:t>
            </a: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static</a:t>
            </a:r>
            <a:r>
              <a:rPr lang="fr-CA" sz="1400" b="0" dirty="0" smtClean="0">
                <a:latin typeface="Courier New" panose="02070309020205020404" pitchFamily="49" charset="0"/>
                <a:cs typeface="Courier New" panose="02070309020205020404" pitchFamily="49" charset="0"/>
              </a:rPr>
              <a:t> </a:t>
            </a:r>
            <a:r>
              <a:rPr lang="fr-CA" sz="1400" dirty="0" smtClean="0">
                <a:latin typeface="Courier New" panose="02070309020205020404" pitchFamily="49" charset="0"/>
                <a:cs typeface="Courier New" panose="02070309020205020404" pitchFamily="49" charset="0"/>
              </a:rPr>
              <a:t>class</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WaitRunnable</a:t>
            </a: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implements</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Runnable</a:t>
            </a:r>
            <a:r>
              <a:rPr lang="fr-CA" sz="1400" b="0" dirty="0" smtClean="0">
                <a:latin typeface="Courier New" panose="02070309020205020404" pitchFamily="49" charset="0"/>
                <a:cs typeface="Courier New" panose="02070309020205020404" pitchFamily="49" charset="0"/>
              </a:rPr>
              <a:t> {</a:t>
            </a:r>
          </a:p>
          <a:p>
            <a:pPr defTabSz="216000">
              <a:buFont typeface="Arial" charset="0"/>
              <a:buNone/>
              <a:defRPr/>
            </a:pPr>
            <a:r>
              <a:rPr lang="fr-CA" sz="140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Override</a:t>
            </a:r>
            <a:endParaRPr lang="fr-CA" sz="1400" dirty="0" smtClean="0">
              <a:latin typeface="Courier New" panose="02070309020205020404" pitchFamily="49" charset="0"/>
              <a:cs typeface="Courier New" panose="02070309020205020404" pitchFamily="49" charset="0"/>
            </a:endParaRPr>
          </a:p>
          <a:p>
            <a:pPr defTabSz="216000">
              <a:buFont typeface="Arial" charset="0"/>
              <a:buNone/>
              <a:defRPr/>
            </a:pPr>
            <a:r>
              <a:rPr lang="fr-CA" sz="1400" b="0" dirty="0" smtClean="0">
                <a:latin typeface="Courier New" panose="02070309020205020404" pitchFamily="49" charset="0"/>
                <a:cs typeface="Courier New" panose="02070309020205020404" pitchFamily="49" charset="0"/>
              </a:rPr>
              <a:t>		</a:t>
            </a:r>
            <a:r>
              <a:rPr lang="fr-CA" sz="1400" dirty="0" smtClean="0">
                <a:latin typeface="Courier New" panose="02070309020205020404" pitchFamily="49" charset="0"/>
                <a:cs typeface="Courier New" panose="02070309020205020404" pitchFamily="49" charset="0"/>
              </a:rPr>
              <a:t>public</a:t>
            </a: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void</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run</a:t>
            </a:r>
            <a:r>
              <a:rPr lang="fr-CA" sz="1400" b="0" dirty="0" smtClean="0">
                <a:latin typeface="Courier New" panose="02070309020205020404" pitchFamily="49" charset="0"/>
                <a:cs typeface="Courier New" panose="02070309020205020404" pitchFamily="49" charset="0"/>
              </a:rPr>
              <a:t>() {</a:t>
            </a:r>
          </a:p>
          <a:p>
            <a:pPr defTabSz="216000">
              <a:buFont typeface="Arial" charset="0"/>
              <a:buNone/>
              <a:defRPr/>
            </a:pP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System.out.println</a:t>
            </a:r>
            <a:r>
              <a:rPr lang="fr-CA" sz="1400" b="0" dirty="0" smtClean="0">
                <a:latin typeface="Courier New" panose="02070309020205020404" pitchFamily="49" charset="0"/>
                <a:cs typeface="Courier New" panose="02070309020205020404" pitchFamily="49" charset="0"/>
              </a:rPr>
              <a:t>(</a:t>
            </a:r>
            <a:r>
              <a:rPr lang="fr-CA" sz="1400" b="0" dirty="0" smtClean="0">
                <a:solidFill>
                  <a:schemeClr val="accent3"/>
                </a:solidFill>
                <a:latin typeface="Courier New" panose="02070309020205020404" pitchFamily="49" charset="0"/>
                <a:cs typeface="Courier New" panose="02070309020205020404" pitchFamily="49" charset="0"/>
              </a:rPr>
              <a:t>"</a:t>
            </a:r>
            <a:r>
              <a:rPr lang="fr-CA" sz="1400" dirty="0" err="1" smtClean="0">
                <a:solidFill>
                  <a:schemeClr val="accent3"/>
                </a:solidFill>
                <a:latin typeface="Courier New" panose="02070309020205020404" pitchFamily="49" charset="0"/>
                <a:cs typeface="Courier New" panose="02070309020205020404" pitchFamily="49" charset="0"/>
              </a:rPr>
              <a:t>Current</a:t>
            </a:r>
            <a:r>
              <a:rPr lang="fr-CA" sz="1400" dirty="0" smtClean="0">
                <a:solidFill>
                  <a:schemeClr val="accent3"/>
                </a:solidFill>
                <a:latin typeface="Courier New" panose="02070309020205020404" pitchFamily="49" charset="0"/>
                <a:cs typeface="Courier New" panose="02070309020205020404" pitchFamily="49" charset="0"/>
              </a:rPr>
              <a:t> time </a:t>
            </a:r>
            <a:r>
              <a:rPr lang="fr-CA" sz="1400" dirty="0" err="1" smtClean="0">
                <a:solidFill>
                  <a:schemeClr val="accent3"/>
                </a:solidFill>
                <a:latin typeface="Courier New" panose="02070309020205020404" pitchFamily="49" charset="0"/>
                <a:cs typeface="Courier New" panose="02070309020205020404" pitchFamily="49" charset="0"/>
              </a:rPr>
              <a:t>millis</a:t>
            </a:r>
            <a:r>
              <a:rPr lang="fr-CA" sz="1400" dirty="0" smtClean="0">
                <a:solidFill>
                  <a:schemeClr val="accent3"/>
                </a:solidFill>
                <a:latin typeface="Courier New" panose="02070309020205020404" pitchFamily="49" charset="0"/>
                <a:cs typeface="Courier New" panose="02070309020205020404" pitchFamily="49" charset="0"/>
              </a:rPr>
              <a:t>: </a:t>
            </a:r>
            <a:r>
              <a:rPr lang="fr-CA" sz="1400" b="0" dirty="0" smtClean="0">
                <a:solidFill>
                  <a:schemeClr val="accent3"/>
                </a:solidFill>
                <a:latin typeface="Courier New" panose="02070309020205020404" pitchFamily="49" charset="0"/>
                <a:cs typeface="Courier New" panose="02070309020205020404" pitchFamily="49" charset="0"/>
              </a:rPr>
              <a:t>" </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System.currentTimeMillis</a:t>
            </a:r>
            <a:r>
              <a:rPr lang="fr-CA" sz="1400" b="0" dirty="0" smtClean="0">
                <a:latin typeface="Courier New" panose="02070309020205020404" pitchFamily="49" charset="0"/>
                <a:cs typeface="Courier New" panose="02070309020205020404" pitchFamily="49" charset="0"/>
              </a:rPr>
              <a:t>());</a:t>
            </a:r>
          </a:p>
          <a:p>
            <a:pPr defTabSz="216000">
              <a:buFont typeface="Arial" charset="0"/>
              <a:buNone/>
              <a:defRPr/>
            </a:pPr>
            <a:r>
              <a:rPr lang="fr-CA" sz="1400" b="0" dirty="0" smtClean="0">
                <a:latin typeface="Courier New" panose="02070309020205020404" pitchFamily="49" charset="0"/>
                <a:cs typeface="Courier New" panose="02070309020205020404" pitchFamily="49" charset="0"/>
              </a:rPr>
              <a:t>			</a:t>
            </a:r>
            <a:r>
              <a:rPr lang="fr-CA" sz="1400" dirty="0" err="1" smtClean="0">
                <a:latin typeface="Courier New" panose="02070309020205020404" pitchFamily="49" charset="0"/>
                <a:cs typeface="Courier New" panose="02070309020205020404" pitchFamily="49" charset="0"/>
              </a:rPr>
              <a:t>try</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Thread.sleep</a:t>
            </a:r>
            <a:r>
              <a:rPr lang="fr-CA" sz="1400" b="0" dirty="0" smtClean="0">
                <a:latin typeface="Courier New" panose="02070309020205020404" pitchFamily="49" charset="0"/>
                <a:cs typeface="Courier New" panose="02070309020205020404" pitchFamily="49" charset="0"/>
              </a:rPr>
              <a:t>(</a:t>
            </a:r>
            <a:r>
              <a:rPr lang="fr-CA" sz="1400" b="0" dirty="0" smtClean="0">
                <a:solidFill>
                  <a:srgbClr val="00B050"/>
                </a:solidFill>
                <a:latin typeface="Courier New" panose="02070309020205020404" pitchFamily="49" charset="0"/>
                <a:cs typeface="Courier New" panose="02070309020205020404" pitchFamily="49" charset="0"/>
              </a:rPr>
              <a:t>5000</a:t>
            </a:r>
            <a:r>
              <a:rPr lang="fr-CA" sz="1400" b="0" dirty="0" smtClean="0">
                <a:latin typeface="Courier New" panose="02070309020205020404" pitchFamily="49" charset="0"/>
                <a:cs typeface="Courier New" panose="02070309020205020404" pitchFamily="49" charset="0"/>
              </a:rPr>
              <a:t>);} </a:t>
            </a:r>
          </a:p>
          <a:p>
            <a:pPr defTabSz="216000">
              <a:buFont typeface="Arial" charset="0"/>
              <a:buNone/>
              <a:defRPr/>
            </a:pPr>
            <a:r>
              <a:rPr lang="fr-CA" sz="1400" b="0" dirty="0">
                <a:latin typeface="Courier New" panose="02070309020205020404" pitchFamily="49" charset="0"/>
                <a:cs typeface="Courier New" panose="02070309020205020404" pitchFamily="49" charset="0"/>
              </a:rPr>
              <a:t>	</a:t>
            </a:r>
            <a:r>
              <a:rPr lang="fr-CA" sz="1400" b="0" dirty="0" smtClean="0">
                <a:latin typeface="Courier New" panose="02070309020205020404" pitchFamily="49" charset="0"/>
                <a:cs typeface="Courier New" panose="02070309020205020404" pitchFamily="49" charset="0"/>
              </a:rPr>
              <a:t>		</a:t>
            </a:r>
            <a:r>
              <a:rPr lang="fr-CA" sz="1400" dirty="0" smtClean="0">
                <a:latin typeface="Courier New" panose="02070309020205020404" pitchFamily="49" charset="0"/>
                <a:cs typeface="Courier New" panose="02070309020205020404" pitchFamily="49" charset="0"/>
              </a:rPr>
              <a:t>catch</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InterruptedException</a:t>
            </a:r>
            <a:r>
              <a:rPr lang="fr-CA" sz="1400" b="0" dirty="0" smtClean="0">
                <a:latin typeface="Courier New" panose="02070309020205020404" pitchFamily="49" charset="0"/>
                <a:cs typeface="Courier New" panose="02070309020205020404" pitchFamily="49" charset="0"/>
              </a:rPr>
              <a:t> e) {</a:t>
            </a:r>
          </a:p>
          <a:p>
            <a:pPr defTabSz="216000">
              <a:buFont typeface="Arial" charset="0"/>
              <a:buNone/>
              <a:defRPr/>
            </a:pP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System.out.println</a:t>
            </a:r>
            <a:r>
              <a:rPr lang="fr-CA" sz="1400" b="0" dirty="0" smtClean="0">
                <a:latin typeface="Courier New" panose="02070309020205020404" pitchFamily="49" charset="0"/>
                <a:cs typeface="Courier New" panose="02070309020205020404" pitchFamily="49" charset="0"/>
              </a:rPr>
              <a:t>(</a:t>
            </a:r>
            <a:r>
              <a:rPr lang="fr-CA" sz="1400" b="0" dirty="0" smtClean="0">
                <a:solidFill>
                  <a:schemeClr val="accent3"/>
                </a:solidFill>
                <a:latin typeface="Courier New" panose="02070309020205020404" pitchFamily="49" charset="0"/>
                <a:cs typeface="Courier New" panose="02070309020205020404" pitchFamily="49" charset="0"/>
              </a:rPr>
              <a:t>"</a:t>
            </a:r>
            <a:r>
              <a:rPr lang="fr-CA" sz="1400" dirty="0" smtClean="0">
                <a:solidFill>
                  <a:schemeClr val="accent3"/>
                </a:solidFill>
                <a:latin typeface="Courier New" panose="02070309020205020404" pitchFamily="49" charset="0"/>
                <a:cs typeface="Courier New" panose="02070309020205020404" pitchFamily="49" charset="0"/>
              </a:rPr>
              <a:t>The thread has been </a:t>
            </a:r>
            <a:r>
              <a:rPr lang="fr-CA" sz="1400" dirty="0" err="1" smtClean="0">
                <a:solidFill>
                  <a:schemeClr val="accent3"/>
                </a:solidFill>
                <a:latin typeface="Courier New" panose="02070309020205020404" pitchFamily="49" charset="0"/>
                <a:cs typeface="Courier New" panose="02070309020205020404" pitchFamily="49" charset="0"/>
              </a:rPr>
              <a:t>interrupted</a:t>
            </a:r>
            <a:r>
              <a:rPr lang="fr-CA" sz="1400" b="0" dirty="0" smtClean="0">
                <a:solidFill>
                  <a:schemeClr val="accent3"/>
                </a:solidFill>
                <a:latin typeface="Courier New" panose="02070309020205020404" pitchFamily="49" charset="0"/>
                <a:cs typeface="Courier New" panose="02070309020205020404" pitchFamily="49" charset="0"/>
              </a:rPr>
              <a:t>"</a:t>
            </a:r>
            <a:r>
              <a:rPr lang="fr-CA" sz="1400" b="0" dirty="0" smtClean="0">
                <a:latin typeface="Courier New" panose="02070309020205020404" pitchFamily="49" charset="0"/>
                <a:cs typeface="Courier New" panose="02070309020205020404" pitchFamily="49" charset="0"/>
              </a:rPr>
              <a:t>);</a:t>
            </a:r>
          </a:p>
          <a:p>
            <a:pPr defTabSz="216000">
              <a:buFont typeface="Arial" charset="0"/>
              <a:buNone/>
              <a:defRPr/>
            </a:pPr>
            <a:r>
              <a:rPr lang="fr-CA" sz="1400" b="0" dirty="0" smtClean="0">
                <a:latin typeface="Courier New" panose="02070309020205020404" pitchFamily="49" charset="0"/>
                <a:cs typeface="Courier New" panose="02070309020205020404" pitchFamily="49" charset="0"/>
              </a:rPr>
              <a:t>				</a:t>
            </a:r>
            <a:r>
              <a:rPr lang="fr-CA" sz="1100" b="0" dirty="0" err="1" smtClean="0">
                <a:latin typeface="Courier New" panose="02070309020205020404" pitchFamily="49" charset="0"/>
                <a:cs typeface="Courier New" panose="02070309020205020404" pitchFamily="49" charset="0"/>
              </a:rPr>
              <a:t>System.out.println</a:t>
            </a:r>
            <a:r>
              <a:rPr lang="fr-CA" sz="1100" b="0" dirty="0" smtClean="0">
                <a:latin typeface="Courier New" panose="02070309020205020404" pitchFamily="49" charset="0"/>
                <a:cs typeface="Courier New" panose="02070309020205020404" pitchFamily="49" charset="0"/>
              </a:rPr>
              <a:t>(</a:t>
            </a:r>
            <a:r>
              <a:rPr lang="fr-CA" sz="1100" dirty="0" smtClean="0">
                <a:solidFill>
                  <a:schemeClr val="accent3"/>
                </a:solidFill>
                <a:latin typeface="Courier New" panose="02070309020205020404" pitchFamily="49" charset="0"/>
                <a:cs typeface="Courier New" panose="02070309020205020404" pitchFamily="49" charset="0"/>
              </a:rPr>
              <a:t>"The thread </a:t>
            </a:r>
            <a:r>
              <a:rPr lang="fr-CA" sz="1100" dirty="0" err="1" smtClean="0">
                <a:solidFill>
                  <a:schemeClr val="accent3"/>
                </a:solidFill>
                <a:latin typeface="Courier New" panose="02070309020205020404" pitchFamily="49" charset="0"/>
                <a:cs typeface="Courier New" panose="02070309020205020404" pitchFamily="49" charset="0"/>
              </a:rPr>
              <a:t>is</a:t>
            </a:r>
            <a:r>
              <a:rPr lang="fr-CA" sz="1100" dirty="0" smtClean="0">
                <a:solidFill>
                  <a:schemeClr val="accent3"/>
                </a:solidFill>
                <a:latin typeface="Courier New" panose="02070309020205020404" pitchFamily="49" charset="0"/>
                <a:cs typeface="Courier New" panose="02070309020205020404" pitchFamily="49" charset="0"/>
              </a:rPr>
              <a:t> </a:t>
            </a:r>
            <a:r>
              <a:rPr lang="fr-CA" sz="1100" dirty="0" err="1" smtClean="0">
                <a:solidFill>
                  <a:schemeClr val="accent3"/>
                </a:solidFill>
                <a:latin typeface="Courier New" panose="02070309020205020404" pitchFamily="49" charset="0"/>
                <a:cs typeface="Courier New" panose="02070309020205020404" pitchFamily="49" charset="0"/>
              </a:rPr>
              <a:t>interrupted</a:t>
            </a:r>
            <a:r>
              <a:rPr lang="fr-CA" sz="1100" dirty="0" smtClean="0">
                <a:solidFill>
                  <a:schemeClr val="accent3"/>
                </a:solidFill>
                <a:latin typeface="Courier New" panose="02070309020205020404" pitchFamily="49" charset="0"/>
                <a:cs typeface="Courier New" panose="02070309020205020404" pitchFamily="49" charset="0"/>
              </a:rPr>
              <a:t>: "</a:t>
            </a:r>
            <a:r>
              <a:rPr lang="fr-CA" sz="1100" b="0" dirty="0" smtClean="0">
                <a:latin typeface="Courier New" panose="02070309020205020404" pitchFamily="49" charset="0"/>
                <a:cs typeface="Courier New" panose="02070309020205020404" pitchFamily="49" charset="0"/>
              </a:rPr>
              <a:t>+</a:t>
            </a:r>
            <a:r>
              <a:rPr lang="fr-CA" sz="1100" b="0" dirty="0" err="1" smtClean="0">
                <a:latin typeface="Courier New" panose="02070309020205020404" pitchFamily="49" charset="0"/>
                <a:cs typeface="Courier New" panose="02070309020205020404" pitchFamily="49" charset="0"/>
              </a:rPr>
              <a:t>Thread.currentThread</a:t>
            </a:r>
            <a:r>
              <a:rPr lang="fr-CA" sz="1100" b="0" dirty="0" smtClean="0">
                <a:latin typeface="Courier New" panose="02070309020205020404" pitchFamily="49" charset="0"/>
                <a:cs typeface="Courier New" panose="02070309020205020404" pitchFamily="49" charset="0"/>
              </a:rPr>
              <a:t>().</a:t>
            </a:r>
            <a:r>
              <a:rPr lang="fr-CA" sz="1100" dirty="0" err="1" smtClean="0">
                <a:latin typeface="Courier New" panose="02070309020205020404" pitchFamily="49" charset="0"/>
                <a:cs typeface="Courier New" panose="02070309020205020404" pitchFamily="49" charset="0"/>
              </a:rPr>
              <a:t>isInterrupted</a:t>
            </a:r>
            <a:r>
              <a:rPr lang="fr-CA" sz="1100" dirty="0" smtClean="0">
                <a:latin typeface="Courier New" panose="02070309020205020404" pitchFamily="49" charset="0"/>
                <a:cs typeface="Courier New" panose="02070309020205020404" pitchFamily="49" charset="0"/>
              </a:rPr>
              <a:t>()</a:t>
            </a:r>
            <a:r>
              <a:rPr lang="fr-CA" sz="1100" b="0" dirty="0" smtClean="0">
                <a:latin typeface="Courier New" panose="02070309020205020404" pitchFamily="49" charset="0"/>
                <a:cs typeface="Courier New" panose="02070309020205020404" pitchFamily="49" charset="0"/>
              </a:rPr>
              <a:t>);</a:t>
            </a:r>
          </a:p>
          <a:p>
            <a:pPr defTabSz="216000">
              <a:buFont typeface="Arial" charset="0"/>
              <a:buNone/>
              <a:defRPr/>
            </a:pPr>
            <a:r>
              <a:rPr lang="fr-CA" sz="1400" b="0" dirty="0" smtClean="0">
                <a:latin typeface="Courier New" panose="02070309020205020404" pitchFamily="49" charset="0"/>
                <a:cs typeface="Courier New" panose="02070309020205020404" pitchFamily="49" charset="0"/>
              </a:rPr>
              <a:t>			}</a:t>
            </a:r>
          </a:p>
          <a:p>
            <a:pPr defTabSz="216000">
              <a:buFont typeface="Arial" charset="0"/>
              <a:buNone/>
              <a:defRPr/>
            </a:pP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System.out.println</a:t>
            </a:r>
            <a:r>
              <a:rPr lang="fr-CA" sz="1400" b="0" dirty="0" smtClean="0">
                <a:latin typeface="Courier New" panose="02070309020205020404" pitchFamily="49" charset="0"/>
                <a:cs typeface="Courier New" panose="02070309020205020404" pitchFamily="49" charset="0"/>
              </a:rPr>
              <a:t>(</a:t>
            </a:r>
            <a:r>
              <a:rPr lang="fr-CA" sz="1400" b="0" dirty="0" smtClean="0">
                <a:solidFill>
                  <a:schemeClr val="accent3"/>
                </a:solidFill>
                <a:latin typeface="Courier New" panose="02070309020205020404" pitchFamily="49" charset="0"/>
                <a:cs typeface="Courier New" panose="02070309020205020404" pitchFamily="49" charset="0"/>
              </a:rPr>
              <a:t>"</a:t>
            </a:r>
            <a:r>
              <a:rPr lang="fr-CA" sz="1400" dirty="0" err="1" smtClean="0">
                <a:solidFill>
                  <a:schemeClr val="accent3"/>
                </a:solidFill>
                <a:latin typeface="Courier New" panose="02070309020205020404" pitchFamily="49" charset="0"/>
                <a:cs typeface="Courier New" panose="02070309020205020404" pitchFamily="49" charset="0"/>
              </a:rPr>
              <a:t>Current</a:t>
            </a:r>
            <a:r>
              <a:rPr lang="fr-CA" sz="1400" dirty="0" smtClean="0">
                <a:solidFill>
                  <a:schemeClr val="accent3"/>
                </a:solidFill>
                <a:latin typeface="Courier New" panose="02070309020205020404" pitchFamily="49" charset="0"/>
                <a:cs typeface="Courier New" panose="02070309020205020404" pitchFamily="49" charset="0"/>
              </a:rPr>
              <a:t> time </a:t>
            </a:r>
            <a:r>
              <a:rPr lang="fr-CA" sz="1400" dirty="0" err="1" smtClean="0">
                <a:solidFill>
                  <a:schemeClr val="accent3"/>
                </a:solidFill>
                <a:latin typeface="Courier New" panose="02070309020205020404" pitchFamily="49" charset="0"/>
                <a:cs typeface="Courier New" panose="02070309020205020404" pitchFamily="49" charset="0"/>
              </a:rPr>
              <a:t>millis</a:t>
            </a:r>
            <a:r>
              <a:rPr lang="fr-CA" sz="1400" dirty="0" smtClean="0">
                <a:solidFill>
                  <a:schemeClr val="accent3"/>
                </a:solidFill>
                <a:latin typeface="Courier New" panose="02070309020205020404" pitchFamily="49" charset="0"/>
                <a:cs typeface="Courier New" panose="02070309020205020404" pitchFamily="49" charset="0"/>
              </a:rPr>
              <a:t>: </a:t>
            </a:r>
            <a:r>
              <a:rPr lang="fr-CA" sz="1400" b="0" dirty="0" smtClean="0">
                <a:solidFill>
                  <a:schemeClr val="accent3"/>
                </a:solidFill>
                <a:latin typeface="Courier New" panose="02070309020205020404" pitchFamily="49" charset="0"/>
                <a:cs typeface="Courier New" panose="02070309020205020404" pitchFamily="49" charset="0"/>
              </a:rPr>
              <a:t>" </a:t>
            </a:r>
            <a:r>
              <a:rPr lang="fr-CA" sz="1400" b="0" dirty="0" smtClean="0">
                <a:latin typeface="Courier New" panose="02070309020205020404" pitchFamily="49" charset="0"/>
                <a:cs typeface="Courier New" panose="02070309020205020404" pitchFamily="49" charset="0"/>
              </a:rPr>
              <a:t>+ </a:t>
            </a:r>
            <a:r>
              <a:rPr lang="fr-CA" sz="1400" b="0" dirty="0" err="1" smtClean="0">
                <a:latin typeface="Courier New" panose="02070309020205020404" pitchFamily="49" charset="0"/>
                <a:cs typeface="Courier New" panose="02070309020205020404" pitchFamily="49" charset="0"/>
              </a:rPr>
              <a:t>System.currentTimeMillis</a:t>
            </a:r>
            <a:r>
              <a:rPr lang="fr-CA" sz="1400" b="0" dirty="0" smtClean="0">
                <a:latin typeface="Courier New" panose="02070309020205020404" pitchFamily="49" charset="0"/>
                <a:cs typeface="Courier New" panose="02070309020205020404" pitchFamily="49" charset="0"/>
              </a:rPr>
              <a:t>());</a:t>
            </a:r>
          </a:p>
          <a:p>
            <a:pPr defTabSz="216000">
              <a:buFont typeface="Arial" charset="0"/>
              <a:buNone/>
              <a:defRPr/>
            </a:pPr>
            <a:r>
              <a:rPr lang="fr-CA" sz="1400" b="0" dirty="0" smtClean="0">
                <a:latin typeface="Courier New" panose="02070309020205020404" pitchFamily="49" charset="0"/>
                <a:cs typeface="Courier New" panose="02070309020205020404" pitchFamily="49" charset="0"/>
              </a:rPr>
              <a:t>		}</a:t>
            </a:r>
          </a:p>
          <a:p>
            <a:pPr defTabSz="216000">
              <a:buFont typeface="Arial" charset="0"/>
              <a:buNone/>
              <a:defRPr/>
            </a:pPr>
            <a:r>
              <a:rPr lang="fr-CA" sz="1400" b="0" dirty="0" smtClean="0">
                <a:latin typeface="Courier New" panose="02070309020205020404" pitchFamily="49" charset="0"/>
                <a:cs typeface="Courier New" panose="02070309020205020404" pitchFamily="49" charset="0"/>
              </a:rPr>
              <a:t>}</a:t>
            </a:r>
            <a:endParaRPr lang="fr-CA" sz="1400" b="0" dirty="0">
              <a:latin typeface="Courier New" panose="02070309020205020404" pitchFamily="49" charset="0"/>
              <a:cs typeface="Courier New" panose="02070309020205020404" pitchFamily="49" charset="0"/>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15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9A4C9BA-3DB7-45D2-95BC-415B433B604D}" type="slidenum">
              <a:rPr lang="fr-CA" altLang="en-US" sz="1200" b="0" smtClean="0">
                <a:solidFill>
                  <a:srgbClr val="898989"/>
                </a:solidFill>
                <a:cs typeface="Arial" pitchFamily="34" charset="0"/>
              </a:rPr>
              <a:pPr>
                <a:spcBef>
                  <a:spcPct val="0"/>
                </a:spcBef>
                <a:spcAft>
                  <a:spcPct val="0"/>
                </a:spcAft>
                <a:buFontTx/>
                <a:buNone/>
              </a:pPr>
              <a:t>518</a:t>
            </a:fld>
            <a:endParaRPr lang="fr-CA" altLang="en-US" sz="1200" b="0" smtClean="0">
              <a:solidFill>
                <a:srgbClr val="898989"/>
              </a:solidFill>
              <a:cs typeface="Arial" pitchFamily="34" charset="0"/>
            </a:endParaRPr>
          </a:p>
        </p:txBody>
      </p:sp>
      <p:sp>
        <p:nvSpPr>
          <p:cNvPr id="6" name="TextBox 5"/>
          <p:cNvSpPr txBox="1"/>
          <p:nvPr/>
        </p:nvSpPr>
        <p:spPr>
          <a:xfrm>
            <a:off x="3779838" y="5373688"/>
            <a:ext cx="3268662" cy="1322387"/>
          </a:xfrm>
          <a:prstGeom prst="rect">
            <a:avLst/>
          </a:prstGeom>
          <a:noFill/>
          <a:ln w="28575">
            <a:solidFill>
              <a:schemeClr val="accent5"/>
            </a:solidFill>
          </a:ln>
        </p:spPr>
        <p:txBody>
          <a:bodyPr>
            <a:spAutoFit/>
          </a:bodyPr>
          <a:lstStyle/>
          <a:p>
            <a:pPr eaLnBrk="1" hangingPunct="1">
              <a:defRPr/>
            </a:pPr>
            <a:r>
              <a:rPr lang="en-CA" sz="1600" b="1" dirty="0">
                <a:latin typeface="Arial" charset="0"/>
                <a:cs typeface="Arial" charset="0"/>
              </a:rPr>
              <a:t>Sample Output:</a:t>
            </a:r>
          </a:p>
          <a:p>
            <a:pPr eaLnBrk="1" hangingPunct="1">
              <a:defRPr/>
            </a:pPr>
            <a:r>
              <a:rPr lang="en-CA" sz="1600" dirty="0">
                <a:latin typeface="Arial Narrow" panose="020B0606020202030204" pitchFamily="34" charset="0"/>
                <a:cs typeface="Arial" charset="0"/>
              </a:rPr>
              <a:t>Current time </a:t>
            </a:r>
            <a:r>
              <a:rPr lang="en-CA" sz="1600" dirty="0" err="1">
                <a:latin typeface="Arial Narrow" panose="020B0606020202030204" pitchFamily="34" charset="0"/>
                <a:cs typeface="Arial" charset="0"/>
              </a:rPr>
              <a:t>millis</a:t>
            </a:r>
            <a:r>
              <a:rPr lang="en-CA" sz="1600" dirty="0">
                <a:latin typeface="Arial Narrow" panose="020B0606020202030204" pitchFamily="34" charset="0"/>
                <a:cs typeface="Arial" charset="0"/>
              </a:rPr>
              <a:t> : 1274017633151 </a:t>
            </a:r>
          </a:p>
          <a:p>
            <a:pPr eaLnBrk="1" hangingPunct="1">
              <a:defRPr/>
            </a:pPr>
            <a:r>
              <a:rPr lang="en-CA" sz="1600" b="1" dirty="0">
                <a:latin typeface="Arial Narrow" panose="020B0606020202030204" pitchFamily="34" charset="0"/>
                <a:cs typeface="Arial" charset="0"/>
              </a:rPr>
              <a:t>The thread has been interrupted </a:t>
            </a:r>
          </a:p>
          <a:p>
            <a:pPr eaLnBrk="1" hangingPunct="1">
              <a:defRPr/>
            </a:pPr>
            <a:r>
              <a:rPr lang="en-CA" sz="1600" b="1" dirty="0">
                <a:latin typeface="Arial Narrow" panose="020B0606020202030204" pitchFamily="34" charset="0"/>
                <a:cs typeface="Arial" charset="0"/>
              </a:rPr>
              <a:t>The thread is interrupted : false </a:t>
            </a:r>
          </a:p>
          <a:p>
            <a:pPr eaLnBrk="1" hangingPunct="1">
              <a:defRPr/>
            </a:pPr>
            <a:r>
              <a:rPr lang="en-CA" sz="1600" dirty="0">
                <a:latin typeface="Arial Narrow" panose="020B0606020202030204" pitchFamily="34" charset="0"/>
                <a:cs typeface="Arial" charset="0"/>
              </a:rPr>
              <a:t>Current time </a:t>
            </a:r>
            <a:r>
              <a:rPr lang="en-CA" sz="1600" dirty="0" err="1">
                <a:latin typeface="Arial Narrow" panose="020B0606020202030204" pitchFamily="34" charset="0"/>
                <a:cs typeface="Arial" charset="0"/>
              </a:rPr>
              <a:t>millis</a:t>
            </a:r>
            <a:r>
              <a:rPr lang="en-CA" sz="1600" dirty="0">
                <a:latin typeface="Arial Narrow" panose="020B0606020202030204" pitchFamily="34" charset="0"/>
                <a:cs typeface="Arial" charset="0"/>
              </a:rPr>
              <a:t> : 1274017634151</a:t>
            </a:r>
            <a:endParaRPr lang="fr-CA" sz="1600" dirty="0">
              <a:latin typeface="Arial Narrow" panose="020B0606020202030204" pitchFamily="34" charset="0"/>
              <a:cs typeface="Arial" charset="0"/>
            </a:endParaRPr>
          </a:p>
        </p:txBody>
      </p:sp>
    </p:spTree>
    <p:extLst>
      <p:ext uri="{BB962C8B-B14F-4D97-AF65-F5344CB8AC3E}">
        <p14:creationId xmlns:p14="http://schemas.microsoft.com/office/powerpoint/2010/main" val="20151865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sémaphores Java</a:t>
            </a:r>
            <a:endParaRPr lang="fr-CA" dirty="0"/>
          </a:p>
        </p:txBody>
      </p:sp>
      <p:sp>
        <p:nvSpPr>
          <p:cNvPr id="22531" name="Content Placeholder 2"/>
          <p:cNvSpPr>
            <a:spLocks noGrp="1"/>
          </p:cNvSpPr>
          <p:nvPr>
            <p:ph idx="1"/>
          </p:nvPr>
        </p:nvSpPr>
        <p:spPr/>
        <p:txBody>
          <a:bodyPr/>
          <a:lstStyle/>
          <a:p>
            <a:r>
              <a:rPr lang="fr-CA" altLang="fr-FR" smtClean="0"/>
              <a:t>Java définit une classe de sémaphores: </a:t>
            </a:r>
            <a:r>
              <a:rPr lang="fr-CA" altLang="fr-FR" b="0" smtClean="0">
                <a:latin typeface="Courier New" pitchFamily="49" charset="0"/>
                <a:cs typeface="Courier New" pitchFamily="49" charset="0"/>
              </a:rPr>
              <a:t>java.util.concurrent.Semaphore</a:t>
            </a:r>
          </a:p>
          <a:p>
            <a:endParaRPr lang="fr-CA" altLang="fr-FR" smtClean="0">
              <a:cs typeface="Courier New" pitchFamily="49" charset="0"/>
            </a:endParaRPr>
          </a:p>
          <a:p>
            <a:r>
              <a:rPr lang="fr-CA" altLang="fr-FR" smtClean="0">
                <a:cs typeface="Courier New" pitchFamily="49" charset="0"/>
              </a:rPr>
              <a:t>Créer un sémaphore comptant:</a:t>
            </a:r>
          </a:p>
          <a:p>
            <a:r>
              <a:rPr lang="fr-CA" altLang="fr-FR" b="0" smtClean="0">
                <a:latin typeface="Courier New" pitchFamily="49" charset="0"/>
                <a:cs typeface="Courier New" pitchFamily="49" charset="0"/>
              </a:rPr>
              <a:t>Semaphore available = new Semaphore(</a:t>
            </a:r>
            <a:r>
              <a:rPr lang="fr-CA" altLang="fr-FR" b="0" smtClean="0">
                <a:solidFill>
                  <a:srgbClr val="00B050"/>
                </a:solidFill>
                <a:latin typeface="Courier New" pitchFamily="49" charset="0"/>
                <a:cs typeface="Courier New" pitchFamily="49" charset="0"/>
              </a:rPr>
              <a:t>100</a:t>
            </a:r>
            <a:r>
              <a:rPr lang="fr-CA" altLang="fr-FR" b="0" smtClean="0">
                <a:latin typeface="Courier New" pitchFamily="49" charset="0"/>
                <a:cs typeface="Courier New" pitchFamily="49" charset="0"/>
              </a:rPr>
              <a:t>);</a:t>
            </a:r>
          </a:p>
          <a:p>
            <a:r>
              <a:rPr lang="fr-CA" altLang="fr-FR" smtClean="0">
                <a:cs typeface="Courier New" pitchFamily="49" charset="0"/>
              </a:rPr>
              <a:t>Créer un sémaphore binaire:</a:t>
            </a:r>
          </a:p>
          <a:p>
            <a:r>
              <a:rPr lang="fr-CA" altLang="fr-FR" b="0" smtClean="0">
                <a:latin typeface="Courier New" pitchFamily="49" charset="0"/>
                <a:cs typeface="Courier New" pitchFamily="49" charset="0"/>
              </a:rPr>
              <a:t>Semaphore available = new Semaphore(</a:t>
            </a:r>
            <a:r>
              <a:rPr lang="fr-CA" altLang="fr-FR" b="0" smtClean="0">
                <a:solidFill>
                  <a:srgbClr val="00B050"/>
                </a:solidFill>
                <a:latin typeface="Courier New" pitchFamily="49" charset="0"/>
                <a:cs typeface="Courier New" pitchFamily="49" charset="0"/>
              </a:rPr>
              <a:t>1</a:t>
            </a:r>
            <a:r>
              <a:rPr lang="fr-CA" altLang="fr-FR" b="0" smtClean="0">
                <a:latin typeface="Courier New" pitchFamily="49" charset="0"/>
                <a:cs typeface="Courier New" pitchFamily="49" charset="0"/>
              </a:rPr>
              <a:t>);</a:t>
            </a:r>
          </a:p>
          <a:p>
            <a:endParaRPr lang="fr-CA" altLang="fr-FR" b="0" smtClean="0">
              <a:latin typeface="Courier New" pitchFamily="49" charset="0"/>
              <a:cs typeface="Courier New" pitchFamily="49" charset="0"/>
            </a:endParaRPr>
          </a:p>
          <a:p>
            <a:r>
              <a:rPr lang="fr-CA" altLang="fr-FR" smtClean="0"/>
              <a:t>On implémentera notre propre classe de sémaphores plus tard</a:t>
            </a:r>
            <a:endParaRPr lang="fr-CA" altLang="fr-FR" b="0" smtClean="0">
              <a:latin typeface="Courier New" pitchFamily="49" charset="0"/>
              <a:cs typeface="Courier New" pitchFamily="49" charset="0"/>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253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B74FD79-0857-45F0-9948-CD7C3CB37C5A}" type="slidenum">
              <a:rPr lang="fr-CA" altLang="en-US" sz="1200" b="0" smtClean="0">
                <a:solidFill>
                  <a:srgbClr val="898989"/>
                </a:solidFill>
                <a:cs typeface="Arial" pitchFamily="34" charset="0"/>
              </a:rPr>
              <a:pPr>
                <a:spcBef>
                  <a:spcPct val="0"/>
                </a:spcBef>
                <a:spcAft>
                  <a:spcPct val="0"/>
                </a:spcAft>
                <a:buFontTx/>
                <a:buNone/>
              </a:pPr>
              <a:t>519</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3177629817"/>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exigences</a:t>
            </a:r>
            <a:endParaRPr lang="fr-CA" dirty="0"/>
          </a:p>
        </p:txBody>
      </p:sp>
      <p:sp>
        <p:nvSpPr>
          <p:cNvPr id="12291" name="Content Placeholder 2"/>
          <p:cNvSpPr>
            <a:spLocks noGrp="1"/>
          </p:cNvSpPr>
          <p:nvPr>
            <p:ph idx="1"/>
          </p:nvPr>
        </p:nvSpPr>
        <p:spPr/>
        <p:txBody>
          <a:bodyPr/>
          <a:lstStyle/>
          <a:p>
            <a:r>
              <a:rPr lang="fr-CA" altLang="fr-FR" smtClean="0"/>
              <a:t>Nous allons décrire trois types d’exigences:</a:t>
            </a:r>
          </a:p>
          <a:p>
            <a:pPr lvl="1"/>
            <a:r>
              <a:rPr lang="fr-CA" altLang="fr-FR" smtClean="0"/>
              <a:t>Exigences du client (aussi appelé informelle)</a:t>
            </a:r>
          </a:p>
          <a:p>
            <a:pPr lvl="1"/>
            <a:r>
              <a:rPr lang="fr-CA" altLang="fr-FR" smtClean="0"/>
              <a:t>Exigences fonctionnelles </a:t>
            </a:r>
          </a:p>
          <a:p>
            <a:pPr lvl="1"/>
            <a:r>
              <a:rPr lang="fr-CA" altLang="fr-FR" smtClean="0"/>
              <a:t>Exigences non-fonctionnelles</a:t>
            </a:r>
          </a:p>
          <a:p>
            <a:pPr lvl="1"/>
            <a:endParaRPr lang="fr-CA" altLang="fr-FR" smtClean="0"/>
          </a:p>
          <a:p>
            <a:pPr lvl="1"/>
            <a:endParaRPr lang="fr-CA" altLang="fr-FR" smtClean="0"/>
          </a:p>
        </p:txBody>
      </p:sp>
      <p:sp>
        <p:nvSpPr>
          <p:cNvPr id="1229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75958DC-34E6-4FD6-84C5-A8B81D9CC3C9}" type="slidenum">
              <a:rPr lang="fr-CA" altLang="fr-FR" sz="1200" b="0" smtClean="0">
                <a:solidFill>
                  <a:srgbClr val="898989"/>
                </a:solidFill>
                <a:latin typeface="Times New Roman" pitchFamily="18" charset="0"/>
              </a:rPr>
              <a:pPr>
                <a:spcBef>
                  <a:spcPct val="0"/>
                </a:spcBef>
                <a:spcAft>
                  <a:spcPct val="0"/>
                </a:spcAft>
                <a:buFontTx/>
                <a:buNone/>
              </a:pPr>
              <a:t>52</a:t>
            </a:fld>
            <a:endParaRPr lang="fr-CA" altLang="fr-FR" sz="1200" b="0" smtClean="0">
              <a:solidFill>
                <a:srgbClr val="898989"/>
              </a:solidFill>
              <a:latin typeface="Times New Roman" pitchFamily="18" charset="0"/>
            </a:endParaRPr>
          </a:p>
        </p:txBody>
      </p:sp>
      <p:sp>
        <p:nvSpPr>
          <p:cNvPr id="12293"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664432451"/>
      </p:ext>
    </p:extLst>
  </p:cSld>
  <p:clrMapOvr>
    <a:masterClrMapping/>
  </p:clrMapOvr>
  <p:timing>
    <p:tnLst>
      <p:par>
        <p:cTn id="1" dur="indefinite" restart="never" nodeType="tmRoot"/>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de Sémaphore</a:t>
            </a:r>
            <a:endParaRPr lang="fr-CA" dirty="0"/>
          </a:p>
        </p:txBody>
      </p:sp>
      <p:sp>
        <p:nvSpPr>
          <p:cNvPr id="23555" name="Content Placeholder 2"/>
          <p:cNvSpPr>
            <a:spLocks noGrp="1"/>
          </p:cNvSpPr>
          <p:nvPr>
            <p:ph idx="1"/>
          </p:nvPr>
        </p:nvSpPr>
        <p:spPr/>
        <p:txBody>
          <a:bodyPr/>
          <a:lstStyle/>
          <a:p>
            <a:pPr defTabSz="215900"/>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Example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private</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counter= 0;</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private</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final</a:t>
            </a:r>
            <a:r>
              <a:rPr lang="fr-CA" altLang="fr-FR" sz="1400" b="0" smtClean="0">
                <a:latin typeface="Courier New" pitchFamily="49" charset="0"/>
                <a:cs typeface="Courier New" pitchFamily="49" charset="0"/>
              </a:rPr>
              <a:t> Semaphore mutex = new Semaphore(</a:t>
            </a:r>
            <a:r>
              <a:rPr lang="fr-CA" altLang="fr-FR" sz="1400" b="0" smtClean="0">
                <a:solidFill>
                  <a:srgbClr val="00B050"/>
                </a:solidFill>
                <a:latin typeface="Courier New" pitchFamily="49" charset="0"/>
                <a:cs typeface="Courier New" pitchFamily="49" charset="0"/>
              </a:rPr>
              <a:t>1</a:t>
            </a:r>
            <a:r>
              <a:rPr lang="fr-CA" altLang="fr-FR" sz="1400" b="0" smtClean="0">
                <a:latin typeface="Courier New" pitchFamily="49" charset="0"/>
                <a:cs typeface="Courier New" pitchFamily="49" charset="0"/>
              </a:rPr>
              <a:t>)</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getNextCount() </a:t>
            </a:r>
            <a:r>
              <a:rPr lang="fr-CA" altLang="fr-FR" sz="1400" smtClean="0">
                <a:latin typeface="Courier New" pitchFamily="49" charset="0"/>
                <a:cs typeface="Courier New" pitchFamily="49" charset="0"/>
              </a:rPr>
              <a:t>throws</a:t>
            </a:r>
            <a:r>
              <a:rPr lang="fr-CA" altLang="fr-FR" sz="1400" b="0" smtClean="0">
                <a:latin typeface="Courier New" pitchFamily="49" charset="0"/>
                <a:cs typeface="Courier New" pitchFamily="49" charset="0"/>
              </a:rPr>
              <a:t> InterruptedException {</a:t>
            </a:r>
          </a:p>
          <a:p>
            <a:pPr defTabSz="215900"/>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try</a:t>
            </a:r>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mutex.acquire();</a:t>
            </a:r>
          </a:p>
          <a:p>
            <a:pPr defTabSz="215900"/>
            <a:r>
              <a:rPr lang="fr-CA" altLang="fr-FR" sz="1400" b="0" smtClean="0">
                <a:latin typeface="Courier New" pitchFamily="49" charset="0"/>
                <a:cs typeface="Courier New" pitchFamily="49" charset="0"/>
              </a:rPr>
              <a:t>            return ++counter;</a:t>
            </a:r>
          </a:p>
          <a:p>
            <a:pPr defTabSz="215900"/>
            <a:r>
              <a:rPr lang="fr-CA" altLang="fr-FR" sz="1400" b="0" smtClean="0">
                <a:latin typeface="Courier New" pitchFamily="49" charset="0"/>
                <a:cs typeface="Courier New" pitchFamily="49" charset="0"/>
              </a:rPr>
              <a:t>        } </a:t>
            </a:r>
            <a:r>
              <a:rPr lang="fr-CA" altLang="fr-FR" sz="1400" smtClean="0">
                <a:latin typeface="Courier New" pitchFamily="49" charset="0"/>
                <a:cs typeface="Courier New" pitchFamily="49" charset="0"/>
              </a:rPr>
              <a:t>finally</a:t>
            </a:r>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mutex.release();</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    }</a:t>
            </a:r>
          </a:p>
          <a:p>
            <a:pPr defTabSz="215900"/>
            <a:r>
              <a:rPr lang="fr-CA" altLang="fr-FR" sz="1400" b="0" smtClean="0">
                <a:latin typeface="Courier New" pitchFamily="49" charset="0"/>
                <a:cs typeface="Courier New" pitchFamily="49" charset="0"/>
              </a:rPr>
              <a:t>}</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355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5F2B71F-B19F-45F7-A63B-CBEEEB32C29F}" type="slidenum">
              <a:rPr lang="fr-CA" altLang="en-US" sz="1200" b="0" smtClean="0">
                <a:solidFill>
                  <a:srgbClr val="898989"/>
                </a:solidFill>
                <a:cs typeface="Arial" pitchFamily="34" charset="0"/>
              </a:rPr>
              <a:pPr>
                <a:spcBef>
                  <a:spcPct val="0"/>
                </a:spcBef>
                <a:spcAft>
                  <a:spcPct val="0"/>
                </a:spcAft>
                <a:buFontTx/>
                <a:buNone/>
              </a:pPr>
              <a:t>520</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435439091"/>
      </p:ext>
    </p:extLst>
  </p:cSld>
  <p:clrMapOvr>
    <a:masterClrMapping/>
  </p:clrMapOvr>
  <p:timing>
    <p:tnLst>
      <p:par>
        <p:cTn id="1" dur="indefinite" restart="never" nodeType="tmRoot"/>
      </p:par>
    </p:tn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Question??</a:t>
            </a:r>
            <a:endParaRPr lang="fr-CA" dirty="0"/>
          </a:p>
        </p:txBody>
      </p:sp>
      <p:sp>
        <p:nvSpPr>
          <p:cNvPr id="3" name="Content Placeholder 2"/>
          <p:cNvSpPr>
            <a:spLocks noGrp="1"/>
          </p:cNvSpPr>
          <p:nvPr>
            <p:ph idx="1"/>
          </p:nvPr>
        </p:nvSpPr>
        <p:spPr/>
        <p:txBody>
          <a:bodyPr/>
          <a:lstStyle/>
          <a:p>
            <a:pPr algn="ctr"/>
            <a:endParaRPr lang="fr-CA" altLang="fr-FR" sz="2800" smtClean="0">
              <a:solidFill>
                <a:schemeClr val="tx2"/>
              </a:solidFill>
            </a:endParaRPr>
          </a:p>
          <a:p>
            <a:pPr algn="ctr"/>
            <a:r>
              <a:rPr lang="fr-CA" altLang="fr-FR" sz="2800" i="1" smtClean="0">
                <a:solidFill>
                  <a:schemeClr val="tx2"/>
                </a:solidFill>
              </a:rPr>
              <a:t>Pourquoi devons-nous avoir un bloc try-finally dans l’exemple précédent?</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458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B31CFB3-AAE4-4319-9207-5872028E56E0}" type="slidenum">
              <a:rPr lang="fr-CA" altLang="en-US" sz="1200" b="0" smtClean="0">
                <a:solidFill>
                  <a:srgbClr val="898989"/>
                </a:solidFill>
                <a:cs typeface="Arial" pitchFamily="34" charset="0"/>
              </a:rPr>
              <a:pPr>
                <a:spcBef>
                  <a:spcPct val="0"/>
                </a:spcBef>
                <a:spcAft>
                  <a:spcPct val="0"/>
                </a:spcAft>
                <a:buFontTx/>
                <a:buNone/>
              </a:pPr>
              <a:t>521</a:t>
            </a:fld>
            <a:endParaRPr lang="fr-CA" altLang="en-US" sz="1200" b="0" smtClean="0">
              <a:solidFill>
                <a:srgbClr val="898989"/>
              </a:solidFill>
              <a:cs typeface="Arial" pitchFamily="34" charset="0"/>
            </a:endParaRPr>
          </a:p>
        </p:txBody>
      </p:sp>
      <p:pic>
        <p:nvPicPr>
          <p:cNvPr id="24582" name="Picture 2" descr="http://en.hdyo.org/assets/ask-question-1-ca45a12e5206bae44014e11cd3ced9f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76600" y="3500438"/>
            <a:ext cx="4032250" cy="304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082794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p:cTn id="7" dur="500" fill="hold"/>
                                        <p:tgtEl>
                                          <p:spTgt spid="3">
                                            <p:txEl>
                                              <p:pRg st="1" end="1"/>
                                            </p:txEl>
                                          </p:spTgt>
                                        </p:tgtEl>
                                        <p:attrNameLst>
                                          <p:attrName>ppt_w</p:attrName>
                                        </p:attrNameLst>
                                      </p:cBhvr>
                                      <p:tavLst>
                                        <p:tav tm="0">
                                          <p:val>
                                            <p:fltVal val="0"/>
                                          </p:val>
                                        </p:tav>
                                        <p:tav tm="100000">
                                          <p:val>
                                            <p:strVal val="#ppt_w"/>
                                          </p:val>
                                        </p:tav>
                                      </p:tavLst>
                                    </p:anim>
                                    <p:anim calcmode="lin" valueType="num">
                                      <p:cBhvr>
                                        <p:cTn id="8" dur="500" fill="hold"/>
                                        <p:tgtEl>
                                          <p:spTgt spid="3">
                                            <p:txEl>
                                              <p:pRg st="1" end="1"/>
                                            </p:txEl>
                                          </p:spTgt>
                                        </p:tgtEl>
                                        <p:attrNameLst>
                                          <p:attrName>ppt_h</p:attrName>
                                        </p:attrNameLst>
                                      </p:cBhvr>
                                      <p:tavLst>
                                        <p:tav tm="0">
                                          <p:val>
                                            <p:fltVal val="0"/>
                                          </p:val>
                                        </p:tav>
                                        <p:tav tm="100000">
                                          <p:val>
                                            <p:strVal val="#ppt_h"/>
                                          </p:val>
                                        </p:tav>
                                      </p:tavLst>
                                    </p:anim>
                                    <p:animEffect transition="in" filter="fade">
                                      <p:cBhvr>
                                        <p:cTn id="9" dur="500"/>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Verrous internes</a:t>
            </a:r>
            <a:endParaRPr lang="fr-CA" dirty="0"/>
          </a:p>
        </p:txBody>
      </p:sp>
      <p:sp>
        <p:nvSpPr>
          <p:cNvPr id="25603" name="Content Placeholder 2"/>
          <p:cNvSpPr>
            <a:spLocks noGrp="1"/>
          </p:cNvSpPr>
          <p:nvPr>
            <p:ph idx="1"/>
          </p:nvPr>
        </p:nvSpPr>
        <p:spPr/>
        <p:txBody>
          <a:bodyPr/>
          <a:lstStyle/>
          <a:p>
            <a:r>
              <a:rPr lang="fr-CA" altLang="fr-FR" sz="1800" smtClean="0"/>
              <a:t>Tout morceau de code qui peut être modifié simultanément par plusieurs threads doit être </a:t>
            </a:r>
            <a:r>
              <a:rPr lang="fr-CA" altLang="fr-FR" sz="1800" smtClean="0">
                <a:solidFill>
                  <a:schemeClr val="tx2"/>
                </a:solidFill>
              </a:rPr>
              <a:t>Thread Safe</a:t>
            </a:r>
          </a:p>
          <a:p>
            <a:endParaRPr lang="fr-CA" altLang="fr-FR" sz="1800" smtClean="0"/>
          </a:p>
          <a:p>
            <a:r>
              <a:rPr lang="fr-CA" altLang="fr-FR" sz="1800" smtClean="0"/>
              <a:t>Considérez le morceau de code simple suivant:</a:t>
            </a:r>
          </a:p>
          <a:p>
            <a:pPr marL="1371600" lvl="3" indent="0">
              <a:buFont typeface="Arial" pitchFamily="34" charset="0"/>
              <a:buNone/>
            </a:pPr>
            <a:r>
              <a:rPr lang="fr-CA" altLang="fr-FR" sz="1600" b="1" smtClean="0">
                <a:latin typeface="Courier New" pitchFamily="49" charset="0"/>
                <a:cs typeface="Courier New" pitchFamily="49" charset="0"/>
              </a:rPr>
              <a:t>public</a:t>
            </a:r>
            <a:r>
              <a:rPr lang="fr-CA" altLang="fr-FR" sz="1600" smtClean="0">
                <a:latin typeface="Courier New" pitchFamily="49" charset="0"/>
                <a:cs typeface="Courier New" pitchFamily="49" charset="0"/>
              </a:rPr>
              <a:t> </a:t>
            </a:r>
            <a:r>
              <a:rPr lang="fr-CA" altLang="fr-FR" sz="1600" b="1" smtClean="0">
                <a:latin typeface="Courier New" pitchFamily="49" charset="0"/>
                <a:cs typeface="Courier New" pitchFamily="49" charset="0"/>
              </a:rPr>
              <a:t>int</a:t>
            </a:r>
            <a:r>
              <a:rPr lang="fr-CA" altLang="fr-FR" sz="1600" smtClean="0">
                <a:latin typeface="Courier New" pitchFamily="49" charset="0"/>
                <a:cs typeface="Courier New" pitchFamily="49" charset="0"/>
              </a:rPr>
              <a:t> getNextCount(){</a:t>
            </a:r>
          </a:p>
          <a:p>
            <a:pPr marL="1371600" lvl="3" indent="0">
              <a:buFont typeface="Arial" pitchFamily="34" charset="0"/>
              <a:buNone/>
            </a:pPr>
            <a:r>
              <a:rPr lang="fr-CA" altLang="fr-FR" sz="1600" smtClean="0">
                <a:latin typeface="Courier New" pitchFamily="49" charset="0"/>
                <a:cs typeface="Courier New" pitchFamily="49" charset="0"/>
              </a:rPr>
              <a:t>  return ++counter;</a:t>
            </a:r>
          </a:p>
          <a:p>
            <a:pPr marL="1371600" lvl="3" indent="0">
              <a:buFont typeface="Arial" pitchFamily="34" charset="0"/>
              <a:buNone/>
            </a:pPr>
            <a:r>
              <a:rPr lang="fr-CA" altLang="fr-FR" sz="1600" smtClean="0">
                <a:latin typeface="Courier New" pitchFamily="49" charset="0"/>
                <a:cs typeface="Courier New" pitchFamily="49" charset="0"/>
              </a:rPr>
              <a:t>}</a:t>
            </a:r>
          </a:p>
          <a:p>
            <a:endParaRPr lang="fr-CA" altLang="fr-FR" sz="1800" smtClean="0"/>
          </a:p>
          <a:p>
            <a:r>
              <a:rPr lang="fr-CA" altLang="fr-FR" sz="1800" smtClean="0"/>
              <a:t>Un incrément comme ceci n’est pas une action </a:t>
            </a:r>
            <a:r>
              <a:rPr lang="fr-CA" altLang="fr-FR" sz="1800" smtClean="0">
                <a:solidFill>
                  <a:schemeClr val="tx2"/>
                </a:solidFill>
              </a:rPr>
              <a:t>atomique</a:t>
            </a:r>
            <a:r>
              <a:rPr lang="fr-CA" altLang="fr-FR" sz="1800" smtClean="0"/>
              <a:t>, il implique:</a:t>
            </a:r>
          </a:p>
          <a:p>
            <a:pPr lvl="1"/>
            <a:r>
              <a:rPr lang="fr-CA" altLang="fr-FR" sz="1800" smtClean="0"/>
              <a:t>Lire la valeur actuelle de </a:t>
            </a:r>
            <a:r>
              <a:rPr lang="fr-CA" altLang="fr-FR" sz="1800" smtClean="0">
                <a:latin typeface="Courier New" pitchFamily="49" charset="0"/>
                <a:cs typeface="Courier New" pitchFamily="49" charset="0"/>
              </a:rPr>
              <a:t>counter</a:t>
            </a:r>
          </a:p>
          <a:p>
            <a:pPr lvl="1"/>
            <a:r>
              <a:rPr lang="fr-CA" altLang="fr-FR" sz="1800" smtClean="0"/>
              <a:t>Ajouter un (1) à sa valeur actuelle</a:t>
            </a:r>
          </a:p>
          <a:p>
            <a:pPr lvl="1"/>
            <a:r>
              <a:rPr lang="fr-CA" altLang="fr-FR" sz="1800" smtClean="0"/>
              <a:t>Stocker le résultat dans la mémoire</a:t>
            </a:r>
            <a:endParaRPr lang="fr-CA" altLang="fr-FR" sz="1400" smtClean="0">
              <a:latin typeface="Courier New" pitchFamily="49" charset="0"/>
              <a:cs typeface="Courier New" pitchFamily="49" charset="0"/>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560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469D995-A22E-452F-A251-07EE750C501D}" type="slidenum">
              <a:rPr lang="fr-CA" altLang="en-US" sz="1200" b="0" smtClean="0">
                <a:solidFill>
                  <a:srgbClr val="898989"/>
                </a:solidFill>
                <a:cs typeface="Arial" pitchFamily="34" charset="0"/>
              </a:rPr>
              <a:pPr>
                <a:spcBef>
                  <a:spcPct val="0"/>
                </a:spcBef>
                <a:spcAft>
                  <a:spcPct val="0"/>
                </a:spcAft>
                <a:buFontTx/>
                <a:buNone/>
              </a:pPr>
              <a:t>522</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3202016764"/>
      </p:ext>
    </p:extLst>
  </p:cSld>
  <p:clrMapOvr>
    <a:masterClrMapping/>
  </p:clrMapOvr>
  <p:timing>
    <p:tnLst>
      <p:par>
        <p:cTn id="1" dur="indefinite" restart="never" nodeType="tmRoot"/>
      </p:par>
    </p:tn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Verrous internes</a:t>
            </a:r>
            <a:endParaRPr lang="fr-CA" dirty="0"/>
          </a:p>
        </p:txBody>
      </p:sp>
      <p:sp>
        <p:nvSpPr>
          <p:cNvPr id="26627" name="Content Placeholder 2"/>
          <p:cNvSpPr>
            <a:spLocks noGrp="1"/>
          </p:cNvSpPr>
          <p:nvPr>
            <p:ph idx="1"/>
          </p:nvPr>
        </p:nvSpPr>
        <p:spPr/>
        <p:txBody>
          <a:bodyPr/>
          <a:lstStyle/>
          <a:p>
            <a:r>
              <a:rPr lang="fr-CA" altLang="fr-FR" sz="1600" smtClean="0"/>
              <a:t>Si on a deux threads qui invoquent </a:t>
            </a:r>
            <a:r>
              <a:rPr lang="fr-CA" altLang="fr-FR" sz="1600" smtClean="0">
                <a:latin typeface="Courier New" pitchFamily="49" charset="0"/>
                <a:cs typeface="Courier New" pitchFamily="49" charset="0"/>
              </a:rPr>
              <a:t>getNextCount()</a:t>
            </a:r>
            <a:r>
              <a:rPr lang="fr-CA" altLang="fr-FR" sz="1600" smtClean="0">
                <a:cs typeface="Courier New" pitchFamily="49" charset="0"/>
              </a:rPr>
              <a:t>, la séquence suivante d’événements peut se passer (parmi plusieurs scénarios possibles):</a:t>
            </a:r>
          </a:p>
          <a:p>
            <a:endParaRPr lang="fr-CA" altLang="fr-FR" sz="1200" b="0" i="1" smtClean="0"/>
          </a:p>
          <a:p>
            <a:endParaRPr lang="fr-CA" altLang="fr-FR" sz="1200" b="0" i="1" smtClean="0"/>
          </a:p>
          <a:p>
            <a:endParaRPr lang="fr-CA" altLang="fr-FR" sz="1600" smtClean="0"/>
          </a:p>
          <a:p>
            <a:r>
              <a:rPr lang="fr-CA" altLang="fr-FR" sz="1600" smtClean="0"/>
              <a:t>Conséquemment, on doit utiliser un verrou sur l’accès à “counter”</a:t>
            </a:r>
          </a:p>
          <a:p>
            <a:r>
              <a:rPr lang="fr-CA" altLang="fr-FR" sz="1600" smtClean="0"/>
              <a:t>On peut ajouter un tel verrou à une méthode en utilisant simplement le mot-clé: </a:t>
            </a:r>
            <a:r>
              <a:rPr lang="fr-CA" altLang="fr-FR" sz="1600" smtClean="0">
                <a:solidFill>
                  <a:schemeClr val="tx2"/>
                </a:solidFill>
                <a:latin typeface="Courier New" pitchFamily="49" charset="0"/>
                <a:cs typeface="Courier New" pitchFamily="49" charset="0"/>
              </a:rPr>
              <a:t>synchronized</a:t>
            </a:r>
          </a:p>
          <a:p>
            <a:pPr marL="914400" lvl="2" indent="0">
              <a:buFont typeface="Arial" pitchFamily="34" charset="0"/>
              <a:buNone/>
            </a:pPr>
            <a:r>
              <a:rPr lang="fr-CA" altLang="fr-FR" sz="1200" b="1" smtClean="0">
                <a:latin typeface="Courier New" pitchFamily="49" charset="0"/>
                <a:cs typeface="Courier New" pitchFamily="49" charset="0"/>
              </a:rPr>
              <a:t>public</a:t>
            </a:r>
            <a:r>
              <a:rPr lang="fr-CA" altLang="fr-FR" sz="1200" smtClean="0">
                <a:latin typeface="Courier New" pitchFamily="49" charset="0"/>
                <a:cs typeface="Courier New" pitchFamily="49" charset="0"/>
              </a:rPr>
              <a:t> </a:t>
            </a:r>
            <a:r>
              <a:rPr lang="fr-CA" altLang="fr-FR" sz="1200" b="1" smtClean="0">
                <a:solidFill>
                  <a:schemeClr val="tx2"/>
                </a:solidFill>
                <a:latin typeface="Courier New" pitchFamily="49" charset="0"/>
                <a:cs typeface="Courier New" pitchFamily="49" charset="0"/>
              </a:rPr>
              <a:t>synchronized</a:t>
            </a:r>
            <a:r>
              <a:rPr lang="fr-CA" altLang="fr-FR" sz="1200" smtClean="0">
                <a:latin typeface="Courier New" pitchFamily="49" charset="0"/>
                <a:cs typeface="Courier New" pitchFamily="49" charset="0"/>
              </a:rPr>
              <a:t> </a:t>
            </a:r>
            <a:r>
              <a:rPr lang="fr-CA" altLang="fr-FR" sz="1200" b="1" smtClean="0">
                <a:latin typeface="Courier New" pitchFamily="49" charset="0"/>
                <a:cs typeface="Courier New" pitchFamily="49" charset="0"/>
              </a:rPr>
              <a:t>int</a:t>
            </a:r>
            <a:r>
              <a:rPr lang="fr-CA" altLang="fr-FR" sz="1200" smtClean="0">
                <a:latin typeface="Courier New" pitchFamily="49" charset="0"/>
                <a:cs typeface="Courier New" pitchFamily="49" charset="0"/>
              </a:rPr>
              <a:t> getNextCount(){</a:t>
            </a:r>
          </a:p>
          <a:p>
            <a:pPr marL="914400" lvl="2" indent="0">
              <a:buFont typeface="Arial" pitchFamily="34" charset="0"/>
              <a:buNone/>
            </a:pPr>
            <a:r>
              <a:rPr lang="fr-CA" altLang="fr-FR" sz="1200" smtClean="0">
                <a:latin typeface="Courier New" pitchFamily="49" charset="0"/>
                <a:cs typeface="Courier New" pitchFamily="49" charset="0"/>
              </a:rPr>
              <a:t>   return ++counter;</a:t>
            </a:r>
          </a:p>
          <a:p>
            <a:pPr marL="914400" lvl="2" indent="0">
              <a:buFont typeface="Arial" pitchFamily="34" charset="0"/>
              <a:buNone/>
            </a:pPr>
            <a:r>
              <a:rPr lang="fr-CA" altLang="fr-FR" sz="1200" smtClean="0">
                <a:latin typeface="Courier New" pitchFamily="49" charset="0"/>
                <a:cs typeface="Courier New" pitchFamily="49" charset="0"/>
              </a:rPr>
              <a:t>}</a:t>
            </a:r>
          </a:p>
          <a:p>
            <a:r>
              <a:rPr lang="fr-CA" altLang="fr-FR" sz="1600" smtClean="0"/>
              <a:t>Ceci garantit que seulement un thread exécute la méthode</a:t>
            </a:r>
          </a:p>
          <a:p>
            <a:r>
              <a:rPr lang="fr-CA" altLang="fr-FR" sz="1600" smtClean="0"/>
              <a:t>Si on a plusieurs méthodes avec le mot-clé synchronisé, seulement une méthode peut être exécutée à la fois</a:t>
            </a:r>
          </a:p>
          <a:p>
            <a:pPr lvl="1"/>
            <a:r>
              <a:rPr lang="fr-CA" altLang="fr-FR" sz="1600" smtClean="0"/>
              <a:t>Ceci s’appelle un </a:t>
            </a:r>
            <a:r>
              <a:rPr lang="fr-CA" altLang="fr-FR" sz="1600" b="1" smtClean="0">
                <a:solidFill>
                  <a:schemeClr val="tx2"/>
                </a:solidFill>
              </a:rPr>
              <a:t>Verrou Interne</a:t>
            </a:r>
            <a:endParaRPr lang="fr-CA" altLang="fr-FR" sz="1600" smtClean="0">
              <a:cs typeface="Courier New" pitchFamily="49" charset="0"/>
            </a:endParaRPr>
          </a:p>
        </p:txBody>
      </p:sp>
      <p:sp>
        <p:nvSpPr>
          <p:cNvPr id="4" name="Footer Placeholder 3"/>
          <p:cNvSpPr>
            <a:spLocks noGrp="1"/>
          </p:cNvSpPr>
          <p:nvPr>
            <p:ph type="ftr" sz="quarter" idx="10"/>
          </p:nvPr>
        </p:nvSpPr>
        <p:spPr/>
        <p:txBody>
          <a:bodyPr/>
          <a:lstStyle/>
          <a:p>
            <a:pPr>
              <a:defRPr/>
            </a:pPr>
            <a:r>
              <a:rPr lang="en-US" dirty="0" smtClean="0"/>
              <a:t>SEG2106 – Winter 2014 – Hussein Al Osman</a:t>
            </a:r>
            <a:endParaRPr lang="en-US" dirty="0"/>
          </a:p>
        </p:txBody>
      </p:sp>
      <p:sp>
        <p:nvSpPr>
          <p:cNvPr id="2662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86F0849-725A-4AB5-A5AA-EF6C51640FC4}" type="slidenum">
              <a:rPr lang="fr-CA" altLang="en-US" sz="1200" b="0" smtClean="0">
                <a:solidFill>
                  <a:srgbClr val="898989"/>
                </a:solidFill>
                <a:cs typeface="Arial" pitchFamily="34" charset="0"/>
              </a:rPr>
              <a:pPr>
                <a:spcBef>
                  <a:spcPct val="0"/>
                </a:spcBef>
                <a:spcAft>
                  <a:spcPct val="0"/>
                </a:spcAft>
                <a:buFontTx/>
                <a:buNone/>
              </a:pPr>
              <a:t>523</a:t>
            </a:fld>
            <a:endParaRPr lang="fr-CA" altLang="en-US" sz="1200" b="0" smtClean="0">
              <a:solidFill>
                <a:srgbClr val="898989"/>
              </a:solidFill>
              <a:cs typeface="Arial" pitchFamily="34" charset="0"/>
            </a:endParaRPr>
          </a:p>
        </p:txBody>
      </p:sp>
      <p:graphicFrame>
        <p:nvGraphicFramePr>
          <p:cNvPr id="6" name="Table 5"/>
          <p:cNvGraphicFramePr>
            <a:graphicFrameLocks noGrp="1"/>
          </p:cNvGraphicFramePr>
          <p:nvPr/>
        </p:nvGraphicFramePr>
        <p:xfrm>
          <a:off x="611188" y="2565400"/>
          <a:ext cx="7489825" cy="588964"/>
        </p:xfrm>
        <a:graphic>
          <a:graphicData uri="http://schemas.openxmlformats.org/drawingml/2006/table">
            <a:tbl>
              <a:tblPr firstRow="1" bandRow="1">
                <a:tableStyleId>{5C22544A-7EE6-4342-B048-85BDC9FD1C3A}</a:tableStyleId>
              </a:tblPr>
              <a:tblGrid>
                <a:gridCol w="302383"/>
                <a:gridCol w="3442529"/>
                <a:gridCol w="264793"/>
                <a:gridCol w="3480120"/>
              </a:tblGrid>
              <a:tr h="274041">
                <a:tc>
                  <a:txBody>
                    <a:bodyPr/>
                    <a:lstStyle/>
                    <a:p>
                      <a:pPr marL="0" algn="l" defTabSz="914400" rtl="0" eaLnBrk="1" latinLnBrk="0" hangingPunct="1"/>
                      <a:r>
                        <a:rPr lang="en-CA" sz="1200" kern="1200" dirty="0" smtClean="0">
                          <a:solidFill>
                            <a:schemeClr val="tx1"/>
                          </a:solidFill>
                          <a:latin typeface="Arial Narrow" panose="020B0606020202030204" pitchFamily="34" charset="0"/>
                          <a:ea typeface="+mn-ea"/>
                          <a:cs typeface="+mn-cs"/>
                        </a:rPr>
                        <a:t>1</a:t>
                      </a:r>
                      <a:endParaRPr lang="fr-CA" sz="1200" kern="1200" dirty="0">
                        <a:solidFill>
                          <a:schemeClr val="tx1"/>
                        </a:solidFill>
                        <a:latin typeface="Arial Narrow" panose="020B0606020202030204" pitchFamily="34" charset="0"/>
                        <a:ea typeface="+mn-ea"/>
                        <a:cs typeface="+mn-cs"/>
                      </a:endParaRPr>
                    </a:p>
                  </a:txBody>
                  <a:tcPr marL="91465" marR="91465" marT="45581" marB="45581">
                    <a:lnL w="12700" cap="flat" cmpd="sng" algn="ctr">
                      <a:solidFill>
                        <a:schemeClr val="accent5"/>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0" lang="en-CA" sz="1200" b="1" i="1" u="none" strike="noStrike" kern="1200" cap="none" spc="0" normalizeH="0" baseline="0" noProof="0" dirty="0" smtClean="0">
                          <a:ln>
                            <a:noFill/>
                          </a:ln>
                          <a:solidFill>
                            <a:schemeClr val="tx2"/>
                          </a:solidFill>
                          <a:effectLst/>
                          <a:uLnTx/>
                          <a:uFillTx/>
                          <a:latin typeface="Arial Narrow" panose="020B0606020202030204" pitchFamily="34" charset="0"/>
                        </a:rPr>
                        <a:t>Thread 1 : </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reads counter, gets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0</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adds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1</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so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counter = 1</a:t>
                      </a:r>
                      <a:endParaRPr lang="fr-CA" sz="1200" b="1" dirty="0">
                        <a:solidFill>
                          <a:schemeClr val="tx1"/>
                        </a:solidFill>
                        <a:latin typeface="Arial Narrow" panose="020B0606020202030204" pitchFamily="34" charset="0"/>
                      </a:endParaRPr>
                    </a:p>
                  </a:txBody>
                  <a:tcPr marL="91465" marR="91465" marT="45581" marB="455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algn="l" defTabSz="914400" rtl="0" eaLnBrk="1" latinLnBrk="0" hangingPunct="1"/>
                      <a:r>
                        <a:rPr lang="en-CA" sz="1200" b="1" kern="1200" dirty="0" smtClean="0">
                          <a:solidFill>
                            <a:schemeClr val="tx1"/>
                          </a:solidFill>
                          <a:latin typeface="Arial Narrow" panose="020B0606020202030204" pitchFamily="34" charset="0"/>
                          <a:ea typeface="+mn-ea"/>
                          <a:cs typeface="+mn-cs"/>
                        </a:rPr>
                        <a:t>2</a:t>
                      </a:r>
                      <a:endParaRPr lang="fr-CA" sz="1200" b="1" kern="1200" dirty="0">
                        <a:solidFill>
                          <a:schemeClr val="tx1"/>
                        </a:solidFill>
                        <a:latin typeface="Arial Narrow" panose="020B0606020202030204" pitchFamily="34" charset="0"/>
                        <a:ea typeface="+mn-ea"/>
                        <a:cs typeface="+mn-cs"/>
                      </a:endParaRPr>
                    </a:p>
                  </a:txBody>
                  <a:tcPr marL="91465" marR="91465" marT="45581" marB="455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kumimoji="0" lang="en-CA" sz="1200" b="1" i="1" u="none" strike="noStrike" kern="1200" cap="none" spc="0" normalizeH="0" baseline="0" noProof="0" dirty="0" smtClean="0">
                          <a:ln>
                            <a:noFill/>
                          </a:ln>
                          <a:solidFill>
                            <a:schemeClr val="tx2"/>
                          </a:solidFill>
                          <a:effectLst/>
                          <a:uLnTx/>
                          <a:uFillTx/>
                          <a:latin typeface="Arial Narrow" panose="020B0606020202030204" pitchFamily="34" charset="0"/>
                        </a:rPr>
                        <a:t>Thread 2 :</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reads counter, gets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0</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adds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1</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so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counter = 1</a:t>
                      </a:r>
                      <a:endParaRPr lang="fr-CA" sz="1200" b="1" dirty="0">
                        <a:solidFill>
                          <a:schemeClr val="tx1"/>
                        </a:solidFill>
                        <a:latin typeface="Arial Narrow" panose="020B0606020202030204" pitchFamily="34" charset="0"/>
                      </a:endParaRPr>
                    </a:p>
                  </a:txBody>
                  <a:tcPr marL="91465" marR="91465" marT="45581" marB="45581">
                    <a:lnL w="12700" cap="flat" cmpd="sng" algn="ctr">
                      <a:solidFill>
                        <a:schemeClr val="tx1"/>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solidFill>
                        <a:schemeClr val="accent5"/>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r>
              <a:tr h="314922">
                <a:tc>
                  <a:txBody>
                    <a:bodyPr/>
                    <a:lstStyle/>
                    <a:p>
                      <a:r>
                        <a:rPr lang="en-CA" sz="1200" b="1" dirty="0" smtClean="0">
                          <a:solidFill>
                            <a:schemeClr val="tx1"/>
                          </a:solidFill>
                          <a:latin typeface="Arial Narrow" panose="020B0606020202030204" pitchFamily="34" charset="0"/>
                        </a:rPr>
                        <a:t>3</a:t>
                      </a:r>
                      <a:endParaRPr lang="fr-CA" sz="1200" b="1" dirty="0">
                        <a:solidFill>
                          <a:schemeClr val="tx1"/>
                        </a:solidFill>
                        <a:latin typeface="Arial Narrow" panose="020B0606020202030204" pitchFamily="34" charset="0"/>
                      </a:endParaRPr>
                    </a:p>
                  </a:txBody>
                  <a:tcPr marL="91465" marR="91465" marT="45581" marB="45581">
                    <a:lnL w="12700" cap="flat" cmpd="sng" algn="ctr">
                      <a:solidFill>
                        <a:schemeClr val="accent5"/>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en-CA" sz="1200" b="1" i="1" dirty="0" smtClean="0">
                          <a:solidFill>
                            <a:schemeClr val="tx2"/>
                          </a:solidFill>
                          <a:latin typeface="Arial Narrow" panose="020B0606020202030204" pitchFamily="34" charset="0"/>
                        </a:rPr>
                        <a:t>Thread 1 :</a:t>
                      </a:r>
                      <a:r>
                        <a:rPr lang="en-CA" sz="1200" b="0" i="1" dirty="0" smtClean="0">
                          <a:solidFill>
                            <a:schemeClr val="tx1"/>
                          </a:solidFill>
                          <a:latin typeface="Arial Narrow" panose="020B0606020202030204" pitchFamily="34" charset="0"/>
                        </a:rPr>
                        <a:t> writes </a:t>
                      </a:r>
                      <a:r>
                        <a:rPr lang="en-CA" sz="1200" b="1" i="1" dirty="0" smtClean="0">
                          <a:solidFill>
                            <a:schemeClr val="tx1"/>
                          </a:solidFill>
                          <a:latin typeface="Arial Narrow" panose="020B0606020202030204" pitchFamily="34" charset="0"/>
                        </a:rPr>
                        <a:t>1</a:t>
                      </a:r>
                      <a:r>
                        <a:rPr lang="en-CA" sz="1200" b="0" i="1" dirty="0" smtClean="0">
                          <a:solidFill>
                            <a:schemeClr val="tx1"/>
                          </a:solidFill>
                          <a:latin typeface="Arial Narrow" panose="020B0606020202030204" pitchFamily="34" charset="0"/>
                        </a:rPr>
                        <a:t> to the counter field and </a:t>
                      </a:r>
                      <a:r>
                        <a:rPr lang="en-CA" sz="1200" b="1" i="1" dirty="0" smtClean="0">
                          <a:solidFill>
                            <a:schemeClr val="tx1"/>
                          </a:solidFill>
                          <a:latin typeface="Arial Narrow" panose="020B0606020202030204" pitchFamily="34" charset="0"/>
                        </a:rPr>
                        <a:t>returns 1</a:t>
                      </a:r>
                      <a:endParaRPr lang="fr-CA" sz="1200" b="1" dirty="0">
                        <a:solidFill>
                          <a:schemeClr val="tx1"/>
                        </a:solidFill>
                        <a:latin typeface="Arial Narrow" panose="020B0606020202030204" pitchFamily="34" charset="0"/>
                      </a:endParaRPr>
                    </a:p>
                  </a:txBody>
                  <a:tcPr marL="91465" marR="91465" marT="45581" marB="455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1" fontAlgn="base" latinLnBrk="0" hangingPunct="1">
                        <a:lnSpc>
                          <a:spcPct val="100000"/>
                        </a:lnSpc>
                        <a:spcBef>
                          <a:spcPct val="20000"/>
                        </a:spcBef>
                        <a:spcAft>
                          <a:spcPts val="600"/>
                        </a:spcAft>
                        <a:buClrTx/>
                        <a:buSzTx/>
                        <a:buFont typeface="Arial" charset="0"/>
                        <a:buNone/>
                        <a:tabLst/>
                        <a:defRPr/>
                      </a:pPr>
                      <a:r>
                        <a:rPr lang="en-CA" sz="1200" b="1" kern="1200" noProof="0" dirty="0" smtClean="0">
                          <a:solidFill>
                            <a:schemeClr val="tx1"/>
                          </a:solidFill>
                          <a:latin typeface="Arial Narrow" panose="020B0606020202030204" pitchFamily="34" charset="0"/>
                          <a:ea typeface="+mn-ea"/>
                          <a:cs typeface="+mn-cs"/>
                        </a:rPr>
                        <a:t>4</a:t>
                      </a:r>
                    </a:p>
                  </a:txBody>
                  <a:tcPr marL="91465" marR="91465" marT="45581" marB="4558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lvl="0" indent="0" algn="l" defTabSz="914400" rtl="0" eaLnBrk="0" fontAlgn="base" latinLnBrk="0" hangingPunct="0">
                        <a:lnSpc>
                          <a:spcPct val="100000"/>
                        </a:lnSpc>
                        <a:spcBef>
                          <a:spcPct val="20000"/>
                        </a:spcBef>
                        <a:spcAft>
                          <a:spcPts val="600"/>
                        </a:spcAft>
                        <a:buClrTx/>
                        <a:buSzTx/>
                        <a:buFont typeface="Arial" charset="0"/>
                        <a:buNone/>
                        <a:tabLst/>
                        <a:defRPr/>
                      </a:pPr>
                      <a:r>
                        <a:rPr kumimoji="0" lang="en-CA" sz="1200" b="1" i="1" u="none" strike="noStrike" kern="1200" cap="none" spc="0" normalizeH="0" baseline="0" noProof="0" dirty="0" smtClean="0">
                          <a:ln>
                            <a:noFill/>
                          </a:ln>
                          <a:solidFill>
                            <a:schemeClr val="tx2"/>
                          </a:solidFill>
                          <a:effectLst/>
                          <a:uLnTx/>
                          <a:uFillTx/>
                          <a:latin typeface="Arial Narrow" panose="020B0606020202030204" pitchFamily="34" charset="0"/>
                        </a:rPr>
                        <a:t>Thread 2 :</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writes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1</a:t>
                      </a:r>
                      <a:r>
                        <a:rPr kumimoji="0" lang="en-CA" sz="1200" b="0" i="1" u="none" strike="noStrike" kern="1200" cap="none" spc="0" normalizeH="0" baseline="0" noProof="0" dirty="0" smtClean="0">
                          <a:ln>
                            <a:noFill/>
                          </a:ln>
                          <a:solidFill>
                            <a:schemeClr val="tx1"/>
                          </a:solidFill>
                          <a:effectLst/>
                          <a:uLnTx/>
                          <a:uFillTx/>
                          <a:latin typeface="Arial Narrow" panose="020B0606020202030204" pitchFamily="34" charset="0"/>
                        </a:rPr>
                        <a:t> to the counter field and </a:t>
                      </a:r>
                      <a:r>
                        <a:rPr kumimoji="0" lang="en-CA" sz="1200" b="1" i="1" u="none" strike="noStrike" kern="1200" cap="none" spc="0" normalizeH="0" baseline="0" noProof="0" dirty="0" smtClean="0">
                          <a:ln>
                            <a:noFill/>
                          </a:ln>
                          <a:solidFill>
                            <a:schemeClr val="tx1"/>
                          </a:solidFill>
                          <a:effectLst/>
                          <a:uLnTx/>
                          <a:uFillTx/>
                          <a:latin typeface="Arial Narrow" panose="020B0606020202030204" pitchFamily="34" charset="0"/>
                        </a:rPr>
                        <a:t>returns 1</a:t>
                      </a:r>
                    </a:p>
                  </a:txBody>
                  <a:tcPr marL="91465" marR="91465" marT="45581" marB="45581">
                    <a:lnL w="12700" cap="flat" cmpd="sng" algn="ctr">
                      <a:solidFill>
                        <a:schemeClr val="tx1"/>
                      </a:solidFill>
                      <a:prstDash val="solid"/>
                      <a:round/>
                      <a:headEnd type="none" w="med" len="med"/>
                      <a:tailEnd type="none" w="med" len="med"/>
                    </a:lnL>
                    <a:lnR w="12700" cap="flat" cmpd="sng" algn="ctr">
                      <a:solidFill>
                        <a:schemeClr val="accent5"/>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accent5"/>
                      </a:solidFill>
                      <a:prstDash val="solid"/>
                      <a:round/>
                      <a:headEnd type="none" w="med" len="med"/>
                      <a:tailEnd type="none" w="med" len="med"/>
                    </a:lnB>
                    <a:lnTlToBr w="12700" cmpd="sng">
                      <a:noFill/>
                      <a:prstDash val="solid"/>
                    </a:lnTlToBr>
                    <a:lnBlToTr w="12700" cmpd="sng">
                      <a:noFill/>
                      <a:prstDash val="solid"/>
                    </a:lnBlToTr>
                    <a:solidFill>
                      <a:schemeClr val="bg1"/>
                    </a:solidFill>
                  </a:tcPr>
                </a:tc>
              </a:tr>
            </a:tbl>
          </a:graphicData>
        </a:graphic>
      </p:graphicFrame>
    </p:spTree>
    <p:extLst>
      <p:ext uri="{BB962C8B-B14F-4D97-AF65-F5344CB8AC3E}">
        <p14:creationId xmlns:p14="http://schemas.microsoft.com/office/powerpoint/2010/main" val="3331386029"/>
      </p:ext>
    </p:extLst>
  </p:cSld>
  <p:clrMapOvr>
    <a:masterClrMapping/>
  </p:clrMapOvr>
  <p:timing>
    <p:tnLst>
      <p:par>
        <p:cTn id="1" dur="indefinite" restart="never" nodeType="tmRoot"/>
      </p:par>
    </p:tn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Verrous internes</a:t>
            </a:r>
            <a:endParaRPr lang="fr-CA" dirty="0"/>
          </a:p>
        </p:txBody>
      </p:sp>
      <p:sp>
        <p:nvSpPr>
          <p:cNvPr id="3" name="Content Placeholder 2"/>
          <p:cNvSpPr>
            <a:spLocks noGrp="1"/>
          </p:cNvSpPr>
          <p:nvPr>
            <p:ph idx="1"/>
          </p:nvPr>
        </p:nvSpPr>
        <p:spPr/>
        <p:txBody>
          <a:bodyPr/>
          <a:lstStyle/>
          <a:p>
            <a:pPr>
              <a:buFont typeface="Arial" charset="0"/>
              <a:buNone/>
              <a:defRPr/>
            </a:pPr>
            <a:r>
              <a:rPr lang="fr-CA" sz="1800" dirty="0" smtClean="0"/>
              <a:t>Chaque objet Java possède un verrou interne associé avec lui (souvent appelé tout simplement moniteur)</a:t>
            </a:r>
          </a:p>
          <a:p>
            <a:pPr>
              <a:buFont typeface="Arial" charset="0"/>
              <a:buNone/>
              <a:defRPr/>
            </a:pPr>
            <a:r>
              <a:rPr lang="fr-CA" sz="1800" dirty="0" smtClean="0"/>
              <a:t>Dans le dernier exemple, on a utilisé ce verrou pour synchroniser l’accès à une méthode</a:t>
            </a:r>
          </a:p>
          <a:p>
            <a:pPr lvl="1">
              <a:buFont typeface="Arial" charset="0"/>
              <a:buChar char="•"/>
              <a:defRPr/>
            </a:pPr>
            <a:r>
              <a:rPr lang="fr-CA" sz="1800" dirty="0" smtClean="0"/>
              <a:t>Au lieu, on peut choisir de synchroniser l’accès à un bloc (ou segment) de code</a:t>
            </a:r>
          </a:p>
          <a:p>
            <a:pPr marL="914400" lvl="2" indent="0">
              <a:buFont typeface="Arial" charset="0"/>
              <a:buNone/>
              <a:defRPr/>
            </a:pPr>
            <a:r>
              <a:rPr lang="fr-CA" sz="1600" b="1" dirty="0" smtClean="0">
                <a:latin typeface="Courier New" panose="02070309020205020404" pitchFamily="49" charset="0"/>
                <a:cs typeface="Courier New" panose="02070309020205020404" pitchFamily="49" charset="0"/>
              </a:rPr>
              <a:t>public</a:t>
            </a:r>
            <a:r>
              <a:rPr lang="fr-CA" sz="1600" dirty="0" smtClean="0">
                <a:latin typeface="Courier New" panose="02070309020205020404" pitchFamily="49" charset="0"/>
                <a:cs typeface="Courier New" panose="02070309020205020404" pitchFamily="49" charset="0"/>
              </a:rPr>
              <a:t> </a:t>
            </a:r>
            <a:r>
              <a:rPr lang="fr-CA" sz="1600" b="1" dirty="0" err="1" smtClean="0">
                <a:latin typeface="Courier New" panose="02070309020205020404" pitchFamily="49" charset="0"/>
                <a:cs typeface="Courier New" panose="02070309020205020404" pitchFamily="49" charset="0"/>
              </a:rPr>
              <a:t>int</a:t>
            </a:r>
            <a:r>
              <a:rPr lang="fr-CA" sz="1600" dirty="0" smtClean="0">
                <a:latin typeface="Courier New" panose="02070309020205020404" pitchFamily="49" charset="0"/>
                <a:cs typeface="Courier New" panose="02070309020205020404" pitchFamily="49" charset="0"/>
              </a:rPr>
              <a:t> </a:t>
            </a:r>
            <a:r>
              <a:rPr lang="fr-CA" sz="1600" dirty="0" err="1" smtClean="0">
                <a:latin typeface="Courier New" panose="02070309020205020404" pitchFamily="49" charset="0"/>
                <a:cs typeface="Courier New" panose="02070309020205020404" pitchFamily="49" charset="0"/>
              </a:rPr>
              <a:t>getNextValue</a:t>
            </a:r>
            <a:r>
              <a:rPr lang="fr-CA" sz="1600" dirty="0" smtClean="0">
                <a:latin typeface="Courier New" panose="02070309020205020404" pitchFamily="49" charset="0"/>
                <a:cs typeface="Courier New" panose="02070309020205020404" pitchFamily="49" charset="0"/>
              </a:rPr>
              <a:t>() {</a:t>
            </a:r>
          </a:p>
          <a:p>
            <a:pPr marL="960437" lvl="2" indent="0">
              <a:buFont typeface="Arial" charset="0"/>
              <a:buNone/>
              <a:defRPr/>
            </a:pPr>
            <a:r>
              <a:rPr lang="fr-CA" sz="1600" dirty="0" smtClean="0">
                <a:latin typeface="Courier New" panose="02070309020205020404" pitchFamily="49" charset="0"/>
                <a:cs typeface="Courier New" panose="02070309020205020404" pitchFamily="49" charset="0"/>
              </a:rPr>
              <a:t>      </a:t>
            </a:r>
            <a:r>
              <a:rPr lang="fr-CA" sz="1600" dirty="0" err="1" smtClean="0">
                <a:latin typeface="Courier New" panose="02070309020205020404" pitchFamily="49" charset="0"/>
                <a:cs typeface="Courier New" panose="02070309020205020404" pitchFamily="49" charset="0"/>
              </a:rPr>
              <a:t>synchronized</a:t>
            </a:r>
            <a:r>
              <a:rPr lang="fr-CA" sz="1600" dirty="0" smtClean="0">
                <a:latin typeface="Courier New" panose="02070309020205020404" pitchFamily="49" charset="0"/>
                <a:cs typeface="Courier New" panose="02070309020205020404" pitchFamily="49" charset="0"/>
              </a:rPr>
              <a:t> (</a:t>
            </a:r>
            <a:r>
              <a:rPr lang="fr-CA" sz="1600" dirty="0" err="1" smtClean="0">
                <a:latin typeface="Courier New" panose="02070309020205020404" pitchFamily="49" charset="0"/>
                <a:cs typeface="Courier New" panose="02070309020205020404" pitchFamily="49" charset="0"/>
              </a:rPr>
              <a:t>this</a:t>
            </a:r>
            <a:r>
              <a:rPr lang="fr-CA" sz="1600" dirty="0" smtClean="0">
                <a:latin typeface="Courier New" panose="02070309020205020404" pitchFamily="49" charset="0"/>
                <a:cs typeface="Courier New" panose="02070309020205020404" pitchFamily="49" charset="0"/>
              </a:rPr>
              <a:t>) {return value++;}</a:t>
            </a:r>
          </a:p>
          <a:p>
            <a:pPr marL="960437" lvl="2" indent="0">
              <a:buFont typeface="Arial" charset="0"/>
              <a:buNone/>
              <a:defRPr/>
            </a:pPr>
            <a:r>
              <a:rPr lang="fr-CA" sz="1600" dirty="0" smtClean="0">
                <a:latin typeface="Courier New" panose="02070309020205020404" pitchFamily="49" charset="0"/>
                <a:cs typeface="Courier New" panose="02070309020205020404" pitchFamily="49" charset="0"/>
              </a:rPr>
              <a:t>}</a:t>
            </a:r>
          </a:p>
          <a:p>
            <a:pPr marL="560387" lvl="1" indent="-285750">
              <a:buFont typeface="Arial" charset="0"/>
              <a:buChar char="•"/>
              <a:defRPr/>
            </a:pPr>
            <a:r>
              <a:rPr lang="fr-CA" sz="1800" dirty="0" smtClean="0"/>
              <a:t>Alternativement, on peut utiliser le verrou d’un autre objet</a:t>
            </a:r>
          </a:p>
          <a:p>
            <a:pPr marL="960437" lvl="2" indent="0">
              <a:buFont typeface="Arial" charset="0"/>
              <a:buNone/>
              <a:defRPr/>
            </a:pPr>
            <a:r>
              <a:rPr lang="fr-CA" sz="1600" dirty="0" smtClean="0">
                <a:latin typeface="Courier New" panose="02070309020205020404" pitchFamily="49" charset="0"/>
                <a:cs typeface="Courier New" panose="02070309020205020404" pitchFamily="49" charset="0"/>
              </a:rPr>
              <a:t> </a:t>
            </a:r>
            <a:r>
              <a:rPr lang="fr-CA" sz="1600" b="1" dirty="0" smtClean="0">
                <a:latin typeface="Courier New" panose="02070309020205020404" pitchFamily="49" charset="0"/>
                <a:cs typeface="Courier New" panose="02070309020205020404" pitchFamily="49" charset="0"/>
              </a:rPr>
              <a:t>public</a:t>
            </a:r>
            <a:r>
              <a:rPr lang="fr-CA" sz="1600" dirty="0" smtClean="0">
                <a:latin typeface="Courier New" panose="02070309020205020404" pitchFamily="49" charset="0"/>
                <a:cs typeface="Courier New" panose="02070309020205020404" pitchFamily="49" charset="0"/>
              </a:rPr>
              <a:t> </a:t>
            </a:r>
            <a:r>
              <a:rPr lang="fr-CA" sz="1600" b="1" dirty="0" err="1" smtClean="0">
                <a:latin typeface="Courier New" panose="02070309020205020404" pitchFamily="49" charset="0"/>
                <a:cs typeface="Courier New" panose="02070309020205020404" pitchFamily="49" charset="0"/>
              </a:rPr>
              <a:t>int</a:t>
            </a:r>
            <a:r>
              <a:rPr lang="fr-CA" sz="1600" dirty="0" smtClean="0">
                <a:latin typeface="Courier New" panose="02070309020205020404" pitchFamily="49" charset="0"/>
                <a:cs typeface="Courier New" panose="02070309020205020404" pitchFamily="49" charset="0"/>
              </a:rPr>
              <a:t> </a:t>
            </a:r>
            <a:r>
              <a:rPr lang="fr-CA" sz="1600" dirty="0" err="1" smtClean="0">
                <a:latin typeface="Courier New" panose="02070309020205020404" pitchFamily="49" charset="0"/>
                <a:cs typeface="Courier New" panose="02070309020205020404" pitchFamily="49" charset="0"/>
              </a:rPr>
              <a:t>getNextValue</a:t>
            </a:r>
            <a:r>
              <a:rPr lang="fr-CA" sz="1600" dirty="0" smtClean="0">
                <a:latin typeface="Courier New" panose="02070309020205020404" pitchFamily="49" charset="0"/>
                <a:cs typeface="Courier New" panose="02070309020205020404" pitchFamily="49" charset="0"/>
              </a:rPr>
              <a:t>() {</a:t>
            </a:r>
          </a:p>
          <a:p>
            <a:pPr marL="960437" lvl="2" indent="0">
              <a:buFont typeface="Arial" charset="0"/>
              <a:buNone/>
              <a:defRPr/>
            </a:pPr>
            <a:r>
              <a:rPr lang="fr-CA" sz="1600" dirty="0" smtClean="0">
                <a:latin typeface="Courier New" panose="02070309020205020404" pitchFamily="49" charset="0"/>
                <a:cs typeface="Courier New" panose="02070309020205020404" pitchFamily="49" charset="0"/>
              </a:rPr>
              <a:t>        </a:t>
            </a:r>
            <a:r>
              <a:rPr lang="fr-CA" sz="1600" dirty="0" err="1" smtClean="0">
                <a:latin typeface="Courier New" panose="02070309020205020404" pitchFamily="49" charset="0"/>
                <a:cs typeface="Courier New" panose="02070309020205020404" pitchFamily="49" charset="0"/>
              </a:rPr>
              <a:t>synchronized</a:t>
            </a:r>
            <a:r>
              <a:rPr lang="fr-CA" sz="1600" dirty="0" smtClean="0">
                <a:latin typeface="Courier New" panose="02070309020205020404" pitchFamily="49" charset="0"/>
                <a:cs typeface="Courier New" panose="02070309020205020404" pitchFamily="49" charset="0"/>
              </a:rPr>
              <a:t> (</a:t>
            </a:r>
            <a:r>
              <a:rPr lang="fr-CA" sz="1600" dirty="0" err="1" smtClean="0">
                <a:latin typeface="Courier New" panose="02070309020205020404" pitchFamily="49" charset="0"/>
                <a:cs typeface="Courier New" panose="02070309020205020404" pitchFamily="49" charset="0"/>
              </a:rPr>
              <a:t>lock</a:t>
            </a:r>
            <a:r>
              <a:rPr lang="fr-CA" sz="1600" dirty="0" smtClean="0">
                <a:latin typeface="Courier New" panose="02070309020205020404" pitchFamily="49" charset="0"/>
                <a:cs typeface="Courier New" panose="02070309020205020404" pitchFamily="49" charset="0"/>
              </a:rPr>
              <a:t>) {return value++;}</a:t>
            </a:r>
          </a:p>
          <a:p>
            <a:pPr marL="960437" lvl="2" indent="0">
              <a:buFont typeface="Arial" charset="0"/>
              <a:buNone/>
              <a:defRPr/>
            </a:pPr>
            <a:r>
              <a:rPr lang="fr-CA" sz="1600" dirty="0" smtClean="0">
                <a:latin typeface="Courier New" panose="02070309020205020404" pitchFamily="49" charset="0"/>
                <a:cs typeface="Courier New" panose="02070309020205020404" pitchFamily="49" charset="0"/>
              </a:rPr>
              <a:t>}</a:t>
            </a:r>
          </a:p>
          <a:p>
            <a:pPr lvl="1">
              <a:buFont typeface="Arial" charset="0"/>
              <a:buChar char="•"/>
              <a:defRPr/>
            </a:pPr>
            <a:r>
              <a:rPr lang="fr-CA" sz="1800" dirty="0" smtClean="0"/>
              <a:t>Ce dernier est utile puisqu’il nous permet d’utiliser plusieurs verrous pour la sécurité du thread dans une classe simple</a:t>
            </a:r>
            <a:endParaRPr lang="fr-CA" sz="1800"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765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FE46A06-3C0A-4BF4-B231-A3FCF9EEB438}" type="slidenum">
              <a:rPr lang="fr-CA" altLang="en-US" sz="1200" b="0" smtClean="0">
                <a:solidFill>
                  <a:srgbClr val="898989"/>
                </a:solidFill>
                <a:cs typeface="Arial" pitchFamily="34" charset="0"/>
              </a:rPr>
              <a:pPr>
                <a:spcBef>
                  <a:spcPct val="0"/>
                </a:spcBef>
                <a:spcAft>
                  <a:spcPct val="0"/>
                </a:spcAft>
                <a:buFontTx/>
                <a:buNone/>
              </a:pPr>
              <a:t>524</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4289512356"/>
      </p:ext>
    </p:extLst>
  </p:cSld>
  <p:clrMapOvr>
    <a:masterClrMapping/>
  </p:clrMapOvr>
  <p:timing>
    <p:tnLst>
      <p:par>
        <p:cTn id="1" dur="indefinite" restart="never" nodeType="tmRoot"/>
      </p:par>
    </p:tn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Verrous internes</a:t>
            </a:r>
            <a:endParaRPr lang="fr-CA" dirty="0"/>
          </a:p>
        </p:txBody>
      </p:sp>
      <p:sp>
        <p:nvSpPr>
          <p:cNvPr id="28675" name="Content Placeholder 2"/>
          <p:cNvSpPr>
            <a:spLocks noGrp="1"/>
          </p:cNvSpPr>
          <p:nvPr>
            <p:ph idx="1"/>
          </p:nvPr>
        </p:nvSpPr>
        <p:spPr/>
        <p:txBody>
          <a:bodyPr/>
          <a:lstStyle/>
          <a:p>
            <a:r>
              <a:rPr lang="fr-CA" altLang="fr-FR" smtClean="0"/>
              <a:t>Alors, on a mentionné que chaque objet Java possède un verrou interne associé avec lui</a:t>
            </a:r>
          </a:p>
          <a:p>
            <a:endParaRPr lang="fr-CA" altLang="fr-FR" smtClean="0"/>
          </a:p>
          <a:p>
            <a:r>
              <a:rPr lang="fr-CA" altLang="fr-FR" smtClean="0"/>
              <a:t>Qu’en est-il des méthodes statiques qui ne sont pas associées avec un objet particulier?</a:t>
            </a:r>
          </a:p>
          <a:p>
            <a:pPr lvl="1"/>
            <a:r>
              <a:rPr lang="fr-CA" altLang="fr-FR" smtClean="0"/>
              <a:t>Il existe aussi un verrou interne associé avec la classe</a:t>
            </a:r>
          </a:p>
          <a:p>
            <a:pPr lvl="1"/>
            <a:endParaRPr lang="fr-CA" altLang="fr-FR" smtClean="0"/>
          </a:p>
          <a:p>
            <a:pPr lvl="1"/>
            <a:r>
              <a:rPr lang="fr-CA" altLang="fr-FR" smtClean="0"/>
              <a:t>Utilisé seulement pour les méthodes à classe synchronisée (statique)</a:t>
            </a:r>
          </a:p>
          <a:p>
            <a:pPr lvl="1"/>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867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8D23EA7-2694-42F6-9E8B-77A0808F52FD}" type="slidenum">
              <a:rPr lang="fr-CA" altLang="en-US" sz="1200" b="0" smtClean="0">
                <a:solidFill>
                  <a:srgbClr val="898989"/>
                </a:solidFill>
                <a:cs typeface="Arial" pitchFamily="34" charset="0"/>
              </a:rPr>
              <a:pPr>
                <a:spcBef>
                  <a:spcPct val="0"/>
                </a:spcBef>
                <a:spcAft>
                  <a:spcPct val="0"/>
                </a:spcAft>
                <a:buFontTx/>
                <a:buNone/>
              </a:pPr>
              <a:t>525</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3806771656"/>
      </p:ext>
    </p:extLst>
  </p:cSld>
  <p:clrMapOvr>
    <a:masterClrMapping/>
  </p:clrMapOvr>
  <p:timing>
    <p:tnLst>
      <p:par>
        <p:cTn id="1" dur="indefinite" restart="never" nodeType="tmRoot"/>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Moniteurs Java</a:t>
            </a:r>
            <a:endParaRPr lang="fr-CA" dirty="0"/>
          </a:p>
        </p:txBody>
      </p:sp>
      <p:sp>
        <p:nvSpPr>
          <p:cNvPr id="3" name="Content Placeholder 2"/>
          <p:cNvSpPr>
            <a:spLocks noGrp="1"/>
          </p:cNvSpPr>
          <p:nvPr>
            <p:ph idx="1"/>
          </p:nvPr>
        </p:nvSpPr>
        <p:spPr/>
        <p:txBody>
          <a:bodyPr/>
          <a:lstStyle/>
          <a:p>
            <a:pPr>
              <a:buFont typeface="Arial" charset="0"/>
              <a:buNone/>
              <a:defRPr/>
            </a:pPr>
            <a:r>
              <a:rPr lang="fr-CA" altLang="fr-FR" dirty="0" smtClean="0">
                <a:solidFill>
                  <a:schemeClr val="tx2"/>
                </a:solidFill>
              </a:rPr>
              <a:t>Mauvaises nouvelles: </a:t>
            </a:r>
            <a:r>
              <a:rPr lang="fr-CA" altLang="fr-FR" dirty="0" smtClean="0"/>
              <a:t>Dans Java, il n’y a pas un mot-clé pour créer directement un moniteur</a:t>
            </a:r>
          </a:p>
          <a:p>
            <a:pPr>
              <a:buFont typeface="Arial" charset="0"/>
              <a:buNone/>
              <a:defRPr/>
            </a:pPr>
            <a:endParaRPr lang="fr-CA" altLang="fr-FR" dirty="0" smtClean="0"/>
          </a:p>
          <a:p>
            <a:pPr lvl="1">
              <a:buFont typeface="Arial" charset="0"/>
              <a:buChar char="•"/>
              <a:defRPr/>
            </a:pPr>
            <a:endParaRPr lang="fr-CA" altLang="fr-FR" dirty="0" smtClean="0"/>
          </a:p>
          <a:p>
            <a:pPr indent="-182563">
              <a:buFont typeface="Arial" charset="0"/>
              <a:buNone/>
              <a:defRPr/>
            </a:pPr>
            <a:r>
              <a:rPr lang="fr-CA" altLang="fr-FR" dirty="0" smtClean="0">
                <a:solidFill>
                  <a:schemeClr val="tx2"/>
                </a:solidFill>
              </a:rPr>
              <a:t>Bonnes nouvelles: </a:t>
            </a:r>
            <a:r>
              <a:rPr lang="fr-CA" altLang="fr-FR" dirty="0" smtClean="0"/>
              <a:t>il existe plusieurs mécanismes pour créer des moniteurs</a:t>
            </a:r>
          </a:p>
          <a:p>
            <a:pPr lvl="1">
              <a:buFont typeface="Arial" charset="0"/>
              <a:buChar char="•"/>
              <a:defRPr/>
            </a:pPr>
            <a:endParaRPr lang="fr-CA" altLang="fr-FR" dirty="0" smtClean="0"/>
          </a:p>
          <a:p>
            <a:pPr lvl="1">
              <a:buFont typeface="Arial" charset="0"/>
              <a:buChar char="•"/>
              <a:defRPr/>
            </a:pPr>
            <a:r>
              <a:rPr lang="fr-CA" altLang="fr-FR" dirty="0" smtClean="0"/>
              <a:t>Le plus simple, utilise les connaissances qu’on a déjà accumulées concernant les </a:t>
            </a:r>
            <a:r>
              <a:rPr lang="fr-CA" altLang="fr-FR" dirty="0" smtClean="0">
                <a:solidFill>
                  <a:schemeClr val="tx2"/>
                </a:solidFill>
              </a:rPr>
              <a:t>verrous internes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2970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DBD8299-4042-4F99-BA59-AAEF1926460D}" type="slidenum">
              <a:rPr lang="fr-CA" altLang="en-US" sz="1200" b="0" smtClean="0">
                <a:solidFill>
                  <a:srgbClr val="898989"/>
                </a:solidFill>
                <a:cs typeface="Arial" pitchFamily="34" charset="0"/>
              </a:rPr>
              <a:pPr>
                <a:spcBef>
                  <a:spcPct val="0"/>
                </a:spcBef>
                <a:spcAft>
                  <a:spcPct val="0"/>
                </a:spcAft>
                <a:buFontTx/>
                <a:buNone/>
              </a:pPr>
              <a:t>526</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154995430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Effect transition="in" filter="fade">
                                      <p:cBhvr>
                                        <p:cTn id="7" dur="500"/>
                                        <p:tgtEl>
                                          <p:spTgt spid="3">
                                            <p:txEl>
                                              <p:pRg st="3" end="3"/>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5" end="5"/>
                                            </p:txEl>
                                          </p:spTgt>
                                        </p:tgtEl>
                                        <p:attrNameLst>
                                          <p:attrName>style.visibility</p:attrName>
                                        </p:attrNameLst>
                                      </p:cBhvr>
                                      <p:to>
                                        <p:strVal val="visible"/>
                                      </p:to>
                                    </p:set>
                                    <p:animEffect transition="in" filter="fade">
                                      <p:cBhvr>
                                        <p:cTn id="10"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Moniteurs Java</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Les verrous internes peuvent être utilisés effectivement pour l’exclusion mutuelle (</a:t>
            </a:r>
            <a:r>
              <a:rPr lang="fr-CA" dirty="0" smtClean="0">
                <a:solidFill>
                  <a:schemeClr val="tx2"/>
                </a:solidFill>
              </a:rPr>
              <a:t>synchronisation compétitive</a:t>
            </a:r>
            <a:r>
              <a:rPr lang="fr-CA" dirty="0" smtClean="0"/>
              <a:t>)</a:t>
            </a:r>
          </a:p>
          <a:p>
            <a:pPr>
              <a:buFont typeface="Arial" charset="0"/>
              <a:buNone/>
              <a:defRPr/>
            </a:pPr>
            <a:r>
              <a:rPr lang="fr-CA" dirty="0" smtClean="0"/>
              <a:t>On a besoin d’un mécanisme pour implémenter la  </a:t>
            </a:r>
            <a:r>
              <a:rPr lang="fr-CA" dirty="0" smtClean="0">
                <a:solidFill>
                  <a:schemeClr val="tx2"/>
                </a:solidFill>
              </a:rPr>
              <a:t>synchronisation </a:t>
            </a:r>
            <a:r>
              <a:rPr lang="fr-CA" dirty="0">
                <a:solidFill>
                  <a:schemeClr val="tx2"/>
                </a:solidFill>
              </a:rPr>
              <a:t>c</a:t>
            </a:r>
            <a:r>
              <a:rPr lang="fr-CA" dirty="0" smtClean="0">
                <a:solidFill>
                  <a:schemeClr val="tx2"/>
                </a:solidFill>
              </a:rPr>
              <a:t>oopérative</a:t>
            </a:r>
          </a:p>
          <a:p>
            <a:pPr lvl="1">
              <a:buFont typeface="Arial" charset="0"/>
              <a:buChar char="•"/>
              <a:defRPr/>
            </a:pPr>
            <a:r>
              <a:rPr lang="fr-CA" dirty="0" smtClean="0"/>
              <a:t>En particulier, on a besoin de permettre aux threads de se suspendre si une condition empêche leur exécution dans un moniteur</a:t>
            </a:r>
          </a:p>
          <a:p>
            <a:pPr lvl="1">
              <a:buFont typeface="Arial" charset="0"/>
              <a:buChar char="•"/>
              <a:defRPr/>
            </a:pPr>
            <a:r>
              <a:rPr lang="fr-CA" dirty="0" smtClean="0"/>
              <a:t>Ceci est fait en utilisant les méthodes </a:t>
            </a:r>
            <a:r>
              <a:rPr lang="fr-CA" dirty="0" err="1" smtClean="0">
                <a:solidFill>
                  <a:schemeClr val="tx2"/>
                </a:solidFill>
                <a:latin typeface="Courier New" panose="02070309020205020404" pitchFamily="49" charset="0"/>
                <a:cs typeface="Courier New" panose="02070309020205020404" pitchFamily="49" charset="0"/>
              </a:rPr>
              <a:t>wait</a:t>
            </a:r>
            <a:r>
              <a:rPr lang="fr-CA" dirty="0" smtClean="0">
                <a:solidFill>
                  <a:schemeClr val="tx2"/>
                </a:solidFill>
                <a:latin typeface="Courier New" panose="02070309020205020404" pitchFamily="49" charset="0"/>
                <a:cs typeface="Courier New" panose="02070309020205020404" pitchFamily="49" charset="0"/>
              </a:rPr>
              <a:t>() </a:t>
            </a:r>
            <a:r>
              <a:rPr lang="fr-CA" dirty="0" smtClean="0"/>
              <a:t>et </a:t>
            </a:r>
            <a:r>
              <a:rPr lang="fr-CA" dirty="0" err="1" smtClean="0">
                <a:solidFill>
                  <a:schemeClr val="tx2"/>
                </a:solidFill>
                <a:latin typeface="Courier New" panose="02070309020205020404" pitchFamily="49" charset="0"/>
                <a:cs typeface="Courier New" panose="02070309020205020404" pitchFamily="49" charset="0"/>
              </a:rPr>
              <a:t>notify</a:t>
            </a:r>
            <a:r>
              <a:rPr lang="fr-CA" dirty="0" smtClean="0">
                <a:solidFill>
                  <a:schemeClr val="tx2"/>
                </a:solidFill>
                <a:latin typeface="Courier New" panose="02070309020205020404" pitchFamily="49" charset="0"/>
                <a:cs typeface="Courier New" panose="02070309020205020404" pitchFamily="49" charset="0"/>
              </a:rPr>
              <a:t>()</a:t>
            </a:r>
            <a:endParaRPr lang="fr-CA" dirty="0" smtClean="0"/>
          </a:p>
          <a:p>
            <a:pPr lvl="1">
              <a:buFont typeface="Arial" charset="0"/>
              <a:buChar char="•"/>
              <a:defRPr/>
            </a:pPr>
            <a:endParaRPr lang="fr-CA" dirty="0" smtClean="0"/>
          </a:p>
          <a:p>
            <a:pPr marL="274637" lvl="1" indent="0" algn="ctr">
              <a:buFont typeface="Arial" charset="0"/>
              <a:buNone/>
              <a:defRPr/>
            </a:pPr>
            <a:r>
              <a:rPr lang="fr-CA" dirty="0" smtClean="0">
                <a:solidFill>
                  <a:schemeClr val="tx2"/>
                </a:solidFill>
              </a:rPr>
              <a:t>Ces deux méthodes sont très importantes qu’elles ont été définies dans la classe Object…</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072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759469D-2105-48E8-9D14-2D0A6557BDF0}" type="slidenum">
              <a:rPr lang="fr-CA" altLang="en-US" sz="1200" b="0" smtClean="0">
                <a:solidFill>
                  <a:srgbClr val="898989"/>
                </a:solidFill>
                <a:cs typeface="Arial" pitchFamily="34" charset="0"/>
              </a:rPr>
              <a:pPr>
                <a:spcBef>
                  <a:spcPct val="0"/>
                </a:spcBef>
                <a:spcAft>
                  <a:spcPct val="0"/>
                </a:spcAft>
                <a:buFontTx/>
                <a:buNone/>
              </a:pPr>
              <a:t>527</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224846813"/>
      </p:ext>
    </p:extLst>
  </p:cSld>
  <p:clrMapOvr>
    <a:masterClrMapping/>
  </p:clrMapOvr>
  <p:timing>
    <p:tnLst>
      <p:par>
        <p:cTn id="1" dur="indefinite" restart="never" nodeType="tmRoot"/>
      </p:par>
    </p:tn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Opérations “</a:t>
            </a:r>
            <a:r>
              <a:rPr lang="fr-CA" dirty="0" err="1" smtClean="0"/>
              <a:t>Wait</a:t>
            </a:r>
            <a:r>
              <a:rPr lang="fr-CA" dirty="0" smtClean="0"/>
              <a:t>”</a:t>
            </a:r>
            <a:endParaRPr lang="fr-CA" dirty="0"/>
          </a:p>
        </p:txBody>
      </p:sp>
      <p:sp>
        <p:nvSpPr>
          <p:cNvPr id="3" name="Content Placeholder 2"/>
          <p:cNvSpPr>
            <a:spLocks noGrp="1"/>
          </p:cNvSpPr>
          <p:nvPr>
            <p:ph idx="1"/>
          </p:nvPr>
        </p:nvSpPr>
        <p:spPr>
          <a:xfrm>
            <a:off x="457200" y="2133600"/>
            <a:ext cx="7620000" cy="1511300"/>
          </a:xfrm>
          <a:ln>
            <a:solidFill>
              <a:schemeClr val="tx2"/>
            </a:solidFill>
            <a:miter lim="800000"/>
            <a:headEnd/>
            <a:tailEnd/>
          </a:ln>
        </p:spPr>
        <p:txBody>
          <a:bodyPr/>
          <a:lstStyle/>
          <a:p>
            <a:r>
              <a:rPr lang="fr-CA" altLang="fr-FR" smtClean="0">
                <a:solidFill>
                  <a:schemeClr val="tx2"/>
                </a:solidFill>
                <a:latin typeface="Courier New" pitchFamily="49" charset="0"/>
                <a:cs typeface="Courier New" pitchFamily="49" charset="0"/>
              </a:rPr>
              <a:t>wait() </a:t>
            </a:r>
          </a:p>
          <a:p>
            <a:r>
              <a:rPr lang="fr-CA" altLang="fr-FR" sz="1800" b="0" smtClean="0"/>
              <a:t>Permet au thread actuel d’abandonner le moniteur et attendre (</a:t>
            </a:r>
            <a:r>
              <a:rPr lang="fr-CA" altLang="fr-FR" sz="1800" smtClean="0"/>
              <a:t>wait</a:t>
            </a:r>
            <a:r>
              <a:rPr lang="fr-CA" altLang="fr-FR" sz="1800" b="0" smtClean="0"/>
              <a:t>) jusqu’à ce qu’un autre thread entre dans le même moniteur et fait appel à </a:t>
            </a:r>
            <a:r>
              <a:rPr lang="fr-CA" altLang="fr-FR" sz="1800" smtClean="0">
                <a:solidFill>
                  <a:schemeClr val="tx2"/>
                </a:solidFill>
                <a:latin typeface="Courier New" pitchFamily="49" charset="0"/>
                <a:cs typeface="Courier New" pitchFamily="49" charset="0"/>
              </a:rPr>
              <a:t>notify()ou notifyAll()</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174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A12AC5C-3982-4CDF-A8A8-6EB088D04E81}" type="slidenum">
              <a:rPr lang="fr-CA" altLang="en-US" sz="1200" b="0" smtClean="0">
                <a:solidFill>
                  <a:srgbClr val="898989"/>
                </a:solidFill>
                <a:cs typeface="Arial" pitchFamily="34" charset="0"/>
              </a:rPr>
              <a:pPr>
                <a:spcBef>
                  <a:spcPct val="0"/>
                </a:spcBef>
                <a:spcAft>
                  <a:spcPct val="0"/>
                </a:spcAft>
                <a:buFontTx/>
                <a:buNone/>
              </a:pPr>
              <a:t>528</a:t>
            </a:fld>
            <a:endParaRPr lang="fr-CA" altLang="en-US" sz="1200" b="0" smtClean="0">
              <a:solidFill>
                <a:srgbClr val="898989"/>
              </a:solidFill>
              <a:cs typeface="Arial" pitchFamily="34" charset="0"/>
            </a:endParaRPr>
          </a:p>
        </p:txBody>
      </p:sp>
      <p:sp>
        <p:nvSpPr>
          <p:cNvPr id="7" name="Content Placeholder 2"/>
          <p:cNvSpPr txBox="1">
            <a:spLocks/>
          </p:cNvSpPr>
          <p:nvPr/>
        </p:nvSpPr>
        <p:spPr bwMode="auto">
          <a:xfrm>
            <a:off x="468313" y="4025900"/>
            <a:ext cx="7620000" cy="1439863"/>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r>
              <a:rPr lang="en-CA" altLang="fr-FR">
                <a:solidFill>
                  <a:schemeClr val="tx2"/>
                </a:solidFill>
                <a:latin typeface="Courier New" pitchFamily="49" charset="0"/>
                <a:cs typeface="Courier New" pitchFamily="49" charset="0"/>
              </a:rPr>
              <a:t>wait(long timeout)</a:t>
            </a:r>
          </a:p>
          <a:p>
            <a:pPr algn="just"/>
            <a:r>
              <a:rPr lang="fr-CA" altLang="fr-FR" sz="1800" b="0"/>
              <a:t>Permet au thread actuel d’attendre (</a:t>
            </a:r>
            <a:r>
              <a:rPr lang="fr-CA" altLang="fr-FR" sz="1800"/>
              <a:t>wait</a:t>
            </a:r>
            <a:r>
              <a:rPr lang="fr-CA" altLang="fr-FR" sz="1800" b="0"/>
              <a:t>) jusqu’à ce qu’un autre thread invoque la méthode </a:t>
            </a:r>
            <a:r>
              <a:rPr lang="fr-CA" altLang="fr-FR" sz="1800">
                <a:solidFill>
                  <a:schemeClr val="tx2"/>
                </a:solidFill>
                <a:latin typeface="Courier New" pitchFamily="49" charset="0"/>
                <a:cs typeface="Courier New" pitchFamily="49" charset="0"/>
              </a:rPr>
              <a:t>notify() ou notifyAll() </a:t>
            </a:r>
            <a:r>
              <a:rPr lang="fr-CA" altLang="fr-FR" sz="1800" b="0"/>
              <a:t>, ou bien que le temps spécifié est terminé</a:t>
            </a:r>
          </a:p>
        </p:txBody>
      </p:sp>
    </p:spTree>
    <p:extLst>
      <p:ext uri="{BB962C8B-B14F-4D97-AF65-F5344CB8AC3E}">
        <p14:creationId xmlns:p14="http://schemas.microsoft.com/office/powerpoint/2010/main" val="414374378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7">
                                            <p:txEl>
                                              <p:pRg st="1" end="1"/>
                                            </p:txEl>
                                          </p:spTgt>
                                        </p:tgtEl>
                                        <p:attrNameLst>
                                          <p:attrName>style.visibility</p:attrName>
                                        </p:attrNameLst>
                                      </p:cBhvr>
                                      <p:to>
                                        <p:strVal val="visible"/>
                                      </p:to>
                                    </p:set>
                                    <p:animEffect transition="in" filter="fade">
                                      <p:cBhvr>
                                        <p:cTn id="12" dur="500"/>
                                        <p:tgtEl>
                                          <p:spTgt spid="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Opérations “</a:t>
            </a:r>
            <a:r>
              <a:rPr lang="fr-CA" dirty="0" err="1" smtClean="0"/>
              <a:t>Notify</a:t>
            </a:r>
            <a:r>
              <a:rPr lang="fr-CA" dirty="0" smtClean="0"/>
              <a:t>”</a:t>
            </a:r>
            <a:endParaRPr lang="fr-CA"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277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2F032D1-27ED-468C-A64F-71A0776C62A7}" type="slidenum">
              <a:rPr lang="fr-CA" altLang="en-US" sz="1200" b="0" smtClean="0">
                <a:solidFill>
                  <a:srgbClr val="898989"/>
                </a:solidFill>
                <a:cs typeface="Arial" pitchFamily="34" charset="0"/>
              </a:rPr>
              <a:pPr>
                <a:spcBef>
                  <a:spcPct val="0"/>
                </a:spcBef>
                <a:spcAft>
                  <a:spcPct val="0"/>
                </a:spcAft>
                <a:buFontTx/>
                <a:buNone/>
              </a:pPr>
              <a:t>529</a:t>
            </a:fld>
            <a:endParaRPr lang="fr-CA" altLang="en-US" sz="1200" b="0" smtClean="0">
              <a:solidFill>
                <a:srgbClr val="898989"/>
              </a:solidFill>
              <a:cs typeface="Arial" pitchFamily="34" charset="0"/>
            </a:endParaRPr>
          </a:p>
        </p:txBody>
      </p:sp>
      <p:sp>
        <p:nvSpPr>
          <p:cNvPr id="7" name="Content Placeholder 2"/>
          <p:cNvSpPr txBox="1">
            <a:spLocks/>
          </p:cNvSpPr>
          <p:nvPr/>
        </p:nvSpPr>
        <p:spPr bwMode="auto">
          <a:xfrm>
            <a:off x="457200" y="1752600"/>
            <a:ext cx="7620000" cy="20161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r>
              <a:rPr lang="en-CA" altLang="fr-FR">
                <a:solidFill>
                  <a:schemeClr val="tx2"/>
                </a:solidFill>
                <a:latin typeface="Courier New" pitchFamily="49" charset="0"/>
                <a:cs typeface="Courier New" pitchFamily="49" charset="0"/>
              </a:rPr>
              <a:t>notify() </a:t>
            </a:r>
          </a:p>
          <a:p>
            <a:r>
              <a:rPr lang="fr-CA" altLang="fr-FR" sz="1800" b="0"/>
              <a:t>Réveille un seule thread qui attend sur le moniteur de cet objet (verrou interne). </a:t>
            </a:r>
            <a:r>
              <a:rPr lang="fr-CA" altLang="fr-FR" sz="1800" b="0" u="sng">
                <a:solidFill>
                  <a:schemeClr val="tx2"/>
                </a:solidFill>
              </a:rPr>
              <a:t>Si plus qu’un seul thread attendent, le choix est arbitraire </a:t>
            </a:r>
            <a:r>
              <a:rPr lang="fr-CA" altLang="fr-FR" sz="1800" b="0"/>
              <a:t>(est-ce que c’est juste</a:t>
            </a:r>
            <a:r>
              <a:rPr lang="fr-CA" altLang="fr-FR" sz="1800" b="0" i="1"/>
              <a:t>?</a:t>
            </a:r>
            <a:r>
              <a:rPr lang="fr-CA" altLang="fr-FR" sz="1800" b="0"/>
              <a:t>)</a:t>
            </a:r>
          </a:p>
          <a:p>
            <a:r>
              <a:rPr lang="fr-CA" altLang="fr-FR" sz="1800" b="0"/>
              <a:t>Le thread réveillé ne pourra pas procéder jusqu’à ce que le thread actuel quitte le verrou.</a:t>
            </a:r>
          </a:p>
        </p:txBody>
      </p:sp>
      <p:sp>
        <p:nvSpPr>
          <p:cNvPr id="8" name="Content Placeholder 2"/>
          <p:cNvSpPr txBox="1">
            <a:spLocks/>
          </p:cNvSpPr>
          <p:nvPr/>
        </p:nvSpPr>
        <p:spPr bwMode="auto">
          <a:xfrm>
            <a:off x="457200" y="4076700"/>
            <a:ext cx="7620000" cy="20161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indent="-182563">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r>
              <a:rPr lang="en-CA" altLang="fr-FR">
                <a:solidFill>
                  <a:schemeClr val="tx2"/>
                </a:solidFill>
                <a:latin typeface="Courier New" pitchFamily="49" charset="0"/>
                <a:cs typeface="Courier New" pitchFamily="49" charset="0"/>
              </a:rPr>
              <a:t>notifyAll() </a:t>
            </a:r>
          </a:p>
          <a:p>
            <a:r>
              <a:rPr lang="fr-CA" altLang="fr-FR" sz="1800" b="0"/>
              <a:t>Réveille tous les threads qui attendent le moniteur de cet objet.</a:t>
            </a:r>
          </a:p>
          <a:p>
            <a:r>
              <a:rPr lang="fr-CA" altLang="fr-FR" sz="1800" b="0"/>
              <a:t>Le thread réveillé ne pourra pas procéder jusqu’à ce que le thread actuel quitte le verrou.</a:t>
            </a:r>
          </a:p>
          <a:p>
            <a:r>
              <a:rPr lang="fr-CA" altLang="fr-FR" sz="1800" b="0"/>
              <a:t>Le thread suivant qui verrouille ce moniteur est aussi choisi au hasard</a:t>
            </a:r>
          </a:p>
        </p:txBody>
      </p:sp>
    </p:spTree>
    <p:extLst>
      <p:ext uri="{BB962C8B-B14F-4D97-AF65-F5344CB8AC3E}">
        <p14:creationId xmlns:p14="http://schemas.microsoft.com/office/powerpoint/2010/main" val="170168973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Effect transition="in" filter="fade">
                                      <p:cBhvr>
                                        <p:cTn id="7" dur="500"/>
                                        <p:tgtEl>
                                          <p:spTgt spid="7">
                                            <p:txEl>
                                              <p:pRg st="1" end="1"/>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7">
                                            <p:txEl>
                                              <p:pRg st="2" end="2"/>
                                            </p:txEl>
                                          </p:spTgt>
                                        </p:tgtEl>
                                        <p:attrNameLst>
                                          <p:attrName>style.visibility</p:attrName>
                                        </p:attrNameLst>
                                      </p:cBhvr>
                                      <p:to>
                                        <p:strVal val="visible"/>
                                      </p:to>
                                    </p:set>
                                    <p:animEffect transition="in" filter="fade">
                                      <p:cBhvr>
                                        <p:cTn id="10" dur="500"/>
                                        <p:tgtEl>
                                          <p:spTgt spid="7">
                                            <p:txEl>
                                              <p:pRg st="2" end="2"/>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8">
                                            <p:txEl>
                                              <p:pRg st="1" end="1"/>
                                            </p:txEl>
                                          </p:spTgt>
                                        </p:tgtEl>
                                        <p:attrNameLst>
                                          <p:attrName>style.visibility</p:attrName>
                                        </p:attrNameLst>
                                      </p:cBhvr>
                                      <p:to>
                                        <p:strVal val="visible"/>
                                      </p:to>
                                    </p:set>
                                    <p:animEffect transition="in" filter="fade">
                                      <p:cBhvr>
                                        <p:cTn id="15" dur="500"/>
                                        <p:tgtEl>
                                          <p:spTgt spid="8">
                                            <p:txEl>
                                              <p:pRg st="1" end="1"/>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8">
                                            <p:txEl>
                                              <p:pRg st="2" end="2"/>
                                            </p:txEl>
                                          </p:spTgt>
                                        </p:tgtEl>
                                        <p:attrNameLst>
                                          <p:attrName>style.visibility</p:attrName>
                                        </p:attrNameLst>
                                      </p:cBhvr>
                                      <p:to>
                                        <p:strVal val="visible"/>
                                      </p:to>
                                    </p:set>
                                    <p:animEffect transition="in" filter="fade">
                                      <p:cBhvr>
                                        <p:cTn id="18" dur="500"/>
                                        <p:tgtEl>
                                          <p:spTgt spid="8">
                                            <p:txEl>
                                              <p:pRg st="2" end="2"/>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8">
                                            <p:txEl>
                                              <p:pRg st="3" end="3"/>
                                            </p:txEl>
                                          </p:spTgt>
                                        </p:tgtEl>
                                        <p:attrNameLst>
                                          <p:attrName>style.visibility</p:attrName>
                                        </p:attrNameLst>
                                      </p:cBhvr>
                                      <p:to>
                                        <p:strVal val="visible"/>
                                      </p:to>
                                    </p:set>
                                    <p:animEffect transition="in" filter="fade">
                                      <p:cBhvr>
                                        <p:cTn id="21"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Exigences du client</a:t>
            </a:r>
            <a:endParaRPr lang="fr-CA" dirty="0"/>
          </a:p>
        </p:txBody>
      </p:sp>
      <p:sp>
        <p:nvSpPr>
          <p:cNvPr id="13315" name="Content Placeholder 2"/>
          <p:cNvSpPr>
            <a:spLocks noGrp="1"/>
          </p:cNvSpPr>
          <p:nvPr>
            <p:ph idx="1"/>
          </p:nvPr>
        </p:nvSpPr>
        <p:spPr/>
        <p:txBody>
          <a:bodyPr/>
          <a:lstStyle/>
          <a:p>
            <a:r>
              <a:rPr lang="fr-CA" altLang="fr-FR" smtClean="0"/>
              <a:t>Nous avons complété l’analyse du domaine, nous sommes prêts à passer à la prochaine étape</a:t>
            </a:r>
          </a:p>
          <a:p>
            <a:r>
              <a:rPr lang="fr-CA" altLang="fr-FR" smtClean="0"/>
              <a:t>Nous devons savoir exactement ce que le client a besoin: </a:t>
            </a:r>
          </a:p>
          <a:p>
            <a:r>
              <a:rPr lang="fr-CA" altLang="fr-FR" smtClean="0"/>
              <a:t>Exigences du client</a:t>
            </a:r>
          </a:p>
          <a:p>
            <a:pPr lvl="1"/>
            <a:r>
              <a:rPr lang="fr-CA" altLang="fr-FR" smtClean="0"/>
              <a:t>C’est l’endroit où les exigences du client sont collectées</a:t>
            </a:r>
          </a:p>
          <a:p>
            <a:r>
              <a:rPr lang="fr-CA" altLang="fr-FR" smtClean="0"/>
              <a:t>Typiquement composé de déclarations non-techniques de haut niveau</a:t>
            </a:r>
          </a:p>
          <a:p>
            <a:r>
              <a:rPr lang="fr-CA" altLang="fr-FR" smtClean="0"/>
              <a:t>Exemple</a:t>
            </a:r>
          </a:p>
          <a:p>
            <a:pPr lvl="1"/>
            <a:r>
              <a:rPr lang="fr-CA" altLang="fr-FR" smtClean="0"/>
              <a:t>Exigence 1: « Nous devons développer un portal de client en ligne »</a:t>
            </a:r>
          </a:p>
          <a:p>
            <a:pPr lvl="1"/>
            <a:r>
              <a:rPr lang="fr-CA" altLang="fr-FR" smtClean="0"/>
              <a:t>Exigence 2: « Le portal doit lister tous nos produits »</a:t>
            </a:r>
          </a:p>
        </p:txBody>
      </p:sp>
      <p:sp>
        <p:nvSpPr>
          <p:cNvPr id="1331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FCEA355-5AC9-40AF-AB72-E90D01E4CB87}" type="slidenum">
              <a:rPr lang="fr-CA" altLang="fr-FR" sz="1200" b="0" smtClean="0">
                <a:solidFill>
                  <a:srgbClr val="898989"/>
                </a:solidFill>
                <a:latin typeface="Times New Roman" pitchFamily="18" charset="0"/>
              </a:rPr>
              <a:pPr>
                <a:spcBef>
                  <a:spcPct val="0"/>
                </a:spcBef>
                <a:spcAft>
                  <a:spcPct val="0"/>
                </a:spcAft>
                <a:buFontTx/>
                <a:buNone/>
              </a:pPr>
              <a:t>53</a:t>
            </a:fld>
            <a:endParaRPr lang="fr-CA" altLang="fr-FR" sz="1200" b="0" smtClean="0">
              <a:solidFill>
                <a:srgbClr val="898989"/>
              </a:solidFill>
              <a:latin typeface="Times New Roman" pitchFamily="18" charset="0"/>
            </a:endParaRPr>
          </a:p>
        </p:txBody>
      </p:sp>
      <p:sp>
        <p:nvSpPr>
          <p:cNvPr id="13317"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2260392496"/>
      </p:ext>
    </p:extLst>
  </p:cSld>
  <p:clrMapOvr>
    <a:masterClrMapping/>
  </p:clrMapOvr>
  <p:timing>
    <p:tnLst>
      <p:par>
        <p:cTn id="1" dur="indefinite" restart="never" nodeType="tmRoot"/>
      </p:par>
    </p:tn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Exemple de moniteur basé sur un verrou interne</a:t>
            </a:r>
            <a:endParaRPr lang="fr-CA" dirty="0"/>
          </a:p>
        </p:txBody>
      </p:sp>
      <p:sp>
        <p:nvSpPr>
          <p:cNvPr id="33795" name="Content Placeholder 2"/>
          <p:cNvSpPr>
            <a:spLocks noGrp="1"/>
          </p:cNvSpPr>
          <p:nvPr>
            <p:ph idx="1"/>
          </p:nvPr>
        </p:nvSpPr>
        <p:spPr/>
        <p:txBody>
          <a:bodyPr/>
          <a:lstStyle/>
          <a:p>
            <a:pPr defTabSz="358775"/>
            <a:r>
              <a:rPr lang="fr-CA" altLang="fr-FR" sz="1200" smtClean="0">
                <a:solidFill>
                  <a:srgbClr val="000000"/>
                </a:solidFill>
                <a:latin typeface="Courier New" pitchFamily="49" charset="0"/>
                <a:cs typeface="Courier New" pitchFamily="49" charset="0"/>
              </a:rPr>
              <a:t>public class BufferMonitor{</a:t>
            </a:r>
          </a:p>
          <a:p>
            <a:pPr defTabSz="358775"/>
            <a:r>
              <a:rPr lang="fr-CA" altLang="fr-FR" sz="1200" smtClean="0">
                <a:solidFill>
                  <a:srgbClr val="000000"/>
                </a:solidFill>
                <a:latin typeface="Courier New" pitchFamily="49" charset="0"/>
                <a:cs typeface="Courier New" pitchFamily="49" charset="0"/>
              </a:rPr>
              <a:t>	int</a:t>
            </a:r>
            <a:r>
              <a:rPr lang="fr-CA" altLang="fr-FR" sz="1200" b="0" smtClean="0">
                <a:solidFill>
                  <a:srgbClr val="000000"/>
                </a:solidFill>
                <a:latin typeface="Courier New" pitchFamily="49" charset="0"/>
                <a:cs typeface="Courier New" pitchFamily="49" charset="0"/>
              </a:rPr>
              <a:t> [] buffer = </a:t>
            </a:r>
            <a:r>
              <a:rPr lang="fr-CA" altLang="fr-FR" sz="1200" smtClean="0">
                <a:solidFill>
                  <a:srgbClr val="000000"/>
                </a:solidFill>
                <a:latin typeface="Courier New" pitchFamily="49" charset="0"/>
                <a:cs typeface="Courier New" pitchFamily="49" charset="0"/>
              </a:rPr>
              <a:t>new</a:t>
            </a:r>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int</a:t>
            </a:r>
            <a:r>
              <a:rPr lang="fr-CA" altLang="fr-FR" sz="1200" b="0" smtClean="0">
                <a:solidFill>
                  <a:srgbClr val="000000"/>
                </a:solidFill>
                <a:latin typeface="Courier New" pitchFamily="49" charset="0"/>
                <a:cs typeface="Courier New" pitchFamily="49" charset="0"/>
              </a:rPr>
              <a:t> [100];</a:t>
            </a:r>
          </a:p>
          <a:p>
            <a:pPr defTabSz="358775"/>
            <a:r>
              <a:rPr lang="fr-CA" altLang="fr-FR" sz="1200" smtClean="0">
                <a:solidFill>
                  <a:srgbClr val="000000"/>
                </a:solidFill>
                <a:latin typeface="Courier New" pitchFamily="49" charset="0"/>
                <a:cs typeface="Courier New" pitchFamily="49" charset="0"/>
              </a:rPr>
              <a:t>	int</a:t>
            </a:r>
            <a:r>
              <a:rPr lang="fr-CA" altLang="fr-FR" sz="1200" b="0" smtClean="0">
                <a:solidFill>
                  <a:srgbClr val="000000"/>
                </a:solidFill>
                <a:latin typeface="Courier New" pitchFamily="49" charset="0"/>
                <a:cs typeface="Courier New" pitchFamily="49" charset="0"/>
              </a:rPr>
              <a:t> next_in = 0, next_out = 0, filled = 0;</a:t>
            </a:r>
          </a:p>
          <a:p>
            <a:pPr defTabSz="358775"/>
            <a:r>
              <a:rPr lang="fr-CA" altLang="fr-FR" sz="1200" smtClean="0">
                <a:solidFill>
                  <a:srgbClr val="000000"/>
                </a:solidFill>
                <a:latin typeface="Courier New" pitchFamily="49" charset="0"/>
                <a:cs typeface="Courier New" pitchFamily="49" charset="0"/>
              </a:rPr>
              <a:t>	</a:t>
            </a:r>
          </a:p>
          <a:p>
            <a:pPr defTabSz="358775"/>
            <a:r>
              <a:rPr lang="fr-CA" altLang="fr-FR" sz="1200" smtClean="0">
                <a:solidFill>
                  <a:srgbClr val="000000"/>
                </a:solidFill>
                <a:latin typeface="Courier New" pitchFamily="49" charset="0"/>
                <a:cs typeface="Courier New" pitchFamily="49" charset="0"/>
              </a:rPr>
              <a:t>	public </a:t>
            </a:r>
            <a:r>
              <a:rPr lang="fr-CA" altLang="fr-FR" sz="1200" smtClean="0">
                <a:solidFill>
                  <a:schemeClr val="tx2"/>
                </a:solidFill>
                <a:latin typeface="Courier New" pitchFamily="49" charset="0"/>
                <a:cs typeface="Courier New" pitchFamily="49" charset="0"/>
              </a:rPr>
              <a:t>synchronized</a:t>
            </a:r>
            <a:r>
              <a:rPr lang="fr-CA" altLang="fr-FR" sz="1200" smtClean="0">
                <a:solidFill>
                  <a:srgbClr val="000000"/>
                </a:solidFill>
                <a:latin typeface="Courier New" pitchFamily="49" charset="0"/>
                <a:cs typeface="Courier New" pitchFamily="49" charset="0"/>
              </a:rPr>
              <a:t> void</a:t>
            </a:r>
            <a:r>
              <a:rPr lang="fr-CA" altLang="fr-FR" sz="1200" b="0" smtClean="0">
                <a:solidFill>
                  <a:srgbClr val="000000"/>
                </a:solidFill>
                <a:latin typeface="Courier New" pitchFamily="49" charset="0"/>
                <a:cs typeface="Courier New" pitchFamily="49" charset="0"/>
              </a:rPr>
              <a:t> deposit (</a:t>
            </a:r>
            <a:r>
              <a:rPr lang="fr-CA" altLang="fr-FR" sz="1200" smtClean="0">
                <a:solidFill>
                  <a:srgbClr val="000000"/>
                </a:solidFill>
                <a:latin typeface="Courier New" pitchFamily="49" charset="0"/>
                <a:cs typeface="Courier New" pitchFamily="49" charset="0"/>
              </a:rPr>
              <a:t>int</a:t>
            </a:r>
            <a:r>
              <a:rPr lang="fr-CA" altLang="fr-FR" sz="1200" b="0" smtClean="0">
                <a:solidFill>
                  <a:srgbClr val="000000"/>
                </a:solidFill>
                <a:latin typeface="Courier New" pitchFamily="49" charset="0"/>
                <a:cs typeface="Courier New" pitchFamily="49" charset="0"/>
              </a:rPr>
              <a:t> item )</a:t>
            </a:r>
            <a:r>
              <a:rPr lang="fr-CA" altLang="fr-FR" sz="1200" smtClean="0">
                <a:solidFill>
                  <a:srgbClr val="000000"/>
                </a:solidFill>
                <a:latin typeface="Courier New" pitchFamily="49" charset="0"/>
                <a:cs typeface="Courier New" pitchFamily="49" charset="0"/>
              </a:rPr>
              <a:t> throws</a:t>
            </a:r>
            <a:r>
              <a:rPr lang="fr-CA" altLang="fr-FR" sz="1200" smtClean="0"/>
              <a:t> </a:t>
            </a:r>
            <a:r>
              <a:rPr lang="fr-CA" altLang="fr-FR" sz="1200" b="0" smtClean="0">
                <a:solidFill>
                  <a:srgbClr val="000000"/>
                </a:solidFill>
                <a:latin typeface="Courier New" pitchFamily="49" charset="0"/>
                <a:cs typeface="Courier New" pitchFamily="49" charset="0"/>
              </a:rPr>
              <a:t>InterruptedException{</a:t>
            </a:r>
          </a:p>
          <a:p>
            <a:pPr defTabSz="358775"/>
            <a:r>
              <a:rPr lang="fr-CA" altLang="fr-FR" sz="1200" smtClean="0">
                <a:solidFill>
                  <a:srgbClr val="000000"/>
                </a:solidFill>
                <a:latin typeface="Courier New" pitchFamily="49" charset="0"/>
                <a:cs typeface="Courier New" pitchFamily="49" charset="0"/>
              </a:rPr>
              <a:t>		while</a:t>
            </a:r>
            <a:r>
              <a:rPr lang="fr-CA" altLang="fr-FR" sz="1200" b="0" smtClean="0">
                <a:solidFill>
                  <a:srgbClr val="000000"/>
                </a:solidFill>
                <a:latin typeface="Courier New" pitchFamily="49" charset="0"/>
                <a:cs typeface="Courier New" pitchFamily="49" charset="0"/>
              </a:rPr>
              <a:t> (buffer.length == filled){</a:t>
            </a:r>
            <a:endParaRPr lang="fr-CA" altLang="fr-FR" sz="120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chemeClr val="tx2"/>
                </a:solidFill>
                <a:latin typeface="Courier New" pitchFamily="49" charset="0"/>
                <a:cs typeface="Courier New" pitchFamily="49" charset="0"/>
              </a:rPr>
              <a:t>wait(); </a:t>
            </a:r>
            <a:r>
              <a:rPr lang="fr-CA" altLang="fr-FR" sz="1200" smtClean="0">
                <a:solidFill>
                  <a:srgbClr val="00B050"/>
                </a:solidFill>
                <a:latin typeface="Courier New" pitchFamily="49" charset="0"/>
                <a:cs typeface="Courier New" pitchFamily="49" charset="0"/>
              </a:rPr>
              <a:t>// blocks thread</a:t>
            </a:r>
          </a:p>
          <a:p>
            <a:pPr defTabSz="358775"/>
            <a:r>
              <a:rPr lang="fr-CA" altLang="fr-FR" sz="1200" b="0" smtClean="0">
                <a:solidFill>
                  <a:srgbClr val="000000"/>
                </a:solidFill>
                <a:latin typeface="Courier New" pitchFamily="49" charset="0"/>
                <a:cs typeface="Courier New" pitchFamily="49" charset="0"/>
              </a:rPr>
              <a:t>		}</a:t>
            </a:r>
          </a:p>
          <a:p>
            <a:pPr defTabSz="358775"/>
            <a:endParaRPr lang="fr-CA" altLang="fr-FR" sz="1200" b="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buffer[next_in] = item;</a:t>
            </a:r>
          </a:p>
          <a:p>
            <a:pPr defTabSz="358775"/>
            <a:r>
              <a:rPr lang="fr-CA" altLang="fr-FR" sz="1200" b="0" smtClean="0">
                <a:solidFill>
                  <a:srgbClr val="000000"/>
                </a:solidFill>
                <a:latin typeface="Courier New" pitchFamily="49" charset="0"/>
                <a:cs typeface="Courier New" pitchFamily="49" charset="0"/>
              </a:rPr>
              <a:t>		next_in = (next_in + 1) % buffer.length;</a:t>
            </a:r>
          </a:p>
          <a:p>
            <a:pPr defTabSz="358775"/>
            <a:r>
              <a:rPr lang="fr-CA" altLang="fr-FR" sz="1200" b="0" smtClean="0">
                <a:solidFill>
                  <a:srgbClr val="000000"/>
                </a:solidFill>
                <a:latin typeface="Courier New" pitchFamily="49" charset="0"/>
                <a:cs typeface="Courier New" pitchFamily="49" charset="0"/>
              </a:rPr>
              <a:t>		filled++;</a:t>
            </a:r>
          </a:p>
          <a:p>
            <a:pPr defTabSz="358775"/>
            <a:endParaRPr lang="fr-CA" altLang="fr-FR" sz="1200" b="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chemeClr val="tx2"/>
                </a:solidFill>
                <a:latin typeface="Courier New" pitchFamily="49" charset="0"/>
                <a:cs typeface="Courier New" pitchFamily="49" charset="0"/>
              </a:rPr>
              <a:t>notify(); </a:t>
            </a:r>
            <a:r>
              <a:rPr lang="fr-CA" altLang="fr-FR" sz="1200" smtClean="0">
                <a:solidFill>
                  <a:srgbClr val="00B050"/>
                </a:solidFill>
                <a:latin typeface="Courier New" pitchFamily="49" charset="0"/>
                <a:cs typeface="Courier New" pitchFamily="49" charset="0"/>
              </a:rPr>
              <a:t>// free a task that has been waiting on a condition</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	</a:t>
            </a:r>
          </a:p>
          <a:p>
            <a:pPr defTabSz="358775"/>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379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8825E33-65C9-405F-BDD8-D45CF8D79AF9}" type="slidenum">
              <a:rPr lang="fr-CA" altLang="en-US" sz="1200" b="0" smtClean="0">
                <a:solidFill>
                  <a:srgbClr val="898989"/>
                </a:solidFill>
                <a:cs typeface="Arial" pitchFamily="34" charset="0"/>
              </a:rPr>
              <a:pPr>
                <a:spcBef>
                  <a:spcPct val="0"/>
                </a:spcBef>
                <a:spcAft>
                  <a:spcPct val="0"/>
                </a:spcAft>
                <a:buFontTx/>
                <a:buNone/>
              </a:pPr>
              <a:t>530</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3548799863"/>
      </p:ext>
    </p:extLst>
  </p:cSld>
  <p:clrMapOvr>
    <a:masterClrMapping/>
  </p:clrMapOvr>
  <p:timing>
    <p:tnLst>
      <p:par>
        <p:cTn id="1" dur="indefinite" restart="never" nodeType="tmRoot"/>
      </p:par>
    </p:tn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Exemple de moniteur vasé sur un verrou interne</a:t>
            </a:r>
            <a:endParaRPr lang="fr-CA" dirty="0"/>
          </a:p>
        </p:txBody>
      </p:sp>
      <p:sp>
        <p:nvSpPr>
          <p:cNvPr id="34819" name="Content Placeholder 2"/>
          <p:cNvSpPr>
            <a:spLocks noGrp="1"/>
          </p:cNvSpPr>
          <p:nvPr>
            <p:ph idx="1"/>
          </p:nvPr>
        </p:nvSpPr>
        <p:spPr/>
        <p:txBody>
          <a:bodyPr/>
          <a:lstStyle/>
          <a:p>
            <a:pPr defTabSz="358775"/>
            <a:r>
              <a:rPr lang="fr-CA" altLang="fr-FR" sz="1200" smtClean="0">
                <a:solidFill>
                  <a:srgbClr val="000000"/>
                </a:solidFill>
                <a:latin typeface="Courier New" pitchFamily="49" charset="0"/>
                <a:cs typeface="Courier New" pitchFamily="49" charset="0"/>
              </a:rPr>
              <a:t>	public </a:t>
            </a:r>
            <a:r>
              <a:rPr lang="fr-CA" altLang="fr-FR" sz="1200" smtClean="0">
                <a:solidFill>
                  <a:schemeClr val="tx2"/>
                </a:solidFill>
                <a:latin typeface="Courier New" pitchFamily="49" charset="0"/>
                <a:cs typeface="Courier New" pitchFamily="49" charset="0"/>
              </a:rPr>
              <a:t>synchronized</a:t>
            </a:r>
            <a:r>
              <a:rPr lang="fr-CA" altLang="fr-FR" sz="1200" smtClean="0">
                <a:solidFill>
                  <a:srgbClr val="000000"/>
                </a:solidFill>
                <a:latin typeface="Courier New" pitchFamily="49" charset="0"/>
                <a:cs typeface="Courier New" pitchFamily="49" charset="0"/>
              </a:rPr>
              <a:t> int</a:t>
            </a:r>
            <a:r>
              <a:rPr lang="fr-CA" altLang="fr-FR" sz="1200" b="0" smtClean="0">
                <a:solidFill>
                  <a:srgbClr val="000000"/>
                </a:solidFill>
                <a:latin typeface="Courier New" pitchFamily="49" charset="0"/>
                <a:cs typeface="Courier New" pitchFamily="49" charset="0"/>
              </a:rPr>
              <a:t> fetch() </a:t>
            </a:r>
            <a:r>
              <a:rPr lang="fr-CA" altLang="fr-FR" sz="1200" smtClean="0">
                <a:solidFill>
                  <a:srgbClr val="000000"/>
                </a:solidFill>
                <a:latin typeface="Courier New" pitchFamily="49" charset="0"/>
                <a:cs typeface="Courier New" pitchFamily="49" charset="0"/>
              </a:rPr>
              <a:t>throws</a:t>
            </a:r>
            <a:r>
              <a:rPr lang="fr-CA" altLang="fr-FR" sz="1200" smtClean="0"/>
              <a:t> </a:t>
            </a:r>
            <a:r>
              <a:rPr lang="fr-CA" altLang="fr-FR" sz="1200" b="0" smtClean="0">
                <a:solidFill>
                  <a:srgbClr val="000000"/>
                </a:solidFill>
                <a:latin typeface="Courier New" pitchFamily="49" charset="0"/>
                <a:cs typeface="Courier New" pitchFamily="49" charset="0"/>
              </a:rPr>
              <a:t>InterruptedException{</a:t>
            </a:r>
          </a:p>
          <a:p>
            <a:pPr defTabSz="358775"/>
            <a:r>
              <a:rPr lang="fr-CA" altLang="fr-FR" sz="1200" smtClean="0">
                <a:solidFill>
                  <a:srgbClr val="000000"/>
                </a:solidFill>
                <a:latin typeface="Courier New" pitchFamily="49" charset="0"/>
                <a:cs typeface="Courier New" pitchFamily="49" charset="0"/>
              </a:rPr>
              <a:t>		while</a:t>
            </a:r>
            <a:r>
              <a:rPr lang="fr-CA" altLang="fr-FR" sz="1200" b="0" smtClean="0">
                <a:solidFill>
                  <a:srgbClr val="000000"/>
                </a:solidFill>
                <a:latin typeface="Courier New" pitchFamily="49" charset="0"/>
                <a:cs typeface="Courier New" pitchFamily="49" charset="0"/>
              </a:rPr>
              <a:t> (filled == 0){</a:t>
            </a:r>
            <a:endParaRPr lang="fr-CA" altLang="fr-FR" sz="120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chemeClr val="tx2"/>
                </a:solidFill>
                <a:latin typeface="Courier New" pitchFamily="49" charset="0"/>
                <a:cs typeface="Courier New" pitchFamily="49" charset="0"/>
              </a:rPr>
              <a:t>wait(); </a:t>
            </a:r>
            <a:r>
              <a:rPr lang="fr-CA" altLang="fr-FR" sz="1200" smtClean="0">
                <a:solidFill>
                  <a:srgbClr val="00B050"/>
                </a:solidFill>
                <a:latin typeface="Courier New" pitchFamily="49" charset="0"/>
                <a:cs typeface="Courier New" pitchFamily="49" charset="0"/>
              </a:rPr>
              <a:t>// block thread</a:t>
            </a:r>
          </a:p>
          <a:p>
            <a:pPr defTabSz="358775"/>
            <a:r>
              <a:rPr lang="fr-CA" altLang="fr-FR" sz="1200" smtClean="0">
                <a:solidFill>
                  <a:srgbClr val="000000"/>
                </a:solidFill>
                <a:latin typeface="Courier New" pitchFamily="49" charset="0"/>
                <a:cs typeface="Courier New" pitchFamily="49" charset="0"/>
              </a:rPr>
              <a:t>		}</a:t>
            </a:r>
          </a:p>
          <a:p>
            <a:pPr defTabSz="358775"/>
            <a:endParaRPr lang="fr-CA" altLang="fr-FR" sz="1200" b="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int</a:t>
            </a:r>
            <a:r>
              <a:rPr lang="fr-CA" altLang="fr-FR" sz="1200" b="0" smtClean="0">
                <a:solidFill>
                  <a:srgbClr val="000000"/>
                </a:solidFill>
                <a:latin typeface="Courier New" pitchFamily="49" charset="0"/>
                <a:cs typeface="Courier New" pitchFamily="49" charset="0"/>
              </a:rPr>
              <a:t> item = buffer[next_out];</a:t>
            </a:r>
          </a:p>
          <a:p>
            <a:pPr defTabSz="358775"/>
            <a:r>
              <a:rPr lang="fr-CA" altLang="fr-FR" sz="1200" b="0" smtClean="0">
                <a:solidFill>
                  <a:srgbClr val="000000"/>
                </a:solidFill>
                <a:latin typeface="Courier New" pitchFamily="49" charset="0"/>
                <a:cs typeface="Courier New" pitchFamily="49" charset="0"/>
              </a:rPr>
              <a:t>		next_out = (next_out + 1) </a:t>
            </a:r>
            <a:r>
              <a:rPr lang="fr-CA" altLang="fr-FR" sz="1200" smtClean="0">
                <a:solidFill>
                  <a:srgbClr val="000000"/>
                </a:solidFill>
                <a:latin typeface="Courier New" pitchFamily="49" charset="0"/>
                <a:cs typeface="Courier New" pitchFamily="49" charset="0"/>
              </a:rPr>
              <a:t>% </a:t>
            </a:r>
            <a:r>
              <a:rPr lang="fr-CA" altLang="fr-FR" sz="1200" b="0" smtClean="0">
                <a:solidFill>
                  <a:srgbClr val="000000"/>
                </a:solidFill>
                <a:latin typeface="Courier New" pitchFamily="49" charset="0"/>
                <a:cs typeface="Courier New" pitchFamily="49" charset="0"/>
              </a:rPr>
              <a:t>buffer.length;</a:t>
            </a:r>
          </a:p>
          <a:p>
            <a:pPr defTabSz="358775"/>
            <a:r>
              <a:rPr lang="fr-CA" altLang="fr-FR" sz="1200" b="0" smtClean="0">
                <a:solidFill>
                  <a:srgbClr val="000000"/>
                </a:solidFill>
                <a:latin typeface="Courier New" pitchFamily="49" charset="0"/>
                <a:cs typeface="Courier New" pitchFamily="49" charset="0"/>
              </a:rPr>
              <a:t>		filled--;</a:t>
            </a:r>
          </a:p>
          <a:p>
            <a:pPr defTabSz="358775"/>
            <a:endParaRPr lang="fr-CA" altLang="fr-FR" sz="1200" b="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chemeClr val="tx2"/>
                </a:solidFill>
                <a:latin typeface="Courier New" pitchFamily="49" charset="0"/>
                <a:cs typeface="Courier New" pitchFamily="49" charset="0"/>
              </a:rPr>
              <a:t>notify(); </a:t>
            </a:r>
            <a:r>
              <a:rPr lang="fr-CA" altLang="fr-FR" sz="1200" smtClean="0">
                <a:solidFill>
                  <a:srgbClr val="00B050"/>
                </a:solidFill>
                <a:latin typeface="Courier New" pitchFamily="49" charset="0"/>
                <a:cs typeface="Courier New" pitchFamily="49" charset="0"/>
              </a:rPr>
              <a:t>// free a task that has been waiting on a condition</a:t>
            </a:r>
          </a:p>
          <a:p>
            <a:pPr defTabSz="358775"/>
            <a:endParaRPr lang="fr-CA" altLang="fr-FR" sz="1200" smtClean="0">
              <a:solidFill>
                <a:srgbClr val="000000"/>
              </a:solidFill>
              <a:latin typeface="Courier New" pitchFamily="49" charset="0"/>
              <a:cs typeface="Courier New" pitchFamily="49" charset="0"/>
            </a:endParaRPr>
          </a:p>
          <a:p>
            <a:pPr defTabSz="358775"/>
            <a:r>
              <a:rPr lang="fr-CA" altLang="fr-FR" sz="1200" smtClean="0">
                <a:solidFill>
                  <a:srgbClr val="000000"/>
                </a:solidFill>
                <a:latin typeface="Courier New" pitchFamily="49" charset="0"/>
                <a:cs typeface="Courier New" pitchFamily="49" charset="0"/>
              </a:rPr>
              <a:t>		return </a:t>
            </a:r>
            <a:r>
              <a:rPr lang="fr-CA" altLang="fr-FR" sz="1200" b="0" smtClean="0">
                <a:solidFill>
                  <a:srgbClr val="000000"/>
                </a:solidFill>
                <a:latin typeface="Courier New" pitchFamily="49" charset="0"/>
                <a:cs typeface="Courier New" pitchFamily="49" charset="0"/>
              </a:rPr>
              <a:t>item;</a:t>
            </a:r>
          </a:p>
          <a:p>
            <a:pPr defTabSz="358775"/>
            <a:r>
              <a:rPr lang="fr-CA" altLang="fr-FR" sz="1200" b="0" smtClean="0">
                <a:solidFill>
                  <a:srgbClr val="000000"/>
                </a:solidFill>
                <a:latin typeface="Courier New" pitchFamily="49" charset="0"/>
                <a:cs typeface="Courier New" pitchFamily="49" charset="0"/>
              </a:rPr>
              <a:t>	}</a:t>
            </a:r>
          </a:p>
          <a:p>
            <a:pPr defTabSz="358775"/>
            <a:r>
              <a:rPr lang="fr-CA" altLang="fr-FR" sz="1200" b="0" smtClean="0">
                <a:solidFill>
                  <a:srgbClr val="000000"/>
                </a:solidFill>
                <a:latin typeface="Courier New" pitchFamily="49" charset="0"/>
                <a:cs typeface="Courier New" pitchFamily="49" charset="0"/>
              </a:rPr>
              <a:t>}</a:t>
            </a:r>
            <a:endParaRPr lang="fr-CA" altLang="fr-FR" smtClean="0">
              <a:solidFill>
                <a:srgbClr val="000000"/>
              </a:solidFill>
            </a:endParaRPr>
          </a:p>
          <a:p>
            <a:pPr defTabSz="358775"/>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482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F035C7B-DB16-47A8-906B-5E8BFFD5B3A4}" type="slidenum">
              <a:rPr lang="fr-CA" altLang="en-US" sz="1200" b="0" smtClean="0">
                <a:solidFill>
                  <a:srgbClr val="898989"/>
                </a:solidFill>
                <a:cs typeface="Arial" pitchFamily="34" charset="0"/>
              </a:rPr>
              <a:pPr>
                <a:spcBef>
                  <a:spcPct val="0"/>
                </a:spcBef>
                <a:spcAft>
                  <a:spcPct val="0"/>
                </a:spcAft>
                <a:buFontTx/>
                <a:buNone/>
              </a:pPr>
              <a:t>531</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726902848"/>
      </p:ext>
    </p:extLst>
  </p:cSld>
  <p:clrMapOvr>
    <a:masterClrMapping/>
  </p:clrMapOvr>
  <p:timing>
    <p:tnLst>
      <p:par>
        <p:cTn id="1" dur="indefinite" restart="never" nodeType="tmRoot"/>
      </p:par>
    </p:tn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Exercice de Sémaphore</a:t>
            </a:r>
            <a:endParaRPr lang="fr-CA" dirty="0"/>
          </a:p>
        </p:txBody>
      </p:sp>
      <p:sp>
        <p:nvSpPr>
          <p:cNvPr id="3" name="Content Placeholder 2"/>
          <p:cNvSpPr>
            <a:spLocks noGrp="1"/>
          </p:cNvSpPr>
          <p:nvPr>
            <p:ph idx="1"/>
          </p:nvPr>
        </p:nvSpPr>
        <p:spPr/>
        <p:txBody>
          <a:bodyPr/>
          <a:lstStyle/>
          <a:p>
            <a:pPr algn="ctr"/>
            <a:r>
              <a:rPr lang="fr-CA" altLang="fr-FR" sz="1800" smtClean="0"/>
              <a:t>Malgré qu’une classe de sémaphore soit incluse dans la librairie standard de Java, cependant, avec les connaissances que vous avez accumulé jusqu’à présent,</a:t>
            </a:r>
          </a:p>
          <a:p>
            <a:endParaRPr lang="fr-CA" altLang="fr-FR" smtClean="0"/>
          </a:p>
          <a:p>
            <a:pPr algn="ctr"/>
            <a:r>
              <a:rPr lang="fr-CA" altLang="fr-FR" sz="2400" i="1" smtClean="0">
                <a:solidFill>
                  <a:schemeClr val="tx2"/>
                </a:solidFill>
              </a:rPr>
              <a:t>Pouvez-vous créer une classe de Sémaphores Comptants en utilisant des Verrous Internes?</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584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91F66C6-BB54-4D40-B6D5-19955B489B47}" type="slidenum">
              <a:rPr lang="fr-CA" altLang="en-US" sz="1200" b="0" smtClean="0">
                <a:solidFill>
                  <a:srgbClr val="898989"/>
                </a:solidFill>
                <a:cs typeface="Arial" pitchFamily="34" charset="0"/>
              </a:rPr>
              <a:pPr>
                <a:spcBef>
                  <a:spcPct val="0"/>
                </a:spcBef>
                <a:spcAft>
                  <a:spcPct val="0"/>
                </a:spcAft>
                <a:buFontTx/>
                <a:buNone/>
              </a:pPr>
              <a:t>532</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24926020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16"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p:cTn id="7" dur="500" fill="hold"/>
                                        <p:tgtEl>
                                          <p:spTgt spid="3">
                                            <p:txEl>
                                              <p:pRg st="2" end="2"/>
                                            </p:txEl>
                                          </p:spTgt>
                                        </p:tgtEl>
                                        <p:attrNameLst>
                                          <p:attrName>ppt_w</p:attrName>
                                        </p:attrNameLst>
                                      </p:cBhvr>
                                      <p:tavLst>
                                        <p:tav tm="0">
                                          <p:val>
                                            <p:fltVal val="0"/>
                                          </p:val>
                                        </p:tav>
                                        <p:tav tm="100000">
                                          <p:val>
                                            <p:strVal val="#ppt_w"/>
                                          </p:val>
                                        </p:tav>
                                      </p:tavLst>
                                    </p:anim>
                                    <p:anim calcmode="lin" valueType="num">
                                      <p:cBhvr>
                                        <p:cTn id="8" dur="500" fill="hold"/>
                                        <p:tgtEl>
                                          <p:spTgt spid="3">
                                            <p:txEl>
                                              <p:pRg st="2" end="2"/>
                                            </p:txEl>
                                          </p:spTgt>
                                        </p:tgtEl>
                                        <p:attrNameLst>
                                          <p:attrName>ppt_h</p:attrName>
                                        </p:attrNameLst>
                                      </p:cBhvr>
                                      <p:tavLst>
                                        <p:tav tm="0">
                                          <p:val>
                                            <p:fltVal val="0"/>
                                          </p:val>
                                        </p:tav>
                                        <p:tav tm="100000">
                                          <p:val>
                                            <p:strVal val="#ppt_h"/>
                                          </p:val>
                                        </p:tav>
                                      </p:tavLst>
                                    </p:anim>
                                    <p:animEffect transition="in" filter="fade">
                                      <p:cBhvr>
                                        <p:cTn id="9" dur="500"/>
                                        <p:tgtEl>
                                          <p:spTgt spid="3">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1026"/>
          <p:cNvSpPr>
            <a:spLocks noGrp="1" noChangeArrowheads="1"/>
          </p:cNvSpPr>
          <p:nvPr>
            <p:ph type="title"/>
          </p:nvPr>
        </p:nvSpPr>
        <p:spPr>
          <a:xfrm>
            <a:off x="457200" y="152400"/>
            <a:ext cx="6934200" cy="1371600"/>
          </a:xfrm>
        </p:spPr>
        <p:txBody>
          <a:bodyPr/>
          <a:lstStyle/>
          <a:p>
            <a:pPr>
              <a:defRPr/>
            </a:pPr>
            <a:r>
              <a:rPr lang="fr-CA" dirty="0" smtClean="0"/>
              <a:t>Exercice de Sémaphore</a:t>
            </a:r>
            <a:endParaRPr lang="fr-CA" altLang="fr-FR" dirty="0"/>
          </a:p>
        </p:txBody>
      </p:sp>
      <p:sp>
        <p:nvSpPr>
          <p:cNvPr id="36867" name="Content Placeholder 1"/>
          <p:cNvSpPr>
            <a:spLocks noGrp="1"/>
          </p:cNvSpPr>
          <p:nvPr>
            <p:ph idx="1"/>
          </p:nvPr>
        </p:nvSpPr>
        <p:spPr>
          <a:xfrm>
            <a:off x="323850" y="1773238"/>
            <a:ext cx="4679950" cy="4608512"/>
          </a:xfrm>
          <a:ln>
            <a:solidFill>
              <a:schemeClr val="tx2"/>
            </a:solidFill>
            <a:miter lim="800000"/>
            <a:headEnd/>
            <a:tailEnd/>
          </a:ln>
        </p:spPr>
        <p:txBody>
          <a:bodyPr/>
          <a:lstStyle/>
          <a:p>
            <a:pPr defTabSz="358775"/>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Semaphore{</a:t>
            </a:r>
          </a:p>
          <a:p>
            <a:pPr defTabSz="358775"/>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private</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value;</a:t>
            </a:r>
          </a:p>
          <a:p>
            <a:pPr defTabSz="358775"/>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Semaphore (int value) {</a:t>
            </a:r>
          </a:p>
          <a:p>
            <a:pPr defTabSz="358775"/>
            <a:r>
              <a:rPr lang="fr-CA" altLang="fr-FR" sz="1400" b="0" smtClean="0">
                <a:latin typeface="Courier New" pitchFamily="49" charset="0"/>
                <a:cs typeface="Courier New" pitchFamily="49" charset="0"/>
              </a:rPr>
              <a:t>		this.value = value;</a:t>
            </a:r>
          </a:p>
          <a:p>
            <a:pPr defTabSz="358775"/>
            <a:r>
              <a:rPr lang="fr-CA" altLang="fr-FR" sz="1400" b="0" smtClean="0">
                <a:latin typeface="Courier New" pitchFamily="49" charset="0"/>
                <a:cs typeface="Courier New" pitchFamily="49" charset="0"/>
              </a:rPr>
              <a:t>	}</a:t>
            </a:r>
          </a:p>
          <a:p>
            <a:pPr defTabSz="358775"/>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synchronized</a:t>
            </a:r>
            <a:r>
              <a:rPr lang="fr-CA" altLang="fr-FR" sz="1400" b="0" smtClean="0">
                <a:solidFill>
                  <a:schemeClr val="tx2"/>
                </a:solidFill>
                <a:latin typeface="Courier New" pitchFamily="49" charset="0"/>
                <a:cs typeface="Courier New" pitchFamily="49" charset="0"/>
              </a:rPr>
              <a:t> </a:t>
            </a:r>
            <a:r>
              <a:rPr lang="fr-CA" altLang="fr-FR" sz="1400" smtClean="0">
                <a:latin typeface="Courier New" pitchFamily="49" charset="0"/>
                <a:cs typeface="Courier New" pitchFamily="49" charset="0"/>
              </a:rPr>
              <a:t>void</a:t>
            </a:r>
            <a:r>
              <a:rPr lang="fr-CA" altLang="fr-FR" sz="1400" b="0" smtClean="0">
                <a:latin typeface="Courier New" pitchFamily="49" charset="0"/>
                <a:cs typeface="Courier New" pitchFamily="49" charset="0"/>
              </a:rPr>
              <a:t> p(){</a:t>
            </a:r>
          </a:p>
          <a:p>
            <a:pPr defTabSz="358775"/>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while</a:t>
            </a:r>
            <a:r>
              <a:rPr lang="fr-CA" altLang="fr-FR" sz="1400" b="0" smtClean="0">
                <a:latin typeface="Courier New" pitchFamily="49" charset="0"/>
                <a:cs typeface="Courier New" pitchFamily="49" charset="0"/>
              </a:rPr>
              <a:t> (value &lt;=0){</a:t>
            </a:r>
          </a:p>
          <a:p>
            <a:pPr defTabSz="358775"/>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try</a:t>
            </a:r>
            <a:r>
              <a:rPr lang="fr-CA" altLang="fr-FR" sz="1400" b="0" smtClean="0">
                <a:latin typeface="Courier New" pitchFamily="49" charset="0"/>
                <a:cs typeface="Courier New" pitchFamily="49" charset="0"/>
              </a:rPr>
              <a:t> {</a:t>
            </a:r>
          </a:p>
          <a:p>
            <a:pPr defTabSz="358775"/>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wait();</a:t>
            </a:r>
            <a:r>
              <a:rPr lang="fr-CA" altLang="fr-FR" sz="1400" b="0" smtClean="0">
                <a:latin typeface="Courier New" pitchFamily="49" charset="0"/>
                <a:cs typeface="Courier New" pitchFamily="49" charset="0"/>
              </a:rPr>
              <a:t>	</a:t>
            </a:r>
          </a:p>
          <a:p>
            <a:pPr defTabSz="358775"/>
            <a:r>
              <a:rPr lang="fr-CA" altLang="fr-FR" sz="1400" b="0" smtClean="0">
                <a:latin typeface="Courier New" pitchFamily="49" charset="0"/>
                <a:cs typeface="Courier New" pitchFamily="49" charset="0"/>
              </a:rPr>
              <a:t>			}</a:t>
            </a:r>
          </a:p>
          <a:p>
            <a:pPr defTabSz="358775"/>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catch</a:t>
            </a:r>
            <a:r>
              <a:rPr lang="fr-CA" altLang="fr-FR" sz="1400" b="0" smtClean="0">
                <a:latin typeface="Courier New" pitchFamily="49" charset="0"/>
                <a:cs typeface="Courier New" pitchFamily="49" charset="0"/>
              </a:rPr>
              <a:t> (InterruptedException e){}</a:t>
            </a:r>
          </a:p>
          <a:p>
            <a:pPr defTabSz="358775"/>
            <a:r>
              <a:rPr lang="fr-CA" altLang="fr-FR" sz="1400" b="0" smtClean="0">
                <a:latin typeface="Courier New" pitchFamily="49" charset="0"/>
                <a:cs typeface="Courier New" pitchFamily="49" charset="0"/>
              </a:rPr>
              <a:t>		}</a:t>
            </a:r>
          </a:p>
          <a:p>
            <a:pPr defTabSz="358775"/>
            <a:r>
              <a:rPr lang="fr-CA" altLang="fr-FR" sz="1400" b="0" smtClean="0">
                <a:latin typeface="Courier New" pitchFamily="49" charset="0"/>
                <a:cs typeface="Courier New" pitchFamily="49" charset="0"/>
              </a:rPr>
              <a:t>		value--;</a:t>
            </a:r>
          </a:p>
          <a:p>
            <a:pPr defTabSz="358775"/>
            <a:r>
              <a:rPr lang="fr-CA" altLang="fr-FR" sz="1400" b="0" smtClean="0">
                <a:latin typeface="Courier New" pitchFamily="49" charset="0"/>
                <a:cs typeface="Courier New" pitchFamily="49" charset="0"/>
              </a:rPr>
              <a:t>	}</a:t>
            </a:r>
          </a:p>
        </p:txBody>
      </p:sp>
      <p:sp>
        <p:nvSpPr>
          <p:cNvPr id="5" name="Footer Placeholder 3"/>
          <p:cNvSpPr>
            <a:spLocks noGrp="1"/>
          </p:cNvSpPr>
          <p:nvPr>
            <p:ph type="ftr" sz="quarter" idx="10"/>
          </p:nvPr>
        </p:nvSpPr>
        <p:spPr/>
        <p:txBody>
          <a:bodyPr/>
          <a:lstStyle/>
          <a:p>
            <a:pPr>
              <a:defRPr/>
            </a:pPr>
            <a:r>
              <a:rPr lang="en-US" altLang="fr-FR" smtClean="0"/>
              <a:t>SEG2106 – Winter 2014 – Hussein Al Osman</a:t>
            </a:r>
            <a:endParaRPr lang="en-US" altLang="fr-FR"/>
          </a:p>
        </p:txBody>
      </p:sp>
      <p:sp>
        <p:nvSpPr>
          <p:cNvPr id="3686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A3ECA08-6681-498C-8708-FA7EE300AB6B}" type="slidenum">
              <a:rPr lang="en-US" altLang="fr-FR" sz="1200" b="0" smtClean="0">
                <a:solidFill>
                  <a:srgbClr val="898989"/>
                </a:solidFill>
                <a:cs typeface="Arial" pitchFamily="34" charset="0"/>
              </a:rPr>
              <a:pPr>
                <a:spcBef>
                  <a:spcPct val="0"/>
                </a:spcBef>
                <a:spcAft>
                  <a:spcPct val="0"/>
                </a:spcAft>
                <a:buFontTx/>
                <a:buNone/>
              </a:pPr>
              <a:t>533</a:t>
            </a:fld>
            <a:endParaRPr lang="en-US" altLang="fr-FR" sz="1200" b="0" smtClean="0">
              <a:solidFill>
                <a:srgbClr val="898989"/>
              </a:solidFill>
              <a:cs typeface="Arial" pitchFamily="34" charset="0"/>
            </a:endParaRPr>
          </a:p>
        </p:txBody>
      </p:sp>
      <p:sp>
        <p:nvSpPr>
          <p:cNvPr id="36870" name="Content Placeholder 1"/>
          <p:cNvSpPr txBox="1">
            <a:spLocks/>
          </p:cNvSpPr>
          <p:nvPr/>
        </p:nvSpPr>
        <p:spPr bwMode="auto">
          <a:xfrm>
            <a:off x="5003800" y="3429000"/>
            <a:ext cx="3744913" cy="1676400"/>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defTabSz="358775">
              <a:spcBef>
                <a:spcPct val="20000"/>
              </a:spcBef>
              <a:spcAft>
                <a:spcPts val="600"/>
              </a:spcAft>
              <a:buFont typeface="Arial" pitchFamily="34" charset="0"/>
              <a:defRPr sz="2000" b="1">
                <a:solidFill>
                  <a:schemeClr val="tx1"/>
                </a:solidFill>
                <a:latin typeface="Arial" pitchFamily="34" charset="0"/>
              </a:defRPr>
            </a:lvl1pPr>
            <a:lvl2pPr indent="-182563" defTabSz="358775">
              <a:spcBef>
                <a:spcPct val="20000"/>
              </a:spcBef>
              <a:buClr>
                <a:schemeClr val="tx2"/>
              </a:buClr>
              <a:buFont typeface="Arial" pitchFamily="34" charset="0"/>
              <a:buChar char="•"/>
              <a:defRPr sz="2000">
                <a:solidFill>
                  <a:schemeClr val="tx1"/>
                </a:solidFill>
                <a:latin typeface="Arial" pitchFamily="34" charset="0"/>
              </a:defRPr>
            </a:lvl2pPr>
            <a:lvl3pPr marL="1143000" indent="-228600" defTabSz="358775">
              <a:spcBef>
                <a:spcPct val="20000"/>
              </a:spcBef>
              <a:buClr>
                <a:schemeClr val="tx2"/>
              </a:buClr>
              <a:buFont typeface="Arial" pitchFamily="34" charset="0"/>
              <a:buChar char="•"/>
              <a:defRPr>
                <a:solidFill>
                  <a:schemeClr val="tx1"/>
                </a:solidFill>
                <a:latin typeface="Arial" pitchFamily="34" charset="0"/>
              </a:defRPr>
            </a:lvl3pPr>
            <a:lvl4pPr marL="1600200" indent="-228600" defTabSz="358775">
              <a:spcBef>
                <a:spcPct val="20000"/>
              </a:spcBef>
              <a:buClr>
                <a:schemeClr val="tx2"/>
              </a:buClr>
              <a:buFont typeface="Arial" pitchFamily="34" charset="0"/>
              <a:buChar char="•"/>
              <a:defRPr>
                <a:solidFill>
                  <a:schemeClr val="tx1"/>
                </a:solidFill>
                <a:latin typeface="Arial" pitchFamily="34" charset="0"/>
              </a:defRPr>
            </a:lvl4pPr>
            <a:lvl5pPr marL="2057400" indent="-228600" defTabSz="358775">
              <a:spcBef>
                <a:spcPct val="20000"/>
              </a:spcBef>
              <a:buClr>
                <a:schemeClr val="tx2"/>
              </a:buClr>
              <a:buFont typeface="Arial" pitchFamily="34" charset="0"/>
              <a:buChar char="•"/>
              <a:defRPr>
                <a:solidFill>
                  <a:schemeClr val="tx1"/>
                </a:solidFill>
                <a:latin typeface="Arial" pitchFamily="34" charset="0"/>
              </a:defRPr>
            </a:lvl5pPr>
            <a:lvl6pPr marL="2514600" indent="-228600" defTabSz="358775"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defTabSz="358775"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defTabSz="358775"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defTabSz="358775"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r>
              <a:rPr lang="en-CA" altLang="fr-FR" sz="1400">
                <a:latin typeface="Courier New" pitchFamily="49" charset="0"/>
                <a:cs typeface="Courier New" pitchFamily="49" charset="0"/>
              </a:rPr>
              <a:t>	public</a:t>
            </a:r>
            <a:r>
              <a:rPr lang="en-CA" altLang="fr-FR" sz="1400" b="0">
                <a:latin typeface="Courier New" pitchFamily="49" charset="0"/>
                <a:cs typeface="Courier New" pitchFamily="49" charset="0"/>
              </a:rPr>
              <a:t> </a:t>
            </a:r>
            <a:r>
              <a:rPr lang="en-CA" altLang="fr-FR" sz="1400">
                <a:solidFill>
                  <a:schemeClr val="tx2"/>
                </a:solidFill>
                <a:latin typeface="Courier New" pitchFamily="49" charset="0"/>
                <a:cs typeface="Courier New" pitchFamily="49" charset="0"/>
              </a:rPr>
              <a:t>synchronized</a:t>
            </a:r>
            <a:r>
              <a:rPr lang="en-CA" altLang="fr-FR" sz="1400" b="0">
                <a:solidFill>
                  <a:schemeClr val="tx2"/>
                </a:solidFill>
                <a:latin typeface="Courier New" pitchFamily="49" charset="0"/>
                <a:cs typeface="Courier New" pitchFamily="49" charset="0"/>
              </a:rPr>
              <a:t> </a:t>
            </a:r>
            <a:r>
              <a:rPr lang="en-CA" altLang="fr-FR" sz="1400">
                <a:latin typeface="Courier New" pitchFamily="49" charset="0"/>
                <a:cs typeface="Courier New" pitchFamily="49" charset="0"/>
              </a:rPr>
              <a:t>void</a:t>
            </a:r>
            <a:r>
              <a:rPr lang="en-CA" altLang="fr-FR" sz="1400" b="0">
                <a:latin typeface="Courier New" pitchFamily="49" charset="0"/>
                <a:cs typeface="Courier New" pitchFamily="49" charset="0"/>
              </a:rPr>
              <a:t> v(){</a:t>
            </a:r>
          </a:p>
          <a:p>
            <a:r>
              <a:rPr lang="en-CA" altLang="fr-FR" sz="1400" b="0">
                <a:latin typeface="Courier New" pitchFamily="49" charset="0"/>
                <a:cs typeface="Courier New" pitchFamily="49" charset="0"/>
              </a:rPr>
              <a:t>		++value;</a:t>
            </a:r>
          </a:p>
          <a:p>
            <a:r>
              <a:rPr lang="en-CA" altLang="fr-FR" sz="1400" b="0">
                <a:latin typeface="Courier New" pitchFamily="49" charset="0"/>
                <a:cs typeface="Courier New" pitchFamily="49" charset="0"/>
              </a:rPr>
              <a:t>		</a:t>
            </a:r>
            <a:r>
              <a:rPr lang="en-CA" altLang="fr-FR" sz="1400">
                <a:solidFill>
                  <a:schemeClr val="tx2"/>
                </a:solidFill>
                <a:latin typeface="Courier New" pitchFamily="49" charset="0"/>
                <a:cs typeface="Courier New" pitchFamily="49" charset="0"/>
              </a:rPr>
              <a:t>notify();</a:t>
            </a:r>
          </a:p>
          <a:p>
            <a:r>
              <a:rPr lang="en-US" altLang="fr-FR" sz="1600" b="0">
                <a:latin typeface="Courier New" pitchFamily="49" charset="0"/>
                <a:cs typeface="Courier New" pitchFamily="49" charset="0"/>
              </a:rPr>
              <a:t>	}</a:t>
            </a:r>
          </a:p>
          <a:p>
            <a:r>
              <a:rPr lang="en-US" altLang="fr-FR" sz="1600" b="0">
                <a:latin typeface="Courier New" pitchFamily="49" charset="0"/>
                <a:cs typeface="Courier New" pitchFamily="49" charset="0"/>
              </a:rPr>
              <a:t>}</a:t>
            </a:r>
            <a:endParaRPr lang="fr-CA" altLang="fr-FR" sz="1600" b="0">
              <a:latin typeface="Courier New" pitchFamily="49" charset="0"/>
              <a:cs typeface="Courier New" pitchFamily="49" charset="0"/>
            </a:endParaRPr>
          </a:p>
        </p:txBody>
      </p:sp>
    </p:spTree>
    <p:extLst>
      <p:ext uri="{BB962C8B-B14F-4D97-AF65-F5344CB8AC3E}">
        <p14:creationId xmlns:p14="http://schemas.microsoft.com/office/powerpoint/2010/main" val="1419906471"/>
      </p:ext>
    </p:extLst>
  </p:cSld>
  <p:clrMapOvr>
    <a:masterClrMapping/>
  </p:clrMapOvr>
  <p:timing>
    <p:tnLst>
      <p:par>
        <p:cTn id="1" dur="indefinite" restart="never" nodeType="tmRoot"/>
      </p:par>
    </p:tn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Un autre mécanisme pour créer des moniteurs</a:t>
            </a:r>
            <a:endParaRPr lang="fr-CA" dirty="0"/>
          </a:p>
        </p:txBody>
      </p:sp>
      <p:sp>
        <p:nvSpPr>
          <p:cNvPr id="27651" name="Content Placeholder 2"/>
          <p:cNvSpPr>
            <a:spLocks noGrp="1"/>
          </p:cNvSpPr>
          <p:nvPr>
            <p:ph idx="1"/>
          </p:nvPr>
        </p:nvSpPr>
        <p:spPr/>
        <p:txBody>
          <a:bodyPr/>
          <a:lstStyle/>
          <a:p>
            <a:pPr>
              <a:buFont typeface="Arial" charset="0"/>
              <a:buNone/>
              <a:defRPr/>
            </a:pPr>
            <a:r>
              <a:rPr lang="fr-CA" altLang="fr-FR" sz="1800" dirty="0" smtClean="0"/>
              <a:t>On peut aussi créer un moniteur en utilisant l’interface Java </a:t>
            </a:r>
            <a:r>
              <a:rPr lang="fr-CA" altLang="fr-FR" sz="1800" dirty="0" err="1" smtClean="0">
                <a:latin typeface="Courier New" panose="02070309020205020404" pitchFamily="49" charset="0"/>
                <a:cs typeface="Courier New" panose="02070309020205020404" pitchFamily="49" charset="0"/>
              </a:rPr>
              <a:t>Lock</a:t>
            </a:r>
            <a:endParaRPr lang="fr-CA" altLang="fr-FR" sz="1800" dirty="0" smtClean="0"/>
          </a:p>
          <a:p>
            <a:pPr lvl="1">
              <a:buFont typeface="Arial" charset="0"/>
              <a:buChar char="•"/>
              <a:defRPr/>
            </a:pPr>
            <a:r>
              <a:rPr lang="fr-CA" sz="1800" b="1" dirty="0" err="1" smtClean="0">
                <a:latin typeface="Courier New" panose="02070309020205020404" pitchFamily="49" charset="0"/>
                <a:cs typeface="Courier New" panose="02070309020205020404" pitchFamily="49" charset="0"/>
              </a:rPr>
              <a:t>ReentrantLock</a:t>
            </a:r>
            <a:r>
              <a:rPr lang="fr-CA" sz="1800" dirty="0" smtClean="0"/>
              <a:t> est l’implémentation la plus populaire de </a:t>
            </a:r>
            <a:r>
              <a:rPr lang="fr-CA" sz="1800" b="1" dirty="0" err="1" smtClean="0">
                <a:latin typeface="Courier New" panose="02070309020205020404" pitchFamily="49" charset="0"/>
                <a:cs typeface="Courier New" panose="02070309020205020404" pitchFamily="49" charset="0"/>
              </a:rPr>
              <a:t>Lock</a:t>
            </a:r>
            <a:endParaRPr lang="fr-CA" sz="1800" b="1" dirty="0" smtClean="0">
              <a:latin typeface="Courier New" panose="02070309020205020404" pitchFamily="49" charset="0"/>
              <a:cs typeface="Courier New" panose="02070309020205020404" pitchFamily="49" charset="0"/>
            </a:endParaRPr>
          </a:p>
          <a:p>
            <a:pPr indent="-182563">
              <a:buFont typeface="Arial" charset="0"/>
              <a:buNone/>
              <a:defRPr/>
            </a:pPr>
            <a:r>
              <a:rPr lang="fr-CA" altLang="fr-FR" sz="1800" dirty="0" err="1" smtClean="0">
                <a:latin typeface="Courier New" panose="02070309020205020404" pitchFamily="49" charset="0"/>
                <a:cs typeface="Courier New" panose="02070309020205020404" pitchFamily="49" charset="0"/>
              </a:rPr>
              <a:t>ReentrantLock</a:t>
            </a:r>
            <a:r>
              <a:rPr lang="fr-CA" altLang="fr-FR" sz="1800" dirty="0" smtClean="0"/>
              <a:t> définit deux constructeurs:</a:t>
            </a:r>
          </a:p>
          <a:p>
            <a:pPr lvl="1">
              <a:buFont typeface="Arial" charset="0"/>
              <a:buChar char="•"/>
              <a:defRPr/>
            </a:pPr>
            <a:r>
              <a:rPr lang="fr-CA" altLang="fr-FR" sz="1800" dirty="0" smtClean="0"/>
              <a:t>Constructeur de Défaut</a:t>
            </a:r>
          </a:p>
          <a:p>
            <a:pPr lvl="1">
              <a:buFont typeface="Arial" charset="0"/>
              <a:buChar char="•"/>
              <a:defRPr/>
            </a:pPr>
            <a:r>
              <a:rPr lang="fr-CA" altLang="fr-FR" sz="1800" dirty="0" smtClean="0"/>
              <a:t>Constructeur qui prend un Booléen (spécifiant si le verrou est juste)</a:t>
            </a:r>
          </a:p>
          <a:p>
            <a:pPr>
              <a:buFont typeface="Arial" charset="0"/>
              <a:buNone/>
              <a:defRPr/>
            </a:pPr>
            <a:r>
              <a:rPr lang="fr-CA" altLang="fr-FR" sz="1800" dirty="0" smtClean="0"/>
              <a:t>Dans une situation de verrou juste, les threads vont avoir accès au verrou dans le même ordre qu’ils l’ont demandé (FIFO)</a:t>
            </a:r>
          </a:p>
          <a:p>
            <a:pPr lvl="1">
              <a:buFont typeface="Arial" charset="0"/>
              <a:buChar char="•"/>
              <a:defRPr/>
            </a:pPr>
            <a:r>
              <a:rPr lang="fr-CA" altLang="fr-FR" sz="1800" dirty="0" smtClean="0"/>
              <a:t>Sinon, le verrou ne garantit aucun ordre particulier</a:t>
            </a:r>
          </a:p>
          <a:p>
            <a:pPr lvl="1">
              <a:buFont typeface="Arial" charset="0"/>
              <a:buChar char="•"/>
              <a:defRPr/>
            </a:pPr>
            <a:r>
              <a:rPr lang="fr-CA" altLang="fr-FR" sz="1800" dirty="0" smtClean="0"/>
              <a:t>La justesse exige plus de computations (en termes de traitement), et donc, doit être seulement utilisé si requis</a:t>
            </a:r>
          </a:p>
          <a:p>
            <a:pPr>
              <a:buFont typeface="Arial" charset="0"/>
              <a:buNone/>
              <a:defRPr/>
            </a:pPr>
            <a:r>
              <a:rPr lang="fr-CA" sz="1800" dirty="0" smtClean="0"/>
              <a:t>Afin d’acquérir le verrou, vous devez simplement utiliser la méthode </a:t>
            </a:r>
            <a:r>
              <a:rPr lang="fr-CA" sz="1800" dirty="0" err="1" smtClean="0">
                <a:latin typeface="Courier New" panose="02070309020205020404" pitchFamily="49" charset="0"/>
                <a:cs typeface="Courier New" panose="02070309020205020404" pitchFamily="49" charset="0"/>
              </a:rPr>
              <a:t>lock</a:t>
            </a:r>
            <a:r>
              <a:rPr lang="fr-CA" sz="1800" dirty="0" smtClean="0"/>
              <a:t>, et pour le lâcher, faites appel à </a:t>
            </a:r>
            <a:r>
              <a:rPr lang="fr-CA" sz="1800" dirty="0" err="1" smtClean="0">
                <a:latin typeface="Courier New" panose="02070309020205020404" pitchFamily="49" charset="0"/>
                <a:cs typeface="Courier New" panose="02070309020205020404" pitchFamily="49" charset="0"/>
              </a:rPr>
              <a:t>unlock</a:t>
            </a:r>
            <a:endParaRPr lang="fr-CA" sz="1800" dirty="0" smtClean="0">
              <a:latin typeface="Courier New" panose="02070309020205020404" pitchFamily="49" charset="0"/>
              <a:cs typeface="Courier New" panose="02070309020205020404" pitchFamily="49" charset="0"/>
            </a:endParaRPr>
          </a:p>
          <a:p>
            <a:pPr>
              <a:buFont typeface="Arial" charset="0"/>
              <a:buNone/>
              <a:defRPr/>
            </a:pPr>
            <a:endParaRPr lang="fr-CA" altLang="fr-FR" sz="1800" dirty="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789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73A8398-7748-4141-9427-3280BDDCCF3E}" type="slidenum">
              <a:rPr lang="fr-CA" altLang="en-US" sz="1200" b="0" smtClean="0">
                <a:solidFill>
                  <a:srgbClr val="898989"/>
                </a:solidFill>
                <a:cs typeface="Arial" pitchFamily="34" charset="0"/>
              </a:rPr>
              <a:pPr>
                <a:spcBef>
                  <a:spcPct val="0"/>
                </a:spcBef>
                <a:spcAft>
                  <a:spcPct val="0"/>
                </a:spcAft>
                <a:buFontTx/>
                <a:buNone/>
              </a:pPr>
              <a:t>534</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817371660"/>
      </p:ext>
    </p:extLst>
  </p:cSld>
  <p:clrMapOvr>
    <a:masterClrMapping/>
  </p:clrMapOvr>
  <p:timing>
    <p:tnLst>
      <p:par>
        <p:cTn id="1" dur="indefinite" restart="never" nodeType="tmRoot"/>
      </p:par>
    </p:tn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a:t>
            </a:r>
            <a:r>
              <a:rPr lang="fr-CA" dirty="0" err="1" smtClean="0"/>
              <a:t>Lock</a:t>
            </a:r>
            <a:r>
              <a:rPr lang="fr-CA" dirty="0" smtClean="0"/>
              <a:t>”</a:t>
            </a:r>
            <a:endParaRPr lang="fr-CA" dirty="0"/>
          </a:p>
        </p:txBody>
      </p:sp>
      <p:sp>
        <p:nvSpPr>
          <p:cNvPr id="38915" name="Content Placeholder 7"/>
          <p:cNvSpPr>
            <a:spLocks noGrp="1"/>
          </p:cNvSpPr>
          <p:nvPr>
            <p:ph idx="1"/>
          </p:nvPr>
        </p:nvSpPr>
        <p:spPr/>
        <p:txBody>
          <a:bodyPr/>
          <a:lstStyle/>
          <a:p>
            <a:pPr defTabSz="287338"/>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SimpleMonitor {</a:t>
            </a:r>
          </a:p>
          <a:p>
            <a:pPr defTabSz="287338"/>
            <a:r>
              <a:rPr lang="fr-CA" altLang="fr-FR" sz="1400" smtClean="0">
                <a:latin typeface="Courier New" pitchFamily="49" charset="0"/>
                <a:cs typeface="Courier New" pitchFamily="49" charset="0"/>
              </a:rPr>
              <a:t>	private</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final</a:t>
            </a:r>
            <a:r>
              <a:rPr lang="fr-CA" altLang="fr-FR" sz="1400" b="0" smtClean="0">
                <a:latin typeface="Courier New" pitchFamily="49" charset="0"/>
                <a:cs typeface="Courier New" pitchFamily="49" charset="0"/>
              </a:rPr>
              <a:t> Lock lock = </a:t>
            </a:r>
            <a:r>
              <a:rPr lang="fr-CA" altLang="fr-FR" sz="1400" smtClean="0">
                <a:latin typeface="Courier New" pitchFamily="49" charset="0"/>
                <a:cs typeface="Courier New" pitchFamily="49" charset="0"/>
              </a:rPr>
              <a:t>new</a:t>
            </a:r>
            <a:r>
              <a:rPr lang="fr-CA" altLang="fr-FR" sz="1400" b="0" smtClean="0">
                <a:latin typeface="Courier New" pitchFamily="49" charset="0"/>
                <a:cs typeface="Courier New" pitchFamily="49" charset="0"/>
              </a:rPr>
              <a:t> ReentrantLock();</a:t>
            </a:r>
          </a:p>
          <a:p>
            <a:pPr defTabSz="287338"/>
            <a:r>
              <a:rPr lang="fr-CA" altLang="fr-FR" sz="1400" smtClean="0">
                <a:latin typeface="Courier New" pitchFamily="49" charset="0"/>
                <a:cs typeface="Courier New" pitchFamily="49" charset="0"/>
              </a:rPr>
              <a:t>	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void</a:t>
            </a:r>
            <a:r>
              <a:rPr lang="fr-CA" altLang="fr-FR" sz="1400" b="0" smtClean="0">
                <a:latin typeface="Courier New" pitchFamily="49" charset="0"/>
                <a:cs typeface="Courier New" pitchFamily="49" charset="0"/>
              </a:rPr>
              <a:t> testA() {</a:t>
            </a:r>
          </a:p>
          <a:p>
            <a:pPr defTabSz="287338"/>
            <a:r>
              <a:rPr lang="fr-CA" altLang="fr-FR" sz="1400" smtClean="0">
                <a:solidFill>
                  <a:schemeClr val="tx2"/>
                </a:solidFill>
                <a:latin typeface="Courier New" pitchFamily="49" charset="0"/>
                <a:cs typeface="Courier New" pitchFamily="49" charset="0"/>
              </a:rPr>
              <a:t>		lock.lock();</a:t>
            </a:r>
          </a:p>
          <a:p>
            <a:pPr defTabSz="287338"/>
            <a:r>
              <a:rPr lang="fr-CA" altLang="fr-FR" sz="1400" smtClean="0">
                <a:latin typeface="Courier New" pitchFamily="49" charset="0"/>
                <a:cs typeface="Courier New" pitchFamily="49" charset="0"/>
              </a:rPr>
              <a:t>		try</a:t>
            </a:r>
            <a:r>
              <a:rPr lang="fr-CA" altLang="fr-FR" sz="1400" b="0" smtClean="0">
                <a:latin typeface="Courier New" pitchFamily="49" charset="0"/>
                <a:cs typeface="Courier New" pitchFamily="49" charset="0"/>
              </a:rPr>
              <a:t> {</a:t>
            </a:r>
            <a:r>
              <a:rPr lang="fr-CA" altLang="fr-FR" sz="1400" smtClean="0">
                <a:solidFill>
                  <a:srgbClr val="00B050"/>
                </a:solidFill>
                <a:latin typeface="Courier New" pitchFamily="49" charset="0"/>
                <a:cs typeface="Courier New" pitchFamily="49" charset="0"/>
              </a:rPr>
              <a:t>//Some code</a:t>
            </a:r>
            <a:r>
              <a:rPr lang="fr-CA" altLang="fr-FR" sz="1400" b="0" smtClean="0">
                <a:latin typeface="Courier New" pitchFamily="49" charset="0"/>
                <a:cs typeface="Courier New" pitchFamily="49" charset="0"/>
              </a:rPr>
              <a:t>}</a:t>
            </a:r>
          </a:p>
          <a:p>
            <a:pPr defTabSz="287338"/>
            <a:r>
              <a:rPr lang="fr-CA" altLang="fr-FR" sz="1400" smtClean="0">
                <a:latin typeface="Courier New" pitchFamily="49" charset="0"/>
                <a:cs typeface="Courier New" pitchFamily="49" charset="0"/>
              </a:rPr>
              <a:t>		finally</a:t>
            </a:r>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lock.unlock();</a:t>
            </a:r>
            <a:r>
              <a:rPr lang="fr-CA" altLang="fr-FR" sz="1400" b="0" smtClean="0">
                <a:latin typeface="Courier New" pitchFamily="49" charset="0"/>
                <a:cs typeface="Courier New" pitchFamily="49" charset="0"/>
              </a:rPr>
              <a:t>}</a:t>
            </a:r>
          </a:p>
          <a:p>
            <a:pPr defTabSz="287338"/>
            <a:r>
              <a:rPr lang="fr-CA" altLang="fr-FR" sz="1400" b="0" smtClean="0">
                <a:latin typeface="Courier New" pitchFamily="49" charset="0"/>
                <a:cs typeface="Courier New" pitchFamily="49" charset="0"/>
              </a:rPr>
              <a:t>	}</a:t>
            </a:r>
          </a:p>
          <a:p>
            <a:pPr defTabSz="287338"/>
            <a:r>
              <a:rPr lang="fr-CA" altLang="fr-FR" sz="1400" smtClean="0">
                <a:latin typeface="Courier New" pitchFamily="49" charset="0"/>
                <a:cs typeface="Courier New" pitchFamily="49" charset="0"/>
              </a:rPr>
              <a:t>	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testB() {</a:t>
            </a:r>
          </a:p>
          <a:p>
            <a:pPr defTabSz="287338"/>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lock.lock();</a:t>
            </a:r>
          </a:p>
          <a:p>
            <a:pPr defTabSz="287338"/>
            <a:r>
              <a:rPr lang="fr-CA" altLang="fr-FR" sz="1400" smtClean="0">
                <a:latin typeface="Courier New" pitchFamily="49" charset="0"/>
                <a:cs typeface="Courier New" pitchFamily="49" charset="0"/>
              </a:rPr>
              <a:t>		try</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return</a:t>
            </a:r>
            <a:r>
              <a:rPr lang="fr-CA" altLang="fr-FR" sz="1400" b="0" smtClean="0">
                <a:latin typeface="Courier New" pitchFamily="49" charset="0"/>
                <a:cs typeface="Courier New" pitchFamily="49" charset="0"/>
              </a:rPr>
              <a:t> 1;}</a:t>
            </a:r>
          </a:p>
          <a:p>
            <a:pPr defTabSz="287338"/>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finally</a:t>
            </a:r>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lock.unlock();</a:t>
            </a:r>
            <a:r>
              <a:rPr lang="fr-CA" altLang="fr-FR" sz="1400" b="0" smtClean="0">
                <a:latin typeface="Courier New" pitchFamily="49" charset="0"/>
                <a:cs typeface="Courier New" pitchFamily="49" charset="0"/>
              </a:rPr>
              <a:t>}</a:t>
            </a:r>
          </a:p>
          <a:p>
            <a:pPr defTabSz="287338"/>
            <a:r>
              <a:rPr lang="fr-CA" altLang="fr-FR" sz="1400" b="0" smtClean="0">
                <a:latin typeface="Courier New" pitchFamily="49" charset="0"/>
                <a:cs typeface="Courier New" pitchFamily="49" charset="0"/>
              </a:rPr>
              <a:t>	}</a:t>
            </a:r>
          </a:p>
          <a:p>
            <a:pPr defTabSz="287338"/>
            <a:r>
              <a:rPr lang="fr-CA" altLang="fr-FR" sz="1400" b="0" smtClean="0">
                <a:latin typeface="Courier New" pitchFamily="49" charset="0"/>
                <a:cs typeface="Courier New" pitchFamily="49" charset="0"/>
              </a:rPr>
              <a:t>}</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89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A4A7A43-3ABA-45C7-8DC0-06B2FDEEFC9D}" type="slidenum">
              <a:rPr lang="fr-CA" altLang="en-US" sz="1200" b="0" smtClean="0">
                <a:solidFill>
                  <a:srgbClr val="898989"/>
                </a:solidFill>
                <a:cs typeface="Arial" pitchFamily="34" charset="0"/>
              </a:rPr>
              <a:pPr>
                <a:spcBef>
                  <a:spcPct val="0"/>
                </a:spcBef>
                <a:spcAft>
                  <a:spcPct val="0"/>
                </a:spcAft>
                <a:buFontTx/>
                <a:buNone/>
              </a:pPr>
              <a:t>535</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3809034042"/>
      </p:ext>
    </p:extLst>
  </p:cSld>
  <p:clrMapOvr>
    <a:masterClrMapping/>
  </p:clrMapOvr>
  <p:timing>
    <p:tnLst>
      <p:par>
        <p:cTn id="1" dur="indefinite" restart="never" nodeType="tmRoot"/>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normAutofit fontScale="90000"/>
          </a:bodyPr>
          <a:lstStyle/>
          <a:p>
            <a:pPr>
              <a:defRPr/>
            </a:pPr>
            <a:r>
              <a:rPr lang="fr-CA" dirty="0" smtClean="0"/>
              <a:t>Un autre mécanisme pour créer des moniteurs</a:t>
            </a:r>
            <a:endParaRPr lang="fr-CA" dirty="0"/>
          </a:p>
        </p:txBody>
      </p:sp>
      <p:sp>
        <p:nvSpPr>
          <p:cNvPr id="39939" name="Content Placeholder 2"/>
          <p:cNvSpPr>
            <a:spLocks noGrp="1"/>
          </p:cNvSpPr>
          <p:nvPr>
            <p:ph idx="1"/>
          </p:nvPr>
        </p:nvSpPr>
        <p:spPr/>
        <p:txBody>
          <a:bodyPr/>
          <a:lstStyle/>
          <a:p>
            <a:r>
              <a:rPr lang="fr-CA" altLang="fr-FR" smtClean="0"/>
              <a:t>Comment implémenter les conditions?</a:t>
            </a:r>
          </a:p>
          <a:p>
            <a:pPr lvl="1"/>
            <a:r>
              <a:rPr lang="fr-CA" altLang="fr-FR" smtClean="0"/>
              <a:t>Sans pouvoir attendre une condition, les moniteurs seront inutiles…</a:t>
            </a:r>
          </a:p>
          <a:p>
            <a:pPr lvl="2"/>
            <a:r>
              <a:rPr lang="fr-CA" altLang="fr-FR" i="1" smtClean="0"/>
              <a:t>La Coopération n’est pas possible</a:t>
            </a:r>
          </a:p>
          <a:p>
            <a:endParaRPr lang="fr-CA" altLang="fr-FR" i="1" smtClean="0"/>
          </a:p>
          <a:p>
            <a:r>
              <a:rPr lang="fr-CA" altLang="fr-FR" smtClean="0"/>
              <a:t>Il existe une classe spécifique qui a été développée juste pour cet effet: Classe </a:t>
            </a:r>
            <a:r>
              <a:rPr lang="fr-CA" altLang="fr-FR" smtClean="0">
                <a:latin typeface="Courier New" pitchFamily="49" charset="0"/>
                <a:cs typeface="Courier New" pitchFamily="49" charset="0"/>
              </a:rPr>
              <a:t>Condition</a:t>
            </a:r>
            <a:r>
              <a:rPr lang="fr-CA" altLang="fr-FR" smtClean="0"/>
              <a:t> </a:t>
            </a:r>
          </a:p>
          <a:p>
            <a:pPr lvl="1"/>
            <a:r>
              <a:rPr lang="fr-CA" altLang="fr-FR" smtClean="0"/>
              <a:t>On crée un exemple de </a:t>
            </a:r>
            <a:r>
              <a:rPr lang="fr-CA" altLang="fr-FR" b="1" smtClean="0">
                <a:latin typeface="Courier New" pitchFamily="49" charset="0"/>
                <a:cs typeface="Courier New" pitchFamily="49" charset="0"/>
              </a:rPr>
              <a:t>Condition</a:t>
            </a:r>
            <a:r>
              <a:rPr lang="fr-CA" altLang="fr-FR" smtClean="0"/>
              <a:t> en utilisant la méthode </a:t>
            </a:r>
            <a:r>
              <a:rPr lang="fr-CA" altLang="fr-FR" b="1" smtClean="0">
                <a:latin typeface="Courier New" pitchFamily="49" charset="0"/>
                <a:cs typeface="Courier New" pitchFamily="49" charset="0"/>
              </a:rPr>
              <a:t>newCondition() </a:t>
            </a:r>
            <a:r>
              <a:rPr lang="fr-CA" altLang="fr-FR" smtClean="0"/>
              <a:t>définie dans l’interface </a:t>
            </a:r>
            <a:r>
              <a:rPr lang="fr-CA" altLang="fr-FR" b="1" smtClean="0">
                <a:latin typeface="Courier New" pitchFamily="49" charset="0"/>
                <a:cs typeface="Courier New" pitchFamily="49" charset="0"/>
              </a:rPr>
              <a:t>Lock</a:t>
            </a:r>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399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9D716D2-55C4-4C59-9A3F-844F7DA4C227}" type="slidenum">
              <a:rPr lang="fr-CA" altLang="en-US" sz="1200" b="0" smtClean="0">
                <a:solidFill>
                  <a:srgbClr val="898989"/>
                </a:solidFill>
                <a:cs typeface="Arial" pitchFamily="34" charset="0"/>
              </a:rPr>
              <a:pPr>
                <a:spcBef>
                  <a:spcPct val="0"/>
                </a:spcBef>
                <a:spcAft>
                  <a:spcPct val="0"/>
                </a:spcAft>
                <a:buFontTx/>
                <a:buNone/>
              </a:pPr>
              <a:t>536</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656081661"/>
      </p:ext>
    </p:extLst>
  </p:cSld>
  <p:clrMapOvr>
    <a:masterClrMapping/>
  </p:clrMapOvr>
  <p:timing>
    <p:tnLst>
      <p:par>
        <p:cTn id="1" dur="indefinite" restart="never" nodeType="tmRoot"/>
      </p:par>
    </p:tn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de moniteur tampon (encore)</a:t>
            </a:r>
            <a:endParaRPr lang="fr-CA" dirty="0"/>
          </a:p>
        </p:txBody>
      </p:sp>
      <p:sp>
        <p:nvSpPr>
          <p:cNvPr id="3" name="Content Placeholder 2"/>
          <p:cNvSpPr>
            <a:spLocks noGrp="1"/>
          </p:cNvSpPr>
          <p:nvPr>
            <p:ph idx="1"/>
          </p:nvPr>
        </p:nvSpPr>
        <p:spPr/>
        <p:txBody>
          <a:bodyPr/>
          <a:lstStyle/>
          <a:p>
            <a:pPr defTabSz="358775"/>
            <a:r>
              <a:rPr lang="fr-CA" altLang="fr-FR" sz="1200" smtClean="0">
                <a:solidFill>
                  <a:srgbClr val="000000"/>
                </a:solidFill>
                <a:latin typeface="Courier New" pitchFamily="49" charset="0"/>
                <a:cs typeface="Courier New" pitchFamily="49" charset="0"/>
              </a:rPr>
              <a:t>public class BufferMonitor {</a:t>
            </a:r>
          </a:p>
          <a:p>
            <a:pPr defTabSz="358775"/>
            <a:endParaRPr lang="fr-CA" altLang="fr-FR" sz="1200" smtClean="0">
              <a:solidFill>
                <a:srgbClr val="000000"/>
              </a:solidFill>
              <a:latin typeface="Courier New" pitchFamily="49" charset="0"/>
              <a:cs typeface="Courier New" pitchFamily="49" charset="0"/>
            </a:endParaRPr>
          </a:p>
          <a:p>
            <a:pPr defTabSz="358775"/>
            <a:r>
              <a:rPr lang="fr-CA" altLang="fr-FR" sz="1200" smtClean="0">
                <a:solidFill>
                  <a:srgbClr val="000000"/>
                </a:solidFill>
                <a:latin typeface="Courier New" pitchFamily="49" charset="0"/>
                <a:cs typeface="Courier New" pitchFamily="49" charset="0"/>
              </a:rPr>
              <a:t>	int</a:t>
            </a:r>
            <a:r>
              <a:rPr lang="fr-CA" altLang="fr-FR" sz="1200" b="0" smtClean="0">
                <a:solidFill>
                  <a:srgbClr val="000000"/>
                </a:solidFill>
                <a:latin typeface="Courier New" pitchFamily="49" charset="0"/>
                <a:cs typeface="Courier New" pitchFamily="49" charset="0"/>
              </a:rPr>
              <a:t> [] buffer = </a:t>
            </a:r>
            <a:r>
              <a:rPr lang="fr-CA" altLang="fr-FR" sz="1200" smtClean="0">
                <a:solidFill>
                  <a:srgbClr val="000000"/>
                </a:solidFill>
                <a:latin typeface="Courier New" pitchFamily="49" charset="0"/>
                <a:cs typeface="Courier New" pitchFamily="49" charset="0"/>
              </a:rPr>
              <a:t>new</a:t>
            </a:r>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int</a:t>
            </a:r>
            <a:r>
              <a:rPr lang="fr-CA" altLang="fr-FR" sz="1200" b="0" smtClean="0">
                <a:solidFill>
                  <a:srgbClr val="000000"/>
                </a:solidFill>
                <a:latin typeface="Courier New" pitchFamily="49" charset="0"/>
                <a:cs typeface="Courier New" pitchFamily="49" charset="0"/>
              </a:rPr>
              <a:t> [100];</a:t>
            </a:r>
          </a:p>
          <a:p>
            <a:pPr defTabSz="358775"/>
            <a:r>
              <a:rPr lang="fr-CA" altLang="fr-FR" sz="1200" smtClean="0">
                <a:solidFill>
                  <a:srgbClr val="000000"/>
                </a:solidFill>
                <a:latin typeface="Courier New" pitchFamily="49" charset="0"/>
                <a:cs typeface="Courier New" pitchFamily="49" charset="0"/>
              </a:rPr>
              <a:t>	int</a:t>
            </a:r>
            <a:r>
              <a:rPr lang="fr-CA" altLang="fr-FR" sz="1200" b="0" smtClean="0">
                <a:solidFill>
                  <a:srgbClr val="000000"/>
                </a:solidFill>
                <a:latin typeface="Courier New" pitchFamily="49" charset="0"/>
                <a:cs typeface="Courier New" pitchFamily="49" charset="0"/>
              </a:rPr>
              <a:t> next_in = 0, next_out = 0, filled = 0;</a:t>
            </a:r>
          </a:p>
          <a:p>
            <a:pPr defTabSz="358775"/>
            <a:r>
              <a:rPr lang="fr-CA" altLang="fr-FR" sz="1200" b="0" smtClean="0">
                <a:latin typeface="Courier New" pitchFamily="49" charset="0"/>
                <a:cs typeface="Courier New" pitchFamily="49" charset="0"/>
              </a:rPr>
              <a:t>	</a:t>
            </a:r>
          </a:p>
          <a:p>
            <a:pPr defTabSz="358775"/>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private</a:t>
            </a:r>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final</a:t>
            </a:r>
            <a:r>
              <a:rPr lang="fr-CA" altLang="fr-FR" sz="1200" b="0" smtClean="0">
                <a:latin typeface="Courier New" pitchFamily="49" charset="0"/>
                <a:cs typeface="Courier New" pitchFamily="49" charset="0"/>
              </a:rPr>
              <a:t> </a:t>
            </a:r>
            <a:r>
              <a:rPr lang="fr-CA" altLang="fr-FR" sz="1200" smtClean="0">
                <a:solidFill>
                  <a:schemeClr val="tx2"/>
                </a:solidFill>
                <a:latin typeface="Courier New" pitchFamily="49" charset="0"/>
                <a:cs typeface="Courier New" pitchFamily="49" charset="0"/>
              </a:rPr>
              <a:t>Lock</a:t>
            </a:r>
            <a:r>
              <a:rPr lang="fr-CA" altLang="fr-FR" sz="1200" b="0" smtClean="0">
                <a:latin typeface="Courier New" pitchFamily="49" charset="0"/>
                <a:cs typeface="Courier New" pitchFamily="49" charset="0"/>
              </a:rPr>
              <a:t> lock = new ReentrantLock();</a:t>
            </a:r>
          </a:p>
          <a:p>
            <a:pPr defTabSz="358775"/>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private</a:t>
            </a:r>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final</a:t>
            </a:r>
            <a:r>
              <a:rPr lang="fr-CA" altLang="fr-FR" sz="1200" b="0" smtClean="0">
                <a:latin typeface="Courier New" pitchFamily="49" charset="0"/>
                <a:cs typeface="Courier New" pitchFamily="49" charset="0"/>
              </a:rPr>
              <a:t> </a:t>
            </a:r>
            <a:r>
              <a:rPr lang="fr-CA" altLang="fr-FR" sz="1200" smtClean="0">
                <a:solidFill>
                  <a:schemeClr val="tx2"/>
                </a:solidFill>
                <a:latin typeface="Courier New" pitchFamily="49" charset="0"/>
                <a:cs typeface="Courier New" pitchFamily="49" charset="0"/>
              </a:rPr>
              <a:t>Condition</a:t>
            </a:r>
            <a:r>
              <a:rPr lang="fr-CA" altLang="fr-FR" sz="1200" b="0" smtClean="0">
                <a:latin typeface="Courier New" pitchFamily="49" charset="0"/>
                <a:cs typeface="Courier New" pitchFamily="49" charset="0"/>
              </a:rPr>
              <a:t> notFull = lock</a:t>
            </a:r>
            <a:r>
              <a:rPr lang="fr-CA" altLang="fr-FR" sz="1200" smtClean="0">
                <a:solidFill>
                  <a:schemeClr val="tx2"/>
                </a:solidFill>
                <a:latin typeface="Courier New" pitchFamily="49" charset="0"/>
                <a:cs typeface="Courier New" pitchFamily="49" charset="0"/>
              </a:rPr>
              <a:t>.newCondition()</a:t>
            </a:r>
            <a:r>
              <a:rPr lang="fr-CA" altLang="fr-FR" sz="1200" b="0" smtClean="0">
                <a:latin typeface="Courier New" pitchFamily="49" charset="0"/>
                <a:cs typeface="Courier New" pitchFamily="49" charset="0"/>
              </a:rPr>
              <a:t>;</a:t>
            </a:r>
          </a:p>
          <a:p>
            <a:pPr defTabSz="358775"/>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private</a:t>
            </a:r>
            <a:r>
              <a:rPr lang="fr-CA" altLang="fr-FR" sz="1200" b="0" smtClean="0">
                <a:latin typeface="Courier New" pitchFamily="49" charset="0"/>
                <a:cs typeface="Courier New" pitchFamily="49" charset="0"/>
              </a:rPr>
              <a:t> </a:t>
            </a:r>
            <a:r>
              <a:rPr lang="fr-CA" altLang="fr-FR" sz="1200" smtClean="0">
                <a:latin typeface="Courier New" pitchFamily="49" charset="0"/>
                <a:cs typeface="Courier New" pitchFamily="49" charset="0"/>
              </a:rPr>
              <a:t>final</a:t>
            </a:r>
            <a:r>
              <a:rPr lang="fr-CA" altLang="fr-FR" sz="1200" b="0" smtClean="0">
                <a:latin typeface="Courier New" pitchFamily="49" charset="0"/>
                <a:cs typeface="Courier New" pitchFamily="49" charset="0"/>
              </a:rPr>
              <a:t> </a:t>
            </a:r>
            <a:r>
              <a:rPr lang="fr-CA" altLang="fr-FR" sz="1200" smtClean="0">
                <a:solidFill>
                  <a:schemeClr val="tx2"/>
                </a:solidFill>
                <a:latin typeface="Courier New" pitchFamily="49" charset="0"/>
                <a:cs typeface="Courier New" pitchFamily="49" charset="0"/>
              </a:rPr>
              <a:t>Condition</a:t>
            </a:r>
            <a:r>
              <a:rPr lang="fr-CA" altLang="fr-FR" sz="1200" b="0" smtClean="0">
                <a:latin typeface="Courier New" pitchFamily="49" charset="0"/>
                <a:cs typeface="Courier New" pitchFamily="49" charset="0"/>
              </a:rPr>
              <a:t> notEmpty = lock.</a:t>
            </a:r>
            <a:r>
              <a:rPr lang="fr-CA" altLang="fr-FR" sz="1200" smtClean="0">
                <a:solidFill>
                  <a:schemeClr val="tx2"/>
                </a:solidFill>
                <a:latin typeface="Courier New" pitchFamily="49" charset="0"/>
                <a:cs typeface="Courier New" pitchFamily="49" charset="0"/>
              </a:rPr>
              <a:t>newCondition();</a:t>
            </a:r>
          </a:p>
          <a:p>
            <a:pPr defTabSz="358775"/>
            <a:r>
              <a:rPr lang="fr-CA" altLang="fr-FR" sz="1200" smtClean="0">
                <a:solidFill>
                  <a:srgbClr val="000000"/>
                </a:solidFill>
                <a:latin typeface="Courier New" pitchFamily="49" charset="0"/>
                <a:cs typeface="Courier New" pitchFamily="49" charset="0"/>
              </a:rPr>
              <a:t>	</a:t>
            </a:r>
          </a:p>
          <a:p>
            <a:pPr defTabSz="358775"/>
            <a:r>
              <a:rPr lang="fr-CA" altLang="fr-FR" sz="1200" smtClean="0">
                <a:solidFill>
                  <a:srgbClr val="000000"/>
                </a:solidFill>
                <a:latin typeface="Courier New" pitchFamily="49" charset="0"/>
                <a:cs typeface="Courier New" pitchFamily="49" charset="0"/>
              </a:rPr>
              <a:t>	</a:t>
            </a:r>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09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289A6D2-309E-4D89-B8F6-B399A4ECBC38}" type="slidenum">
              <a:rPr lang="fr-CA" altLang="en-US" sz="1200" b="0" smtClean="0">
                <a:solidFill>
                  <a:srgbClr val="898989"/>
                </a:solidFill>
                <a:cs typeface="Arial" pitchFamily="34" charset="0"/>
              </a:rPr>
              <a:pPr>
                <a:spcBef>
                  <a:spcPct val="0"/>
                </a:spcBef>
                <a:spcAft>
                  <a:spcPct val="0"/>
                </a:spcAft>
                <a:buFontTx/>
                <a:buNone/>
              </a:pPr>
              <a:t>537</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2767665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5" end="5"/>
                                            </p:txEl>
                                          </p:spTgt>
                                        </p:tgtEl>
                                        <p:attrNameLst>
                                          <p:attrName>style.visibility</p:attrName>
                                        </p:attrNameLst>
                                      </p:cBhvr>
                                      <p:to>
                                        <p:strVal val="visible"/>
                                      </p:to>
                                    </p:set>
                                    <p:animEffect transition="in" filter="fade">
                                      <p:cBhvr>
                                        <p:cTn id="7" dur="500"/>
                                        <p:tgtEl>
                                          <p:spTgt spid="3">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6" end="6"/>
                                            </p:txEl>
                                          </p:spTgt>
                                        </p:tgtEl>
                                        <p:attrNameLst>
                                          <p:attrName>style.visibility</p:attrName>
                                        </p:attrNameLst>
                                      </p:cBhvr>
                                      <p:to>
                                        <p:strVal val="visible"/>
                                      </p:to>
                                    </p:set>
                                    <p:animEffect transition="in" filter="fade">
                                      <p:cBhvr>
                                        <p:cTn id="10" dur="500"/>
                                        <p:tgtEl>
                                          <p:spTgt spid="3">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7" end="7"/>
                                            </p:txEl>
                                          </p:spTgt>
                                        </p:tgtEl>
                                        <p:attrNameLst>
                                          <p:attrName>style.visibility</p:attrName>
                                        </p:attrNameLst>
                                      </p:cBhvr>
                                      <p:to>
                                        <p:strVal val="visible"/>
                                      </p:to>
                                    </p:set>
                                    <p:animEffect transition="in" filter="fade">
                                      <p:cBhvr>
                                        <p:cTn id="13" dur="500"/>
                                        <p:tgtEl>
                                          <p:spTgt spid="3">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de moniteur tampon (encore)</a:t>
            </a:r>
            <a:endParaRPr lang="fr-CA" dirty="0"/>
          </a:p>
        </p:txBody>
      </p:sp>
      <p:sp>
        <p:nvSpPr>
          <p:cNvPr id="41987" name="Content Placeholder 2"/>
          <p:cNvSpPr>
            <a:spLocks noGrp="1"/>
          </p:cNvSpPr>
          <p:nvPr>
            <p:ph idx="1"/>
          </p:nvPr>
        </p:nvSpPr>
        <p:spPr/>
        <p:txBody>
          <a:bodyPr/>
          <a:lstStyle/>
          <a:p>
            <a:pPr defTabSz="358775"/>
            <a:r>
              <a:rPr lang="fr-CA" altLang="fr-FR" sz="1200" smtClean="0">
                <a:solidFill>
                  <a:srgbClr val="000000"/>
                </a:solidFill>
                <a:latin typeface="Courier New" pitchFamily="49" charset="0"/>
                <a:cs typeface="Courier New" pitchFamily="49" charset="0"/>
              </a:rPr>
              <a:t>	public void</a:t>
            </a:r>
            <a:r>
              <a:rPr lang="fr-CA" altLang="fr-FR" sz="1200" b="0" smtClean="0">
                <a:solidFill>
                  <a:srgbClr val="000000"/>
                </a:solidFill>
                <a:latin typeface="Courier New" pitchFamily="49" charset="0"/>
                <a:cs typeface="Courier New" pitchFamily="49" charset="0"/>
              </a:rPr>
              <a:t> deposit (</a:t>
            </a:r>
            <a:r>
              <a:rPr lang="fr-CA" altLang="fr-FR" sz="1200" smtClean="0">
                <a:solidFill>
                  <a:srgbClr val="000000"/>
                </a:solidFill>
                <a:latin typeface="Courier New" pitchFamily="49" charset="0"/>
                <a:cs typeface="Courier New" pitchFamily="49" charset="0"/>
              </a:rPr>
              <a:t>int</a:t>
            </a:r>
            <a:r>
              <a:rPr lang="fr-CA" altLang="fr-FR" sz="1200" b="0" smtClean="0">
                <a:solidFill>
                  <a:srgbClr val="000000"/>
                </a:solidFill>
                <a:latin typeface="Courier New" pitchFamily="49" charset="0"/>
                <a:cs typeface="Courier New" pitchFamily="49" charset="0"/>
              </a:rPr>
              <a:t> item )</a:t>
            </a:r>
            <a:r>
              <a:rPr lang="fr-CA" altLang="fr-FR" sz="1200" smtClean="0">
                <a:solidFill>
                  <a:srgbClr val="000000"/>
                </a:solidFill>
                <a:latin typeface="Courier New" pitchFamily="49" charset="0"/>
                <a:cs typeface="Courier New" pitchFamily="49" charset="0"/>
              </a:rPr>
              <a:t> throws</a:t>
            </a:r>
            <a:r>
              <a:rPr lang="fr-CA" altLang="fr-FR" sz="1200" smtClean="0">
                <a:solidFill>
                  <a:srgbClr val="000000"/>
                </a:solidFill>
              </a:rPr>
              <a:t> </a:t>
            </a:r>
            <a:r>
              <a:rPr lang="fr-CA" altLang="fr-FR" sz="1200" b="0" smtClean="0">
                <a:solidFill>
                  <a:srgbClr val="000000"/>
                </a:solidFill>
                <a:latin typeface="Courier New" pitchFamily="49" charset="0"/>
                <a:cs typeface="Courier New" pitchFamily="49" charset="0"/>
              </a:rPr>
              <a:t>InterruptedException{</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D1282E"/>
                </a:solidFill>
                <a:latin typeface="Courier New" pitchFamily="49" charset="0"/>
                <a:cs typeface="Courier New" pitchFamily="49" charset="0"/>
              </a:rPr>
              <a:t>lock.lock(); </a:t>
            </a:r>
            <a:r>
              <a:rPr lang="fr-CA" altLang="fr-FR" sz="1200" smtClean="0">
                <a:solidFill>
                  <a:srgbClr val="00B050"/>
                </a:solidFill>
                <a:latin typeface="Courier New" pitchFamily="49" charset="0"/>
                <a:cs typeface="Courier New" pitchFamily="49" charset="0"/>
              </a:rPr>
              <a:t>// Lock to ensure mutually exclusive access</a:t>
            </a:r>
          </a:p>
          <a:p>
            <a:pPr defTabSz="358775"/>
            <a:r>
              <a:rPr lang="fr-CA" altLang="fr-FR" sz="1200" smtClean="0">
                <a:solidFill>
                  <a:srgbClr val="000000"/>
                </a:solidFill>
                <a:latin typeface="Courier New" pitchFamily="49" charset="0"/>
                <a:cs typeface="Courier New" pitchFamily="49" charset="0"/>
              </a:rPr>
              <a:t>		try{</a:t>
            </a:r>
          </a:p>
          <a:p>
            <a:pPr defTabSz="358775"/>
            <a:r>
              <a:rPr lang="fr-CA" altLang="fr-FR" sz="1200" smtClean="0">
                <a:solidFill>
                  <a:srgbClr val="000000"/>
                </a:solidFill>
                <a:latin typeface="Courier New" pitchFamily="49" charset="0"/>
                <a:cs typeface="Courier New" pitchFamily="49" charset="0"/>
              </a:rPr>
              <a:t>			while</a:t>
            </a:r>
            <a:r>
              <a:rPr lang="fr-CA" altLang="fr-FR" sz="1200" b="0" smtClean="0">
                <a:solidFill>
                  <a:srgbClr val="000000"/>
                </a:solidFill>
                <a:latin typeface="Courier New" pitchFamily="49" charset="0"/>
                <a:cs typeface="Courier New" pitchFamily="49" charset="0"/>
              </a:rPr>
              <a:t> (buffer.length == filled){</a:t>
            </a:r>
            <a:endParaRPr lang="fr-CA" altLang="fr-FR" sz="120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D1282E"/>
                </a:solidFill>
                <a:latin typeface="Courier New" pitchFamily="49" charset="0"/>
                <a:cs typeface="Courier New" pitchFamily="49" charset="0"/>
              </a:rPr>
              <a:t>notFull.await(); </a:t>
            </a:r>
            <a:r>
              <a:rPr lang="fr-CA" altLang="fr-FR" sz="1200" smtClean="0">
                <a:solidFill>
                  <a:srgbClr val="00B050"/>
                </a:solidFill>
                <a:latin typeface="Courier New" pitchFamily="49" charset="0"/>
                <a:cs typeface="Courier New" pitchFamily="49" charset="0"/>
              </a:rPr>
              <a:t>// blocks thread (wait on condition)</a:t>
            </a:r>
            <a:r>
              <a:rPr lang="fr-CA" altLang="fr-FR" sz="1200" b="0" smtClean="0">
                <a:solidFill>
                  <a:srgbClr val="000000"/>
                </a:solidFill>
                <a:latin typeface="Courier New" pitchFamily="49" charset="0"/>
                <a:cs typeface="Courier New" pitchFamily="49" charset="0"/>
              </a:rPr>
              <a:t>	</a:t>
            </a:r>
          </a:p>
          <a:p>
            <a:pPr defTabSz="358775"/>
            <a:r>
              <a:rPr lang="fr-CA" altLang="fr-FR" sz="1200" b="0" smtClean="0">
                <a:solidFill>
                  <a:srgbClr val="000000"/>
                </a:solidFill>
                <a:latin typeface="Courier New" pitchFamily="49" charset="0"/>
                <a:cs typeface="Courier New" pitchFamily="49" charset="0"/>
              </a:rPr>
              <a:t>			}</a:t>
            </a:r>
          </a:p>
          <a:p>
            <a:pPr defTabSz="358775"/>
            <a:r>
              <a:rPr lang="fr-CA" altLang="fr-FR" sz="1200" b="0" smtClean="0">
                <a:solidFill>
                  <a:srgbClr val="000000"/>
                </a:solidFill>
                <a:latin typeface="Courier New" pitchFamily="49" charset="0"/>
                <a:cs typeface="Courier New" pitchFamily="49" charset="0"/>
              </a:rPr>
              <a:t>			buffer[next_in] = item;</a:t>
            </a:r>
          </a:p>
          <a:p>
            <a:pPr defTabSz="358775"/>
            <a:r>
              <a:rPr lang="fr-CA" altLang="fr-FR" sz="1200" b="0" smtClean="0">
                <a:solidFill>
                  <a:srgbClr val="000000"/>
                </a:solidFill>
                <a:latin typeface="Courier New" pitchFamily="49" charset="0"/>
                <a:cs typeface="Courier New" pitchFamily="49" charset="0"/>
              </a:rPr>
              <a:t>			next_in = (next_in + 1) % buffer.length;</a:t>
            </a:r>
          </a:p>
          <a:p>
            <a:pPr defTabSz="358775"/>
            <a:r>
              <a:rPr lang="fr-CA" altLang="fr-FR" sz="1200" b="0" smtClean="0">
                <a:solidFill>
                  <a:srgbClr val="000000"/>
                </a:solidFill>
                <a:latin typeface="Courier New" pitchFamily="49" charset="0"/>
                <a:cs typeface="Courier New" pitchFamily="49" charset="0"/>
              </a:rPr>
              <a:t>			filled++;</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D1282E"/>
                </a:solidFill>
                <a:latin typeface="Courier New" pitchFamily="49" charset="0"/>
                <a:cs typeface="Courier New" pitchFamily="49" charset="0"/>
              </a:rPr>
              <a:t>notEmpty.signal(); </a:t>
            </a:r>
            <a:r>
              <a:rPr lang="fr-CA" altLang="fr-FR" sz="1200" smtClean="0">
                <a:solidFill>
                  <a:srgbClr val="00B050"/>
                </a:solidFill>
                <a:latin typeface="Courier New" pitchFamily="49" charset="0"/>
                <a:cs typeface="Courier New" pitchFamily="49" charset="0"/>
              </a:rPr>
              <a:t>// signal thread waiting on the empty condition</a:t>
            </a:r>
            <a:endParaRPr lang="fr-CA" altLang="fr-FR" sz="1200" b="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a:t>
            </a:r>
          </a:p>
          <a:p>
            <a:pPr defTabSz="358775"/>
            <a:r>
              <a:rPr lang="fr-CA" altLang="fr-FR" sz="1200" smtClean="0">
                <a:solidFill>
                  <a:srgbClr val="000000"/>
                </a:solidFill>
                <a:latin typeface="Courier New" pitchFamily="49" charset="0"/>
                <a:cs typeface="Courier New" pitchFamily="49" charset="0"/>
              </a:rPr>
              <a:t>		finally{</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D1282E"/>
                </a:solidFill>
                <a:latin typeface="Courier New" pitchFamily="49" charset="0"/>
                <a:cs typeface="Courier New" pitchFamily="49" charset="0"/>
              </a:rPr>
              <a:t>lock.unlock();</a:t>
            </a:r>
            <a:r>
              <a:rPr lang="fr-CA" altLang="fr-FR" sz="1200" smtClean="0">
                <a:solidFill>
                  <a:srgbClr val="00B050"/>
                </a:solidFill>
                <a:latin typeface="Courier New" pitchFamily="49" charset="0"/>
                <a:cs typeface="Courier New" pitchFamily="49" charset="0"/>
              </a:rPr>
              <a:t>// Whenever you lock, you must unlock</a:t>
            </a:r>
          </a:p>
          <a:p>
            <a:pPr defTabSz="358775"/>
            <a:r>
              <a:rPr lang="fr-CA" altLang="fr-FR" sz="1200" b="0" smtClean="0">
                <a:solidFill>
                  <a:srgbClr val="000000"/>
                </a:solidFill>
                <a:latin typeface="Courier New" pitchFamily="49" charset="0"/>
                <a:cs typeface="Courier New" pitchFamily="49" charset="0"/>
              </a:rPr>
              <a:t>		}</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	</a:t>
            </a:r>
          </a:p>
          <a:p>
            <a:pPr defTabSz="358775"/>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19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7EFF95D-9E87-4777-A621-CFFEA72F8DDB}" type="slidenum">
              <a:rPr lang="fr-CA" altLang="en-US" sz="1200" b="0" smtClean="0">
                <a:solidFill>
                  <a:srgbClr val="898989"/>
                </a:solidFill>
                <a:cs typeface="Arial" pitchFamily="34" charset="0"/>
              </a:rPr>
              <a:pPr>
                <a:spcBef>
                  <a:spcPct val="0"/>
                </a:spcBef>
                <a:spcAft>
                  <a:spcPct val="0"/>
                </a:spcAft>
                <a:buFontTx/>
                <a:buNone/>
              </a:pPr>
              <a:t>538</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688100606"/>
      </p:ext>
    </p:extLst>
  </p:cSld>
  <p:clrMapOvr>
    <a:masterClrMapping/>
  </p:clrMapOvr>
  <p:timing>
    <p:tnLst>
      <p:par>
        <p:cTn id="1" dur="indefinite" restart="never" nodeType="tmRoot"/>
      </p:par>
    </p:tn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de moniteur tampon (encore)</a:t>
            </a:r>
            <a:endParaRPr lang="fr-CA" dirty="0"/>
          </a:p>
        </p:txBody>
      </p:sp>
      <p:sp>
        <p:nvSpPr>
          <p:cNvPr id="43011" name="Content Placeholder 2"/>
          <p:cNvSpPr>
            <a:spLocks noGrp="1"/>
          </p:cNvSpPr>
          <p:nvPr>
            <p:ph idx="1"/>
          </p:nvPr>
        </p:nvSpPr>
        <p:spPr/>
        <p:txBody>
          <a:bodyPr/>
          <a:lstStyle/>
          <a:p>
            <a:pPr defTabSz="358775"/>
            <a:r>
              <a:rPr lang="fr-CA" altLang="fr-FR" sz="1200" smtClean="0">
                <a:solidFill>
                  <a:srgbClr val="000000"/>
                </a:solidFill>
                <a:latin typeface="Courier New" pitchFamily="49" charset="0"/>
                <a:cs typeface="Courier New" pitchFamily="49" charset="0"/>
              </a:rPr>
              <a:t>	public void</a:t>
            </a:r>
            <a:r>
              <a:rPr lang="fr-CA" altLang="fr-FR" sz="1200" b="0" smtClean="0">
                <a:solidFill>
                  <a:srgbClr val="000000"/>
                </a:solidFill>
                <a:latin typeface="Courier New" pitchFamily="49" charset="0"/>
                <a:cs typeface="Courier New" pitchFamily="49" charset="0"/>
              </a:rPr>
              <a:t> fetch ()</a:t>
            </a:r>
            <a:r>
              <a:rPr lang="fr-CA" altLang="fr-FR" sz="1200" smtClean="0">
                <a:solidFill>
                  <a:srgbClr val="000000"/>
                </a:solidFill>
                <a:latin typeface="Courier New" pitchFamily="49" charset="0"/>
                <a:cs typeface="Courier New" pitchFamily="49" charset="0"/>
              </a:rPr>
              <a:t> throws</a:t>
            </a:r>
            <a:r>
              <a:rPr lang="fr-CA" altLang="fr-FR" sz="1200" smtClean="0">
                <a:solidFill>
                  <a:srgbClr val="000000"/>
                </a:solidFill>
              </a:rPr>
              <a:t> </a:t>
            </a:r>
            <a:r>
              <a:rPr lang="fr-CA" altLang="fr-FR" sz="1200" b="0" smtClean="0">
                <a:solidFill>
                  <a:srgbClr val="000000"/>
                </a:solidFill>
                <a:latin typeface="Courier New" pitchFamily="49" charset="0"/>
                <a:cs typeface="Courier New" pitchFamily="49" charset="0"/>
              </a:rPr>
              <a:t>InterruptedException{</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D1282E"/>
                </a:solidFill>
                <a:latin typeface="Courier New" pitchFamily="49" charset="0"/>
                <a:cs typeface="Courier New" pitchFamily="49" charset="0"/>
              </a:rPr>
              <a:t>lock.lock(); </a:t>
            </a:r>
            <a:r>
              <a:rPr lang="fr-CA" altLang="fr-FR" sz="1200" smtClean="0">
                <a:solidFill>
                  <a:srgbClr val="00B050"/>
                </a:solidFill>
                <a:latin typeface="Courier New" pitchFamily="49" charset="0"/>
                <a:cs typeface="Courier New" pitchFamily="49" charset="0"/>
              </a:rPr>
              <a:t>// Lock to ensure mutually exclusive access</a:t>
            </a:r>
          </a:p>
          <a:p>
            <a:pPr defTabSz="358775"/>
            <a:r>
              <a:rPr lang="fr-CA" altLang="fr-FR" sz="1200" smtClean="0">
                <a:solidFill>
                  <a:srgbClr val="000000"/>
                </a:solidFill>
                <a:latin typeface="Courier New" pitchFamily="49" charset="0"/>
                <a:cs typeface="Courier New" pitchFamily="49" charset="0"/>
              </a:rPr>
              <a:t>		try{</a:t>
            </a:r>
          </a:p>
          <a:p>
            <a:pPr defTabSz="358775"/>
            <a:r>
              <a:rPr lang="fr-CA" altLang="fr-FR" sz="1200" smtClean="0">
                <a:solidFill>
                  <a:srgbClr val="000000"/>
                </a:solidFill>
                <a:latin typeface="Courier New" pitchFamily="49" charset="0"/>
                <a:cs typeface="Courier New" pitchFamily="49" charset="0"/>
              </a:rPr>
              <a:t>			while</a:t>
            </a:r>
            <a:r>
              <a:rPr lang="fr-CA" altLang="fr-FR" sz="1200" b="0" smtClean="0">
                <a:solidFill>
                  <a:srgbClr val="000000"/>
                </a:solidFill>
                <a:latin typeface="Courier New" pitchFamily="49" charset="0"/>
                <a:cs typeface="Courier New" pitchFamily="49" charset="0"/>
              </a:rPr>
              <a:t> (filled == 0){</a:t>
            </a:r>
            <a:endParaRPr lang="fr-CA" altLang="fr-FR" sz="120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D1282E"/>
                </a:solidFill>
                <a:latin typeface="Courier New" pitchFamily="49" charset="0"/>
                <a:cs typeface="Courier New" pitchFamily="49" charset="0"/>
              </a:rPr>
              <a:t>notEmpty.await(); </a:t>
            </a:r>
            <a:r>
              <a:rPr lang="fr-CA" altLang="fr-FR" sz="1200" smtClean="0">
                <a:solidFill>
                  <a:srgbClr val="00B050"/>
                </a:solidFill>
                <a:latin typeface="Courier New" pitchFamily="49" charset="0"/>
                <a:cs typeface="Courier New" pitchFamily="49" charset="0"/>
              </a:rPr>
              <a:t>// blocks thread (wait on condition)</a:t>
            </a:r>
            <a:r>
              <a:rPr lang="fr-CA" altLang="fr-FR" sz="1200" b="0" smtClean="0">
                <a:solidFill>
                  <a:srgbClr val="000000"/>
                </a:solidFill>
                <a:latin typeface="Courier New" pitchFamily="49" charset="0"/>
                <a:cs typeface="Courier New" pitchFamily="49" charset="0"/>
              </a:rPr>
              <a:t>	</a:t>
            </a:r>
          </a:p>
          <a:p>
            <a:pPr defTabSz="358775"/>
            <a:r>
              <a:rPr lang="fr-CA" altLang="fr-FR" sz="1200" b="0" smtClean="0">
                <a:solidFill>
                  <a:srgbClr val="000000"/>
                </a:solidFill>
                <a:latin typeface="Courier New" pitchFamily="49" charset="0"/>
                <a:cs typeface="Courier New" pitchFamily="49" charset="0"/>
              </a:rPr>
              <a:t>			}</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int</a:t>
            </a:r>
            <a:r>
              <a:rPr lang="fr-CA" altLang="fr-FR" sz="1200" b="0" smtClean="0">
                <a:solidFill>
                  <a:srgbClr val="000000"/>
                </a:solidFill>
                <a:latin typeface="Courier New" pitchFamily="49" charset="0"/>
                <a:cs typeface="Courier New" pitchFamily="49" charset="0"/>
              </a:rPr>
              <a:t> item = buffer[next_out];</a:t>
            </a:r>
          </a:p>
          <a:p>
            <a:pPr defTabSz="358775"/>
            <a:r>
              <a:rPr lang="fr-CA" altLang="fr-FR" sz="1200" b="0" smtClean="0">
                <a:solidFill>
                  <a:srgbClr val="000000"/>
                </a:solidFill>
                <a:latin typeface="Courier New" pitchFamily="49" charset="0"/>
                <a:cs typeface="Courier New" pitchFamily="49" charset="0"/>
              </a:rPr>
              <a:t>			next_out = (next_out + 1) % buffer.length;</a:t>
            </a:r>
          </a:p>
          <a:p>
            <a:pPr defTabSz="358775"/>
            <a:r>
              <a:rPr lang="fr-CA" altLang="fr-FR" sz="1200" b="0" smtClean="0">
                <a:solidFill>
                  <a:srgbClr val="000000"/>
                </a:solidFill>
                <a:latin typeface="Courier New" pitchFamily="49" charset="0"/>
                <a:cs typeface="Courier New" pitchFamily="49" charset="0"/>
              </a:rPr>
              <a:t>			filled--;</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D1282E"/>
                </a:solidFill>
                <a:latin typeface="Courier New" pitchFamily="49" charset="0"/>
                <a:cs typeface="Courier New" pitchFamily="49" charset="0"/>
              </a:rPr>
              <a:t>notFull.signal(); </a:t>
            </a:r>
            <a:r>
              <a:rPr lang="fr-CA" altLang="fr-FR" sz="1200" smtClean="0">
                <a:solidFill>
                  <a:srgbClr val="00B050"/>
                </a:solidFill>
                <a:latin typeface="Courier New" pitchFamily="49" charset="0"/>
                <a:cs typeface="Courier New" pitchFamily="49" charset="0"/>
              </a:rPr>
              <a:t>// signal thread waiting on the full condition</a:t>
            </a:r>
            <a:endParaRPr lang="fr-CA" altLang="fr-FR" sz="1200" b="0" smtClean="0">
              <a:solidFill>
                <a:srgbClr val="000000"/>
              </a:solidFill>
              <a:latin typeface="Courier New" pitchFamily="49" charset="0"/>
              <a:cs typeface="Courier New" pitchFamily="49" charset="0"/>
            </a:endParaRPr>
          </a:p>
          <a:p>
            <a:pPr defTabSz="358775"/>
            <a:r>
              <a:rPr lang="fr-CA" altLang="fr-FR" sz="1200" b="0" smtClean="0">
                <a:solidFill>
                  <a:srgbClr val="000000"/>
                </a:solidFill>
                <a:latin typeface="Courier New" pitchFamily="49" charset="0"/>
                <a:cs typeface="Courier New" pitchFamily="49" charset="0"/>
              </a:rPr>
              <a:t>		}</a:t>
            </a:r>
          </a:p>
          <a:p>
            <a:pPr defTabSz="358775"/>
            <a:r>
              <a:rPr lang="fr-CA" altLang="fr-FR" sz="1200" smtClean="0">
                <a:solidFill>
                  <a:srgbClr val="000000"/>
                </a:solidFill>
                <a:latin typeface="Courier New" pitchFamily="49" charset="0"/>
                <a:cs typeface="Courier New" pitchFamily="49" charset="0"/>
              </a:rPr>
              <a:t>		finally{</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D1282E"/>
                </a:solidFill>
                <a:latin typeface="Courier New" pitchFamily="49" charset="0"/>
                <a:cs typeface="Courier New" pitchFamily="49" charset="0"/>
              </a:rPr>
              <a:t>lock.unlock();</a:t>
            </a:r>
            <a:r>
              <a:rPr lang="fr-CA" altLang="fr-FR" sz="1200" smtClean="0">
                <a:solidFill>
                  <a:srgbClr val="00B050"/>
                </a:solidFill>
                <a:latin typeface="Courier New" pitchFamily="49" charset="0"/>
                <a:cs typeface="Courier New" pitchFamily="49" charset="0"/>
              </a:rPr>
              <a:t>// Whenever you lock, you must unlock</a:t>
            </a:r>
          </a:p>
          <a:p>
            <a:pPr defTabSz="358775"/>
            <a:r>
              <a:rPr lang="fr-CA" altLang="fr-FR" sz="1200" b="0" smtClean="0">
                <a:solidFill>
                  <a:srgbClr val="000000"/>
                </a:solidFill>
                <a:latin typeface="Courier New" pitchFamily="49" charset="0"/>
                <a:cs typeface="Courier New" pitchFamily="49" charset="0"/>
              </a:rPr>
              <a:t>		}</a:t>
            </a:r>
          </a:p>
          <a:p>
            <a:pPr defTabSz="358775"/>
            <a:r>
              <a:rPr lang="fr-CA" altLang="fr-FR" sz="1200" smtClean="0">
                <a:solidFill>
                  <a:srgbClr val="000000"/>
                </a:solidFill>
                <a:latin typeface="Courier New" pitchFamily="49" charset="0"/>
                <a:cs typeface="Courier New" pitchFamily="49" charset="0"/>
              </a:rPr>
              <a:t>		return</a:t>
            </a:r>
            <a:r>
              <a:rPr lang="fr-CA" altLang="fr-FR" sz="1200" b="0" smtClean="0">
                <a:solidFill>
                  <a:srgbClr val="000000"/>
                </a:solidFill>
                <a:latin typeface="Courier New" pitchFamily="49" charset="0"/>
                <a:cs typeface="Courier New" pitchFamily="49" charset="0"/>
              </a:rPr>
              <a:t> item;</a:t>
            </a:r>
          </a:p>
          <a:p>
            <a:pPr defTabSz="358775"/>
            <a:r>
              <a:rPr lang="fr-CA" altLang="fr-FR" sz="1200" b="0" smtClean="0">
                <a:solidFill>
                  <a:srgbClr val="000000"/>
                </a:solidFill>
                <a:latin typeface="Courier New" pitchFamily="49" charset="0"/>
                <a:cs typeface="Courier New" pitchFamily="49" charset="0"/>
              </a:rPr>
              <a:t>	}</a:t>
            </a:r>
            <a:r>
              <a:rPr lang="fr-CA" altLang="fr-FR" sz="1200" smtClean="0">
                <a:solidFill>
                  <a:srgbClr val="000000"/>
                </a:solidFill>
                <a:latin typeface="Courier New" pitchFamily="49" charset="0"/>
                <a:cs typeface="Courier New" pitchFamily="49" charset="0"/>
              </a:rPr>
              <a:t>	</a:t>
            </a:r>
          </a:p>
          <a:p>
            <a:pPr defTabSz="358775"/>
            <a:r>
              <a:rPr lang="fr-CA" altLang="fr-FR" sz="1200" smtClean="0">
                <a:solidFill>
                  <a:srgbClr val="000000"/>
                </a:solidFill>
                <a:latin typeface="Courier New" pitchFamily="49" charset="0"/>
                <a:cs typeface="Courier New" pitchFamily="49" charset="0"/>
              </a:rPr>
              <a:t>}</a:t>
            </a:r>
          </a:p>
          <a:p>
            <a:pPr defTabSz="358775"/>
            <a:endParaRPr lang="fr-CA" altLang="fr-FR" smtClean="0"/>
          </a:p>
        </p:txBody>
      </p:sp>
      <p:sp>
        <p:nvSpPr>
          <p:cNvPr id="4301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AB202BE-95AF-4840-925A-5F4DDB331295}" type="slidenum">
              <a:rPr lang="fr-CA" altLang="en-US" sz="1200" b="0" smtClean="0">
                <a:solidFill>
                  <a:srgbClr val="898989"/>
                </a:solidFill>
                <a:cs typeface="Arial" pitchFamily="34" charset="0"/>
              </a:rPr>
              <a:pPr>
                <a:spcBef>
                  <a:spcPct val="0"/>
                </a:spcBef>
                <a:spcAft>
                  <a:spcPct val="0"/>
                </a:spcAft>
                <a:buFontTx/>
                <a:buNone/>
              </a:pPr>
              <a:t>539</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135757916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Exigences fonctionnelles</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Capturer le comportement prévu du système</a:t>
            </a:r>
          </a:p>
          <a:p>
            <a:pPr marL="800100" lvl="1" indent="-342900">
              <a:defRPr/>
            </a:pPr>
            <a:r>
              <a:rPr lang="fr-CA" dirty="0" smtClean="0"/>
              <a:t>Peut être exprimer comme services, tâches ou fonctions que le système effectue</a:t>
            </a:r>
          </a:p>
          <a:p>
            <a:pPr marL="800100" lvl="1" indent="-342900">
              <a:defRPr/>
            </a:pPr>
            <a:endParaRPr lang="fr-CA" dirty="0" smtClean="0"/>
          </a:p>
          <a:p>
            <a:pPr>
              <a:buFont typeface="Arial" charset="0"/>
              <a:buNone/>
              <a:defRPr/>
            </a:pPr>
            <a:r>
              <a:rPr lang="fr-CA" dirty="0"/>
              <a:t>Les cas d’utilisation sont rapidement devenus une pratique répandue pour capturer les exigences</a:t>
            </a:r>
          </a:p>
          <a:p>
            <a:pPr lvl="1">
              <a:buFont typeface="Arial" charset="0"/>
              <a:buChar char="•"/>
              <a:defRPr/>
            </a:pPr>
            <a:r>
              <a:rPr lang="fr-CA" dirty="0" smtClean="0"/>
              <a:t>Ceci est surtout vrai dans la communauté objet-orientée d’où ces notions origines</a:t>
            </a:r>
          </a:p>
          <a:p>
            <a:pPr lvl="1">
              <a:buFont typeface="Arial" charset="0"/>
              <a:buChar char="•"/>
              <a:defRPr/>
            </a:pPr>
            <a:r>
              <a:rPr lang="fr-CA" dirty="0" smtClean="0"/>
              <a:t>Leur application n’est pas limitée aux systèmes objet-orientés</a:t>
            </a:r>
          </a:p>
          <a:p>
            <a:pPr>
              <a:buFont typeface="Arial" charset="0"/>
              <a:buNone/>
              <a:defRPr/>
            </a:pPr>
            <a:endParaRPr lang="fr-CA" dirty="0"/>
          </a:p>
        </p:txBody>
      </p:sp>
      <p:sp>
        <p:nvSpPr>
          <p:cNvPr id="1434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655F35E-8AFD-45F1-8AC1-7BAD83A501B1}" type="slidenum">
              <a:rPr lang="fr-CA" altLang="fr-FR" sz="1200" b="0" smtClean="0">
                <a:solidFill>
                  <a:srgbClr val="898989"/>
                </a:solidFill>
                <a:latin typeface="Times New Roman" pitchFamily="18" charset="0"/>
              </a:rPr>
              <a:pPr>
                <a:spcBef>
                  <a:spcPct val="0"/>
                </a:spcBef>
                <a:spcAft>
                  <a:spcPct val="0"/>
                </a:spcAft>
                <a:buFontTx/>
                <a:buNone/>
              </a:pPr>
              <a:t>54</a:t>
            </a:fld>
            <a:endParaRPr lang="fr-CA" altLang="fr-FR" sz="1200" b="0" smtClean="0">
              <a:solidFill>
                <a:srgbClr val="898989"/>
              </a:solidFill>
              <a:latin typeface="Times New Roman" pitchFamily="18" charset="0"/>
            </a:endParaRPr>
          </a:p>
        </p:txBody>
      </p:sp>
      <p:sp>
        <p:nvSpPr>
          <p:cNvPr id="14341" name="Footer Placeholder 3"/>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295331578"/>
      </p:ext>
    </p:extLst>
  </p:cSld>
  <p:clrMapOvr>
    <a:masterClrMapping/>
  </p:clrMapOvr>
  <p:timing>
    <p:tnLst>
      <p:par>
        <p:cTn id="1" dur="indefinite" restart="never" nodeType="tmRoot"/>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“verrou” vs “Synchronisé”</a:t>
            </a:r>
            <a:endParaRPr lang="fr-CA" dirty="0"/>
          </a:p>
        </p:txBody>
      </p:sp>
      <p:sp>
        <p:nvSpPr>
          <p:cNvPr id="3" name="Content Placeholder 2"/>
          <p:cNvSpPr>
            <a:spLocks noGrp="1"/>
          </p:cNvSpPr>
          <p:nvPr>
            <p:ph idx="1"/>
          </p:nvPr>
        </p:nvSpPr>
        <p:spPr/>
        <p:txBody>
          <a:bodyPr/>
          <a:lstStyle/>
          <a:p>
            <a:r>
              <a:rPr lang="fr-CA" altLang="fr-FR" sz="1800" smtClean="0"/>
              <a:t>Les moniteurs implémentés avec des classes </a:t>
            </a:r>
            <a:r>
              <a:rPr lang="fr-CA" altLang="fr-FR" sz="1800" smtClean="0">
                <a:solidFill>
                  <a:schemeClr val="tx2"/>
                </a:solidFill>
                <a:latin typeface="Courier New" pitchFamily="49" charset="0"/>
                <a:cs typeface="Courier New" pitchFamily="49" charset="0"/>
              </a:rPr>
              <a:t>Lock</a:t>
            </a:r>
            <a:r>
              <a:rPr lang="fr-CA" altLang="fr-FR" sz="1800" smtClean="0">
                <a:solidFill>
                  <a:schemeClr val="tx2"/>
                </a:solidFill>
              </a:rPr>
              <a:t> </a:t>
            </a:r>
            <a:r>
              <a:rPr lang="fr-CA" altLang="fr-FR" sz="1800" smtClean="0"/>
              <a:t>et </a:t>
            </a:r>
            <a:r>
              <a:rPr lang="fr-CA" altLang="fr-FR" sz="1800" smtClean="0">
                <a:solidFill>
                  <a:schemeClr val="tx2"/>
                </a:solidFill>
                <a:latin typeface="Courier New" pitchFamily="49" charset="0"/>
                <a:cs typeface="Courier New" pitchFamily="49" charset="0"/>
              </a:rPr>
              <a:t>Condition</a:t>
            </a:r>
            <a:r>
              <a:rPr lang="fr-CA" altLang="fr-FR" sz="1800" smtClean="0"/>
              <a:t> ont quelques avantages comparés avec l’implémentation basée sur la “</a:t>
            </a:r>
            <a:r>
              <a:rPr lang="fr-CA" altLang="fr-FR" sz="1800" smtClean="0">
                <a:solidFill>
                  <a:schemeClr val="tx2"/>
                </a:solidFill>
                <a:latin typeface="Courier New" pitchFamily="49" charset="0"/>
                <a:cs typeface="Courier New" pitchFamily="49" charset="0"/>
              </a:rPr>
              <a:t>synchronisation</a:t>
            </a:r>
            <a:r>
              <a:rPr lang="fr-CA" altLang="fr-FR" sz="1800" smtClean="0"/>
              <a:t>”:</a:t>
            </a:r>
          </a:p>
          <a:p>
            <a:pPr marL="800100" lvl="1" indent="-342900">
              <a:buFont typeface="Arial Black" pitchFamily="34" charset="0"/>
              <a:buAutoNum type="arabicPeriod"/>
            </a:pPr>
            <a:r>
              <a:rPr lang="fr-CA" altLang="fr-FR" sz="1800" smtClean="0"/>
              <a:t>La capacité d’avoir plus qu’une variable de condition par moniteur (voir exemple précédent)</a:t>
            </a:r>
          </a:p>
          <a:p>
            <a:pPr marL="800100" lvl="1" indent="-342900">
              <a:buFont typeface="Arial Black" pitchFamily="34" charset="0"/>
              <a:buAutoNum type="arabicPeriod"/>
            </a:pPr>
            <a:r>
              <a:rPr lang="fr-CA" altLang="fr-FR" sz="1800" smtClean="0"/>
              <a:t>La capacité d’avoir un verrou juste (souvenez-vous que les blocs ou méthodes synchronisés ne garantissent pas la justesse)</a:t>
            </a:r>
          </a:p>
          <a:p>
            <a:pPr marL="800100" lvl="1" indent="-342900">
              <a:buFont typeface="Arial Black" pitchFamily="34" charset="0"/>
              <a:buAutoNum type="arabicPeriod"/>
            </a:pPr>
            <a:r>
              <a:rPr lang="fr-CA" altLang="fr-FR" sz="1800" smtClean="0">
                <a:solidFill>
                  <a:schemeClr val="tx2"/>
                </a:solidFill>
              </a:rPr>
              <a:t>La capacité de vérifier si le verrou est actuellement occupé</a:t>
            </a:r>
            <a:r>
              <a:rPr lang="fr-CA" altLang="fr-FR" sz="1800" smtClean="0"/>
              <a:t>(en faisant appel à la méthode </a:t>
            </a:r>
            <a:r>
              <a:rPr lang="fr-CA" altLang="fr-FR" sz="1800" b="1" smtClean="0">
                <a:solidFill>
                  <a:schemeClr val="tx2"/>
                </a:solidFill>
                <a:latin typeface="Courier New" pitchFamily="49" charset="0"/>
                <a:cs typeface="Courier New" pitchFamily="49" charset="0"/>
              </a:rPr>
              <a:t>isLocked()</a:t>
            </a:r>
            <a:r>
              <a:rPr lang="fr-CA" altLang="fr-FR" sz="1800" smtClean="0"/>
              <a:t>)</a:t>
            </a:r>
          </a:p>
          <a:p>
            <a:pPr marL="1485900" lvl="2" indent="-342900"/>
            <a:r>
              <a:rPr lang="fr-CA" altLang="fr-FR" smtClean="0"/>
              <a:t>Alternativement, on peut faire appel à </a:t>
            </a:r>
            <a:r>
              <a:rPr lang="fr-CA" altLang="fr-FR" b="1" smtClean="0">
                <a:solidFill>
                  <a:schemeClr val="tx2"/>
                </a:solidFill>
                <a:latin typeface="Courier New" pitchFamily="49" charset="0"/>
                <a:cs typeface="Courier New" pitchFamily="49" charset="0"/>
              </a:rPr>
              <a:t>tryLock() </a:t>
            </a:r>
            <a:r>
              <a:rPr lang="fr-CA" altLang="fr-FR" smtClean="0"/>
              <a:t>qui acquiert le verrou seulement s’il n’est pas occupé par un autre thread </a:t>
            </a:r>
          </a:p>
          <a:p>
            <a:pPr marL="800100" lvl="1" indent="-342900">
              <a:buFont typeface="Arial Black" pitchFamily="34" charset="0"/>
              <a:buAutoNum type="arabicPeriod"/>
            </a:pPr>
            <a:r>
              <a:rPr lang="fr-CA" altLang="fr-FR" sz="1800" smtClean="0">
                <a:solidFill>
                  <a:schemeClr val="tx2"/>
                </a:solidFill>
              </a:rPr>
              <a:t>La capacité d’obtenir la liste de threads qui attendent le verrou </a:t>
            </a:r>
            <a:r>
              <a:rPr lang="fr-CA" altLang="fr-FR" sz="1800" smtClean="0"/>
              <a:t>(en faisant appel à la méthode </a:t>
            </a:r>
            <a:r>
              <a:rPr lang="fr-CA" altLang="fr-FR" sz="1800" b="1" smtClean="0">
                <a:solidFill>
                  <a:schemeClr val="tx2"/>
                </a:solidFill>
                <a:latin typeface="Courier New" pitchFamily="49" charset="0"/>
                <a:cs typeface="Courier New" pitchFamily="49" charset="0"/>
              </a:rPr>
              <a:t>getQueuedThreads()</a:t>
            </a:r>
            <a:r>
              <a:rPr lang="fr-CA" altLang="fr-FR" sz="1800" smtClean="0"/>
              <a:t>)</a:t>
            </a:r>
          </a:p>
          <a:p>
            <a:r>
              <a:rPr lang="fr-CA" altLang="fr-FR" sz="1800" smtClean="0"/>
              <a:t>La liste ci-dessus n’est pas exhaustive…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40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96F8982-90D9-45B2-9512-61BC94C0F4BE}" type="slidenum">
              <a:rPr lang="fr-CA" altLang="en-US" sz="1200" b="0" smtClean="0">
                <a:solidFill>
                  <a:srgbClr val="898989"/>
                </a:solidFill>
                <a:cs typeface="Arial" pitchFamily="34" charset="0"/>
              </a:rPr>
              <a:pPr>
                <a:spcBef>
                  <a:spcPct val="0"/>
                </a:spcBef>
                <a:spcAft>
                  <a:spcPct val="0"/>
                </a:spcAft>
                <a:buFontTx/>
                <a:buNone/>
              </a:pPr>
              <a:t>540</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26324464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fade">
                                      <p:cBhvr>
                                        <p:cTn id="7" dur="500"/>
                                        <p:tgtEl>
                                          <p:spTgt spid="3">
                                            <p:txEl>
                                              <p:pRg st="1" end="1"/>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2" end="2"/>
                                            </p:txEl>
                                          </p:spTgt>
                                        </p:tgtEl>
                                        <p:attrNameLst>
                                          <p:attrName>style.visibility</p:attrName>
                                        </p:attrNameLst>
                                      </p:cBhvr>
                                      <p:to>
                                        <p:strVal val="visible"/>
                                      </p:to>
                                    </p:set>
                                    <p:animEffect transition="in" filter="fade">
                                      <p:cBhvr>
                                        <p:cTn id="12" dur="500"/>
                                        <p:tgtEl>
                                          <p:spTgt spid="3">
                                            <p:txEl>
                                              <p:pRg st="2" end="2"/>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Effect transition="in" filter="fade">
                                      <p:cBhvr>
                                        <p:cTn id="17" dur="500"/>
                                        <p:tgtEl>
                                          <p:spTgt spid="3">
                                            <p:txEl>
                                              <p:pRg st="3" end="3"/>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“verrou” vs “Synchronisé”</a:t>
            </a:r>
            <a:endParaRPr lang="fr-CA" dirty="0"/>
          </a:p>
        </p:txBody>
      </p:sp>
      <p:sp>
        <p:nvSpPr>
          <p:cNvPr id="3" name="Content Placeholder 2"/>
          <p:cNvSpPr>
            <a:spLocks noGrp="1"/>
          </p:cNvSpPr>
          <p:nvPr>
            <p:ph idx="1"/>
          </p:nvPr>
        </p:nvSpPr>
        <p:spPr/>
        <p:txBody>
          <a:bodyPr/>
          <a:lstStyle/>
          <a:p>
            <a:r>
              <a:rPr lang="fr-CA" altLang="fr-FR" smtClean="0">
                <a:solidFill>
                  <a:srgbClr val="000000"/>
                </a:solidFill>
              </a:rPr>
              <a:t>Les désavantages de </a:t>
            </a:r>
            <a:r>
              <a:rPr lang="fr-CA" altLang="fr-FR" smtClean="0">
                <a:solidFill>
                  <a:srgbClr val="D1282E"/>
                </a:solidFill>
                <a:latin typeface="Courier New" pitchFamily="49" charset="0"/>
                <a:cs typeface="Courier New" pitchFamily="49" charset="0"/>
              </a:rPr>
              <a:t>Lock</a:t>
            </a:r>
            <a:r>
              <a:rPr lang="fr-CA" altLang="fr-FR" smtClean="0">
                <a:solidFill>
                  <a:srgbClr val="D1282E"/>
                </a:solidFill>
              </a:rPr>
              <a:t> </a:t>
            </a:r>
            <a:r>
              <a:rPr lang="fr-CA" altLang="fr-FR" smtClean="0">
                <a:solidFill>
                  <a:srgbClr val="000000"/>
                </a:solidFill>
              </a:rPr>
              <a:t>et </a:t>
            </a:r>
            <a:r>
              <a:rPr lang="fr-CA" altLang="fr-FR" smtClean="0">
                <a:solidFill>
                  <a:srgbClr val="D1282E"/>
                </a:solidFill>
                <a:latin typeface="Courier New" pitchFamily="49" charset="0"/>
                <a:cs typeface="Courier New" pitchFamily="49" charset="0"/>
              </a:rPr>
              <a:t>Condition</a:t>
            </a:r>
            <a:r>
              <a:rPr lang="fr-CA" altLang="fr-FR" smtClean="0">
                <a:solidFill>
                  <a:srgbClr val="000000"/>
                </a:solidFill>
              </a:rPr>
              <a:t> :</a:t>
            </a:r>
          </a:p>
          <a:p>
            <a:endParaRPr lang="fr-CA" altLang="fr-FR" smtClean="0">
              <a:solidFill>
                <a:srgbClr val="000000"/>
              </a:solidFill>
            </a:endParaRPr>
          </a:p>
          <a:p>
            <a:pPr marL="800100" lvl="1" indent="-342900">
              <a:buFont typeface="Arial Black" pitchFamily="34" charset="0"/>
              <a:buAutoNum type="arabicPeriod"/>
            </a:pPr>
            <a:r>
              <a:rPr lang="fr-CA" altLang="fr-FR" smtClean="0">
                <a:solidFill>
                  <a:schemeClr val="tx2"/>
                </a:solidFill>
              </a:rPr>
              <a:t>Besoin d’ajouter le code d’acquisition et relâchement de lock</a:t>
            </a:r>
          </a:p>
          <a:p>
            <a:pPr marL="800100" lvl="1" indent="-342900">
              <a:buFont typeface="Arial Black" pitchFamily="34" charset="0"/>
              <a:buAutoNum type="arabicPeriod"/>
            </a:pPr>
            <a:endParaRPr lang="fr-CA" altLang="fr-FR" smtClean="0">
              <a:solidFill>
                <a:schemeClr val="tx2"/>
              </a:solidFill>
            </a:endParaRPr>
          </a:p>
          <a:p>
            <a:pPr marL="800100" lvl="1" indent="-342900">
              <a:buFont typeface="Arial Black" pitchFamily="34" charset="0"/>
              <a:buAutoNum type="arabicPeriod"/>
            </a:pPr>
            <a:r>
              <a:rPr lang="fr-CA" altLang="fr-FR" smtClean="0">
                <a:solidFill>
                  <a:schemeClr val="tx2"/>
                </a:solidFill>
              </a:rPr>
              <a:t>Besoin d’ajouter un bloc try-finally</a:t>
            </a:r>
          </a:p>
          <a:p>
            <a:endParaRPr lang="fr-CA" altLang="fr-FR" sz="1800" smtClean="0">
              <a:solidFill>
                <a:srgbClr val="000000"/>
              </a:solidFill>
            </a:endParaRPr>
          </a:p>
          <a:p>
            <a:endParaRPr lang="fr-CA" altLang="fr-FR" smtClean="0"/>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50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A3EF387-9C6A-4ACD-8863-F73F619F05B9}" type="slidenum">
              <a:rPr lang="fr-CA" altLang="en-US" sz="1200" b="0" smtClean="0">
                <a:solidFill>
                  <a:srgbClr val="898989"/>
                </a:solidFill>
                <a:cs typeface="Arial" pitchFamily="34" charset="0"/>
              </a:rPr>
              <a:pPr>
                <a:spcBef>
                  <a:spcPct val="0"/>
                </a:spcBef>
                <a:spcAft>
                  <a:spcPct val="0"/>
                </a:spcAft>
                <a:buFontTx/>
                <a:buNone/>
              </a:pPr>
              <a:t>541</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429423515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Effect transition="in" filter="fade">
                                      <p:cBhvr>
                                        <p:cTn id="7" dur="500"/>
                                        <p:tgtEl>
                                          <p:spTgt spid="3">
                                            <p:txEl>
                                              <p:pRg st="2" end="2"/>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4" end="4"/>
                                            </p:txEl>
                                          </p:spTgt>
                                        </p:tgtEl>
                                        <p:attrNameLst>
                                          <p:attrName>style.visibility</p:attrName>
                                        </p:attrNameLst>
                                      </p:cBhvr>
                                      <p:to>
                                        <p:strVal val="visible"/>
                                      </p:to>
                                    </p:set>
                                    <p:animEffect transition="in" filter="fade">
                                      <p:cBhvr>
                                        <p:cTn id="10"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Variables atomiques</a:t>
            </a:r>
            <a:endParaRPr lang="fr-CA" dirty="0"/>
          </a:p>
        </p:txBody>
      </p:sp>
      <p:sp>
        <p:nvSpPr>
          <p:cNvPr id="46083" name="Content Placeholder 2"/>
          <p:cNvSpPr>
            <a:spLocks noGrp="1"/>
          </p:cNvSpPr>
          <p:nvPr>
            <p:ph idx="1"/>
          </p:nvPr>
        </p:nvSpPr>
        <p:spPr/>
        <p:txBody>
          <a:bodyPr/>
          <a:lstStyle/>
          <a:p>
            <a:r>
              <a:rPr lang="fr-CA" altLang="fr-FR" smtClean="0"/>
              <a:t>Si on a besoin de la synchronisation pour une seule variable dans notre classe, on peut utiliser une classe atomique pour la rendre thread safe:</a:t>
            </a:r>
          </a:p>
          <a:p>
            <a:pPr lvl="1"/>
            <a:r>
              <a:rPr lang="fr-CA" altLang="fr-FR" smtClean="0"/>
              <a:t>AtomicInteger</a:t>
            </a:r>
          </a:p>
          <a:p>
            <a:pPr lvl="1"/>
            <a:r>
              <a:rPr lang="fr-CA" altLang="fr-FR" smtClean="0"/>
              <a:t>AtomicLong</a:t>
            </a:r>
          </a:p>
          <a:p>
            <a:pPr lvl="1"/>
            <a:r>
              <a:rPr lang="fr-CA" altLang="fr-FR" smtClean="0"/>
              <a:t>AtomicBoolean</a:t>
            </a:r>
          </a:p>
          <a:p>
            <a:pPr lvl="1"/>
            <a:r>
              <a:rPr lang="fr-CA" altLang="fr-FR" smtClean="0"/>
              <a:t>AtomicReference</a:t>
            </a:r>
          </a:p>
          <a:p>
            <a:pPr lvl="1"/>
            <a:endParaRPr lang="fr-CA" altLang="fr-FR" smtClean="0"/>
          </a:p>
          <a:p>
            <a:r>
              <a:rPr lang="fr-CA" altLang="fr-FR" smtClean="0"/>
              <a:t>Ces classes utilisent des mécanismes de </a:t>
            </a:r>
            <a:r>
              <a:rPr lang="en-CA" altLang="fr-FR" smtClean="0"/>
              <a:t>“hardware”</a:t>
            </a:r>
            <a:r>
              <a:rPr lang="fr-CA" altLang="fr-FR" smtClean="0"/>
              <a:t> à bas niveau pour assurer la synchronisation</a:t>
            </a:r>
          </a:p>
          <a:p>
            <a:pPr lvl="1"/>
            <a:r>
              <a:rPr lang="fr-CA" altLang="fr-FR" smtClean="0"/>
              <a:t>Ceci résulte en une meilleure performance</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60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9CAA2B4-17EC-45D9-9126-C2DB73EF8DF0}" type="slidenum">
              <a:rPr lang="fr-CA" altLang="en-US" sz="1200" b="0" smtClean="0">
                <a:solidFill>
                  <a:srgbClr val="898989"/>
                </a:solidFill>
                <a:cs typeface="Arial" pitchFamily="34" charset="0"/>
              </a:rPr>
              <a:pPr>
                <a:spcBef>
                  <a:spcPct val="0"/>
                </a:spcBef>
                <a:spcAft>
                  <a:spcPct val="0"/>
                </a:spcAft>
                <a:buFontTx/>
                <a:buNone/>
              </a:pPr>
              <a:t>542</a:t>
            </a:fld>
            <a:endParaRPr lang="fr-CA" altLang="en-US" sz="1200" b="0" smtClean="0">
              <a:solidFill>
                <a:srgbClr val="898989"/>
              </a:solidFill>
              <a:cs typeface="Arial" pitchFamily="34" charset="0"/>
            </a:endParaRPr>
          </a:p>
        </p:txBody>
      </p:sp>
    </p:spTree>
    <p:extLst>
      <p:ext uri="{BB962C8B-B14F-4D97-AF65-F5344CB8AC3E}">
        <p14:creationId xmlns:p14="http://schemas.microsoft.com/office/powerpoint/2010/main" val="952556838"/>
      </p:ext>
    </p:extLst>
  </p:cSld>
  <p:clrMapOvr>
    <a:masterClrMapping/>
  </p:clrMapOvr>
  <p:timing>
    <p:tnLst>
      <p:par>
        <p:cTn id="1" dur="indefinite" restart="never" nodeType="tmRoot"/>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Exemples de variables atomiques</a:t>
            </a:r>
            <a:endParaRPr lang="fr-CA" dirty="0"/>
          </a:p>
        </p:txBody>
      </p:sp>
      <p:sp>
        <p:nvSpPr>
          <p:cNvPr id="47107" name="Content Placeholder 2"/>
          <p:cNvSpPr>
            <a:spLocks noGrp="1"/>
          </p:cNvSpPr>
          <p:nvPr>
            <p:ph idx="1"/>
          </p:nvPr>
        </p:nvSpPr>
        <p:spPr>
          <a:xfrm>
            <a:off x="457200" y="1752600"/>
            <a:ext cx="7620000" cy="3908425"/>
          </a:xfrm>
        </p:spPr>
        <p:txBody>
          <a:bodyPr/>
          <a:lstStyle/>
          <a:p>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class</a:t>
            </a:r>
            <a:r>
              <a:rPr lang="fr-CA" altLang="fr-FR" sz="1400" b="0" smtClean="0">
                <a:latin typeface="Courier New" pitchFamily="49" charset="0"/>
                <a:cs typeface="Courier New" pitchFamily="49" charset="0"/>
              </a:rPr>
              <a:t> AtomicCounter {</a:t>
            </a:r>
          </a:p>
          <a:p>
            <a:r>
              <a:rPr lang="fr-CA" altLang="fr-FR" sz="1400" b="0" smtClean="0">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private</a:t>
            </a:r>
            <a:r>
              <a:rPr lang="fr-CA" altLang="fr-FR" sz="1400" b="0" smtClean="0">
                <a:solidFill>
                  <a:schemeClr val="tx2"/>
                </a:solidFill>
                <a:latin typeface="Courier New" pitchFamily="49" charset="0"/>
                <a:cs typeface="Courier New" pitchFamily="49" charset="0"/>
              </a:rPr>
              <a:t> </a:t>
            </a:r>
            <a:r>
              <a:rPr lang="fr-CA" altLang="fr-FR" sz="1400" smtClean="0">
                <a:solidFill>
                  <a:schemeClr val="tx2"/>
                </a:solidFill>
                <a:latin typeface="Courier New" pitchFamily="49" charset="0"/>
                <a:cs typeface="Courier New" pitchFamily="49" charset="0"/>
              </a:rPr>
              <a:t>final</a:t>
            </a:r>
            <a:r>
              <a:rPr lang="fr-CA" altLang="fr-FR" sz="1400" b="0" smtClean="0">
                <a:solidFill>
                  <a:schemeClr val="tx2"/>
                </a:solidFill>
                <a:latin typeface="Courier New" pitchFamily="49" charset="0"/>
                <a:cs typeface="Courier New" pitchFamily="49" charset="0"/>
              </a:rPr>
              <a:t> AtomicInteger value = new AtomicInteger(0);</a:t>
            </a:r>
          </a:p>
          <a:p>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getValue(){</a:t>
            </a:r>
          </a:p>
          <a:p>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return</a:t>
            </a:r>
            <a:r>
              <a:rPr lang="fr-CA" altLang="fr-FR" sz="1400" b="0" smtClean="0">
                <a:latin typeface="Courier New" pitchFamily="49" charset="0"/>
                <a:cs typeface="Courier New" pitchFamily="49" charset="0"/>
              </a:rPr>
              <a:t> value.get();</a:t>
            </a:r>
          </a:p>
          <a:p>
            <a:r>
              <a:rPr lang="fr-CA" altLang="fr-FR" sz="1400" b="0" smtClean="0">
                <a:latin typeface="Courier New" pitchFamily="49" charset="0"/>
                <a:cs typeface="Courier New" pitchFamily="49" charset="0"/>
              </a:rPr>
              <a:t>    }</a:t>
            </a:r>
          </a:p>
          <a:p>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getNextValue(){</a:t>
            </a:r>
          </a:p>
          <a:p>
            <a:r>
              <a:rPr lang="fr-CA" altLang="fr-FR" sz="1400" b="0" smtClean="0">
                <a:latin typeface="Courier New" pitchFamily="49" charset="0"/>
                <a:cs typeface="Courier New" pitchFamily="49" charset="0"/>
              </a:rPr>
              <a:t>        return value.incrementAndGet();</a:t>
            </a:r>
          </a:p>
          <a:p>
            <a:r>
              <a:rPr lang="fr-CA" altLang="fr-FR" sz="1400" b="0" smtClean="0">
                <a:latin typeface="Courier New" pitchFamily="49" charset="0"/>
                <a:cs typeface="Courier New" pitchFamily="49" charset="0"/>
              </a:rPr>
              <a:t>    }</a:t>
            </a:r>
          </a:p>
          <a:p>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public</a:t>
            </a:r>
            <a:r>
              <a:rPr lang="fr-CA" altLang="fr-FR" sz="1400" b="0" smtClean="0">
                <a:latin typeface="Courier New" pitchFamily="49" charset="0"/>
                <a:cs typeface="Courier New" pitchFamily="49" charset="0"/>
              </a:rPr>
              <a:t> </a:t>
            </a:r>
            <a:r>
              <a:rPr lang="fr-CA" altLang="fr-FR" sz="1400" smtClean="0">
                <a:latin typeface="Courier New" pitchFamily="49" charset="0"/>
                <a:cs typeface="Courier New" pitchFamily="49" charset="0"/>
              </a:rPr>
              <a:t>int</a:t>
            </a:r>
            <a:r>
              <a:rPr lang="fr-CA" altLang="fr-FR" sz="1400" b="0" smtClean="0">
                <a:latin typeface="Courier New" pitchFamily="49" charset="0"/>
                <a:cs typeface="Courier New" pitchFamily="49" charset="0"/>
              </a:rPr>
              <a:t> getPreviousValue(){</a:t>
            </a:r>
          </a:p>
          <a:p>
            <a:r>
              <a:rPr lang="fr-CA" altLang="fr-FR" sz="1400" b="0" smtClean="0">
                <a:latin typeface="Courier New" pitchFamily="49" charset="0"/>
                <a:cs typeface="Courier New" pitchFamily="49" charset="0"/>
              </a:rPr>
              <a:t>        return value.decrementAndGet();</a:t>
            </a:r>
          </a:p>
          <a:p>
            <a:r>
              <a:rPr lang="fr-CA" altLang="fr-FR" sz="1400" b="0" smtClean="0">
                <a:latin typeface="Courier New" pitchFamily="49" charset="0"/>
                <a:cs typeface="Courier New" pitchFamily="49" charset="0"/>
              </a:rPr>
              <a:t>    }</a:t>
            </a:r>
          </a:p>
          <a:p>
            <a:r>
              <a:rPr lang="fr-CA" altLang="fr-FR" sz="1400" b="0" smtClean="0">
                <a:latin typeface="Courier New" pitchFamily="49" charset="0"/>
                <a:cs typeface="Courier New" pitchFamily="49" charset="0"/>
              </a:rPr>
              <a:t>}</a:t>
            </a: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
        <p:nvSpPr>
          <p:cNvPr id="471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1EC1C15-DA5E-4A20-AC64-98415972B185}" type="slidenum">
              <a:rPr lang="fr-CA" altLang="en-US" sz="1200" b="0" smtClean="0">
                <a:solidFill>
                  <a:srgbClr val="898989"/>
                </a:solidFill>
                <a:cs typeface="Arial" pitchFamily="34" charset="0"/>
              </a:rPr>
              <a:pPr>
                <a:spcBef>
                  <a:spcPct val="0"/>
                </a:spcBef>
                <a:spcAft>
                  <a:spcPct val="0"/>
                </a:spcAft>
                <a:buFontTx/>
                <a:buNone/>
              </a:pPr>
              <a:t>543</a:t>
            </a:fld>
            <a:endParaRPr lang="fr-CA" altLang="en-US" sz="1200" b="0" smtClean="0">
              <a:solidFill>
                <a:srgbClr val="898989"/>
              </a:solidFill>
              <a:cs typeface="Arial" pitchFamily="34" charset="0"/>
            </a:endParaRPr>
          </a:p>
        </p:txBody>
      </p:sp>
      <p:sp>
        <p:nvSpPr>
          <p:cNvPr id="6" name="TextBox 5"/>
          <p:cNvSpPr txBox="1">
            <a:spLocks noChangeArrowheads="1"/>
          </p:cNvSpPr>
          <p:nvPr/>
        </p:nvSpPr>
        <p:spPr bwMode="auto">
          <a:xfrm>
            <a:off x="395288" y="5805488"/>
            <a:ext cx="7921625" cy="64611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a:t>Autres opérations possibles: </a:t>
            </a:r>
          </a:p>
          <a:p>
            <a:pPr eaLnBrk="1" hangingPunct="1">
              <a:spcBef>
                <a:spcPct val="0"/>
              </a:spcBef>
              <a:spcAft>
                <a:spcPct val="0"/>
              </a:spcAft>
              <a:buFontTx/>
              <a:buNone/>
            </a:pPr>
            <a:r>
              <a:rPr lang="fr-CA" altLang="fr-FR" sz="1800">
                <a:solidFill>
                  <a:schemeClr val="tx2"/>
                </a:solidFill>
                <a:latin typeface="Courier New" pitchFamily="49" charset="0"/>
                <a:cs typeface="Courier New" pitchFamily="49" charset="0"/>
              </a:rPr>
              <a:t>getAndIncrement(), getAndAdd(int i), addAndGet()…</a:t>
            </a:r>
          </a:p>
        </p:txBody>
      </p:sp>
    </p:spTree>
    <p:extLst>
      <p:ext uri="{BB962C8B-B14F-4D97-AF65-F5344CB8AC3E}">
        <p14:creationId xmlns:p14="http://schemas.microsoft.com/office/powerpoint/2010/main" val="40316356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17</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Ordonnancement des Processus</a:t>
            </a:r>
          </a:p>
          <a:p>
            <a:pPr>
              <a:buFont typeface="Arial" charset="0"/>
              <a:buNone/>
              <a:defRPr/>
            </a:pPr>
            <a:r>
              <a:rPr lang="fr-CA" sz="2000" dirty="0" smtClean="0"/>
              <a:t>(dernier sujet dans ce cours)</a:t>
            </a:r>
            <a:endParaRPr lang="fr-CA" sz="2000" dirty="0"/>
          </a:p>
        </p:txBody>
      </p:sp>
      <p:sp>
        <p:nvSpPr>
          <p:cNvPr id="1331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76DC3A7-A093-4967-8E4D-EB0D110DBA76}" type="slidenum">
              <a:rPr lang="fr-CA" altLang="fr-FR" sz="1200" b="0" smtClean="0">
                <a:solidFill>
                  <a:srgbClr val="898989"/>
                </a:solidFill>
              </a:rPr>
              <a:pPr>
                <a:spcBef>
                  <a:spcPct val="0"/>
                </a:spcBef>
                <a:spcAft>
                  <a:spcPct val="0"/>
                </a:spcAft>
                <a:buFontTx/>
                <a:buNone/>
              </a:pPr>
              <a:t>544</a:t>
            </a:fld>
            <a:endParaRPr lang="fr-CA" altLang="fr-FR" sz="1200" b="0" smtClean="0">
              <a:solidFill>
                <a:srgbClr val="898989"/>
              </a:solidFill>
            </a:endParaRPr>
          </a:p>
        </p:txBody>
      </p:sp>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3225520429"/>
      </p:ext>
    </p:extLst>
  </p:cSld>
  <p:clrMapOvr>
    <a:masterClrMapping/>
  </p:clrMapOvr>
  <p:timing>
    <p:tnLst>
      <p:par>
        <p:cTn id="1" dur="indefinite" restart="never" nodeType="tmRoot"/>
      </p:par>
    </p:tn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Ordonnancement de CPU</a:t>
            </a:r>
          </a:p>
          <a:p>
            <a:endParaRPr lang="fr-CA" altLang="fr-FR" smtClean="0"/>
          </a:p>
          <a:p>
            <a:r>
              <a:rPr lang="fr-CA" altLang="fr-FR" smtClean="0"/>
              <a:t>Ordonnancement « First Come First Serve » (FCFS) (premier arrivé premier servi)</a:t>
            </a:r>
          </a:p>
          <a:p>
            <a:endParaRPr lang="fr-CA" altLang="fr-FR" smtClean="0"/>
          </a:p>
          <a:p>
            <a:r>
              <a:rPr lang="fr-CA" altLang="fr-FR" smtClean="0"/>
              <a:t>Ordonnancement Round Robin (RR)</a:t>
            </a:r>
          </a:p>
          <a:p>
            <a:endParaRPr lang="fr-CA" altLang="fr-FR" smtClean="0"/>
          </a:p>
          <a:p>
            <a:endParaRPr lang="fr-CA" altLang="fr-FR" smtClean="0"/>
          </a:p>
          <a:p>
            <a:endParaRPr lang="fr-CA" altLang="fr-FR" smtClean="0"/>
          </a:p>
        </p:txBody>
      </p:sp>
      <p:sp>
        <p:nvSpPr>
          <p:cNvPr id="1434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A78E893-7CD0-42D1-AD58-D9355C44C31A}" type="slidenum">
              <a:rPr lang="fr-CA" altLang="fr-FR" sz="1200" b="0" smtClean="0">
                <a:solidFill>
                  <a:srgbClr val="898989"/>
                </a:solidFill>
              </a:rPr>
              <a:pPr>
                <a:spcBef>
                  <a:spcPct val="0"/>
                </a:spcBef>
                <a:spcAft>
                  <a:spcPct val="0"/>
                </a:spcAft>
                <a:buFontTx/>
                <a:buNone/>
              </a:pPr>
              <a:t>545</a:t>
            </a:fld>
            <a:endParaRPr lang="fr-CA" altLang="fr-FR" sz="1200" b="0" smtClean="0">
              <a:solidFill>
                <a:srgbClr val="898989"/>
              </a:solidFill>
            </a:endParaRPr>
          </a:p>
        </p:txBody>
      </p:sp>
      <p:sp>
        <p:nvSpPr>
          <p:cNvPr id="3" name="Footer Placeholder 2"/>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2873869031"/>
      </p:ext>
    </p:extLst>
  </p:cSld>
  <p:clrMapOvr>
    <a:masterClrMapping/>
  </p:clrMapOvr>
  <p:timing>
    <p:tnLst>
      <p:par>
        <p:cTn id="1" dur="indefinite" restart="never" nodeType="tmRoot"/>
      </p:par>
    </p:tn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7"/>
          <p:cNvSpPr>
            <a:spLocks noGrp="1"/>
          </p:cNvSpPr>
          <p:nvPr>
            <p:ph type="title"/>
          </p:nvPr>
        </p:nvSpPr>
        <p:spPr>
          <a:xfrm>
            <a:off x="457200" y="152400"/>
            <a:ext cx="6934200" cy="1371600"/>
          </a:xfrm>
        </p:spPr>
        <p:txBody>
          <a:bodyPr/>
          <a:lstStyle/>
          <a:p>
            <a:pPr eaLnBrk="1" hangingPunct="1">
              <a:defRPr/>
            </a:pPr>
            <a:r>
              <a:rPr lang="fr-CA" altLang="fr-FR" dirty="0" smtClean="0"/>
              <a:t>Ordonnancement de CPU</a:t>
            </a:r>
          </a:p>
        </p:txBody>
      </p:sp>
      <p:sp>
        <p:nvSpPr>
          <p:cNvPr id="15363" name="Content Placeholder 8"/>
          <p:cNvSpPr>
            <a:spLocks noGrp="1"/>
          </p:cNvSpPr>
          <p:nvPr>
            <p:ph idx="1"/>
          </p:nvPr>
        </p:nvSpPr>
        <p:spPr/>
        <p:txBody>
          <a:bodyPr/>
          <a:lstStyle/>
          <a:p>
            <a:pPr eaLnBrk="1" hangingPunct="1"/>
            <a:r>
              <a:rPr lang="fr-CA" altLang="fr-FR" smtClean="0"/>
              <a:t>Comment est-ce que le système d’exploitation décide de quelle tâche peut exécuter parmi plusieurs dans une file?</a:t>
            </a:r>
          </a:p>
          <a:p>
            <a:pPr eaLnBrk="1" hangingPunct="1"/>
            <a:endParaRPr lang="fr-CA" altLang="fr-FR" smtClean="0"/>
          </a:p>
          <a:p>
            <a:pPr eaLnBrk="1" hangingPunct="1"/>
            <a:endParaRPr lang="fr-CA" altLang="fr-FR" smtClean="0"/>
          </a:p>
          <a:p>
            <a:pPr eaLnBrk="1" hangingPunct="1"/>
            <a:r>
              <a:rPr lang="fr-CA" altLang="fr-FR" smtClean="0"/>
              <a:t>Ordonnancement: décider quels threads possèdent l’accès aux ressources d’un moment à un autre.</a:t>
            </a:r>
          </a:p>
        </p:txBody>
      </p:sp>
      <p:sp>
        <p:nvSpPr>
          <p:cNvPr id="15364"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3E552BA-305C-47B1-8220-A215C7B7F93E}"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546</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3811483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5363">
                                            <p:txEl>
                                              <p:pRg st="3" end="3"/>
                                            </p:txEl>
                                          </p:spTgt>
                                        </p:tgtEl>
                                        <p:attrNameLst>
                                          <p:attrName>style.visibility</p:attrName>
                                        </p:attrNameLst>
                                      </p:cBhvr>
                                      <p:to>
                                        <p:strVal val="visible"/>
                                      </p:to>
                                    </p:set>
                                    <p:animEffect transition="in" filter="fade">
                                      <p:cBhvr>
                                        <p:cTn id="7" dur="500"/>
                                        <p:tgtEl>
                                          <p:spTgt spid="15363">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Title 1"/>
          <p:cNvSpPr>
            <a:spLocks noGrp="1"/>
          </p:cNvSpPr>
          <p:nvPr>
            <p:ph type="title"/>
          </p:nvPr>
        </p:nvSpPr>
        <p:spPr>
          <a:xfrm>
            <a:off x="457200" y="152400"/>
            <a:ext cx="6934200" cy="1371600"/>
          </a:xfrm>
        </p:spPr>
        <p:txBody>
          <a:bodyPr/>
          <a:lstStyle/>
          <a:p>
            <a:pPr eaLnBrk="1" hangingPunct="1">
              <a:defRPr/>
            </a:pPr>
            <a:r>
              <a:rPr lang="fr-CA" altLang="fr-FR" dirty="0" smtClean="0"/>
              <a:t>Assomption:  </a:t>
            </a:r>
            <a:r>
              <a:rPr lang="fr-CA" altLang="fr-FR" dirty="0" err="1" smtClean="0"/>
              <a:t>burst</a:t>
            </a:r>
            <a:r>
              <a:rPr lang="fr-CA" altLang="fr-FR" dirty="0" smtClean="0"/>
              <a:t>s du </a:t>
            </a:r>
            <a:r>
              <a:rPr lang="fr-CA" altLang="fr-FR" dirty="0" err="1" smtClean="0"/>
              <a:t>cpu</a:t>
            </a:r>
            <a:endParaRPr lang="fr-CA" altLang="fr-FR" dirty="0" smtClean="0"/>
          </a:p>
        </p:txBody>
      </p:sp>
      <p:sp>
        <p:nvSpPr>
          <p:cNvPr id="16387" name="Content Placeholder 2"/>
          <p:cNvSpPr>
            <a:spLocks noGrp="1"/>
          </p:cNvSpPr>
          <p:nvPr>
            <p:ph idx="1"/>
          </p:nvPr>
        </p:nvSpPr>
        <p:spPr/>
        <p:txBody>
          <a:bodyPr/>
          <a:lstStyle/>
          <a:p>
            <a:endParaRPr lang="fr-CA" altLang="en-US" smtClean="0"/>
          </a:p>
        </p:txBody>
      </p:sp>
      <p:sp>
        <p:nvSpPr>
          <p:cNvPr id="16388"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38D994A-BBA1-4A20-B3B1-E697BF3C9FB3}"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547</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pic>
        <p:nvPicPr>
          <p:cNvPr id="16389" name="Picture 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340100" y="2197100"/>
            <a:ext cx="5235575" cy="3481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390" name="Picture 8"/>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4038" y="1446213"/>
            <a:ext cx="2571750" cy="4719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Footer Placeholder 3"/>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725696742"/>
      </p:ext>
    </p:extLst>
  </p:cSld>
  <p:clrMapOvr>
    <a:masterClrMapping/>
  </p:clrMapOvr>
  <p:timing>
    <p:tnLst>
      <p:par>
        <p:cTn id="1" dur="indefinite" restart="never" nodeType="tmRoot"/>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a:xfrm>
            <a:off x="457200" y="152400"/>
            <a:ext cx="6934200" cy="1371600"/>
          </a:xfrm>
        </p:spPr>
        <p:txBody>
          <a:bodyPr>
            <a:noAutofit/>
          </a:bodyPr>
          <a:lstStyle/>
          <a:p>
            <a:pPr eaLnBrk="1" hangingPunct="1">
              <a:defRPr/>
            </a:pPr>
            <a:r>
              <a:rPr lang="fr-CA" altLang="fr-FR" sz="3000" dirty="0" smtClean="0"/>
              <a:t>Qu’est-ce qui est important dans un algorithme d’ordonnancement?</a:t>
            </a:r>
          </a:p>
        </p:txBody>
      </p:sp>
      <p:sp>
        <p:nvSpPr>
          <p:cNvPr id="17411"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F178DB1-2D72-4721-931B-0192A37C3A11}"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548</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pic>
        <p:nvPicPr>
          <p:cNvPr id="17413" name="Picture 2" descr="http://en.hdyo.org/assets/ask-question-1-ca45a12e5206bae44014e11cd3ced9f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9975" y="2611438"/>
            <a:ext cx="4032250" cy="304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616762804"/>
      </p:ext>
    </p:extLst>
  </p:cSld>
  <p:clrMapOvr>
    <a:masterClrMapping/>
  </p:clrMapOvr>
  <p:timing>
    <p:tnLst>
      <p:par>
        <p:cTn id="1" dur="indefinite" restart="never" nodeType="tmRoot"/>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457200" y="152400"/>
            <a:ext cx="6934200" cy="1371600"/>
          </a:xfrm>
        </p:spPr>
        <p:txBody>
          <a:bodyPr>
            <a:noAutofit/>
          </a:bodyPr>
          <a:lstStyle/>
          <a:p>
            <a:pPr eaLnBrk="1" hangingPunct="1">
              <a:defRPr/>
            </a:pPr>
            <a:r>
              <a:rPr lang="fr-CA" altLang="fr-FR" sz="3000" dirty="0"/>
              <a:t>Qu’est-ce qui est important dans un algorithme </a:t>
            </a:r>
            <a:r>
              <a:rPr lang="fr-CA" altLang="fr-FR" sz="3000" dirty="0" smtClean="0"/>
              <a:t>d’ordonnancement?</a:t>
            </a:r>
          </a:p>
        </p:txBody>
      </p:sp>
      <p:sp>
        <p:nvSpPr>
          <p:cNvPr id="18435" name="Content Placeholder 4"/>
          <p:cNvSpPr>
            <a:spLocks noGrp="1"/>
          </p:cNvSpPr>
          <p:nvPr>
            <p:ph idx="1"/>
          </p:nvPr>
        </p:nvSpPr>
        <p:spPr/>
        <p:txBody>
          <a:bodyPr/>
          <a:lstStyle/>
          <a:p>
            <a:pPr eaLnBrk="1" hangingPunct="1"/>
            <a:r>
              <a:rPr lang="fr-CA" altLang="fr-FR" smtClean="0"/>
              <a:t>Minimiser le temps de réponse</a:t>
            </a:r>
          </a:p>
          <a:p>
            <a:pPr lvl="1" eaLnBrk="1" hangingPunct="1"/>
            <a:r>
              <a:rPr lang="fr-CA" altLang="fr-FR" smtClean="0"/>
              <a:t>Temps passé pour effectuer une opération (travail)</a:t>
            </a:r>
          </a:p>
          <a:p>
            <a:pPr lvl="1" eaLnBrk="1" hangingPunct="1"/>
            <a:r>
              <a:rPr lang="fr-CA" altLang="fr-FR" smtClean="0"/>
              <a:t>Le temps de réponse que l’utilisateur observe</a:t>
            </a:r>
          </a:p>
          <a:p>
            <a:pPr lvl="2" eaLnBrk="1" hangingPunct="1"/>
            <a:r>
              <a:rPr lang="fr-CA" altLang="fr-FR" smtClean="0"/>
              <a:t>Le temps pour refléter la frappe dans un éditeur</a:t>
            </a:r>
          </a:p>
          <a:p>
            <a:pPr lvl="2" eaLnBrk="1" hangingPunct="1"/>
            <a:r>
              <a:rPr lang="fr-CA" altLang="fr-FR" smtClean="0"/>
              <a:t>Le temps pour compiler un programme</a:t>
            </a:r>
          </a:p>
          <a:p>
            <a:pPr lvl="2" eaLnBrk="1" hangingPunct="1"/>
            <a:r>
              <a:rPr lang="fr-CA" altLang="fr-FR" smtClean="0"/>
              <a:t>Tâches en temps réel: doit respecter les délais imposés par l’environnement</a:t>
            </a:r>
          </a:p>
        </p:txBody>
      </p:sp>
      <p:sp>
        <p:nvSpPr>
          <p:cNvPr id="18436"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7F384B2-AFE3-4FC6-882B-46369BAE318F}"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549</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768722143"/>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Cas d’utilisation</a:t>
            </a:r>
            <a:endParaRPr lang="fr-CA" dirty="0"/>
          </a:p>
        </p:txBody>
      </p:sp>
      <p:sp>
        <p:nvSpPr>
          <p:cNvPr id="15363" name="Content Placeholder 2"/>
          <p:cNvSpPr>
            <a:spLocks noGrp="1"/>
          </p:cNvSpPr>
          <p:nvPr>
            <p:ph idx="1"/>
          </p:nvPr>
        </p:nvSpPr>
        <p:spPr/>
        <p:txBody>
          <a:bodyPr/>
          <a:lstStyle/>
          <a:p>
            <a:r>
              <a:rPr lang="fr-CA" altLang="fr-FR" smtClean="0"/>
              <a:t>Un </a:t>
            </a:r>
            <a:r>
              <a:rPr lang="fr-CA" altLang="fr-FR" i="1" smtClean="0"/>
              <a:t>cas d’utilisation</a:t>
            </a:r>
            <a:r>
              <a:rPr lang="fr-CA" altLang="fr-FR" smtClean="0"/>
              <a:t> définit un ensemble d’interactions but-orienté</a:t>
            </a:r>
            <a:r>
              <a:rPr lang="fr-CA" altLang="fr-FR" i="1" smtClean="0"/>
              <a:t> </a:t>
            </a:r>
            <a:r>
              <a:rPr lang="fr-CA" altLang="fr-FR" smtClean="0"/>
              <a:t>entre les acteurs externes et le système en considération</a:t>
            </a:r>
          </a:p>
          <a:p>
            <a:r>
              <a:rPr lang="fr-CA" altLang="fr-FR" i="1" smtClean="0"/>
              <a:t>Les acteurs </a:t>
            </a:r>
            <a:r>
              <a:rPr lang="fr-CA" altLang="fr-FR" smtClean="0"/>
              <a:t>sont des composantes à l’extérieur du système qui interagissent avec le système</a:t>
            </a:r>
          </a:p>
          <a:p>
            <a:pPr lvl="1"/>
            <a:r>
              <a:rPr lang="fr-CA" altLang="fr-FR" smtClean="0"/>
              <a:t>Un acteur peut être une classe d’utilisateurs ou d’autres systèmes</a:t>
            </a:r>
          </a:p>
          <a:p>
            <a:r>
              <a:rPr lang="fr-CA" altLang="fr-FR" smtClean="0"/>
              <a:t>Un cas d’utilisation est initié par un utilisateur qui possède un but particulier en tête, et est complété lorsque le but est atteint</a:t>
            </a:r>
          </a:p>
          <a:p>
            <a:r>
              <a:rPr lang="fr-CA" altLang="fr-FR" smtClean="0"/>
              <a:t>Il décrit la séquence d’interactions entre les acteurs et le système qui sont nécessaires pour livrer le service qui satisfait au but</a:t>
            </a:r>
          </a:p>
        </p:txBody>
      </p:sp>
      <p:sp>
        <p:nvSpPr>
          <p:cNvPr id="1536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93075C1-2131-40FC-B60E-80FCD359933D}" type="slidenum">
              <a:rPr lang="fr-CA" altLang="fr-FR" sz="1200" b="0" smtClean="0">
                <a:solidFill>
                  <a:srgbClr val="898989"/>
                </a:solidFill>
                <a:latin typeface="Times New Roman" pitchFamily="18" charset="0"/>
              </a:rPr>
              <a:pPr>
                <a:spcBef>
                  <a:spcPct val="0"/>
                </a:spcBef>
                <a:spcAft>
                  <a:spcPct val="0"/>
                </a:spcAft>
                <a:buFontTx/>
                <a:buNone/>
              </a:pPr>
              <a:t>55</a:t>
            </a:fld>
            <a:endParaRPr lang="fr-CA" altLang="fr-FR" sz="1200" b="0" smtClean="0">
              <a:solidFill>
                <a:srgbClr val="898989"/>
              </a:solidFill>
              <a:latin typeface="Times New Roman" pitchFamily="18" charset="0"/>
            </a:endParaRPr>
          </a:p>
        </p:txBody>
      </p:sp>
      <p:sp>
        <p:nvSpPr>
          <p:cNvPr id="15365"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2060202652"/>
      </p:ext>
    </p:extLst>
  </p:cSld>
  <p:clrMapOvr>
    <a:masterClrMapping/>
  </p:clrMapOvr>
  <p:timing>
    <p:tnLst>
      <p:par>
        <p:cTn id="1" dur="indefinite" restart="never" nodeType="tmRoot"/>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457200" y="152400"/>
            <a:ext cx="6934200" cy="1371600"/>
          </a:xfrm>
        </p:spPr>
        <p:txBody>
          <a:bodyPr>
            <a:noAutofit/>
          </a:bodyPr>
          <a:lstStyle/>
          <a:p>
            <a:pPr eaLnBrk="1" hangingPunct="1">
              <a:defRPr/>
            </a:pPr>
            <a:r>
              <a:rPr lang="fr-CA" altLang="fr-FR" sz="3000" dirty="0"/>
              <a:t>Qu’est-ce qui est important dans un algorithme </a:t>
            </a:r>
            <a:r>
              <a:rPr lang="fr-CA" altLang="fr-FR" sz="3000" dirty="0" smtClean="0"/>
              <a:t>d’ordonnancement?</a:t>
            </a:r>
          </a:p>
        </p:txBody>
      </p:sp>
      <p:sp>
        <p:nvSpPr>
          <p:cNvPr id="19459" name="Content Placeholder 4"/>
          <p:cNvSpPr>
            <a:spLocks noGrp="1"/>
          </p:cNvSpPr>
          <p:nvPr>
            <p:ph idx="1"/>
          </p:nvPr>
        </p:nvSpPr>
        <p:spPr/>
        <p:txBody>
          <a:bodyPr/>
          <a:lstStyle/>
          <a:p>
            <a:pPr eaLnBrk="1" hangingPunct="1"/>
            <a:r>
              <a:rPr lang="fr-CA" altLang="fr-FR" smtClean="0"/>
              <a:t>Maximiser le débit</a:t>
            </a:r>
          </a:p>
          <a:p>
            <a:pPr lvl="1" eaLnBrk="1" hangingPunct="1"/>
            <a:r>
              <a:rPr lang="fr-CA" altLang="fr-FR" smtClean="0"/>
              <a:t>Travaux par secondes</a:t>
            </a:r>
          </a:p>
          <a:p>
            <a:pPr lvl="1" eaLnBrk="1" hangingPunct="1"/>
            <a:r>
              <a:rPr lang="fr-CA" altLang="fr-FR" smtClean="0"/>
              <a:t>Débit relié au temps de réponse, mais non identique</a:t>
            </a:r>
          </a:p>
          <a:p>
            <a:pPr lvl="2" eaLnBrk="1" hangingPunct="1"/>
            <a:r>
              <a:rPr lang="fr-CA" altLang="fr-FR" smtClean="0"/>
              <a:t>Minimiser le temps de réponse cause plus de commutation de contexte que si vous maximiser le débit seulement</a:t>
            </a:r>
          </a:p>
          <a:p>
            <a:pPr lvl="1" eaLnBrk="1" hangingPunct="1"/>
            <a:r>
              <a:rPr lang="fr-CA" altLang="fr-FR" smtClean="0"/>
              <a:t>Minimiser le overhead (temps de commutation de contexte) en plus de l’utilisation efficace des ressources (CPU, disque, mémoire, etc.)</a:t>
            </a:r>
          </a:p>
        </p:txBody>
      </p:sp>
      <p:sp>
        <p:nvSpPr>
          <p:cNvPr id="19460"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ADB2C8C-9C9C-4167-AD11-9DB328001092}"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550</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2893811061"/>
      </p:ext>
    </p:extLst>
  </p:cSld>
  <p:clrMapOvr>
    <a:masterClrMapping/>
  </p:clrMapOvr>
  <p:timing>
    <p:tnLst>
      <p:par>
        <p:cTn id="1" dur="indefinite" restart="never" nodeType="tmRoot"/>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457200" y="152400"/>
            <a:ext cx="6934200" cy="1371600"/>
          </a:xfrm>
        </p:spPr>
        <p:txBody>
          <a:bodyPr>
            <a:noAutofit/>
          </a:bodyPr>
          <a:lstStyle/>
          <a:p>
            <a:pPr eaLnBrk="1" hangingPunct="1">
              <a:defRPr/>
            </a:pPr>
            <a:r>
              <a:rPr lang="fr-CA" altLang="fr-FR" sz="3000" dirty="0"/>
              <a:t>Qu’est-ce qui est important dans un algorithme d’ordonnancement?</a:t>
            </a:r>
            <a:endParaRPr lang="fr-CA" altLang="fr-FR" sz="3000" dirty="0" smtClean="0"/>
          </a:p>
        </p:txBody>
      </p:sp>
      <p:sp>
        <p:nvSpPr>
          <p:cNvPr id="20483" name="Content Placeholder 4"/>
          <p:cNvSpPr>
            <a:spLocks noGrp="1"/>
          </p:cNvSpPr>
          <p:nvPr>
            <p:ph idx="1"/>
          </p:nvPr>
        </p:nvSpPr>
        <p:spPr/>
        <p:txBody>
          <a:bodyPr/>
          <a:lstStyle/>
          <a:p>
            <a:pPr eaLnBrk="1" hangingPunct="1"/>
            <a:r>
              <a:rPr lang="fr-CA" altLang="fr-FR" smtClean="0"/>
              <a:t>Justesse</a:t>
            </a:r>
          </a:p>
          <a:p>
            <a:pPr lvl="1" eaLnBrk="1" hangingPunct="1"/>
            <a:r>
              <a:rPr lang="fr-CA" altLang="fr-FR" smtClean="0"/>
              <a:t>Partager le CPU entre les processus d’une manière équitable</a:t>
            </a:r>
          </a:p>
        </p:txBody>
      </p:sp>
      <p:sp>
        <p:nvSpPr>
          <p:cNvPr id="20484"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C7D58AB-2332-4824-BADA-CBCF853000B7}"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551</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2790482601"/>
      </p:ext>
    </p:extLst>
  </p:cSld>
  <p:clrMapOvr>
    <a:masterClrMapping/>
  </p:clrMapOvr>
  <p:timing>
    <p:tnLst>
      <p:par>
        <p:cTn id="1" dur="indefinite" restart="never" nodeType="tmRoot"/>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a:xfrm>
            <a:off x="457200" y="152400"/>
            <a:ext cx="6934200" cy="1371600"/>
          </a:xfrm>
        </p:spPr>
        <p:txBody>
          <a:bodyPr>
            <a:normAutofit fontScale="90000"/>
          </a:bodyPr>
          <a:lstStyle/>
          <a:p>
            <a:pPr eaLnBrk="1" hangingPunct="1">
              <a:defRPr/>
            </a:pPr>
            <a:r>
              <a:rPr lang="fr-CA" altLang="fr-FR" dirty="0" smtClean="0"/>
              <a:t>Algorithmes d’Ordonnancement: First-Come, First-</a:t>
            </a:r>
            <a:r>
              <a:rPr lang="fr-CA" altLang="fr-FR" dirty="0" err="1" smtClean="0"/>
              <a:t>Served</a:t>
            </a:r>
            <a:r>
              <a:rPr lang="fr-CA" altLang="fr-FR" dirty="0" smtClean="0"/>
              <a:t> (FCFS)</a:t>
            </a:r>
          </a:p>
        </p:txBody>
      </p:sp>
      <p:sp>
        <p:nvSpPr>
          <p:cNvPr id="21507" name="Content Placeholder 2"/>
          <p:cNvSpPr>
            <a:spLocks noGrp="1"/>
          </p:cNvSpPr>
          <p:nvPr>
            <p:ph idx="1"/>
          </p:nvPr>
        </p:nvSpPr>
        <p:spPr/>
        <p:txBody>
          <a:bodyPr/>
          <a:lstStyle/>
          <a:p>
            <a:pPr eaLnBrk="1" hangingPunct="1"/>
            <a:r>
              <a:rPr lang="fr-CA" altLang="fr-FR" smtClean="0"/>
              <a:t>“Run until Done:” algorithme FIFO</a:t>
            </a:r>
          </a:p>
          <a:p>
            <a:pPr eaLnBrk="1" hangingPunct="1"/>
            <a:r>
              <a:rPr lang="fr-CA" altLang="fr-FR" smtClean="0"/>
              <a:t>Au début, ceci voulait dire qu’un programme coure d’une façon non-préentive jusqu’à ce qu’il soit terminé (incluant tout processus bloqué dans les opérations I/O)</a:t>
            </a:r>
          </a:p>
          <a:p>
            <a:pPr eaLnBrk="1" hangingPunct="1"/>
            <a:r>
              <a:rPr lang="fr-CA" altLang="fr-FR" smtClean="0"/>
              <a:t>Maintenant, FCFS veut dire qu’un processus garde le CPU jusqu’à ce que un thread ou plus soit bloqué</a:t>
            </a:r>
          </a:p>
          <a:p>
            <a:pPr eaLnBrk="1" hangingPunct="1"/>
            <a:r>
              <a:rPr lang="fr-CA" altLang="fr-FR" smtClean="0"/>
              <a:t>Exemple: Trois processus arrivent dans l’ordre P1, P2, P3.</a:t>
            </a:r>
          </a:p>
          <a:p>
            <a:pPr lvl="1" eaLnBrk="1" hangingPunct="1"/>
            <a:r>
              <a:rPr lang="fr-CA" altLang="fr-FR" smtClean="0"/>
              <a:t>Temps de burst de P1: 24</a:t>
            </a:r>
          </a:p>
          <a:p>
            <a:pPr lvl="1" eaLnBrk="1" hangingPunct="1"/>
            <a:r>
              <a:rPr lang="fr-CA" altLang="fr-FR" smtClean="0"/>
              <a:t>Temps de burst de P2: 3</a:t>
            </a:r>
          </a:p>
          <a:p>
            <a:pPr lvl="1" eaLnBrk="1" hangingPunct="1"/>
            <a:r>
              <a:rPr lang="fr-CA" altLang="fr-FR" smtClean="0"/>
              <a:t>Temps de burst de P3: 3</a:t>
            </a:r>
          </a:p>
          <a:p>
            <a:pPr eaLnBrk="1" hangingPunct="1"/>
            <a:r>
              <a:rPr lang="fr-CA" altLang="fr-FR" smtClean="0"/>
              <a:t>Tracez le diagramme Gantt et calculez la moyenne de temps d’attente et la moyenne de temps de complétion.</a:t>
            </a:r>
          </a:p>
        </p:txBody>
      </p:sp>
      <p:sp>
        <p:nvSpPr>
          <p:cNvPr id="21508"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FC78586-1230-43A8-BB4F-8F150F89BAE2}"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552</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3764752297"/>
      </p:ext>
    </p:extLst>
  </p:cSld>
  <p:clrMapOvr>
    <a:masterClrMapping/>
  </p:clrMapOvr>
  <p:timing>
    <p:tnLst>
      <p:par>
        <p:cTn id="1" dur="indefinite" restart="never" nodeType="tmRoot"/>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0" name="Title 1"/>
          <p:cNvSpPr>
            <a:spLocks noGrp="1"/>
          </p:cNvSpPr>
          <p:nvPr>
            <p:ph type="title"/>
          </p:nvPr>
        </p:nvSpPr>
        <p:spPr>
          <a:xfrm>
            <a:off x="457200" y="152400"/>
            <a:ext cx="6934200" cy="1371600"/>
          </a:xfrm>
        </p:spPr>
        <p:txBody>
          <a:bodyPr>
            <a:normAutofit fontScale="90000"/>
          </a:bodyPr>
          <a:lstStyle/>
          <a:p>
            <a:pPr eaLnBrk="1" hangingPunct="1">
              <a:defRPr/>
            </a:pPr>
            <a:r>
              <a:rPr lang="fr-CA" altLang="fr-FR" dirty="0" smtClean="0"/>
              <a:t>Algorithmes d’ordonnancement: First-Come, First-</a:t>
            </a:r>
            <a:r>
              <a:rPr lang="fr-CA" altLang="fr-FR" dirty="0" err="1" smtClean="0"/>
              <a:t>Served</a:t>
            </a:r>
            <a:r>
              <a:rPr lang="fr-CA" altLang="fr-FR" dirty="0" smtClean="0"/>
              <a:t> (FCFS)</a:t>
            </a:r>
          </a:p>
        </p:txBody>
      </p:sp>
      <p:sp>
        <p:nvSpPr>
          <p:cNvPr id="22531" name="Content Placeholder 2"/>
          <p:cNvSpPr>
            <a:spLocks noGrp="1"/>
          </p:cNvSpPr>
          <p:nvPr>
            <p:ph idx="1"/>
          </p:nvPr>
        </p:nvSpPr>
        <p:spPr/>
        <p:txBody>
          <a:bodyPr/>
          <a:lstStyle/>
          <a:p>
            <a:pPr eaLnBrk="1" hangingPunct="1"/>
            <a:r>
              <a:rPr lang="fr-CA" altLang="fr-FR" sz="1600" smtClean="0"/>
              <a:t>Exemple: Trois processus arrivent dans l’ordre P1, P2, P3.</a:t>
            </a:r>
          </a:p>
          <a:p>
            <a:pPr lvl="1" eaLnBrk="1" hangingPunct="1"/>
            <a:r>
              <a:rPr lang="fr-CA" altLang="fr-FR" sz="1600" smtClean="0"/>
              <a:t>Temps de burst de P1: 24</a:t>
            </a:r>
          </a:p>
          <a:p>
            <a:pPr lvl="1" eaLnBrk="1" hangingPunct="1"/>
            <a:r>
              <a:rPr lang="fr-CA" altLang="fr-FR" sz="1600" smtClean="0"/>
              <a:t>Temps de burst de P2: 3</a:t>
            </a:r>
          </a:p>
          <a:p>
            <a:pPr lvl="1" eaLnBrk="1" hangingPunct="1"/>
            <a:r>
              <a:rPr lang="fr-CA" altLang="fr-FR" sz="1600" smtClean="0"/>
              <a:t>Temps de burst de P3: 3</a:t>
            </a:r>
          </a:p>
          <a:p>
            <a:pPr eaLnBrk="1" hangingPunct="1"/>
            <a:r>
              <a:rPr lang="fr-CA" altLang="fr-FR" sz="1600" smtClean="0"/>
              <a:t>Temps d’attente:</a:t>
            </a:r>
          </a:p>
          <a:p>
            <a:pPr lvl="1" eaLnBrk="1" hangingPunct="1"/>
            <a:r>
              <a:rPr lang="fr-CA" altLang="fr-FR" sz="1600" smtClean="0"/>
              <a:t>P1: 0</a:t>
            </a:r>
          </a:p>
          <a:p>
            <a:pPr lvl="1" eaLnBrk="1" hangingPunct="1"/>
            <a:r>
              <a:rPr lang="fr-CA" altLang="fr-FR" sz="1600" smtClean="0"/>
              <a:t>P2: 24</a:t>
            </a:r>
          </a:p>
          <a:p>
            <a:pPr lvl="1" eaLnBrk="1" hangingPunct="1"/>
            <a:r>
              <a:rPr lang="fr-CA" altLang="fr-FR" sz="1600" smtClean="0"/>
              <a:t>P3: 27</a:t>
            </a:r>
          </a:p>
          <a:p>
            <a:pPr eaLnBrk="1" hangingPunct="1"/>
            <a:r>
              <a:rPr lang="fr-CA" altLang="fr-FR" sz="1600" smtClean="0"/>
              <a:t>Temps de complétion:</a:t>
            </a:r>
          </a:p>
          <a:p>
            <a:pPr lvl="1" eaLnBrk="1" hangingPunct="1"/>
            <a:r>
              <a:rPr lang="fr-CA" altLang="fr-FR" sz="1600" smtClean="0"/>
              <a:t>P1: 24</a:t>
            </a:r>
          </a:p>
          <a:p>
            <a:pPr lvl="1" eaLnBrk="1" hangingPunct="1"/>
            <a:r>
              <a:rPr lang="fr-CA" altLang="fr-FR" sz="1600" smtClean="0"/>
              <a:t>P2: 27</a:t>
            </a:r>
          </a:p>
          <a:p>
            <a:pPr lvl="1" eaLnBrk="1" hangingPunct="1"/>
            <a:r>
              <a:rPr lang="fr-CA" altLang="fr-FR" sz="1600" smtClean="0"/>
              <a:t>P3: 30</a:t>
            </a:r>
          </a:p>
          <a:p>
            <a:pPr eaLnBrk="1" hangingPunct="1"/>
            <a:r>
              <a:rPr lang="fr-CA" altLang="fr-FR" sz="1600" smtClean="0"/>
              <a:t>Moyenne du temps d’attente: (0+24+27)/3 = 17</a:t>
            </a:r>
          </a:p>
          <a:p>
            <a:pPr eaLnBrk="1" hangingPunct="1"/>
            <a:r>
              <a:rPr lang="fr-CA" altLang="fr-FR" sz="1600" smtClean="0"/>
              <a:t>Moyenne du temps de complétion: (24+27+30)/3 = 27</a:t>
            </a:r>
          </a:p>
        </p:txBody>
      </p:sp>
      <p:sp>
        <p:nvSpPr>
          <p:cNvPr id="22532"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F4EB7E6-1056-4AE9-A5EF-BAFA53C61CF3}"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553</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grpSp>
        <p:nvGrpSpPr>
          <p:cNvPr id="22533" name="Group 11"/>
          <p:cNvGrpSpPr>
            <a:grpSpLocks/>
          </p:cNvGrpSpPr>
          <p:nvPr/>
        </p:nvGrpSpPr>
        <p:grpSpPr bwMode="auto">
          <a:xfrm>
            <a:off x="4089400" y="2466975"/>
            <a:ext cx="3862388" cy="890588"/>
            <a:chOff x="5816600" y="3505200"/>
            <a:chExt cx="5491661" cy="1265263"/>
          </a:xfrm>
        </p:grpSpPr>
        <p:sp>
          <p:nvSpPr>
            <p:cNvPr id="4" name="Rectangle 3"/>
            <p:cNvSpPr/>
            <p:nvPr/>
          </p:nvSpPr>
          <p:spPr bwMode="auto">
            <a:xfrm>
              <a:off x="5970087" y="3505200"/>
              <a:ext cx="3275134" cy="685632"/>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defRPr/>
              </a:pPr>
              <a:r>
                <a:rPr lang="en-US" sz="2200" dirty="0">
                  <a:solidFill>
                    <a:schemeClr val="tx1"/>
                  </a:solidFill>
                  <a:sym typeface="Helvetica Neue Light" charset="0"/>
                </a:rPr>
                <a:t>P1</a:t>
              </a:r>
            </a:p>
          </p:txBody>
        </p:sp>
        <p:sp>
          <p:nvSpPr>
            <p:cNvPr id="5" name="Rectangle 4"/>
            <p:cNvSpPr/>
            <p:nvPr/>
          </p:nvSpPr>
          <p:spPr bwMode="auto">
            <a:xfrm>
              <a:off x="9245221" y="3505200"/>
              <a:ext cx="839662" cy="685632"/>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defRPr/>
              </a:pPr>
              <a:r>
                <a:rPr lang="en-US" sz="2200" dirty="0">
                  <a:solidFill>
                    <a:schemeClr val="tx1"/>
                  </a:solidFill>
                  <a:sym typeface="Helvetica Neue Light" charset="0"/>
                </a:rPr>
                <a:t>P2</a:t>
              </a:r>
            </a:p>
          </p:txBody>
        </p:sp>
        <p:sp>
          <p:nvSpPr>
            <p:cNvPr id="7" name="Rectangle 6"/>
            <p:cNvSpPr/>
            <p:nvPr/>
          </p:nvSpPr>
          <p:spPr bwMode="auto">
            <a:xfrm>
              <a:off x="10084883" y="3505200"/>
              <a:ext cx="837404" cy="685632"/>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defRPr/>
              </a:pPr>
              <a:r>
                <a:rPr lang="en-US" sz="2200" dirty="0">
                  <a:solidFill>
                    <a:schemeClr val="tx1"/>
                  </a:solidFill>
                  <a:sym typeface="Helvetica Neue Light" charset="0"/>
                </a:rPr>
                <a:t>P3</a:t>
              </a:r>
            </a:p>
          </p:txBody>
        </p:sp>
        <p:sp>
          <p:nvSpPr>
            <p:cNvPr id="22538" name="TextBox 7"/>
            <p:cNvSpPr txBox="1">
              <a:spLocks noChangeArrowheads="1"/>
            </p:cNvSpPr>
            <p:nvPr/>
          </p:nvSpPr>
          <p:spPr bwMode="auto">
            <a:xfrm>
              <a:off x="5816600" y="4267200"/>
              <a:ext cx="435903"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0</a:t>
              </a:r>
            </a:p>
          </p:txBody>
        </p:sp>
        <p:sp>
          <p:nvSpPr>
            <p:cNvPr id="22539" name="TextBox 8"/>
            <p:cNvSpPr txBox="1">
              <a:spLocks noChangeArrowheads="1"/>
            </p:cNvSpPr>
            <p:nvPr/>
          </p:nvSpPr>
          <p:spPr bwMode="auto">
            <a:xfrm>
              <a:off x="9007439" y="4267200"/>
              <a:ext cx="609169"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24</a:t>
              </a:r>
            </a:p>
          </p:txBody>
        </p:sp>
        <p:sp>
          <p:nvSpPr>
            <p:cNvPr id="22540" name="TextBox 9"/>
            <p:cNvSpPr txBox="1">
              <a:spLocks noChangeArrowheads="1"/>
            </p:cNvSpPr>
            <p:nvPr/>
          </p:nvSpPr>
          <p:spPr bwMode="auto">
            <a:xfrm>
              <a:off x="9860891" y="4262735"/>
              <a:ext cx="609169"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27</a:t>
              </a:r>
            </a:p>
          </p:txBody>
        </p:sp>
        <p:sp>
          <p:nvSpPr>
            <p:cNvPr id="22541" name="TextBox 10"/>
            <p:cNvSpPr txBox="1">
              <a:spLocks noChangeArrowheads="1"/>
            </p:cNvSpPr>
            <p:nvPr/>
          </p:nvSpPr>
          <p:spPr bwMode="auto">
            <a:xfrm>
              <a:off x="10699092" y="4262735"/>
              <a:ext cx="609169"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30</a:t>
              </a:r>
            </a:p>
          </p:txBody>
        </p:sp>
      </p:gr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39395375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2531">
                                            <p:txEl>
                                              <p:pRg st="5" end="5"/>
                                            </p:txEl>
                                          </p:spTgt>
                                        </p:tgtEl>
                                        <p:attrNameLst>
                                          <p:attrName>style.visibility</p:attrName>
                                        </p:attrNameLst>
                                      </p:cBhvr>
                                      <p:to>
                                        <p:strVal val="visible"/>
                                      </p:to>
                                    </p:set>
                                    <p:animEffect transition="in" filter="fade">
                                      <p:cBhvr>
                                        <p:cTn id="7" dur="500"/>
                                        <p:tgtEl>
                                          <p:spTgt spid="22531">
                                            <p:txEl>
                                              <p:pRg st="5" end="5"/>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22531">
                                            <p:txEl>
                                              <p:pRg st="6" end="6"/>
                                            </p:txEl>
                                          </p:spTgt>
                                        </p:tgtEl>
                                        <p:attrNameLst>
                                          <p:attrName>style.visibility</p:attrName>
                                        </p:attrNameLst>
                                      </p:cBhvr>
                                      <p:to>
                                        <p:strVal val="visible"/>
                                      </p:to>
                                    </p:set>
                                    <p:animEffect transition="in" filter="fade">
                                      <p:cBhvr>
                                        <p:cTn id="10" dur="500"/>
                                        <p:tgtEl>
                                          <p:spTgt spid="22531">
                                            <p:txEl>
                                              <p:pRg st="6" end="6"/>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22531">
                                            <p:txEl>
                                              <p:pRg st="7" end="7"/>
                                            </p:txEl>
                                          </p:spTgt>
                                        </p:tgtEl>
                                        <p:attrNameLst>
                                          <p:attrName>style.visibility</p:attrName>
                                        </p:attrNameLst>
                                      </p:cBhvr>
                                      <p:to>
                                        <p:strVal val="visible"/>
                                      </p:to>
                                    </p:set>
                                    <p:animEffect transition="in" filter="fade">
                                      <p:cBhvr>
                                        <p:cTn id="13" dur="500"/>
                                        <p:tgtEl>
                                          <p:spTgt spid="22531">
                                            <p:txEl>
                                              <p:pRg st="7" end="7"/>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22531">
                                            <p:txEl>
                                              <p:pRg st="9" end="9"/>
                                            </p:txEl>
                                          </p:spTgt>
                                        </p:tgtEl>
                                        <p:attrNameLst>
                                          <p:attrName>style.visibility</p:attrName>
                                        </p:attrNameLst>
                                      </p:cBhvr>
                                      <p:to>
                                        <p:strVal val="visible"/>
                                      </p:to>
                                    </p:set>
                                    <p:animEffect transition="in" filter="fade">
                                      <p:cBhvr>
                                        <p:cTn id="18" dur="500"/>
                                        <p:tgtEl>
                                          <p:spTgt spid="22531">
                                            <p:txEl>
                                              <p:pRg st="9" end="9"/>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22531">
                                            <p:txEl>
                                              <p:pRg st="10" end="10"/>
                                            </p:txEl>
                                          </p:spTgt>
                                        </p:tgtEl>
                                        <p:attrNameLst>
                                          <p:attrName>style.visibility</p:attrName>
                                        </p:attrNameLst>
                                      </p:cBhvr>
                                      <p:to>
                                        <p:strVal val="visible"/>
                                      </p:to>
                                    </p:set>
                                    <p:animEffect transition="in" filter="fade">
                                      <p:cBhvr>
                                        <p:cTn id="21" dur="500"/>
                                        <p:tgtEl>
                                          <p:spTgt spid="22531">
                                            <p:txEl>
                                              <p:pRg st="10" end="10"/>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22531">
                                            <p:txEl>
                                              <p:pRg st="11" end="11"/>
                                            </p:txEl>
                                          </p:spTgt>
                                        </p:tgtEl>
                                        <p:attrNameLst>
                                          <p:attrName>style.visibility</p:attrName>
                                        </p:attrNameLst>
                                      </p:cBhvr>
                                      <p:to>
                                        <p:strVal val="visible"/>
                                      </p:to>
                                    </p:set>
                                    <p:animEffect transition="in" filter="fade">
                                      <p:cBhvr>
                                        <p:cTn id="24" dur="500"/>
                                        <p:tgtEl>
                                          <p:spTgt spid="22531">
                                            <p:txEl>
                                              <p:pRg st="11" end="11"/>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nodeType="clickEffect">
                                  <p:stCondLst>
                                    <p:cond delay="0"/>
                                  </p:stCondLst>
                                  <p:childTnLst>
                                    <p:set>
                                      <p:cBhvr>
                                        <p:cTn id="28" dur="1" fill="hold">
                                          <p:stCondLst>
                                            <p:cond delay="0"/>
                                          </p:stCondLst>
                                        </p:cTn>
                                        <p:tgtEl>
                                          <p:spTgt spid="22531">
                                            <p:txEl>
                                              <p:pRg st="12" end="12"/>
                                            </p:txEl>
                                          </p:spTgt>
                                        </p:tgtEl>
                                        <p:attrNameLst>
                                          <p:attrName>style.visibility</p:attrName>
                                        </p:attrNameLst>
                                      </p:cBhvr>
                                      <p:to>
                                        <p:strVal val="visible"/>
                                      </p:to>
                                    </p:set>
                                    <p:animEffect transition="in" filter="fade">
                                      <p:cBhvr>
                                        <p:cTn id="29" dur="500"/>
                                        <p:tgtEl>
                                          <p:spTgt spid="22531">
                                            <p:txEl>
                                              <p:pRg st="12" end="12"/>
                                            </p:txEl>
                                          </p:spTgt>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nodeType="clickEffect">
                                  <p:stCondLst>
                                    <p:cond delay="0"/>
                                  </p:stCondLst>
                                  <p:childTnLst>
                                    <p:set>
                                      <p:cBhvr>
                                        <p:cTn id="33" dur="1" fill="hold">
                                          <p:stCondLst>
                                            <p:cond delay="0"/>
                                          </p:stCondLst>
                                        </p:cTn>
                                        <p:tgtEl>
                                          <p:spTgt spid="22531">
                                            <p:txEl>
                                              <p:pRg st="13" end="13"/>
                                            </p:txEl>
                                          </p:spTgt>
                                        </p:tgtEl>
                                        <p:attrNameLst>
                                          <p:attrName>style.visibility</p:attrName>
                                        </p:attrNameLst>
                                      </p:cBhvr>
                                      <p:to>
                                        <p:strVal val="visible"/>
                                      </p:to>
                                    </p:set>
                                    <p:animEffect transition="in" filter="fade">
                                      <p:cBhvr>
                                        <p:cTn id="34" dur="500"/>
                                        <p:tgtEl>
                                          <p:spTgt spid="22531">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a:xfrm>
            <a:off x="457200" y="152400"/>
            <a:ext cx="6934200" cy="1371600"/>
          </a:xfrm>
        </p:spPr>
        <p:txBody>
          <a:bodyPr>
            <a:normAutofit fontScale="90000"/>
          </a:bodyPr>
          <a:lstStyle/>
          <a:p>
            <a:pPr eaLnBrk="1" hangingPunct="1">
              <a:defRPr/>
            </a:pPr>
            <a:r>
              <a:rPr lang="fr-CA" altLang="fr-FR" dirty="0" smtClean="0"/>
              <a:t>Algorithmes d’ordonnancement: First-Come, First-</a:t>
            </a:r>
            <a:r>
              <a:rPr lang="fr-CA" altLang="fr-FR" dirty="0" err="1" smtClean="0"/>
              <a:t>Served</a:t>
            </a:r>
            <a:r>
              <a:rPr lang="fr-CA" altLang="fr-FR" dirty="0" smtClean="0"/>
              <a:t> (FCFS)</a:t>
            </a:r>
          </a:p>
        </p:txBody>
      </p:sp>
      <p:sp>
        <p:nvSpPr>
          <p:cNvPr id="23555" name="Content Placeholder 2"/>
          <p:cNvSpPr>
            <a:spLocks noGrp="1"/>
          </p:cNvSpPr>
          <p:nvPr>
            <p:ph idx="1"/>
          </p:nvPr>
        </p:nvSpPr>
        <p:spPr/>
        <p:txBody>
          <a:bodyPr/>
          <a:lstStyle/>
          <a:p>
            <a:pPr eaLnBrk="1" hangingPunct="1"/>
            <a:r>
              <a:rPr lang="fr-CA" altLang="fr-FR" sz="1600" smtClean="0"/>
              <a:t>Qu’en est-il si l’ordre fut P2, P3, P1?</a:t>
            </a:r>
          </a:p>
          <a:p>
            <a:pPr lvl="1" eaLnBrk="1" hangingPunct="1"/>
            <a:r>
              <a:rPr lang="fr-CA" altLang="fr-FR" sz="1600" smtClean="0"/>
              <a:t>Temps de burst de P1: 24</a:t>
            </a:r>
          </a:p>
          <a:p>
            <a:pPr lvl="1" eaLnBrk="1" hangingPunct="1"/>
            <a:r>
              <a:rPr lang="fr-CA" altLang="fr-FR" sz="1600" smtClean="0"/>
              <a:t>Temps de burst de P2: 3</a:t>
            </a:r>
          </a:p>
          <a:p>
            <a:pPr lvl="1" eaLnBrk="1" hangingPunct="1"/>
            <a:r>
              <a:rPr lang="fr-CA" altLang="fr-FR" sz="1600" smtClean="0"/>
              <a:t>Temps de burst de P3: 3</a:t>
            </a:r>
          </a:p>
        </p:txBody>
      </p:sp>
      <p:sp>
        <p:nvSpPr>
          <p:cNvPr id="23556"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3C5649B-3450-4DA9-A4D0-F297D8E05A94}"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554</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2130900886"/>
      </p:ext>
    </p:extLst>
  </p:cSld>
  <p:clrMapOvr>
    <a:masterClrMapping/>
  </p:clrMapOvr>
  <p:timing>
    <p:tnLst>
      <p:par>
        <p:cTn id="1" dur="indefinite" restart="never" nodeType="tmRoot"/>
      </p:par>
    </p:tn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a:xfrm>
            <a:off x="457200" y="152400"/>
            <a:ext cx="6934200" cy="1371600"/>
          </a:xfrm>
        </p:spPr>
        <p:txBody>
          <a:bodyPr>
            <a:normAutofit fontScale="90000"/>
          </a:bodyPr>
          <a:lstStyle/>
          <a:p>
            <a:pPr eaLnBrk="1" hangingPunct="1">
              <a:defRPr/>
            </a:pPr>
            <a:r>
              <a:rPr lang="fr-CA" altLang="fr-FR" dirty="0" smtClean="0"/>
              <a:t>Algorithmes d’ordonnancement: First-Come, First-</a:t>
            </a:r>
            <a:r>
              <a:rPr lang="fr-CA" altLang="fr-FR" dirty="0" err="1" smtClean="0"/>
              <a:t>Served</a:t>
            </a:r>
            <a:r>
              <a:rPr lang="fr-CA" altLang="fr-FR" dirty="0" smtClean="0"/>
              <a:t> (FCFS)</a:t>
            </a:r>
          </a:p>
        </p:txBody>
      </p:sp>
      <p:sp>
        <p:nvSpPr>
          <p:cNvPr id="24579" name="Content Placeholder 2"/>
          <p:cNvSpPr>
            <a:spLocks noGrp="1"/>
          </p:cNvSpPr>
          <p:nvPr>
            <p:ph idx="1"/>
          </p:nvPr>
        </p:nvSpPr>
        <p:spPr/>
        <p:txBody>
          <a:bodyPr/>
          <a:lstStyle/>
          <a:p>
            <a:pPr eaLnBrk="1" hangingPunct="1"/>
            <a:r>
              <a:rPr lang="fr-CA" altLang="fr-FR" sz="1600" smtClean="0"/>
              <a:t>Qu’en est-il si l’ordre fut P2, P3, P1?</a:t>
            </a:r>
          </a:p>
          <a:p>
            <a:pPr lvl="1" eaLnBrk="1" hangingPunct="1"/>
            <a:r>
              <a:rPr lang="fr-CA" altLang="fr-FR" sz="1600" smtClean="0"/>
              <a:t>Temps de burst de P1: 24</a:t>
            </a:r>
          </a:p>
          <a:p>
            <a:pPr lvl="1" eaLnBrk="1" hangingPunct="1"/>
            <a:r>
              <a:rPr lang="fr-CA" altLang="fr-FR" sz="1600" smtClean="0"/>
              <a:t>Temps de burst de P2: 3</a:t>
            </a:r>
          </a:p>
          <a:p>
            <a:pPr lvl="1" eaLnBrk="1" hangingPunct="1"/>
            <a:r>
              <a:rPr lang="fr-CA" altLang="fr-FR" sz="1600" smtClean="0"/>
              <a:t>Temps de burst de P3: 3</a:t>
            </a:r>
          </a:p>
          <a:p>
            <a:pPr eaLnBrk="1" hangingPunct="1"/>
            <a:r>
              <a:rPr lang="fr-CA" altLang="fr-FR" sz="1600" smtClean="0"/>
              <a:t>Temps d’attente:</a:t>
            </a:r>
          </a:p>
          <a:p>
            <a:pPr lvl="1" eaLnBrk="1" hangingPunct="1"/>
            <a:r>
              <a:rPr lang="fr-CA" altLang="fr-FR" sz="1600" smtClean="0"/>
              <a:t>P2: 0</a:t>
            </a:r>
          </a:p>
          <a:p>
            <a:pPr lvl="1" eaLnBrk="1" hangingPunct="1"/>
            <a:r>
              <a:rPr lang="fr-CA" altLang="fr-FR" sz="1600" smtClean="0"/>
              <a:t>P3: 3</a:t>
            </a:r>
          </a:p>
          <a:p>
            <a:pPr lvl="1" eaLnBrk="1" hangingPunct="1"/>
            <a:r>
              <a:rPr lang="fr-CA" altLang="fr-FR" sz="1600" smtClean="0"/>
              <a:t>P1: 6</a:t>
            </a:r>
          </a:p>
          <a:p>
            <a:pPr eaLnBrk="1" hangingPunct="1"/>
            <a:r>
              <a:rPr lang="fr-CA" altLang="fr-FR" sz="1600" smtClean="0"/>
              <a:t>Temps de complétion:</a:t>
            </a:r>
          </a:p>
          <a:p>
            <a:pPr lvl="1" eaLnBrk="1" hangingPunct="1"/>
            <a:r>
              <a:rPr lang="fr-CA" altLang="fr-FR" sz="1600" smtClean="0"/>
              <a:t>P2: 3</a:t>
            </a:r>
          </a:p>
          <a:p>
            <a:pPr lvl="1" eaLnBrk="1" hangingPunct="1"/>
            <a:r>
              <a:rPr lang="fr-CA" altLang="fr-FR" sz="1600" smtClean="0"/>
              <a:t>P3: 6</a:t>
            </a:r>
          </a:p>
          <a:p>
            <a:pPr lvl="1" eaLnBrk="1" hangingPunct="1"/>
            <a:r>
              <a:rPr lang="fr-CA" altLang="fr-FR" sz="1600" smtClean="0"/>
              <a:t>P1: 30</a:t>
            </a:r>
          </a:p>
          <a:p>
            <a:pPr eaLnBrk="1" hangingPunct="1"/>
            <a:r>
              <a:rPr lang="fr-CA" altLang="fr-FR" sz="1600" smtClean="0"/>
              <a:t>Moyenne du temps d’attente: (0+3+6)/3 = 3 (comparé à 17)</a:t>
            </a:r>
          </a:p>
          <a:p>
            <a:pPr eaLnBrk="1" hangingPunct="1"/>
            <a:r>
              <a:rPr lang="fr-CA" altLang="fr-FR" sz="1600" smtClean="0"/>
              <a:t>Moyenne du temps de complétion: (3+6+30)/3 = 13 (comparé à 27)</a:t>
            </a:r>
          </a:p>
        </p:txBody>
      </p:sp>
      <p:sp>
        <p:nvSpPr>
          <p:cNvPr id="24580"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97C2D26-D745-47FB-95FA-2727E67AA96F}"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555</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grpSp>
        <p:nvGrpSpPr>
          <p:cNvPr id="24581" name="Group 11"/>
          <p:cNvGrpSpPr>
            <a:grpSpLocks/>
          </p:cNvGrpSpPr>
          <p:nvPr/>
        </p:nvGrpSpPr>
        <p:grpSpPr bwMode="auto">
          <a:xfrm>
            <a:off x="4089400" y="2197100"/>
            <a:ext cx="3862388" cy="889000"/>
            <a:chOff x="5816600" y="3505200"/>
            <a:chExt cx="5491661" cy="1265263"/>
          </a:xfrm>
        </p:grpSpPr>
        <p:sp>
          <p:nvSpPr>
            <p:cNvPr id="4" name="Rectangle 3"/>
            <p:cNvSpPr/>
            <p:nvPr/>
          </p:nvSpPr>
          <p:spPr bwMode="auto">
            <a:xfrm>
              <a:off x="7644896" y="3505200"/>
              <a:ext cx="3277390" cy="684598"/>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defRPr/>
              </a:pPr>
              <a:r>
                <a:rPr lang="en-US" sz="2200" dirty="0">
                  <a:solidFill>
                    <a:schemeClr val="tx1"/>
                  </a:solidFill>
                  <a:sym typeface="Helvetica Neue Light" charset="0"/>
                </a:rPr>
                <a:t>P1</a:t>
              </a:r>
            </a:p>
          </p:txBody>
        </p:sp>
        <p:sp>
          <p:nvSpPr>
            <p:cNvPr id="5" name="Rectangle 4"/>
            <p:cNvSpPr/>
            <p:nvPr/>
          </p:nvSpPr>
          <p:spPr bwMode="auto">
            <a:xfrm>
              <a:off x="5970087" y="3505200"/>
              <a:ext cx="837406" cy="684598"/>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defRPr/>
              </a:pPr>
              <a:r>
                <a:rPr lang="en-US" sz="2200" dirty="0">
                  <a:solidFill>
                    <a:schemeClr val="tx1"/>
                  </a:solidFill>
                  <a:sym typeface="Helvetica Neue Light" charset="0"/>
                </a:rPr>
                <a:t>P2</a:t>
              </a:r>
            </a:p>
          </p:txBody>
        </p:sp>
        <p:sp>
          <p:nvSpPr>
            <p:cNvPr id="7" name="Rectangle 6"/>
            <p:cNvSpPr/>
            <p:nvPr/>
          </p:nvSpPr>
          <p:spPr bwMode="auto">
            <a:xfrm>
              <a:off x="6807492" y="3505200"/>
              <a:ext cx="837404" cy="684598"/>
            </a:xfrm>
            <a:prstGeom prst="rect">
              <a:avLst/>
            </a:prstGeom>
            <a:ln>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wrap="none" anchor="ctr"/>
            <a:lstStyle/>
            <a:p>
              <a:pPr>
                <a:defRPr/>
              </a:pPr>
              <a:r>
                <a:rPr lang="en-US" sz="2200" dirty="0">
                  <a:solidFill>
                    <a:schemeClr val="tx1"/>
                  </a:solidFill>
                  <a:sym typeface="Helvetica Neue Light" charset="0"/>
                </a:rPr>
                <a:t>P3</a:t>
              </a:r>
            </a:p>
          </p:txBody>
        </p:sp>
        <p:sp>
          <p:nvSpPr>
            <p:cNvPr id="24586" name="TextBox 7"/>
            <p:cNvSpPr txBox="1">
              <a:spLocks noChangeArrowheads="1"/>
            </p:cNvSpPr>
            <p:nvPr/>
          </p:nvSpPr>
          <p:spPr bwMode="auto">
            <a:xfrm>
              <a:off x="5816600" y="4267200"/>
              <a:ext cx="435903"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0</a:t>
              </a:r>
            </a:p>
          </p:txBody>
        </p:sp>
        <p:sp>
          <p:nvSpPr>
            <p:cNvPr id="24587" name="TextBox 8"/>
            <p:cNvSpPr txBox="1">
              <a:spLocks noChangeArrowheads="1"/>
            </p:cNvSpPr>
            <p:nvPr/>
          </p:nvSpPr>
          <p:spPr bwMode="auto">
            <a:xfrm>
              <a:off x="6664361" y="4267200"/>
              <a:ext cx="435903"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3</a:t>
              </a:r>
            </a:p>
          </p:txBody>
        </p:sp>
        <p:sp>
          <p:nvSpPr>
            <p:cNvPr id="24588" name="TextBox 9"/>
            <p:cNvSpPr txBox="1">
              <a:spLocks noChangeArrowheads="1"/>
            </p:cNvSpPr>
            <p:nvPr/>
          </p:nvSpPr>
          <p:spPr bwMode="auto">
            <a:xfrm>
              <a:off x="7426361" y="4262735"/>
              <a:ext cx="435903"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6</a:t>
              </a:r>
            </a:p>
          </p:txBody>
        </p:sp>
        <p:sp>
          <p:nvSpPr>
            <p:cNvPr id="24589" name="TextBox 10"/>
            <p:cNvSpPr txBox="1">
              <a:spLocks noChangeArrowheads="1"/>
            </p:cNvSpPr>
            <p:nvPr/>
          </p:nvSpPr>
          <p:spPr bwMode="auto">
            <a:xfrm>
              <a:off x="10699092" y="4262735"/>
              <a:ext cx="609169" cy="503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700" b="0">
                  <a:solidFill>
                    <a:srgbClr val="000000"/>
                  </a:solidFill>
                  <a:latin typeface="Helvetica Neue Light"/>
                  <a:ea typeface="ヒラギノ角ゴ ProN W3"/>
                  <a:cs typeface="ヒラギノ角ゴ ProN W3"/>
                  <a:sym typeface="Helvetica Neue Light"/>
                </a:rPr>
                <a:t>30</a:t>
              </a:r>
            </a:p>
          </p:txBody>
        </p:sp>
      </p:gr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1610188546"/>
      </p:ext>
    </p:extLst>
  </p:cSld>
  <p:clrMapOvr>
    <a:masterClrMapping/>
  </p:clrMapOvr>
  <p:timing>
    <p:tnLst>
      <p:par>
        <p:cTn id="1" dur="indefinite" restart="never" nodeType="tmRoot"/>
      </p:par>
    </p:tn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457200" y="152400"/>
            <a:ext cx="6934200" cy="1371600"/>
          </a:xfrm>
        </p:spPr>
        <p:txBody>
          <a:bodyPr>
            <a:normAutofit fontScale="90000"/>
          </a:bodyPr>
          <a:lstStyle/>
          <a:p>
            <a:pPr eaLnBrk="1" hangingPunct="1">
              <a:defRPr/>
            </a:pPr>
            <a:r>
              <a:rPr lang="fr-CA" altLang="fr-FR" dirty="0" smtClean="0"/>
              <a:t>Algorithmes d’ordonnancement: First-Come, First-</a:t>
            </a:r>
            <a:r>
              <a:rPr lang="fr-CA" altLang="fr-FR" dirty="0" err="1" smtClean="0"/>
              <a:t>Served</a:t>
            </a:r>
            <a:r>
              <a:rPr lang="fr-CA" altLang="fr-FR" dirty="0" smtClean="0"/>
              <a:t> (FCFS)</a:t>
            </a:r>
          </a:p>
        </p:txBody>
      </p:sp>
      <p:sp>
        <p:nvSpPr>
          <p:cNvPr id="25603" name="Content Placeholder 2"/>
          <p:cNvSpPr>
            <a:spLocks noGrp="1"/>
          </p:cNvSpPr>
          <p:nvPr>
            <p:ph idx="1"/>
          </p:nvPr>
        </p:nvSpPr>
        <p:spPr/>
        <p:txBody>
          <a:bodyPr/>
          <a:lstStyle/>
          <a:p>
            <a:pPr eaLnBrk="1" hangingPunct="1"/>
            <a:r>
              <a:rPr lang="fr-CA" altLang="fr-FR" sz="1700" smtClean="0"/>
              <a:t>Moyenne du temps d’attente: (0+3+6)/3 = 3 (comparé à 17)</a:t>
            </a:r>
          </a:p>
          <a:p>
            <a:pPr eaLnBrk="1" hangingPunct="1"/>
            <a:r>
              <a:rPr lang="fr-CA" altLang="fr-FR" sz="1700" smtClean="0"/>
              <a:t>Moyenne du temps de complétion: (3+6+30)/3 = 13 (comparé à 27)</a:t>
            </a:r>
          </a:p>
          <a:p>
            <a:pPr eaLnBrk="1" hangingPunct="1"/>
            <a:endParaRPr lang="fr-CA" altLang="fr-FR" sz="1700" smtClean="0"/>
          </a:p>
          <a:p>
            <a:pPr eaLnBrk="1" hangingPunct="1"/>
            <a:r>
              <a:rPr lang="fr-CA" altLang="fr-FR" sz="1700" smtClean="0"/>
              <a:t>Avantages et Désavantages de FCFS:</a:t>
            </a:r>
          </a:p>
          <a:p>
            <a:pPr lvl="1" eaLnBrk="1" hangingPunct="1"/>
            <a:r>
              <a:rPr lang="fr-CA" altLang="fr-FR" sz="1700" smtClean="0"/>
              <a:t>Simple (+)</a:t>
            </a:r>
          </a:p>
          <a:p>
            <a:pPr lvl="1" eaLnBrk="1" hangingPunct="1"/>
            <a:endParaRPr lang="fr-CA" altLang="fr-FR" sz="1700" smtClean="0"/>
          </a:p>
          <a:p>
            <a:pPr lvl="1" eaLnBrk="1" hangingPunct="1"/>
            <a:r>
              <a:rPr lang="fr-CA" altLang="fr-FR" sz="1700" smtClean="0"/>
              <a:t>Les travaux courts se coincent derrière les travaux longs (-)</a:t>
            </a:r>
          </a:p>
          <a:p>
            <a:pPr lvl="2" eaLnBrk="1" hangingPunct="1"/>
            <a:endParaRPr lang="fr-CA" altLang="fr-FR" sz="1700" smtClean="0"/>
          </a:p>
          <a:p>
            <a:pPr lvl="1" eaLnBrk="1" hangingPunct="1"/>
            <a:r>
              <a:rPr lang="fr-CA" altLang="fr-FR" sz="1700" smtClean="0"/>
              <a:t>La performance est dépendante de l’ordre dans lequel les travaux arrivent (-)</a:t>
            </a:r>
          </a:p>
        </p:txBody>
      </p:sp>
      <p:sp>
        <p:nvSpPr>
          <p:cNvPr id="25604"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9DC2B94-BC5C-46F6-BA98-CCFD667BC8CC}"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556</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4173947651"/>
      </p:ext>
    </p:extLst>
  </p:cSld>
  <p:clrMapOvr>
    <a:masterClrMapping/>
  </p:clrMapOvr>
  <p:timing>
    <p:tnLst>
      <p:par>
        <p:cTn id="1" dur="indefinite" restart="never" nodeType="tmRoot"/>
      </p:par>
    </p:tn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a:xfrm>
            <a:off x="457200" y="152400"/>
            <a:ext cx="6934200" cy="1371600"/>
          </a:xfrm>
        </p:spPr>
        <p:txBody>
          <a:bodyPr/>
          <a:lstStyle/>
          <a:p>
            <a:pPr eaLnBrk="1" hangingPunct="1">
              <a:defRPr/>
            </a:pPr>
            <a:r>
              <a:rPr lang="fr-CA" altLang="fr-FR" dirty="0" smtClean="0"/>
              <a:t>Comment peut-on améliorer ceci?</a:t>
            </a:r>
          </a:p>
        </p:txBody>
      </p:sp>
      <p:sp>
        <p:nvSpPr>
          <p:cNvPr id="26627"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F464F309-F354-487C-9038-301958A23E5C}"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557</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pic>
        <p:nvPicPr>
          <p:cNvPr id="26629" name="Picture 2" descr="http://en.hdyo.org/assets/ask-question-1-ca45a12e5206bae44014e11cd3ced9f1.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39975" y="2611438"/>
            <a:ext cx="4032250" cy="3049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51544412"/>
      </p:ext>
    </p:extLst>
  </p:cSld>
  <p:clrMapOvr>
    <a:masterClrMapping/>
  </p:clrMapOvr>
  <p:timing>
    <p:tnLst>
      <p:par>
        <p:cTn id="1" dur="indefinite" restart="never" nodeType="tmRoot"/>
      </p:par>
    </p:tn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457200" y="152400"/>
            <a:ext cx="6934200" cy="1371600"/>
          </a:xfrm>
        </p:spPr>
        <p:txBody>
          <a:bodyPr/>
          <a:lstStyle/>
          <a:p>
            <a:pPr eaLnBrk="1" hangingPunct="1">
              <a:defRPr/>
            </a:pPr>
            <a:r>
              <a:rPr lang="fr-CA" altLang="fr-FR" dirty="0" smtClean="0"/>
              <a:t>Ordonnancement Round Robin (RR)</a:t>
            </a:r>
          </a:p>
        </p:txBody>
      </p:sp>
      <p:sp>
        <p:nvSpPr>
          <p:cNvPr id="27651" name="Content Placeholder 2"/>
          <p:cNvSpPr>
            <a:spLocks noGrp="1"/>
          </p:cNvSpPr>
          <p:nvPr>
            <p:ph idx="1"/>
          </p:nvPr>
        </p:nvSpPr>
        <p:spPr>
          <a:xfrm>
            <a:off x="457200" y="1752600"/>
            <a:ext cx="8002588" cy="4373563"/>
          </a:xfrm>
        </p:spPr>
        <p:txBody>
          <a:bodyPr/>
          <a:lstStyle/>
          <a:p>
            <a:pPr eaLnBrk="1" hangingPunct="1"/>
            <a:r>
              <a:rPr lang="fr-CA" altLang="fr-FR" sz="1800" smtClean="0"/>
              <a:t>Méthode Round Robin</a:t>
            </a:r>
          </a:p>
          <a:p>
            <a:pPr lvl="1" eaLnBrk="1" hangingPunct="1"/>
            <a:r>
              <a:rPr lang="fr-CA" altLang="fr-FR" sz="1800" smtClean="0"/>
              <a:t>Chaque processus obtient une petite unité de temps de CPU (quantum de temps)</a:t>
            </a:r>
          </a:p>
          <a:p>
            <a:pPr lvl="2" eaLnBrk="1" hangingPunct="1"/>
            <a:r>
              <a:rPr lang="fr-CA" altLang="fr-FR" sz="1600" smtClean="0"/>
              <a:t>Habituellement 10-100 ms</a:t>
            </a:r>
          </a:p>
          <a:p>
            <a:pPr lvl="1" eaLnBrk="1" hangingPunct="1"/>
            <a:r>
              <a:rPr lang="fr-CA" altLang="fr-FR" sz="1800" smtClean="0"/>
              <a:t>Après l’expiration du quantum, le processus est préempté et ajouté à la fin de la file « processus prête »</a:t>
            </a:r>
          </a:p>
          <a:p>
            <a:pPr lvl="1" eaLnBrk="1" hangingPunct="1"/>
            <a:r>
              <a:rPr lang="fr-CA" altLang="fr-FR" sz="1800" smtClean="0"/>
              <a:t>Soit N processus dans la file «  processus prête » et le quantum de temps est Q ms:</a:t>
            </a:r>
          </a:p>
          <a:p>
            <a:pPr lvl="2" eaLnBrk="1" hangingPunct="1"/>
            <a:r>
              <a:rPr lang="fr-CA" altLang="fr-FR" sz="1600" smtClean="0"/>
              <a:t>Chaque processus reçoit 1/N du temps de CPU</a:t>
            </a:r>
          </a:p>
          <a:p>
            <a:pPr lvl="2" eaLnBrk="1" hangingPunct="1"/>
            <a:r>
              <a:rPr lang="fr-CA" altLang="fr-FR" sz="1600" smtClean="0"/>
              <a:t>En morceaux d’un maximum de Q ms</a:t>
            </a:r>
          </a:p>
          <a:p>
            <a:pPr lvl="2" eaLnBrk="1" hangingPunct="1"/>
            <a:r>
              <a:rPr lang="fr-CA" altLang="fr-FR" sz="1600" smtClean="0"/>
              <a:t>Quel est le temps d’attente maximum pour chaque processus</a:t>
            </a:r>
          </a:p>
          <a:p>
            <a:pPr lvl="3" eaLnBrk="1" hangingPunct="1"/>
            <a:r>
              <a:rPr lang="fr-CA" altLang="fr-FR" sz="1600" b="1" i="1" smtClean="0"/>
              <a:t>Pas d’attentes de processus plus que (N-1)Q unités de temps</a:t>
            </a:r>
          </a:p>
        </p:txBody>
      </p:sp>
      <p:sp>
        <p:nvSpPr>
          <p:cNvPr id="27652"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DCB8BFF-8BC4-4E99-B708-8FD7B9F350C8}"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558</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pic>
        <p:nvPicPr>
          <p:cNvPr id="27653" name="Content Placeholder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308850" y="4581525"/>
            <a:ext cx="273050" cy="273050"/>
          </a:xfrm>
          <a:prstGeom prst="rect">
            <a:avLst/>
          </a:prstGeom>
          <a:noFill/>
          <a:ln>
            <a:noFill/>
          </a:ln>
          <a:effectLst>
            <a:outerShdw dist="761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8291689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7651">
                                            <p:txEl>
                                              <p:pRg st="8" end="8"/>
                                            </p:txEl>
                                          </p:spTgt>
                                        </p:tgtEl>
                                        <p:attrNameLst>
                                          <p:attrName>style.visibility</p:attrName>
                                        </p:attrNameLst>
                                      </p:cBhvr>
                                      <p:to>
                                        <p:strVal val="visible"/>
                                      </p:to>
                                    </p:set>
                                    <p:animEffect transition="in" filter="fade">
                                      <p:cBhvr>
                                        <p:cTn id="7" dur="500"/>
                                        <p:tgtEl>
                                          <p:spTgt spid="2765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a:xfrm>
            <a:off x="457200" y="152400"/>
            <a:ext cx="6934200" cy="1371600"/>
          </a:xfrm>
        </p:spPr>
        <p:txBody>
          <a:bodyPr/>
          <a:lstStyle/>
          <a:p>
            <a:pPr eaLnBrk="1" hangingPunct="1">
              <a:defRPr/>
            </a:pPr>
            <a:r>
              <a:rPr lang="fr-CA" altLang="fr-FR" dirty="0" smtClean="0"/>
              <a:t>Ordonnancement Round Robin (RR)</a:t>
            </a:r>
          </a:p>
        </p:txBody>
      </p:sp>
      <p:sp>
        <p:nvSpPr>
          <p:cNvPr id="28675" name="Content Placeholder 2"/>
          <p:cNvSpPr>
            <a:spLocks noGrp="1"/>
          </p:cNvSpPr>
          <p:nvPr>
            <p:ph idx="1"/>
          </p:nvPr>
        </p:nvSpPr>
        <p:spPr/>
        <p:txBody>
          <a:bodyPr/>
          <a:lstStyle/>
          <a:p>
            <a:pPr eaLnBrk="1" hangingPunct="1"/>
            <a:r>
              <a:rPr lang="fr-CA" altLang="fr-FR" smtClean="0"/>
              <a:t>La performance dépend de la valeur de Q</a:t>
            </a:r>
          </a:p>
          <a:p>
            <a:pPr lvl="1" eaLnBrk="1" hangingPunct="1"/>
            <a:r>
              <a:rPr lang="fr-CA" altLang="fr-FR" smtClean="0"/>
              <a:t>Petite valeur de Q =&gt; beaucoup de overhead</a:t>
            </a:r>
          </a:p>
          <a:p>
            <a:pPr lvl="1" eaLnBrk="1" hangingPunct="1"/>
            <a:endParaRPr lang="fr-CA" altLang="fr-FR" smtClean="0"/>
          </a:p>
          <a:p>
            <a:pPr lvl="1" eaLnBrk="1" hangingPunct="1"/>
            <a:r>
              <a:rPr lang="fr-CA" altLang="fr-FR" smtClean="0"/>
              <a:t>Grande valeur de Q est comme </a:t>
            </a:r>
            <a:r>
              <a:rPr lang="fr-CA" altLang="fr-FR" b="1" smtClean="0"/>
              <a:t>FCFS</a:t>
            </a:r>
            <a:r>
              <a:rPr lang="fr-CA" altLang="fr-FR" smtClean="0"/>
              <a:t> </a:t>
            </a:r>
          </a:p>
          <a:p>
            <a:pPr lvl="1" eaLnBrk="1" hangingPunct="1"/>
            <a:endParaRPr lang="fr-CA" altLang="fr-FR" smtClean="0"/>
          </a:p>
          <a:p>
            <a:pPr lvl="1" eaLnBrk="1" hangingPunct="1"/>
            <a:r>
              <a:rPr lang="fr-CA" altLang="fr-FR" smtClean="0"/>
              <a:t>Q doit être grand comparé </a:t>
            </a:r>
            <a:r>
              <a:rPr lang="fr-CA" altLang="fr-FR" b="1" smtClean="0"/>
              <a:t>au temps de commutation de contexte</a:t>
            </a:r>
            <a:r>
              <a:rPr lang="fr-CA" altLang="fr-FR" smtClean="0"/>
              <a:t>, sinon le overhead est trop haut</a:t>
            </a:r>
          </a:p>
          <a:p>
            <a:pPr lvl="2" eaLnBrk="1" hangingPunct="1"/>
            <a:r>
              <a:rPr lang="fr-CA" altLang="fr-FR" smtClean="0"/>
              <a:t>Vous dépensez la plupart de votre temps en faisant la commutation de contexte!</a:t>
            </a:r>
          </a:p>
        </p:txBody>
      </p:sp>
      <p:sp>
        <p:nvSpPr>
          <p:cNvPr id="28676"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30DDFF0-107A-434C-A147-72546E676E07}"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559</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3264058871"/>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Diagrammes de cas d’utilisation</a:t>
            </a:r>
            <a:endParaRPr lang="fr-CA" dirty="0"/>
          </a:p>
        </p:txBody>
      </p:sp>
      <p:pic>
        <p:nvPicPr>
          <p:cNvPr id="1638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92275" y="1916113"/>
            <a:ext cx="4449763" cy="45100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6388" name="Slide Number Placeholder 2"/>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7D1FAC5-638C-40B8-BF89-A8E11F44F87B}" type="slidenum">
              <a:rPr lang="fr-CA" altLang="fr-FR" sz="1200" b="0" smtClean="0">
                <a:solidFill>
                  <a:srgbClr val="898989"/>
                </a:solidFill>
                <a:latin typeface="Times New Roman" pitchFamily="18" charset="0"/>
              </a:rPr>
              <a:pPr>
                <a:spcBef>
                  <a:spcPct val="0"/>
                </a:spcBef>
                <a:spcAft>
                  <a:spcPct val="0"/>
                </a:spcAft>
                <a:buFontTx/>
                <a:buNone/>
              </a:pPr>
              <a:t>56</a:t>
            </a:fld>
            <a:endParaRPr lang="fr-CA" altLang="fr-FR" sz="1200" b="0" smtClean="0">
              <a:solidFill>
                <a:srgbClr val="898989"/>
              </a:solidFill>
              <a:latin typeface="Times New Roman" pitchFamily="18" charset="0"/>
            </a:endParaRPr>
          </a:p>
        </p:txBody>
      </p:sp>
      <p:sp>
        <p:nvSpPr>
          <p:cNvPr id="16389" name="Footer Placeholder 3"/>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372207690"/>
      </p:ext>
    </p:extLst>
  </p:cSld>
  <p:clrMapOvr>
    <a:masterClrMapping/>
  </p:clrMapOvr>
  <p:timing>
    <p:tnLst>
      <p:par>
        <p:cTn id="1" dur="indefinite" restart="never" nodeType="tmRoot"/>
      </p:par>
    </p:tn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457200" y="152400"/>
            <a:ext cx="6934200" cy="1371600"/>
          </a:xfrm>
        </p:spPr>
        <p:txBody>
          <a:bodyPr/>
          <a:lstStyle/>
          <a:p>
            <a:pPr eaLnBrk="1" hangingPunct="1">
              <a:defRPr/>
            </a:pPr>
            <a:r>
              <a:rPr lang="fr-CA" altLang="fr-FR" dirty="0" smtClean="0"/>
              <a:t>Exemple de RR avec quantum de temps = 4</a:t>
            </a:r>
          </a:p>
        </p:txBody>
      </p:sp>
      <p:sp>
        <p:nvSpPr>
          <p:cNvPr id="29699" name="Rectangle 3"/>
          <p:cNvSpPr>
            <a:spLocks noGrp="1" noChangeArrowheads="1"/>
          </p:cNvSpPr>
          <p:nvPr>
            <p:ph idx="1"/>
          </p:nvPr>
        </p:nvSpPr>
        <p:spPr/>
        <p:txBody>
          <a:bodyPr/>
          <a:lstStyle/>
          <a:p>
            <a:pPr eaLnBrk="1" hangingPunct="1">
              <a:lnSpc>
                <a:spcPct val="90000"/>
              </a:lnSpc>
              <a:tabLst>
                <a:tab pos="2220913" algn="ctr"/>
                <a:tab pos="3995738" algn="ctr"/>
              </a:tabLst>
            </a:pPr>
            <a:r>
              <a:rPr lang="fr-CA" altLang="fr-FR" smtClean="0"/>
              <a:t>		</a:t>
            </a:r>
            <a:r>
              <a:rPr lang="fr-CA" altLang="fr-FR" u="sng" smtClean="0"/>
              <a:t>Processus</a:t>
            </a:r>
            <a:r>
              <a:rPr lang="fr-CA" altLang="fr-FR" smtClean="0"/>
              <a:t>	</a:t>
            </a:r>
            <a:r>
              <a:rPr lang="fr-CA" altLang="fr-FR" u="sng" smtClean="0"/>
              <a:t>Temps de Burst</a:t>
            </a:r>
          </a:p>
          <a:p>
            <a:pPr eaLnBrk="1" hangingPunct="1">
              <a:lnSpc>
                <a:spcPct val="90000"/>
              </a:lnSpc>
              <a:tabLst>
                <a:tab pos="2220913" algn="ctr"/>
                <a:tab pos="3995738" algn="ctr"/>
              </a:tabLst>
            </a:pPr>
            <a:r>
              <a:rPr lang="fr-CA" altLang="fr-FR" i="1" smtClean="0"/>
              <a:t>		P</a:t>
            </a:r>
            <a:r>
              <a:rPr lang="fr-CA" altLang="fr-FR" i="1" baseline="-25000" smtClean="0"/>
              <a:t>1			</a:t>
            </a:r>
            <a:r>
              <a:rPr lang="fr-CA" altLang="fr-FR" smtClean="0"/>
              <a:t>24</a:t>
            </a:r>
          </a:p>
          <a:p>
            <a:pPr eaLnBrk="1" hangingPunct="1">
              <a:lnSpc>
                <a:spcPct val="90000"/>
              </a:lnSpc>
              <a:tabLst>
                <a:tab pos="2220913" algn="ctr"/>
                <a:tab pos="3995738" algn="ctr"/>
              </a:tabLst>
            </a:pPr>
            <a:r>
              <a:rPr lang="fr-CA" altLang="fr-FR" smtClean="0"/>
              <a:t>		 </a:t>
            </a:r>
            <a:r>
              <a:rPr lang="fr-CA" altLang="fr-FR" i="1" smtClean="0"/>
              <a:t>P</a:t>
            </a:r>
            <a:r>
              <a:rPr lang="fr-CA" altLang="fr-FR" i="1" baseline="-25000" smtClean="0"/>
              <a:t>2	  		</a:t>
            </a:r>
            <a:r>
              <a:rPr lang="fr-CA" altLang="fr-FR" smtClean="0"/>
              <a:t>3</a:t>
            </a:r>
          </a:p>
          <a:p>
            <a:pPr eaLnBrk="1" hangingPunct="1">
              <a:lnSpc>
                <a:spcPct val="90000"/>
              </a:lnSpc>
              <a:tabLst>
                <a:tab pos="2220913" algn="ctr"/>
                <a:tab pos="3995738" algn="ctr"/>
              </a:tabLst>
            </a:pPr>
            <a:r>
              <a:rPr lang="fr-CA" altLang="fr-FR" smtClean="0"/>
              <a:t>		 </a:t>
            </a:r>
            <a:r>
              <a:rPr lang="fr-CA" altLang="fr-FR" i="1" smtClean="0"/>
              <a:t>P</a:t>
            </a:r>
            <a:r>
              <a:rPr lang="fr-CA" altLang="fr-FR" i="1" baseline="-25000" smtClean="0"/>
              <a:t>3	  		</a:t>
            </a:r>
            <a:r>
              <a:rPr lang="fr-CA" altLang="fr-FR" smtClean="0"/>
              <a:t>3</a:t>
            </a:r>
          </a:p>
          <a:p>
            <a:pPr eaLnBrk="1" hangingPunct="1">
              <a:lnSpc>
                <a:spcPct val="90000"/>
              </a:lnSpc>
              <a:tabLst>
                <a:tab pos="2220913" algn="ctr"/>
                <a:tab pos="3995738" algn="ctr"/>
              </a:tabLst>
            </a:pPr>
            <a:r>
              <a:rPr lang="fr-CA" altLang="fr-FR" smtClean="0"/>
              <a:t>		</a:t>
            </a:r>
          </a:p>
          <a:p>
            <a:pPr eaLnBrk="1" hangingPunct="1">
              <a:lnSpc>
                <a:spcPct val="90000"/>
              </a:lnSpc>
              <a:tabLst>
                <a:tab pos="2220913" algn="ctr"/>
                <a:tab pos="3995738" algn="ctr"/>
              </a:tabLst>
            </a:pPr>
            <a:r>
              <a:rPr lang="fr-CA" altLang="fr-FR" smtClean="0"/>
              <a:t>Le diagramme Gantt est: </a:t>
            </a:r>
            <a:br>
              <a:rPr lang="fr-CA" altLang="fr-FR" smtClean="0"/>
            </a:br>
            <a:r>
              <a:rPr lang="fr-CA" altLang="fr-FR" smtClean="0"/>
              <a:t/>
            </a:r>
            <a:br>
              <a:rPr lang="fr-CA" altLang="fr-FR" smtClean="0"/>
            </a:br>
            <a:r>
              <a:rPr lang="fr-CA" altLang="fr-FR" smtClean="0"/>
              <a:t/>
            </a:r>
            <a:br>
              <a:rPr lang="fr-CA" altLang="fr-FR" smtClean="0"/>
            </a:br>
            <a:r>
              <a:rPr lang="fr-CA" altLang="fr-FR" smtClean="0"/>
              <a:t/>
            </a:r>
            <a:br>
              <a:rPr lang="fr-CA" altLang="fr-FR" smtClean="0"/>
            </a:br>
            <a:r>
              <a:rPr lang="fr-CA" altLang="fr-FR" smtClean="0"/>
              <a:t/>
            </a:r>
            <a:br>
              <a:rPr lang="fr-CA" altLang="fr-FR" smtClean="0"/>
            </a:br>
            <a:r>
              <a:rPr lang="fr-CA" altLang="fr-FR" smtClean="0"/>
              <a:t/>
            </a:r>
            <a:br>
              <a:rPr lang="fr-CA" altLang="fr-FR" smtClean="0"/>
            </a:br>
            <a:endParaRPr lang="fr-CA" altLang="fr-FR" smtClean="0"/>
          </a:p>
        </p:txBody>
      </p:sp>
      <p:sp>
        <p:nvSpPr>
          <p:cNvPr id="29700"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EAA4647-C4A8-4FF0-8B11-403C0830ECFC}"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560</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grpSp>
        <p:nvGrpSpPr>
          <p:cNvPr id="29701" name="Group 27"/>
          <p:cNvGrpSpPr>
            <a:grpSpLocks/>
          </p:cNvGrpSpPr>
          <p:nvPr/>
        </p:nvGrpSpPr>
        <p:grpSpPr bwMode="auto">
          <a:xfrm>
            <a:off x="1612900" y="4376738"/>
            <a:ext cx="4797425" cy="1003300"/>
            <a:chOff x="1047" y="2640"/>
            <a:chExt cx="3022" cy="632"/>
          </a:xfrm>
        </p:grpSpPr>
        <p:grpSp>
          <p:nvGrpSpPr>
            <p:cNvPr id="29703" name="Group 14"/>
            <p:cNvGrpSpPr>
              <a:grpSpLocks/>
            </p:cNvGrpSpPr>
            <p:nvPr/>
          </p:nvGrpSpPr>
          <p:grpSpPr bwMode="auto">
            <a:xfrm>
              <a:off x="1152" y="2640"/>
              <a:ext cx="2842" cy="384"/>
              <a:chOff x="1152" y="2736"/>
              <a:chExt cx="2304" cy="288"/>
            </a:xfrm>
          </p:grpSpPr>
          <p:sp>
            <p:nvSpPr>
              <p:cNvPr id="29713" name="Rectangle 4"/>
              <p:cNvSpPr>
                <a:spLocks noChangeArrowheads="1"/>
              </p:cNvSpPr>
              <p:nvPr/>
            </p:nvSpPr>
            <p:spPr bwMode="auto">
              <a:xfrm>
                <a:off x="1152"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endParaRPr lang="en-US" altLang="fr-FR" b="0">
                  <a:solidFill>
                    <a:srgbClr val="000000"/>
                  </a:solidFill>
                  <a:latin typeface="Helvetica" pitchFamily="32" charset="0"/>
                  <a:ea typeface="ヒラギノ角ゴ ProN W3"/>
                  <a:cs typeface="ヒラギノ角ゴ ProN W3"/>
                  <a:sym typeface="Helvetica Neue Light"/>
                </a:endParaRPr>
              </a:p>
            </p:txBody>
          </p:sp>
          <p:sp>
            <p:nvSpPr>
              <p:cNvPr id="29714" name="Rectangle 5"/>
              <p:cNvSpPr>
                <a:spLocks noChangeArrowheads="1"/>
              </p:cNvSpPr>
              <p:nvPr/>
            </p:nvSpPr>
            <p:spPr bwMode="auto">
              <a:xfrm>
                <a:off x="1440"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2</a:t>
                </a:r>
              </a:p>
            </p:txBody>
          </p:sp>
          <p:sp>
            <p:nvSpPr>
              <p:cNvPr id="29715" name="Rectangle 6"/>
              <p:cNvSpPr>
                <a:spLocks noChangeArrowheads="1"/>
              </p:cNvSpPr>
              <p:nvPr/>
            </p:nvSpPr>
            <p:spPr bwMode="auto">
              <a:xfrm>
                <a:off x="1728"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3</a:t>
                </a:r>
              </a:p>
            </p:txBody>
          </p:sp>
          <p:sp>
            <p:nvSpPr>
              <p:cNvPr id="29716" name="Rectangle 7"/>
              <p:cNvSpPr>
                <a:spLocks noChangeArrowheads="1"/>
              </p:cNvSpPr>
              <p:nvPr/>
            </p:nvSpPr>
            <p:spPr bwMode="auto">
              <a:xfrm>
                <a:off x="2016"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sp>
            <p:nvSpPr>
              <p:cNvPr id="29717" name="Rectangle 8"/>
              <p:cNvSpPr>
                <a:spLocks noChangeArrowheads="1"/>
              </p:cNvSpPr>
              <p:nvPr/>
            </p:nvSpPr>
            <p:spPr bwMode="auto">
              <a:xfrm>
                <a:off x="2304"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sp>
            <p:nvSpPr>
              <p:cNvPr id="29718" name="Rectangle 9"/>
              <p:cNvSpPr>
                <a:spLocks noChangeArrowheads="1"/>
              </p:cNvSpPr>
              <p:nvPr/>
            </p:nvSpPr>
            <p:spPr bwMode="auto">
              <a:xfrm>
                <a:off x="2592"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sp>
            <p:nvSpPr>
              <p:cNvPr id="29719" name="Rectangle 10"/>
              <p:cNvSpPr>
                <a:spLocks noChangeArrowheads="1"/>
              </p:cNvSpPr>
              <p:nvPr/>
            </p:nvSpPr>
            <p:spPr bwMode="auto">
              <a:xfrm>
                <a:off x="2880"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sp>
            <p:nvSpPr>
              <p:cNvPr id="29720" name="Rectangle 11"/>
              <p:cNvSpPr>
                <a:spLocks noChangeArrowheads="1"/>
              </p:cNvSpPr>
              <p:nvPr/>
            </p:nvSpPr>
            <p:spPr bwMode="auto">
              <a:xfrm>
                <a:off x="3168"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P</a:t>
                </a:r>
                <a:r>
                  <a:rPr lang="en-US" altLang="fr-FR" b="0" baseline="-25000">
                    <a:solidFill>
                      <a:srgbClr val="000000"/>
                    </a:solidFill>
                    <a:latin typeface="Helvetica" pitchFamily="32" charset="0"/>
                    <a:ea typeface="ヒラギノ角ゴ ProN W3"/>
                    <a:cs typeface="ヒラギノ角ゴ ProN W3"/>
                    <a:sym typeface="Helvetica Neue Light"/>
                  </a:rPr>
                  <a:t>1</a:t>
                </a:r>
              </a:p>
            </p:txBody>
          </p:sp>
        </p:grpSp>
        <p:sp>
          <p:nvSpPr>
            <p:cNvPr id="29704" name="Text Box 15"/>
            <p:cNvSpPr txBox="1">
              <a:spLocks noChangeArrowheads="1"/>
            </p:cNvSpPr>
            <p:nvPr/>
          </p:nvSpPr>
          <p:spPr bwMode="auto">
            <a:xfrm>
              <a:off x="1047" y="3013"/>
              <a:ext cx="20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0</a:t>
              </a:r>
            </a:p>
          </p:txBody>
        </p:sp>
        <p:sp>
          <p:nvSpPr>
            <p:cNvPr id="29705" name="Text Box 16"/>
            <p:cNvSpPr txBox="1">
              <a:spLocks noChangeArrowheads="1"/>
            </p:cNvSpPr>
            <p:nvPr/>
          </p:nvSpPr>
          <p:spPr bwMode="auto">
            <a:xfrm>
              <a:off x="1386" y="3020"/>
              <a:ext cx="197"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4</a:t>
              </a:r>
            </a:p>
          </p:txBody>
        </p:sp>
        <p:sp>
          <p:nvSpPr>
            <p:cNvPr id="29706" name="Text Box 17"/>
            <p:cNvSpPr txBox="1">
              <a:spLocks noChangeArrowheads="1"/>
            </p:cNvSpPr>
            <p:nvPr/>
          </p:nvSpPr>
          <p:spPr bwMode="auto">
            <a:xfrm>
              <a:off x="1761" y="3020"/>
              <a:ext cx="20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7</a:t>
              </a:r>
            </a:p>
          </p:txBody>
        </p:sp>
        <p:sp>
          <p:nvSpPr>
            <p:cNvPr id="29707" name="Text Box 18"/>
            <p:cNvSpPr txBox="1">
              <a:spLocks noChangeArrowheads="1"/>
            </p:cNvSpPr>
            <p:nvPr/>
          </p:nvSpPr>
          <p:spPr bwMode="auto">
            <a:xfrm>
              <a:off x="2033"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10</a:t>
              </a:r>
            </a:p>
          </p:txBody>
        </p:sp>
        <p:sp>
          <p:nvSpPr>
            <p:cNvPr id="29708" name="Text Box 19"/>
            <p:cNvSpPr txBox="1">
              <a:spLocks noChangeArrowheads="1"/>
            </p:cNvSpPr>
            <p:nvPr/>
          </p:nvSpPr>
          <p:spPr bwMode="auto">
            <a:xfrm>
              <a:off x="2421"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14</a:t>
              </a:r>
            </a:p>
          </p:txBody>
        </p:sp>
        <p:sp>
          <p:nvSpPr>
            <p:cNvPr id="29709" name="Text Box 20"/>
            <p:cNvSpPr txBox="1">
              <a:spLocks noChangeArrowheads="1"/>
            </p:cNvSpPr>
            <p:nvPr/>
          </p:nvSpPr>
          <p:spPr bwMode="auto">
            <a:xfrm>
              <a:off x="2757"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18</a:t>
              </a:r>
            </a:p>
          </p:txBody>
        </p:sp>
        <p:sp>
          <p:nvSpPr>
            <p:cNvPr id="29710" name="Text Box 21"/>
            <p:cNvSpPr txBox="1">
              <a:spLocks noChangeArrowheads="1"/>
            </p:cNvSpPr>
            <p:nvPr/>
          </p:nvSpPr>
          <p:spPr bwMode="auto">
            <a:xfrm>
              <a:off x="3053"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22</a:t>
              </a:r>
            </a:p>
          </p:txBody>
        </p:sp>
        <p:sp>
          <p:nvSpPr>
            <p:cNvPr id="29711" name="Text Box 22"/>
            <p:cNvSpPr txBox="1">
              <a:spLocks noChangeArrowheads="1"/>
            </p:cNvSpPr>
            <p:nvPr/>
          </p:nvSpPr>
          <p:spPr bwMode="auto">
            <a:xfrm>
              <a:off x="3437"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26</a:t>
              </a:r>
            </a:p>
          </p:txBody>
        </p:sp>
        <p:sp>
          <p:nvSpPr>
            <p:cNvPr id="29712" name="Text Box 24"/>
            <p:cNvSpPr txBox="1">
              <a:spLocks noChangeArrowheads="1"/>
            </p:cNvSpPr>
            <p:nvPr/>
          </p:nvSpPr>
          <p:spPr bwMode="auto">
            <a:xfrm>
              <a:off x="3773" y="3014"/>
              <a:ext cx="296"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b="0">
                  <a:solidFill>
                    <a:srgbClr val="000000"/>
                  </a:solidFill>
                  <a:latin typeface="Helvetica" pitchFamily="32" charset="0"/>
                  <a:ea typeface="ヒラギノ角ゴ ProN W3"/>
                  <a:cs typeface="ヒラギノ角ゴ ProN W3"/>
                  <a:sym typeface="Helvetica Neue Light"/>
                </a:rPr>
                <a:t>30</a:t>
              </a:r>
            </a:p>
          </p:txBody>
        </p:sp>
      </p:gr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2422977179"/>
      </p:ext>
    </p:extLst>
  </p:cSld>
  <p:clrMapOvr>
    <a:masterClrMapping/>
  </p:clrMapOvr>
  <p:timing>
    <p:tnLst>
      <p:par>
        <p:cTn id="1" dur="indefinite" restart="never" nodeType="tmRoot"/>
      </p:par>
    </p:tn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457200" y="152400"/>
            <a:ext cx="6934200" cy="1371600"/>
          </a:xfrm>
        </p:spPr>
        <p:txBody>
          <a:bodyPr/>
          <a:lstStyle/>
          <a:p>
            <a:pPr eaLnBrk="1" hangingPunct="1">
              <a:defRPr/>
            </a:pPr>
            <a:r>
              <a:rPr lang="fr-CA" altLang="fr-FR" dirty="0" smtClean="0"/>
              <a:t>Exemple de RR avec quantum de temps = 4</a:t>
            </a:r>
          </a:p>
        </p:txBody>
      </p:sp>
      <p:sp>
        <p:nvSpPr>
          <p:cNvPr id="32771" name="Rectangle 3"/>
          <p:cNvSpPr>
            <a:spLocks noGrp="1" noChangeArrowheads="1"/>
          </p:cNvSpPr>
          <p:nvPr>
            <p:ph idx="1"/>
          </p:nvPr>
        </p:nvSpPr>
        <p:spPr/>
        <p:txBody>
          <a:bodyPr/>
          <a:lstStyle/>
          <a:p>
            <a:pPr eaLnBrk="1" hangingPunct="1">
              <a:lnSpc>
                <a:spcPct val="90000"/>
              </a:lnSpc>
              <a:tabLst>
                <a:tab pos="2220913" algn="ctr"/>
                <a:tab pos="3995738" algn="ctr"/>
              </a:tabLst>
            </a:pPr>
            <a:r>
              <a:rPr lang="fr-CA" altLang="fr-FR" sz="1400" u="sng" smtClean="0"/>
              <a:t>Processus</a:t>
            </a:r>
            <a:r>
              <a:rPr lang="fr-CA" altLang="fr-FR" sz="1400" smtClean="0"/>
              <a:t> 		</a:t>
            </a:r>
            <a:r>
              <a:rPr lang="fr-CA" altLang="fr-FR" sz="1400" u="sng" smtClean="0"/>
              <a:t>Temps de Burst</a:t>
            </a:r>
          </a:p>
          <a:p>
            <a:pPr eaLnBrk="1" hangingPunct="1">
              <a:lnSpc>
                <a:spcPct val="90000"/>
              </a:lnSpc>
              <a:tabLst>
                <a:tab pos="2220913" algn="ctr"/>
                <a:tab pos="3995738" algn="ctr"/>
              </a:tabLst>
            </a:pPr>
            <a:r>
              <a:rPr lang="fr-CA" altLang="fr-FR" sz="1400" i="1" smtClean="0"/>
              <a:t>P</a:t>
            </a:r>
            <a:r>
              <a:rPr lang="fr-CA" altLang="fr-FR" sz="1400" i="1" baseline="-25000" smtClean="0"/>
              <a:t>1		</a:t>
            </a:r>
            <a:r>
              <a:rPr lang="fr-CA" altLang="fr-FR" sz="1400" smtClean="0"/>
              <a:t>24</a:t>
            </a:r>
          </a:p>
          <a:p>
            <a:pPr eaLnBrk="1" hangingPunct="1">
              <a:lnSpc>
                <a:spcPct val="90000"/>
              </a:lnSpc>
              <a:tabLst>
                <a:tab pos="2220913" algn="ctr"/>
                <a:tab pos="3995738" algn="ctr"/>
              </a:tabLst>
            </a:pPr>
            <a:r>
              <a:rPr lang="fr-CA" altLang="fr-FR" sz="1400" i="1" smtClean="0"/>
              <a:t>P</a:t>
            </a:r>
            <a:r>
              <a:rPr lang="fr-CA" altLang="fr-FR" sz="1400" i="1" baseline="-25000" smtClean="0"/>
              <a:t>2		</a:t>
            </a:r>
            <a:r>
              <a:rPr lang="fr-CA" altLang="fr-FR" sz="1400" smtClean="0"/>
              <a:t>3</a:t>
            </a:r>
          </a:p>
          <a:p>
            <a:pPr eaLnBrk="1" hangingPunct="1">
              <a:lnSpc>
                <a:spcPct val="90000"/>
              </a:lnSpc>
              <a:tabLst>
                <a:tab pos="2220913" algn="ctr"/>
                <a:tab pos="3995738" algn="ctr"/>
              </a:tabLst>
            </a:pPr>
            <a:r>
              <a:rPr lang="fr-CA" altLang="fr-FR" sz="1400" i="1" smtClean="0"/>
              <a:t>P</a:t>
            </a:r>
            <a:r>
              <a:rPr lang="fr-CA" altLang="fr-FR" sz="1400" i="1" baseline="-25000" smtClean="0"/>
              <a:t>3		</a:t>
            </a:r>
            <a:r>
              <a:rPr lang="fr-CA" altLang="fr-FR" sz="1400" smtClean="0"/>
              <a:t>3</a:t>
            </a:r>
          </a:p>
          <a:p>
            <a:pPr eaLnBrk="1" hangingPunct="1">
              <a:lnSpc>
                <a:spcPct val="90000"/>
              </a:lnSpc>
              <a:tabLst>
                <a:tab pos="2220913" algn="ctr"/>
                <a:tab pos="3995738" algn="ctr"/>
              </a:tabLst>
            </a:pPr>
            <a:r>
              <a:rPr lang="fr-CA" altLang="fr-FR" sz="1400" smtClean="0"/>
              <a:t>		</a:t>
            </a:r>
          </a:p>
          <a:p>
            <a:pPr eaLnBrk="1" hangingPunct="1">
              <a:lnSpc>
                <a:spcPct val="90000"/>
              </a:lnSpc>
              <a:tabLst>
                <a:tab pos="2220913" algn="ctr"/>
                <a:tab pos="3995738" algn="ctr"/>
              </a:tabLst>
            </a:pPr>
            <a:r>
              <a:rPr lang="fr-CA" altLang="fr-FR" sz="1400" smtClean="0"/>
              <a:t>Temps d’attente:</a:t>
            </a:r>
          </a:p>
          <a:p>
            <a:pPr lvl="1" eaLnBrk="1" hangingPunct="1">
              <a:lnSpc>
                <a:spcPct val="90000"/>
              </a:lnSpc>
              <a:tabLst>
                <a:tab pos="2220913" algn="ctr"/>
                <a:tab pos="3995738" algn="ctr"/>
              </a:tabLst>
            </a:pPr>
            <a:r>
              <a:rPr lang="fr-CA" altLang="fr-FR" sz="1400" smtClean="0"/>
              <a:t>P1: (10-4) = 6</a:t>
            </a:r>
          </a:p>
          <a:p>
            <a:pPr lvl="1" eaLnBrk="1" hangingPunct="1">
              <a:lnSpc>
                <a:spcPct val="90000"/>
              </a:lnSpc>
              <a:tabLst>
                <a:tab pos="2220913" algn="ctr"/>
                <a:tab pos="3995738" algn="ctr"/>
              </a:tabLst>
            </a:pPr>
            <a:r>
              <a:rPr lang="fr-CA" altLang="fr-FR" sz="1400" smtClean="0"/>
              <a:t>P2: (4-0) = 4</a:t>
            </a:r>
          </a:p>
          <a:p>
            <a:pPr lvl="1" eaLnBrk="1" hangingPunct="1">
              <a:lnSpc>
                <a:spcPct val="90000"/>
              </a:lnSpc>
              <a:tabLst>
                <a:tab pos="2220913" algn="ctr"/>
                <a:tab pos="3995738" algn="ctr"/>
              </a:tabLst>
            </a:pPr>
            <a:r>
              <a:rPr lang="fr-CA" altLang="fr-FR" sz="1400" smtClean="0"/>
              <a:t>P3: (7-0) = 7</a:t>
            </a:r>
          </a:p>
          <a:p>
            <a:pPr eaLnBrk="1" hangingPunct="1">
              <a:lnSpc>
                <a:spcPct val="90000"/>
              </a:lnSpc>
              <a:tabLst>
                <a:tab pos="2220913" algn="ctr"/>
                <a:tab pos="3995738" algn="ctr"/>
              </a:tabLst>
            </a:pPr>
            <a:r>
              <a:rPr lang="fr-CA" altLang="fr-FR" sz="1400" smtClean="0"/>
              <a:t>Temps de complétion:</a:t>
            </a:r>
          </a:p>
          <a:p>
            <a:pPr lvl="1" eaLnBrk="1" hangingPunct="1">
              <a:lnSpc>
                <a:spcPct val="90000"/>
              </a:lnSpc>
              <a:tabLst>
                <a:tab pos="2220913" algn="ctr"/>
                <a:tab pos="3995738" algn="ctr"/>
              </a:tabLst>
            </a:pPr>
            <a:r>
              <a:rPr lang="fr-CA" altLang="fr-FR" sz="1400" smtClean="0"/>
              <a:t>P1: 30</a:t>
            </a:r>
          </a:p>
          <a:p>
            <a:pPr lvl="1" eaLnBrk="1" hangingPunct="1">
              <a:lnSpc>
                <a:spcPct val="90000"/>
              </a:lnSpc>
              <a:tabLst>
                <a:tab pos="2220913" algn="ctr"/>
                <a:tab pos="3995738" algn="ctr"/>
              </a:tabLst>
            </a:pPr>
            <a:r>
              <a:rPr lang="fr-CA" altLang="fr-FR" sz="1400" smtClean="0"/>
              <a:t>P2: 7</a:t>
            </a:r>
          </a:p>
          <a:p>
            <a:pPr lvl="1" eaLnBrk="1" hangingPunct="1">
              <a:lnSpc>
                <a:spcPct val="90000"/>
              </a:lnSpc>
              <a:tabLst>
                <a:tab pos="2220913" algn="ctr"/>
                <a:tab pos="3995738" algn="ctr"/>
              </a:tabLst>
            </a:pPr>
            <a:r>
              <a:rPr lang="fr-CA" altLang="fr-FR" sz="1400" smtClean="0"/>
              <a:t>P3: 10</a:t>
            </a:r>
          </a:p>
          <a:p>
            <a:pPr eaLnBrk="1" hangingPunct="1">
              <a:lnSpc>
                <a:spcPct val="90000"/>
              </a:lnSpc>
              <a:tabLst>
                <a:tab pos="2220913" algn="ctr"/>
                <a:tab pos="3995738" algn="ctr"/>
              </a:tabLst>
            </a:pPr>
            <a:endParaRPr lang="fr-CA" altLang="fr-FR" sz="1400" smtClean="0"/>
          </a:p>
          <a:p>
            <a:pPr eaLnBrk="1" hangingPunct="1">
              <a:lnSpc>
                <a:spcPct val="90000"/>
              </a:lnSpc>
              <a:tabLst>
                <a:tab pos="2220913" algn="ctr"/>
                <a:tab pos="3995738" algn="ctr"/>
              </a:tabLst>
            </a:pPr>
            <a:r>
              <a:rPr lang="fr-CA" altLang="fr-FR" sz="1400" smtClean="0"/>
              <a:t>Moyenne du temps d’attente: (6 + 4 + 7)/3= 5.67</a:t>
            </a:r>
          </a:p>
          <a:p>
            <a:pPr eaLnBrk="1" hangingPunct="1">
              <a:lnSpc>
                <a:spcPct val="90000"/>
              </a:lnSpc>
              <a:tabLst>
                <a:tab pos="2220913" algn="ctr"/>
                <a:tab pos="3995738" algn="ctr"/>
              </a:tabLst>
            </a:pPr>
            <a:r>
              <a:rPr lang="fr-CA" altLang="fr-FR" sz="1400" smtClean="0"/>
              <a:t>Moyenne du temps de complétion: (30+7+10)/3=15.67</a:t>
            </a:r>
            <a:br>
              <a:rPr lang="fr-CA" altLang="fr-FR" sz="1400" smtClean="0"/>
            </a:br>
            <a:r>
              <a:rPr lang="fr-CA" altLang="fr-FR" sz="1400" smtClean="0"/>
              <a:t/>
            </a:r>
            <a:br>
              <a:rPr lang="fr-CA" altLang="fr-FR" sz="1400" smtClean="0"/>
            </a:br>
            <a:r>
              <a:rPr lang="fr-CA" altLang="fr-FR" sz="1400" smtClean="0"/>
              <a:t/>
            </a:r>
            <a:br>
              <a:rPr lang="fr-CA" altLang="fr-FR" sz="1400" smtClean="0"/>
            </a:br>
            <a:r>
              <a:rPr lang="fr-CA" altLang="fr-FR" sz="1400" smtClean="0"/>
              <a:t/>
            </a:r>
            <a:br>
              <a:rPr lang="fr-CA" altLang="fr-FR" sz="1400" smtClean="0"/>
            </a:br>
            <a:r>
              <a:rPr lang="fr-CA" altLang="fr-FR" sz="1400" smtClean="0"/>
              <a:t/>
            </a:r>
            <a:br>
              <a:rPr lang="fr-CA" altLang="fr-FR" sz="1400" smtClean="0"/>
            </a:br>
            <a:r>
              <a:rPr lang="fr-CA" altLang="fr-FR" sz="1400" smtClean="0"/>
              <a:t/>
            </a:r>
            <a:br>
              <a:rPr lang="fr-CA" altLang="fr-FR" sz="1400" smtClean="0"/>
            </a:br>
            <a:endParaRPr lang="fr-CA" altLang="fr-FR" sz="1400" smtClean="0"/>
          </a:p>
        </p:txBody>
      </p:sp>
      <p:sp>
        <p:nvSpPr>
          <p:cNvPr id="30724"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5A8920D-14FC-48FE-9818-97C37FA8E554}"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561</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grpSp>
        <p:nvGrpSpPr>
          <p:cNvPr id="30725" name="Group 27"/>
          <p:cNvGrpSpPr>
            <a:grpSpLocks/>
          </p:cNvGrpSpPr>
          <p:nvPr/>
        </p:nvGrpSpPr>
        <p:grpSpPr bwMode="auto">
          <a:xfrm>
            <a:off x="3608388" y="3213100"/>
            <a:ext cx="4767262" cy="989013"/>
            <a:chOff x="1047" y="2640"/>
            <a:chExt cx="3004" cy="623"/>
          </a:xfrm>
        </p:grpSpPr>
        <p:grpSp>
          <p:nvGrpSpPr>
            <p:cNvPr id="30727" name="Group 14"/>
            <p:cNvGrpSpPr>
              <a:grpSpLocks/>
            </p:cNvGrpSpPr>
            <p:nvPr/>
          </p:nvGrpSpPr>
          <p:grpSpPr bwMode="auto">
            <a:xfrm>
              <a:off x="1152" y="2640"/>
              <a:ext cx="2842" cy="384"/>
              <a:chOff x="1152" y="2736"/>
              <a:chExt cx="2304" cy="288"/>
            </a:xfrm>
          </p:grpSpPr>
          <p:sp>
            <p:nvSpPr>
              <p:cNvPr id="30737" name="Rectangle 4"/>
              <p:cNvSpPr>
                <a:spLocks noChangeArrowheads="1"/>
              </p:cNvSpPr>
              <p:nvPr/>
            </p:nvSpPr>
            <p:spPr bwMode="auto">
              <a:xfrm>
                <a:off x="1152"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endParaRPr lang="en-US" altLang="fr-FR" sz="1800" b="0">
                  <a:solidFill>
                    <a:srgbClr val="000000"/>
                  </a:solidFill>
                  <a:latin typeface="Helvetica" pitchFamily="32" charset="0"/>
                  <a:ea typeface="ヒラギノ角ゴ ProN W3"/>
                  <a:cs typeface="ヒラギノ角ゴ ProN W3"/>
                  <a:sym typeface="Helvetica Neue Light"/>
                </a:endParaRPr>
              </a:p>
            </p:txBody>
          </p:sp>
          <p:sp>
            <p:nvSpPr>
              <p:cNvPr id="30738" name="Rectangle 5"/>
              <p:cNvSpPr>
                <a:spLocks noChangeArrowheads="1"/>
              </p:cNvSpPr>
              <p:nvPr/>
            </p:nvSpPr>
            <p:spPr bwMode="auto">
              <a:xfrm>
                <a:off x="1440"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2</a:t>
                </a:r>
              </a:p>
            </p:txBody>
          </p:sp>
          <p:sp>
            <p:nvSpPr>
              <p:cNvPr id="30739" name="Rectangle 6"/>
              <p:cNvSpPr>
                <a:spLocks noChangeArrowheads="1"/>
              </p:cNvSpPr>
              <p:nvPr/>
            </p:nvSpPr>
            <p:spPr bwMode="auto">
              <a:xfrm>
                <a:off x="1728"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3</a:t>
                </a:r>
              </a:p>
            </p:txBody>
          </p:sp>
          <p:sp>
            <p:nvSpPr>
              <p:cNvPr id="30740" name="Rectangle 7"/>
              <p:cNvSpPr>
                <a:spLocks noChangeArrowheads="1"/>
              </p:cNvSpPr>
              <p:nvPr/>
            </p:nvSpPr>
            <p:spPr bwMode="auto">
              <a:xfrm>
                <a:off x="2016"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sp>
            <p:nvSpPr>
              <p:cNvPr id="30741" name="Rectangle 8"/>
              <p:cNvSpPr>
                <a:spLocks noChangeArrowheads="1"/>
              </p:cNvSpPr>
              <p:nvPr/>
            </p:nvSpPr>
            <p:spPr bwMode="auto">
              <a:xfrm>
                <a:off x="2304"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sp>
            <p:nvSpPr>
              <p:cNvPr id="30742" name="Rectangle 9"/>
              <p:cNvSpPr>
                <a:spLocks noChangeArrowheads="1"/>
              </p:cNvSpPr>
              <p:nvPr/>
            </p:nvSpPr>
            <p:spPr bwMode="auto">
              <a:xfrm>
                <a:off x="2592"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sp>
            <p:nvSpPr>
              <p:cNvPr id="30743" name="Rectangle 10"/>
              <p:cNvSpPr>
                <a:spLocks noChangeArrowheads="1"/>
              </p:cNvSpPr>
              <p:nvPr/>
            </p:nvSpPr>
            <p:spPr bwMode="auto">
              <a:xfrm>
                <a:off x="2880"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sp>
            <p:nvSpPr>
              <p:cNvPr id="30744" name="Rectangle 11"/>
              <p:cNvSpPr>
                <a:spLocks noChangeArrowheads="1"/>
              </p:cNvSpPr>
              <p:nvPr/>
            </p:nvSpPr>
            <p:spPr bwMode="auto">
              <a:xfrm>
                <a:off x="3168" y="2736"/>
                <a:ext cx="288" cy="288"/>
              </a:xfrm>
              <a:prstGeom prst="rect">
                <a:avLst/>
              </a:prstGeom>
              <a:solidFill>
                <a:schemeClr val="bg1"/>
              </a:solidFill>
              <a:ln w="9525">
                <a:solidFill>
                  <a:schemeClr val="tx1"/>
                </a:solidFill>
                <a:miter lim="800000"/>
                <a:headEnd/>
                <a:tailEnd/>
              </a:ln>
            </p:spPr>
            <p:txBody>
              <a:bodyPr wrap="none" anchor="ct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P</a:t>
                </a:r>
                <a:r>
                  <a:rPr lang="en-US" altLang="fr-FR" sz="1800" b="0" baseline="-25000">
                    <a:solidFill>
                      <a:srgbClr val="000000"/>
                    </a:solidFill>
                    <a:latin typeface="Helvetica" pitchFamily="32" charset="0"/>
                    <a:ea typeface="ヒラギノ角ゴ ProN W3"/>
                    <a:cs typeface="ヒラギノ角ゴ ProN W3"/>
                    <a:sym typeface="Helvetica Neue Light"/>
                  </a:rPr>
                  <a:t>1</a:t>
                </a:r>
              </a:p>
            </p:txBody>
          </p:sp>
        </p:grpSp>
        <p:sp>
          <p:nvSpPr>
            <p:cNvPr id="30728" name="Text Box 15"/>
            <p:cNvSpPr txBox="1">
              <a:spLocks noChangeArrowheads="1"/>
            </p:cNvSpPr>
            <p:nvPr/>
          </p:nvSpPr>
          <p:spPr bwMode="auto">
            <a:xfrm>
              <a:off x="1047" y="3023"/>
              <a:ext cx="1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0</a:t>
              </a:r>
            </a:p>
          </p:txBody>
        </p:sp>
        <p:sp>
          <p:nvSpPr>
            <p:cNvPr id="30729" name="Text Box 16"/>
            <p:cNvSpPr txBox="1">
              <a:spLocks noChangeArrowheads="1"/>
            </p:cNvSpPr>
            <p:nvPr/>
          </p:nvSpPr>
          <p:spPr bwMode="auto">
            <a:xfrm>
              <a:off x="1386" y="3030"/>
              <a:ext cx="1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4</a:t>
              </a:r>
            </a:p>
          </p:txBody>
        </p:sp>
        <p:sp>
          <p:nvSpPr>
            <p:cNvPr id="30730" name="Text Box 17"/>
            <p:cNvSpPr txBox="1">
              <a:spLocks noChangeArrowheads="1"/>
            </p:cNvSpPr>
            <p:nvPr/>
          </p:nvSpPr>
          <p:spPr bwMode="auto">
            <a:xfrm>
              <a:off x="1761" y="3030"/>
              <a:ext cx="197"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7</a:t>
              </a:r>
            </a:p>
          </p:txBody>
        </p:sp>
        <p:sp>
          <p:nvSpPr>
            <p:cNvPr id="30731" name="Text Box 18"/>
            <p:cNvSpPr txBox="1">
              <a:spLocks noChangeArrowheads="1"/>
            </p:cNvSpPr>
            <p:nvPr/>
          </p:nvSpPr>
          <p:spPr bwMode="auto">
            <a:xfrm>
              <a:off x="2033"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10</a:t>
              </a:r>
            </a:p>
          </p:txBody>
        </p:sp>
        <p:sp>
          <p:nvSpPr>
            <p:cNvPr id="30732" name="Text Box 19"/>
            <p:cNvSpPr txBox="1">
              <a:spLocks noChangeArrowheads="1"/>
            </p:cNvSpPr>
            <p:nvPr/>
          </p:nvSpPr>
          <p:spPr bwMode="auto">
            <a:xfrm>
              <a:off x="2421"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14</a:t>
              </a:r>
            </a:p>
          </p:txBody>
        </p:sp>
        <p:sp>
          <p:nvSpPr>
            <p:cNvPr id="30733" name="Text Box 20"/>
            <p:cNvSpPr txBox="1">
              <a:spLocks noChangeArrowheads="1"/>
            </p:cNvSpPr>
            <p:nvPr/>
          </p:nvSpPr>
          <p:spPr bwMode="auto">
            <a:xfrm>
              <a:off x="2757"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18</a:t>
              </a:r>
            </a:p>
          </p:txBody>
        </p:sp>
        <p:sp>
          <p:nvSpPr>
            <p:cNvPr id="30734" name="Text Box 21"/>
            <p:cNvSpPr txBox="1">
              <a:spLocks noChangeArrowheads="1"/>
            </p:cNvSpPr>
            <p:nvPr/>
          </p:nvSpPr>
          <p:spPr bwMode="auto">
            <a:xfrm>
              <a:off x="3053"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22</a:t>
              </a:r>
            </a:p>
          </p:txBody>
        </p:sp>
        <p:sp>
          <p:nvSpPr>
            <p:cNvPr id="30735" name="Text Box 22"/>
            <p:cNvSpPr txBox="1">
              <a:spLocks noChangeArrowheads="1"/>
            </p:cNvSpPr>
            <p:nvPr/>
          </p:nvSpPr>
          <p:spPr bwMode="auto">
            <a:xfrm>
              <a:off x="3437"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26</a:t>
              </a:r>
            </a:p>
          </p:txBody>
        </p:sp>
        <p:sp>
          <p:nvSpPr>
            <p:cNvPr id="30736" name="Text Box 24"/>
            <p:cNvSpPr txBox="1">
              <a:spLocks noChangeArrowheads="1"/>
            </p:cNvSpPr>
            <p:nvPr/>
          </p:nvSpPr>
          <p:spPr bwMode="auto">
            <a:xfrm>
              <a:off x="3773" y="3024"/>
              <a:ext cx="278"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50000"/>
                </a:spcBef>
                <a:spcAft>
                  <a:spcPct val="0"/>
                </a:spcAft>
                <a:buFontTx/>
                <a:buNone/>
              </a:pPr>
              <a:r>
                <a:rPr lang="en-US" altLang="fr-FR" sz="1800" b="0">
                  <a:solidFill>
                    <a:srgbClr val="000000"/>
                  </a:solidFill>
                  <a:latin typeface="Helvetica" pitchFamily="32" charset="0"/>
                  <a:ea typeface="ヒラギノ角ゴ ProN W3"/>
                  <a:cs typeface="ヒラギノ角ゴ ProN W3"/>
                  <a:sym typeface="Helvetica Neue Light"/>
                </a:rPr>
                <a:t>30</a:t>
              </a:r>
            </a:p>
          </p:txBody>
        </p:sp>
      </p:gr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48425983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2771">
                                            <p:txEl>
                                              <p:pRg st="6" end="6"/>
                                            </p:txEl>
                                          </p:spTgt>
                                        </p:tgtEl>
                                        <p:attrNameLst>
                                          <p:attrName>style.visibility</p:attrName>
                                        </p:attrNameLst>
                                      </p:cBhvr>
                                      <p:to>
                                        <p:strVal val="visible"/>
                                      </p:to>
                                    </p:set>
                                    <p:animEffect transition="in" filter="fade">
                                      <p:cBhvr>
                                        <p:cTn id="7" dur="500"/>
                                        <p:tgtEl>
                                          <p:spTgt spid="32771">
                                            <p:txEl>
                                              <p:pRg st="6" end="6"/>
                                            </p:txEl>
                                          </p:spTgt>
                                        </p:tgtEl>
                                      </p:cBhvr>
                                    </p:animEffect>
                                  </p:childTnLst>
                                </p:cTn>
                              </p:par>
                              <p:par>
                                <p:cTn id="8" presetID="10" presetClass="entr" presetSubtype="0" fill="hold" nodeType="withEffect">
                                  <p:stCondLst>
                                    <p:cond delay="0"/>
                                  </p:stCondLst>
                                  <p:childTnLst>
                                    <p:set>
                                      <p:cBhvr>
                                        <p:cTn id="9" dur="1" fill="hold">
                                          <p:stCondLst>
                                            <p:cond delay="0"/>
                                          </p:stCondLst>
                                        </p:cTn>
                                        <p:tgtEl>
                                          <p:spTgt spid="32771">
                                            <p:txEl>
                                              <p:pRg st="7" end="7"/>
                                            </p:txEl>
                                          </p:spTgt>
                                        </p:tgtEl>
                                        <p:attrNameLst>
                                          <p:attrName>style.visibility</p:attrName>
                                        </p:attrNameLst>
                                      </p:cBhvr>
                                      <p:to>
                                        <p:strVal val="visible"/>
                                      </p:to>
                                    </p:set>
                                    <p:animEffect transition="in" filter="fade">
                                      <p:cBhvr>
                                        <p:cTn id="10" dur="500"/>
                                        <p:tgtEl>
                                          <p:spTgt spid="32771">
                                            <p:txEl>
                                              <p:pRg st="7" end="7"/>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32771">
                                            <p:txEl>
                                              <p:pRg st="8" end="8"/>
                                            </p:txEl>
                                          </p:spTgt>
                                        </p:tgtEl>
                                        <p:attrNameLst>
                                          <p:attrName>style.visibility</p:attrName>
                                        </p:attrNameLst>
                                      </p:cBhvr>
                                      <p:to>
                                        <p:strVal val="visible"/>
                                      </p:to>
                                    </p:set>
                                    <p:animEffect transition="in" filter="fade">
                                      <p:cBhvr>
                                        <p:cTn id="13" dur="500"/>
                                        <p:tgtEl>
                                          <p:spTgt spid="32771">
                                            <p:txEl>
                                              <p:pRg st="8" end="8"/>
                                            </p:txEl>
                                          </p:spTgt>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nodeType="clickEffect">
                                  <p:stCondLst>
                                    <p:cond delay="0"/>
                                  </p:stCondLst>
                                  <p:childTnLst>
                                    <p:set>
                                      <p:cBhvr>
                                        <p:cTn id="17" dur="1" fill="hold">
                                          <p:stCondLst>
                                            <p:cond delay="0"/>
                                          </p:stCondLst>
                                        </p:cTn>
                                        <p:tgtEl>
                                          <p:spTgt spid="32771">
                                            <p:txEl>
                                              <p:pRg st="10" end="10"/>
                                            </p:txEl>
                                          </p:spTgt>
                                        </p:tgtEl>
                                        <p:attrNameLst>
                                          <p:attrName>style.visibility</p:attrName>
                                        </p:attrNameLst>
                                      </p:cBhvr>
                                      <p:to>
                                        <p:strVal val="visible"/>
                                      </p:to>
                                    </p:set>
                                    <p:animEffect transition="in" filter="fade">
                                      <p:cBhvr>
                                        <p:cTn id="18" dur="500"/>
                                        <p:tgtEl>
                                          <p:spTgt spid="32771">
                                            <p:txEl>
                                              <p:pRg st="10" end="10"/>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2771">
                                            <p:txEl>
                                              <p:pRg st="11" end="11"/>
                                            </p:txEl>
                                          </p:spTgt>
                                        </p:tgtEl>
                                        <p:attrNameLst>
                                          <p:attrName>style.visibility</p:attrName>
                                        </p:attrNameLst>
                                      </p:cBhvr>
                                      <p:to>
                                        <p:strVal val="visible"/>
                                      </p:to>
                                    </p:set>
                                    <p:animEffect transition="in" filter="fade">
                                      <p:cBhvr>
                                        <p:cTn id="21" dur="500"/>
                                        <p:tgtEl>
                                          <p:spTgt spid="32771">
                                            <p:txEl>
                                              <p:pRg st="11" end="11"/>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32771">
                                            <p:txEl>
                                              <p:pRg st="12" end="12"/>
                                            </p:txEl>
                                          </p:spTgt>
                                        </p:tgtEl>
                                        <p:attrNameLst>
                                          <p:attrName>style.visibility</p:attrName>
                                        </p:attrNameLst>
                                      </p:cBhvr>
                                      <p:to>
                                        <p:strVal val="visible"/>
                                      </p:to>
                                    </p:set>
                                    <p:animEffect transition="in" filter="fade">
                                      <p:cBhvr>
                                        <p:cTn id="24" dur="500"/>
                                        <p:tgtEl>
                                          <p:spTgt spid="32771">
                                            <p:txEl>
                                              <p:pRg st="12" end="12"/>
                                            </p:txEl>
                                          </p:spTgt>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10" presetClass="entr" presetSubtype="0" fill="hold" nodeType="clickEffect">
                                  <p:stCondLst>
                                    <p:cond delay="0"/>
                                  </p:stCondLst>
                                  <p:childTnLst>
                                    <p:set>
                                      <p:cBhvr>
                                        <p:cTn id="28" dur="1" fill="hold">
                                          <p:stCondLst>
                                            <p:cond delay="0"/>
                                          </p:stCondLst>
                                        </p:cTn>
                                        <p:tgtEl>
                                          <p:spTgt spid="32771">
                                            <p:txEl>
                                              <p:pRg st="14" end="14"/>
                                            </p:txEl>
                                          </p:spTgt>
                                        </p:tgtEl>
                                        <p:attrNameLst>
                                          <p:attrName>style.visibility</p:attrName>
                                        </p:attrNameLst>
                                      </p:cBhvr>
                                      <p:to>
                                        <p:strVal val="visible"/>
                                      </p:to>
                                    </p:set>
                                    <p:animEffect transition="in" filter="fade">
                                      <p:cBhvr>
                                        <p:cTn id="29" dur="500"/>
                                        <p:tgtEl>
                                          <p:spTgt spid="32771">
                                            <p:txEl>
                                              <p:pRg st="14" end="14"/>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2771">
                                            <p:txEl>
                                              <p:pRg st="15" end="15"/>
                                            </p:txEl>
                                          </p:spTgt>
                                        </p:tgtEl>
                                        <p:attrNameLst>
                                          <p:attrName>style.visibility</p:attrName>
                                        </p:attrNameLst>
                                      </p:cBhvr>
                                      <p:to>
                                        <p:strVal val="visible"/>
                                      </p:to>
                                    </p:set>
                                    <p:animEffect transition="in" filter="fade">
                                      <p:cBhvr>
                                        <p:cTn id="32" dur="500"/>
                                        <p:tgtEl>
                                          <p:spTgt spid="32771">
                                            <p:txEl>
                                              <p:pRg st="15" end="1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457200" y="152400"/>
            <a:ext cx="6934200" cy="1371600"/>
          </a:xfrm>
        </p:spPr>
        <p:txBody>
          <a:bodyPr/>
          <a:lstStyle/>
          <a:p>
            <a:pPr eaLnBrk="1" hangingPunct="1">
              <a:defRPr/>
            </a:pPr>
            <a:r>
              <a:rPr lang="fr-CA" altLang="fr-FR" dirty="0" smtClean="0"/>
              <a:t>Exemple de RR avec quantum de temps = 20</a:t>
            </a:r>
          </a:p>
        </p:txBody>
      </p:sp>
      <p:sp>
        <p:nvSpPr>
          <p:cNvPr id="31747" name="Rectangle 3"/>
          <p:cNvSpPr>
            <a:spLocks noGrp="1" noChangeArrowheads="1"/>
          </p:cNvSpPr>
          <p:nvPr>
            <p:ph idx="1"/>
          </p:nvPr>
        </p:nvSpPr>
        <p:spPr/>
        <p:txBody>
          <a:bodyPr/>
          <a:lstStyle/>
          <a:p>
            <a:pPr algn="ctr" eaLnBrk="1" hangingPunct="1">
              <a:lnSpc>
                <a:spcPct val="90000"/>
              </a:lnSpc>
              <a:tabLst>
                <a:tab pos="2220913" algn="ctr"/>
                <a:tab pos="3995738" algn="ctr"/>
              </a:tabLst>
            </a:pPr>
            <a:endParaRPr lang="fr-CA" altLang="fr-FR" sz="2800" u="sng" smtClean="0"/>
          </a:p>
          <a:p>
            <a:pPr algn="ctr" eaLnBrk="1" hangingPunct="1">
              <a:lnSpc>
                <a:spcPct val="90000"/>
              </a:lnSpc>
              <a:tabLst>
                <a:tab pos="2220913" algn="ctr"/>
                <a:tab pos="3995738" algn="ctr"/>
              </a:tabLst>
            </a:pPr>
            <a:r>
              <a:rPr lang="fr-CA" altLang="fr-FR" sz="2800" u="sng" smtClean="0"/>
              <a:t>Processus</a:t>
            </a:r>
            <a:r>
              <a:rPr lang="fr-CA" altLang="fr-FR" sz="2800" smtClean="0"/>
              <a:t>		</a:t>
            </a:r>
            <a:r>
              <a:rPr lang="fr-CA" altLang="fr-FR" sz="2800" u="sng" smtClean="0"/>
              <a:t>Temps de Burst</a:t>
            </a:r>
            <a:r>
              <a:rPr lang="fr-CA" altLang="fr-FR" sz="2400" smtClean="0"/>
              <a:t/>
            </a:r>
            <a:br>
              <a:rPr lang="fr-CA" altLang="fr-FR" sz="2400" smtClean="0"/>
            </a:br>
            <a:endParaRPr lang="fr-CA" altLang="fr-FR" sz="2400" smtClean="0"/>
          </a:p>
          <a:p>
            <a:pPr algn="ctr" eaLnBrk="1" hangingPunct="1">
              <a:lnSpc>
                <a:spcPct val="90000"/>
              </a:lnSpc>
              <a:tabLst>
                <a:tab pos="2220913" algn="ctr"/>
                <a:tab pos="3995738" algn="ctr"/>
              </a:tabLst>
            </a:pPr>
            <a:r>
              <a:rPr lang="fr-CA" altLang="fr-FR" sz="2400" b="0" i="1" smtClean="0"/>
              <a:t>P1		53</a:t>
            </a:r>
          </a:p>
          <a:p>
            <a:pPr algn="ctr" eaLnBrk="1" hangingPunct="1">
              <a:lnSpc>
                <a:spcPct val="90000"/>
              </a:lnSpc>
              <a:tabLst>
                <a:tab pos="2220913" algn="ctr"/>
                <a:tab pos="3995738" algn="ctr"/>
              </a:tabLst>
            </a:pPr>
            <a:r>
              <a:rPr lang="fr-CA" altLang="fr-FR" sz="2400" b="0" i="1" smtClean="0"/>
              <a:t>P2		8</a:t>
            </a:r>
          </a:p>
          <a:p>
            <a:pPr algn="ctr" eaLnBrk="1" hangingPunct="1">
              <a:lnSpc>
                <a:spcPct val="90000"/>
              </a:lnSpc>
              <a:tabLst>
                <a:tab pos="2220913" algn="ctr"/>
                <a:tab pos="3995738" algn="ctr"/>
              </a:tabLst>
            </a:pPr>
            <a:r>
              <a:rPr lang="fr-CA" altLang="fr-FR" sz="2400" b="0" i="1" smtClean="0"/>
              <a:t>P3		68</a:t>
            </a:r>
          </a:p>
          <a:p>
            <a:pPr algn="ctr" eaLnBrk="1" hangingPunct="1">
              <a:lnSpc>
                <a:spcPct val="90000"/>
              </a:lnSpc>
              <a:tabLst>
                <a:tab pos="2220913" algn="ctr"/>
                <a:tab pos="3995738" algn="ctr"/>
              </a:tabLst>
            </a:pPr>
            <a:r>
              <a:rPr lang="fr-CA" altLang="fr-FR" sz="2400" b="0" i="1" smtClean="0"/>
              <a:t>P4		24</a:t>
            </a:r>
            <a:r>
              <a:rPr lang="fr-CA" altLang="fr-FR" sz="1800" smtClean="0"/>
              <a:t/>
            </a:r>
            <a:br>
              <a:rPr lang="fr-CA" altLang="fr-FR" sz="1800" smtClean="0"/>
            </a:br>
            <a:r>
              <a:rPr lang="fr-CA" altLang="fr-FR" sz="1800" smtClean="0"/>
              <a:t/>
            </a:r>
            <a:br>
              <a:rPr lang="fr-CA" altLang="fr-FR" sz="1800" smtClean="0"/>
            </a:br>
            <a:endParaRPr lang="fr-CA" altLang="fr-FR" sz="1800" smtClean="0"/>
          </a:p>
        </p:txBody>
      </p:sp>
      <p:sp>
        <p:nvSpPr>
          <p:cNvPr id="31748"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07A66B5-BCA4-48BB-9575-27E077A8F8F9}"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562</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4206242086"/>
      </p:ext>
    </p:extLst>
  </p:cSld>
  <p:clrMapOvr>
    <a:masterClrMapping/>
  </p:clrMapOvr>
  <p:timing>
    <p:tnLst>
      <p:par>
        <p:cTn id="1" dur="indefinite" restart="never" nodeType="tmRoot"/>
      </p:par>
    </p:tn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457200" y="152400"/>
            <a:ext cx="6934200" cy="1371600"/>
          </a:xfrm>
        </p:spPr>
        <p:txBody>
          <a:bodyPr/>
          <a:lstStyle/>
          <a:p>
            <a:pPr eaLnBrk="1" hangingPunct="1">
              <a:defRPr/>
            </a:pPr>
            <a:r>
              <a:rPr lang="fr-CA" altLang="fr-FR" dirty="0" smtClean="0"/>
              <a:t>Exemple de RR avec quantum de temps = 20</a:t>
            </a:r>
          </a:p>
        </p:txBody>
      </p:sp>
      <p:sp>
        <p:nvSpPr>
          <p:cNvPr id="34819" name="Rectangle 3"/>
          <p:cNvSpPr>
            <a:spLocks noGrp="1" noChangeArrowheads="1"/>
          </p:cNvSpPr>
          <p:nvPr>
            <p:ph idx="1"/>
          </p:nvPr>
        </p:nvSpPr>
        <p:spPr/>
        <p:txBody>
          <a:bodyPr/>
          <a:lstStyle/>
          <a:p>
            <a:pPr eaLnBrk="1" hangingPunct="1">
              <a:lnSpc>
                <a:spcPct val="90000"/>
              </a:lnSpc>
              <a:tabLst>
                <a:tab pos="2220913" algn="ctr"/>
                <a:tab pos="3995738" algn="ctr"/>
              </a:tabLst>
            </a:pPr>
            <a:r>
              <a:rPr lang="fr-CA" altLang="fr-FR" sz="1800" smtClean="0"/>
              <a:t>Temps d’attente:</a:t>
            </a:r>
          </a:p>
          <a:p>
            <a:pPr lvl="1" eaLnBrk="1" hangingPunct="1">
              <a:lnSpc>
                <a:spcPct val="90000"/>
              </a:lnSpc>
              <a:tabLst>
                <a:tab pos="2220913" algn="ctr"/>
                <a:tab pos="3995738" algn="ctr"/>
              </a:tabLst>
            </a:pPr>
            <a:r>
              <a:rPr lang="fr-CA" altLang="fr-FR" sz="1800" smtClean="0"/>
              <a:t>P1: (68-20)+(112-88) = 72</a:t>
            </a:r>
          </a:p>
          <a:p>
            <a:pPr lvl="1" eaLnBrk="1" hangingPunct="1">
              <a:lnSpc>
                <a:spcPct val="90000"/>
              </a:lnSpc>
              <a:tabLst>
                <a:tab pos="2220913" algn="ctr"/>
                <a:tab pos="3995738" algn="ctr"/>
              </a:tabLst>
            </a:pPr>
            <a:r>
              <a:rPr lang="fr-CA" altLang="fr-FR" sz="1800" smtClean="0"/>
              <a:t>P2: (20-0) = 20</a:t>
            </a:r>
          </a:p>
          <a:p>
            <a:pPr lvl="1" eaLnBrk="1" hangingPunct="1">
              <a:lnSpc>
                <a:spcPct val="90000"/>
              </a:lnSpc>
              <a:tabLst>
                <a:tab pos="2220913" algn="ctr"/>
                <a:tab pos="3995738" algn="ctr"/>
              </a:tabLst>
            </a:pPr>
            <a:r>
              <a:rPr lang="fr-CA" altLang="fr-FR" sz="1800" smtClean="0"/>
              <a:t>P3: (28-0)+(88-48)+(125-108) = 85</a:t>
            </a:r>
          </a:p>
          <a:p>
            <a:pPr lvl="1" eaLnBrk="1" hangingPunct="1">
              <a:lnSpc>
                <a:spcPct val="90000"/>
              </a:lnSpc>
              <a:tabLst>
                <a:tab pos="2220913" algn="ctr"/>
                <a:tab pos="3995738" algn="ctr"/>
              </a:tabLst>
            </a:pPr>
            <a:r>
              <a:rPr lang="fr-CA" altLang="fr-FR" sz="1800" smtClean="0"/>
              <a:t>P4: (48-0)+(108-68) = 88</a:t>
            </a:r>
          </a:p>
          <a:p>
            <a:pPr eaLnBrk="1" hangingPunct="1">
              <a:lnSpc>
                <a:spcPct val="90000"/>
              </a:lnSpc>
              <a:tabLst>
                <a:tab pos="2220913" algn="ctr"/>
                <a:tab pos="3995738" algn="ctr"/>
              </a:tabLst>
            </a:pPr>
            <a:endParaRPr lang="fr-CA" altLang="fr-FR" sz="1800" smtClean="0"/>
          </a:p>
          <a:p>
            <a:pPr eaLnBrk="1" hangingPunct="1">
              <a:lnSpc>
                <a:spcPct val="90000"/>
              </a:lnSpc>
              <a:tabLst>
                <a:tab pos="2220913" algn="ctr"/>
                <a:tab pos="3995738" algn="ctr"/>
              </a:tabLst>
            </a:pPr>
            <a:r>
              <a:rPr lang="fr-CA" altLang="fr-FR" sz="1800" smtClean="0"/>
              <a:t>Temps de complétion:</a:t>
            </a:r>
          </a:p>
          <a:p>
            <a:pPr lvl="1" eaLnBrk="1" hangingPunct="1">
              <a:lnSpc>
                <a:spcPct val="90000"/>
              </a:lnSpc>
              <a:tabLst>
                <a:tab pos="2220913" algn="ctr"/>
                <a:tab pos="3995738" algn="ctr"/>
              </a:tabLst>
            </a:pPr>
            <a:r>
              <a:rPr lang="fr-CA" altLang="fr-FR" sz="1800" smtClean="0"/>
              <a:t>P1: 125</a:t>
            </a:r>
          </a:p>
          <a:p>
            <a:pPr lvl="1" eaLnBrk="1" hangingPunct="1">
              <a:lnSpc>
                <a:spcPct val="90000"/>
              </a:lnSpc>
              <a:tabLst>
                <a:tab pos="2220913" algn="ctr"/>
                <a:tab pos="3995738" algn="ctr"/>
              </a:tabLst>
            </a:pPr>
            <a:r>
              <a:rPr lang="fr-CA" altLang="fr-FR" sz="1800" smtClean="0"/>
              <a:t>P2: 28</a:t>
            </a:r>
          </a:p>
          <a:p>
            <a:pPr lvl="1" eaLnBrk="1" hangingPunct="1">
              <a:lnSpc>
                <a:spcPct val="90000"/>
              </a:lnSpc>
              <a:tabLst>
                <a:tab pos="2220913" algn="ctr"/>
                <a:tab pos="3995738" algn="ctr"/>
              </a:tabLst>
            </a:pPr>
            <a:r>
              <a:rPr lang="fr-CA" altLang="fr-FR" sz="1800" smtClean="0"/>
              <a:t>P3: 153</a:t>
            </a:r>
          </a:p>
          <a:p>
            <a:pPr lvl="1" eaLnBrk="1" hangingPunct="1">
              <a:lnSpc>
                <a:spcPct val="90000"/>
              </a:lnSpc>
              <a:tabLst>
                <a:tab pos="2220913" algn="ctr"/>
                <a:tab pos="3995738" algn="ctr"/>
              </a:tabLst>
            </a:pPr>
            <a:r>
              <a:rPr lang="fr-CA" altLang="fr-FR" sz="1800" smtClean="0"/>
              <a:t>P4: 112</a:t>
            </a:r>
          </a:p>
          <a:p>
            <a:pPr eaLnBrk="1" hangingPunct="1">
              <a:lnSpc>
                <a:spcPct val="90000"/>
              </a:lnSpc>
              <a:tabLst>
                <a:tab pos="2220913" algn="ctr"/>
                <a:tab pos="3995738" algn="ctr"/>
              </a:tabLst>
            </a:pPr>
            <a:endParaRPr lang="fr-CA" altLang="fr-FR" sz="1800" smtClean="0"/>
          </a:p>
          <a:p>
            <a:pPr eaLnBrk="1" hangingPunct="1">
              <a:lnSpc>
                <a:spcPct val="90000"/>
              </a:lnSpc>
              <a:tabLst>
                <a:tab pos="2220913" algn="ctr"/>
                <a:tab pos="3995738" algn="ctr"/>
              </a:tabLst>
            </a:pPr>
            <a:r>
              <a:rPr lang="fr-CA" altLang="fr-FR" sz="1800" smtClean="0"/>
              <a:t>Moyenne du temps d’attente: (72+20+85+88)/4 = 66.25</a:t>
            </a:r>
          </a:p>
          <a:p>
            <a:pPr eaLnBrk="1" hangingPunct="1">
              <a:lnSpc>
                <a:spcPct val="90000"/>
              </a:lnSpc>
              <a:tabLst>
                <a:tab pos="2220913" algn="ctr"/>
                <a:tab pos="3995738" algn="ctr"/>
              </a:tabLst>
            </a:pPr>
            <a:r>
              <a:rPr lang="fr-CA" altLang="fr-FR" sz="1800" smtClean="0"/>
              <a:t>Moyenne du temps de complétion: (125+28+153+112)/4 = 104.5</a:t>
            </a:r>
            <a:br>
              <a:rPr lang="fr-CA" altLang="fr-FR" sz="1800" smtClean="0"/>
            </a:br>
            <a:r>
              <a:rPr lang="fr-CA" altLang="fr-FR" sz="1800" smtClean="0"/>
              <a:t/>
            </a:r>
            <a:br>
              <a:rPr lang="fr-CA" altLang="fr-FR" sz="1800" smtClean="0"/>
            </a:br>
            <a:r>
              <a:rPr lang="fr-CA" altLang="fr-FR" sz="1800" smtClean="0"/>
              <a:t/>
            </a:r>
            <a:br>
              <a:rPr lang="fr-CA" altLang="fr-FR" sz="1800" smtClean="0"/>
            </a:br>
            <a:endParaRPr lang="fr-CA" altLang="fr-FR" sz="1800" smtClean="0"/>
          </a:p>
        </p:txBody>
      </p:sp>
      <p:sp>
        <p:nvSpPr>
          <p:cNvPr id="32772"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0A30D61-2C8A-441B-834B-2580CBDD59EE}"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563</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pic>
        <p:nvPicPr>
          <p:cNvPr id="34820" name="Picture 2"/>
          <p:cNvPicPr>
            <a:picLocks noChangeAspect="1"/>
          </p:cNvPicPr>
          <p:nvPr/>
        </p:nvPicPr>
        <p:blipFill>
          <a:blip r:embed="rId3">
            <a:extLst>
              <a:ext uri="{28A0092B-C50C-407E-A947-70E740481C1C}">
                <a14:useLocalDpi xmlns:a14="http://schemas.microsoft.com/office/drawing/2010/main" val="0"/>
              </a:ext>
            </a:extLst>
          </a:blip>
          <a:srcRect l="26665" t="13219"/>
          <a:stretch>
            <a:fillRect/>
          </a:stretch>
        </p:blipFill>
        <p:spPr bwMode="auto">
          <a:xfrm>
            <a:off x="4362450" y="4248150"/>
            <a:ext cx="4457700" cy="1125538"/>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pic>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
        <p:nvSpPr>
          <p:cNvPr id="32775" name="Rectangle 3"/>
          <p:cNvSpPr txBox="1">
            <a:spLocks noChangeArrowheads="1"/>
          </p:cNvSpPr>
          <p:nvPr/>
        </p:nvSpPr>
        <p:spPr bwMode="auto">
          <a:xfrm>
            <a:off x="5435600" y="1916113"/>
            <a:ext cx="3240088" cy="1468437"/>
          </a:xfrm>
          <a:prstGeom prst="rect">
            <a:avLst/>
          </a:prstGeom>
          <a:noFill/>
          <a:ln w="254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spcAft>
                <a:spcPts val="600"/>
              </a:spcAft>
              <a:buFont typeface="Arial" pitchFamily="34" charset="0"/>
              <a:tabLst>
                <a:tab pos="2220913" algn="ctr"/>
                <a:tab pos="3995738" algn="ctr"/>
              </a:tabLst>
              <a:defRPr sz="2000" b="1">
                <a:solidFill>
                  <a:schemeClr val="tx1"/>
                </a:solidFill>
                <a:latin typeface="Arial" pitchFamily="34" charset="0"/>
              </a:defRPr>
            </a:lvl1pPr>
            <a:lvl2pPr indent="-182563">
              <a:spcBef>
                <a:spcPct val="20000"/>
              </a:spcBef>
              <a:buClr>
                <a:schemeClr val="tx2"/>
              </a:buClr>
              <a:buFont typeface="Arial" pitchFamily="34" charset="0"/>
              <a:buChar char="•"/>
              <a:tabLst>
                <a:tab pos="2220913" algn="ctr"/>
                <a:tab pos="3995738" algn="ctr"/>
              </a:tabLst>
              <a:defRPr sz="2000">
                <a:solidFill>
                  <a:schemeClr val="tx1"/>
                </a:solidFill>
                <a:latin typeface="Arial" pitchFamily="34" charset="0"/>
              </a:defRPr>
            </a:lvl2pPr>
            <a:lvl3pPr marL="1143000" indent="-228600">
              <a:spcBef>
                <a:spcPct val="20000"/>
              </a:spcBef>
              <a:buClr>
                <a:schemeClr val="tx2"/>
              </a:buClr>
              <a:buFont typeface="Arial" pitchFamily="34" charset="0"/>
              <a:buChar char="•"/>
              <a:tabLst>
                <a:tab pos="2220913" algn="ctr"/>
                <a:tab pos="3995738" algn="ctr"/>
              </a:tabLst>
              <a:defRPr>
                <a:solidFill>
                  <a:schemeClr val="tx1"/>
                </a:solidFill>
                <a:latin typeface="Arial" pitchFamily="34" charset="0"/>
              </a:defRPr>
            </a:lvl3pPr>
            <a:lvl4pPr marL="1600200" indent="-228600">
              <a:spcBef>
                <a:spcPct val="20000"/>
              </a:spcBef>
              <a:buClr>
                <a:schemeClr val="tx2"/>
              </a:buClr>
              <a:buFont typeface="Arial" pitchFamily="34" charset="0"/>
              <a:buChar char="•"/>
              <a:tabLst>
                <a:tab pos="2220913" algn="ctr"/>
                <a:tab pos="3995738" algn="ctr"/>
              </a:tabLst>
              <a:defRPr>
                <a:solidFill>
                  <a:schemeClr val="tx1"/>
                </a:solidFill>
                <a:latin typeface="Arial" pitchFamily="34" charset="0"/>
              </a:defRPr>
            </a:lvl4pPr>
            <a:lvl5pPr marL="2057400" indent="-228600">
              <a:spcBef>
                <a:spcPct val="20000"/>
              </a:spcBef>
              <a:buClr>
                <a:schemeClr val="tx2"/>
              </a:buClr>
              <a:buFont typeface="Arial" pitchFamily="34" charset="0"/>
              <a:buChar char="•"/>
              <a:tabLst>
                <a:tab pos="2220913" algn="ctr"/>
                <a:tab pos="3995738" algn="ctr"/>
              </a:tabLst>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tabLst>
                <a:tab pos="2220913" algn="ctr"/>
                <a:tab pos="3995738" algn="ctr"/>
              </a:tabLst>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tabLst>
                <a:tab pos="2220913" algn="ctr"/>
                <a:tab pos="3995738" algn="ctr"/>
              </a:tabLst>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tabLst>
                <a:tab pos="2220913" algn="ctr"/>
                <a:tab pos="3995738" algn="ctr"/>
              </a:tabLst>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tabLst>
                <a:tab pos="2220913" algn="ctr"/>
                <a:tab pos="3995738" algn="ctr"/>
              </a:tabLst>
              <a:defRPr>
                <a:solidFill>
                  <a:schemeClr val="tx1"/>
                </a:solidFill>
                <a:latin typeface="Arial" pitchFamily="34" charset="0"/>
              </a:defRPr>
            </a:lvl9pPr>
          </a:lstStyle>
          <a:p>
            <a:pPr algn="ctr" eaLnBrk="1" hangingPunct="1">
              <a:lnSpc>
                <a:spcPct val="90000"/>
              </a:lnSpc>
            </a:pPr>
            <a:r>
              <a:rPr lang="en-US" altLang="fr-FR" sz="1200" u="sng"/>
              <a:t>Process</a:t>
            </a:r>
            <a:r>
              <a:rPr lang="en-US" altLang="fr-FR" sz="1200"/>
              <a:t>	</a:t>
            </a:r>
            <a:r>
              <a:rPr lang="en-US" altLang="fr-FR" sz="1200" u="sng"/>
              <a:t>Temps de Burst</a:t>
            </a:r>
            <a:r>
              <a:rPr lang="en-US" altLang="fr-FR" sz="1100"/>
              <a:t/>
            </a:r>
            <a:br>
              <a:rPr lang="en-US" altLang="fr-FR" sz="1100"/>
            </a:br>
            <a:endParaRPr lang="en-US" altLang="fr-FR" sz="1100"/>
          </a:p>
          <a:p>
            <a:pPr algn="ctr" eaLnBrk="1" hangingPunct="1">
              <a:lnSpc>
                <a:spcPct val="90000"/>
              </a:lnSpc>
            </a:pPr>
            <a:r>
              <a:rPr lang="en-US" altLang="fr-FR" sz="1100" b="0" i="1"/>
              <a:t>P1	53</a:t>
            </a:r>
          </a:p>
          <a:p>
            <a:pPr algn="ctr" eaLnBrk="1" hangingPunct="1">
              <a:lnSpc>
                <a:spcPct val="90000"/>
              </a:lnSpc>
            </a:pPr>
            <a:r>
              <a:rPr lang="en-US" altLang="fr-FR" sz="1100" b="0" i="1"/>
              <a:t>P2	8</a:t>
            </a:r>
          </a:p>
          <a:p>
            <a:pPr algn="ctr" eaLnBrk="1" hangingPunct="1">
              <a:lnSpc>
                <a:spcPct val="90000"/>
              </a:lnSpc>
            </a:pPr>
            <a:r>
              <a:rPr lang="en-US" altLang="fr-FR" sz="1100" b="0" i="1"/>
              <a:t>P3	68</a:t>
            </a:r>
          </a:p>
          <a:p>
            <a:pPr algn="ctr" eaLnBrk="1" hangingPunct="1">
              <a:lnSpc>
                <a:spcPct val="90000"/>
              </a:lnSpc>
            </a:pPr>
            <a:r>
              <a:rPr lang="en-US" altLang="fr-FR" sz="1100" b="0" i="1"/>
              <a:t>P4	24</a:t>
            </a:r>
            <a:endParaRPr lang="en-US" altLang="fr-FR" sz="1000"/>
          </a:p>
        </p:txBody>
      </p:sp>
    </p:spTree>
    <p:extLst>
      <p:ext uri="{BB962C8B-B14F-4D97-AF65-F5344CB8AC3E}">
        <p14:creationId xmlns:p14="http://schemas.microsoft.com/office/powerpoint/2010/main" val="276845710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4820"/>
                                        </p:tgtEl>
                                        <p:attrNameLst>
                                          <p:attrName>style.visibility</p:attrName>
                                        </p:attrNameLst>
                                      </p:cBhvr>
                                      <p:to>
                                        <p:strVal val="visible"/>
                                      </p:to>
                                    </p:set>
                                    <p:animEffect transition="in" filter="fade">
                                      <p:cBhvr>
                                        <p:cTn id="7" dur="500"/>
                                        <p:tgtEl>
                                          <p:spTgt spid="3482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4819">
                                            <p:txEl>
                                              <p:pRg st="7" end="7"/>
                                            </p:txEl>
                                          </p:spTgt>
                                        </p:tgtEl>
                                        <p:attrNameLst>
                                          <p:attrName>style.visibility</p:attrName>
                                        </p:attrNameLst>
                                      </p:cBhvr>
                                      <p:to>
                                        <p:strVal val="visible"/>
                                      </p:to>
                                    </p:set>
                                    <p:animEffect transition="in" filter="fade">
                                      <p:cBhvr>
                                        <p:cTn id="12" dur="500"/>
                                        <p:tgtEl>
                                          <p:spTgt spid="34819">
                                            <p:txEl>
                                              <p:pRg st="7" end="7"/>
                                            </p:txEl>
                                          </p:spTgt>
                                        </p:tgtEl>
                                      </p:cBhvr>
                                    </p:animEffect>
                                  </p:childTnLst>
                                </p:cTn>
                              </p:par>
                              <p:par>
                                <p:cTn id="13" presetID="10" presetClass="entr" presetSubtype="0" fill="hold" nodeType="withEffect">
                                  <p:stCondLst>
                                    <p:cond delay="0"/>
                                  </p:stCondLst>
                                  <p:childTnLst>
                                    <p:set>
                                      <p:cBhvr>
                                        <p:cTn id="14" dur="1" fill="hold">
                                          <p:stCondLst>
                                            <p:cond delay="0"/>
                                          </p:stCondLst>
                                        </p:cTn>
                                        <p:tgtEl>
                                          <p:spTgt spid="34819">
                                            <p:txEl>
                                              <p:pRg st="8" end="8"/>
                                            </p:txEl>
                                          </p:spTgt>
                                        </p:tgtEl>
                                        <p:attrNameLst>
                                          <p:attrName>style.visibility</p:attrName>
                                        </p:attrNameLst>
                                      </p:cBhvr>
                                      <p:to>
                                        <p:strVal val="visible"/>
                                      </p:to>
                                    </p:set>
                                    <p:animEffect transition="in" filter="fade">
                                      <p:cBhvr>
                                        <p:cTn id="15" dur="500"/>
                                        <p:tgtEl>
                                          <p:spTgt spid="34819">
                                            <p:txEl>
                                              <p:pRg st="8" end="8"/>
                                            </p:txEl>
                                          </p:spTgt>
                                        </p:tgtEl>
                                      </p:cBhvr>
                                    </p:animEffect>
                                  </p:childTnLst>
                                </p:cTn>
                              </p:par>
                              <p:par>
                                <p:cTn id="16" presetID="10" presetClass="entr" presetSubtype="0" fill="hold" nodeType="withEffect">
                                  <p:stCondLst>
                                    <p:cond delay="0"/>
                                  </p:stCondLst>
                                  <p:childTnLst>
                                    <p:set>
                                      <p:cBhvr>
                                        <p:cTn id="17" dur="1" fill="hold">
                                          <p:stCondLst>
                                            <p:cond delay="0"/>
                                          </p:stCondLst>
                                        </p:cTn>
                                        <p:tgtEl>
                                          <p:spTgt spid="34819">
                                            <p:txEl>
                                              <p:pRg st="9" end="9"/>
                                            </p:txEl>
                                          </p:spTgt>
                                        </p:tgtEl>
                                        <p:attrNameLst>
                                          <p:attrName>style.visibility</p:attrName>
                                        </p:attrNameLst>
                                      </p:cBhvr>
                                      <p:to>
                                        <p:strVal val="visible"/>
                                      </p:to>
                                    </p:set>
                                    <p:animEffect transition="in" filter="fade">
                                      <p:cBhvr>
                                        <p:cTn id="18" dur="500"/>
                                        <p:tgtEl>
                                          <p:spTgt spid="34819">
                                            <p:txEl>
                                              <p:pRg st="9" end="9"/>
                                            </p:txEl>
                                          </p:spTgt>
                                        </p:tgtEl>
                                      </p:cBhvr>
                                    </p:animEffect>
                                  </p:childTnLst>
                                </p:cTn>
                              </p:par>
                              <p:par>
                                <p:cTn id="19" presetID="10" presetClass="entr" presetSubtype="0" fill="hold" nodeType="withEffect">
                                  <p:stCondLst>
                                    <p:cond delay="0"/>
                                  </p:stCondLst>
                                  <p:childTnLst>
                                    <p:set>
                                      <p:cBhvr>
                                        <p:cTn id="20" dur="1" fill="hold">
                                          <p:stCondLst>
                                            <p:cond delay="0"/>
                                          </p:stCondLst>
                                        </p:cTn>
                                        <p:tgtEl>
                                          <p:spTgt spid="34819">
                                            <p:txEl>
                                              <p:pRg st="10" end="10"/>
                                            </p:txEl>
                                          </p:spTgt>
                                        </p:tgtEl>
                                        <p:attrNameLst>
                                          <p:attrName>style.visibility</p:attrName>
                                        </p:attrNameLst>
                                      </p:cBhvr>
                                      <p:to>
                                        <p:strVal val="visible"/>
                                      </p:to>
                                    </p:set>
                                    <p:animEffect transition="in" filter="fade">
                                      <p:cBhvr>
                                        <p:cTn id="21" dur="500"/>
                                        <p:tgtEl>
                                          <p:spTgt spid="34819">
                                            <p:txEl>
                                              <p:pRg st="10" end="10"/>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34819">
                                            <p:txEl>
                                              <p:pRg st="1" end="1"/>
                                            </p:txEl>
                                          </p:spTgt>
                                        </p:tgtEl>
                                        <p:attrNameLst>
                                          <p:attrName>style.visibility</p:attrName>
                                        </p:attrNameLst>
                                      </p:cBhvr>
                                      <p:to>
                                        <p:strVal val="visible"/>
                                      </p:to>
                                    </p:set>
                                    <p:animEffect transition="in" filter="fade">
                                      <p:cBhvr>
                                        <p:cTn id="26" dur="500"/>
                                        <p:tgtEl>
                                          <p:spTgt spid="34819">
                                            <p:txEl>
                                              <p:pRg st="1" end="1"/>
                                            </p:txEl>
                                          </p:spTgt>
                                        </p:tgtEl>
                                      </p:cBhvr>
                                    </p:animEffect>
                                  </p:childTnLst>
                                </p:cTn>
                              </p:par>
                              <p:par>
                                <p:cTn id="27" presetID="10" presetClass="entr" presetSubtype="0" fill="hold" nodeType="withEffect">
                                  <p:stCondLst>
                                    <p:cond delay="0"/>
                                  </p:stCondLst>
                                  <p:childTnLst>
                                    <p:set>
                                      <p:cBhvr>
                                        <p:cTn id="28" dur="1" fill="hold">
                                          <p:stCondLst>
                                            <p:cond delay="0"/>
                                          </p:stCondLst>
                                        </p:cTn>
                                        <p:tgtEl>
                                          <p:spTgt spid="34819">
                                            <p:txEl>
                                              <p:pRg st="2" end="2"/>
                                            </p:txEl>
                                          </p:spTgt>
                                        </p:tgtEl>
                                        <p:attrNameLst>
                                          <p:attrName>style.visibility</p:attrName>
                                        </p:attrNameLst>
                                      </p:cBhvr>
                                      <p:to>
                                        <p:strVal val="visible"/>
                                      </p:to>
                                    </p:set>
                                    <p:animEffect transition="in" filter="fade">
                                      <p:cBhvr>
                                        <p:cTn id="29" dur="500"/>
                                        <p:tgtEl>
                                          <p:spTgt spid="34819">
                                            <p:txEl>
                                              <p:pRg st="2" end="2"/>
                                            </p:txEl>
                                          </p:spTgt>
                                        </p:tgtEl>
                                      </p:cBhvr>
                                    </p:animEffect>
                                  </p:childTnLst>
                                </p:cTn>
                              </p:par>
                              <p:par>
                                <p:cTn id="30" presetID="10" presetClass="entr" presetSubtype="0" fill="hold" nodeType="withEffect">
                                  <p:stCondLst>
                                    <p:cond delay="0"/>
                                  </p:stCondLst>
                                  <p:childTnLst>
                                    <p:set>
                                      <p:cBhvr>
                                        <p:cTn id="31" dur="1" fill="hold">
                                          <p:stCondLst>
                                            <p:cond delay="0"/>
                                          </p:stCondLst>
                                        </p:cTn>
                                        <p:tgtEl>
                                          <p:spTgt spid="34819">
                                            <p:txEl>
                                              <p:pRg st="3" end="3"/>
                                            </p:txEl>
                                          </p:spTgt>
                                        </p:tgtEl>
                                        <p:attrNameLst>
                                          <p:attrName>style.visibility</p:attrName>
                                        </p:attrNameLst>
                                      </p:cBhvr>
                                      <p:to>
                                        <p:strVal val="visible"/>
                                      </p:to>
                                    </p:set>
                                    <p:animEffect transition="in" filter="fade">
                                      <p:cBhvr>
                                        <p:cTn id="32" dur="500"/>
                                        <p:tgtEl>
                                          <p:spTgt spid="34819">
                                            <p:txEl>
                                              <p:pRg st="3" end="3"/>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34819">
                                            <p:txEl>
                                              <p:pRg st="4" end="4"/>
                                            </p:txEl>
                                          </p:spTgt>
                                        </p:tgtEl>
                                        <p:attrNameLst>
                                          <p:attrName>style.visibility</p:attrName>
                                        </p:attrNameLst>
                                      </p:cBhvr>
                                      <p:to>
                                        <p:strVal val="visible"/>
                                      </p:to>
                                    </p:set>
                                    <p:animEffect transition="in" filter="fade">
                                      <p:cBhvr>
                                        <p:cTn id="35" dur="500"/>
                                        <p:tgtEl>
                                          <p:spTgt spid="34819">
                                            <p:txEl>
                                              <p:pRg st="4" end="4"/>
                                            </p:txEl>
                                          </p:spTgt>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presetSubtype="0" fill="hold" nodeType="clickEffect">
                                  <p:stCondLst>
                                    <p:cond delay="0"/>
                                  </p:stCondLst>
                                  <p:childTnLst>
                                    <p:set>
                                      <p:cBhvr>
                                        <p:cTn id="39" dur="1" fill="hold">
                                          <p:stCondLst>
                                            <p:cond delay="0"/>
                                          </p:stCondLst>
                                        </p:cTn>
                                        <p:tgtEl>
                                          <p:spTgt spid="34819">
                                            <p:txEl>
                                              <p:pRg st="12" end="12"/>
                                            </p:txEl>
                                          </p:spTgt>
                                        </p:tgtEl>
                                        <p:attrNameLst>
                                          <p:attrName>style.visibility</p:attrName>
                                        </p:attrNameLst>
                                      </p:cBhvr>
                                      <p:to>
                                        <p:strVal val="visible"/>
                                      </p:to>
                                    </p:set>
                                    <p:animEffect transition="in" filter="fade">
                                      <p:cBhvr>
                                        <p:cTn id="40" dur="500"/>
                                        <p:tgtEl>
                                          <p:spTgt spid="34819">
                                            <p:txEl>
                                              <p:pRg st="12" end="12"/>
                                            </p:txEl>
                                          </p:spTgt>
                                        </p:tgtEl>
                                      </p:cBhvr>
                                    </p:animEffect>
                                  </p:childTnLst>
                                </p:cTn>
                              </p:par>
                              <p:par>
                                <p:cTn id="41" presetID="10" presetClass="entr" presetSubtype="0" fill="hold" nodeType="withEffect">
                                  <p:stCondLst>
                                    <p:cond delay="0"/>
                                  </p:stCondLst>
                                  <p:childTnLst>
                                    <p:set>
                                      <p:cBhvr>
                                        <p:cTn id="42" dur="1" fill="hold">
                                          <p:stCondLst>
                                            <p:cond delay="0"/>
                                          </p:stCondLst>
                                        </p:cTn>
                                        <p:tgtEl>
                                          <p:spTgt spid="34819">
                                            <p:txEl>
                                              <p:pRg st="13" end="13"/>
                                            </p:txEl>
                                          </p:spTgt>
                                        </p:tgtEl>
                                        <p:attrNameLst>
                                          <p:attrName>style.visibility</p:attrName>
                                        </p:attrNameLst>
                                      </p:cBhvr>
                                      <p:to>
                                        <p:strVal val="visible"/>
                                      </p:to>
                                    </p:set>
                                    <p:animEffect transition="in" filter="fade">
                                      <p:cBhvr>
                                        <p:cTn id="43" dur="500"/>
                                        <p:tgtEl>
                                          <p:spTgt spid="34819">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457200" y="152400"/>
            <a:ext cx="6934200" cy="1371600"/>
          </a:xfrm>
        </p:spPr>
        <p:txBody>
          <a:bodyPr/>
          <a:lstStyle/>
          <a:p>
            <a:pPr eaLnBrk="1" hangingPunct="1">
              <a:defRPr/>
            </a:pPr>
            <a:r>
              <a:rPr lang="fr-CA" altLang="fr-FR" dirty="0" smtClean="0"/>
              <a:t>Sommaire de RR</a:t>
            </a:r>
          </a:p>
        </p:txBody>
      </p:sp>
      <p:sp>
        <p:nvSpPr>
          <p:cNvPr id="33795" name="Rectangle 3"/>
          <p:cNvSpPr>
            <a:spLocks noGrp="1" noChangeArrowheads="1"/>
          </p:cNvSpPr>
          <p:nvPr>
            <p:ph idx="1"/>
          </p:nvPr>
        </p:nvSpPr>
        <p:spPr/>
        <p:txBody>
          <a:bodyPr/>
          <a:lstStyle/>
          <a:p>
            <a:pPr eaLnBrk="1" hangingPunct="1">
              <a:lnSpc>
                <a:spcPct val="90000"/>
              </a:lnSpc>
              <a:tabLst>
                <a:tab pos="2220913" algn="ctr"/>
                <a:tab pos="3995738" algn="ctr"/>
              </a:tabLst>
            </a:pPr>
            <a:r>
              <a:rPr lang="fr-CA" altLang="fr-FR" sz="1700" smtClean="0"/>
              <a:t>Avantages et Désavantages:</a:t>
            </a:r>
          </a:p>
          <a:p>
            <a:pPr lvl="1" eaLnBrk="1" hangingPunct="1">
              <a:lnSpc>
                <a:spcPct val="90000"/>
              </a:lnSpc>
              <a:tabLst>
                <a:tab pos="2220913" algn="ctr"/>
                <a:tab pos="3995738" algn="ctr"/>
              </a:tabLst>
            </a:pPr>
            <a:r>
              <a:rPr lang="fr-CA" altLang="fr-FR" sz="1700" smtClean="0"/>
              <a:t>Meilleur pour les travaux courts (+)</a:t>
            </a:r>
          </a:p>
          <a:p>
            <a:pPr lvl="1" eaLnBrk="1" hangingPunct="1">
              <a:lnSpc>
                <a:spcPct val="90000"/>
              </a:lnSpc>
              <a:tabLst>
                <a:tab pos="2220913" algn="ctr"/>
                <a:tab pos="3995738" algn="ctr"/>
              </a:tabLst>
            </a:pPr>
            <a:r>
              <a:rPr lang="fr-CA" altLang="fr-FR" sz="1700" smtClean="0"/>
              <a:t>Juste (+)</a:t>
            </a:r>
          </a:p>
          <a:p>
            <a:pPr lvl="1" eaLnBrk="1" hangingPunct="1">
              <a:lnSpc>
                <a:spcPct val="90000"/>
              </a:lnSpc>
              <a:tabLst>
                <a:tab pos="2220913" algn="ctr"/>
                <a:tab pos="3995738" algn="ctr"/>
              </a:tabLst>
            </a:pPr>
            <a:r>
              <a:rPr lang="fr-CA" altLang="fr-FR" sz="1700" smtClean="0"/>
              <a:t>Le temps de commutation de contexte augmente pour les travaux longs (-)</a:t>
            </a:r>
          </a:p>
          <a:p>
            <a:pPr lvl="2" eaLnBrk="1" hangingPunct="1">
              <a:lnSpc>
                <a:spcPct val="90000"/>
              </a:lnSpc>
              <a:tabLst>
                <a:tab pos="2220913" algn="ctr"/>
                <a:tab pos="3995738" algn="ctr"/>
              </a:tabLst>
            </a:pPr>
            <a:r>
              <a:rPr lang="fr-CA" altLang="fr-FR" sz="1700" smtClean="0"/>
              <a:t>Les exemples précédents assument qu’il n’y a pas besoin de temps additionnel pour l’échange de contexte – en réalité, ceci augmentera le temps d’attente et de complétion sans permettre à un processus de progresser vers la complétion.</a:t>
            </a:r>
          </a:p>
          <a:p>
            <a:pPr lvl="2" eaLnBrk="1" hangingPunct="1">
              <a:lnSpc>
                <a:spcPct val="90000"/>
              </a:lnSpc>
              <a:tabLst>
                <a:tab pos="2220913" algn="ctr"/>
                <a:tab pos="3995738" algn="ctr"/>
              </a:tabLst>
            </a:pPr>
            <a:r>
              <a:rPr lang="fr-CA" altLang="fr-FR" sz="1700" smtClean="0"/>
              <a:t>Rappelez-vous: le système d’exploitation utilise des ressources aussi!</a:t>
            </a:r>
          </a:p>
          <a:p>
            <a:pPr eaLnBrk="1" hangingPunct="1">
              <a:lnSpc>
                <a:spcPct val="90000"/>
              </a:lnSpc>
              <a:tabLst>
                <a:tab pos="2220913" algn="ctr"/>
                <a:tab pos="3995738" algn="ctr"/>
              </a:tabLst>
            </a:pPr>
            <a:r>
              <a:rPr lang="fr-CA" altLang="fr-FR" sz="1700" smtClean="0"/>
              <a:t>Si le quantum choisi est </a:t>
            </a:r>
          </a:p>
          <a:p>
            <a:pPr lvl="1" eaLnBrk="1" hangingPunct="1">
              <a:lnSpc>
                <a:spcPct val="90000"/>
              </a:lnSpc>
              <a:tabLst>
                <a:tab pos="2220913" algn="ctr"/>
                <a:tab pos="3995738" algn="ctr"/>
              </a:tabLst>
            </a:pPr>
            <a:r>
              <a:rPr lang="fr-CA" altLang="fr-FR" sz="1700" smtClean="0"/>
              <a:t>Trop grand, le temps de réponse souffre</a:t>
            </a:r>
          </a:p>
          <a:p>
            <a:pPr lvl="1" eaLnBrk="1" hangingPunct="1">
              <a:lnSpc>
                <a:spcPct val="90000"/>
              </a:lnSpc>
              <a:tabLst>
                <a:tab pos="2220913" algn="ctr"/>
                <a:tab pos="3995738" algn="ctr"/>
              </a:tabLst>
            </a:pPr>
            <a:r>
              <a:rPr lang="fr-CA" altLang="fr-FR" sz="1700" smtClean="0"/>
              <a:t>infini, la performance est la même que FCFS</a:t>
            </a:r>
          </a:p>
          <a:p>
            <a:pPr lvl="1" eaLnBrk="1" hangingPunct="1">
              <a:lnSpc>
                <a:spcPct val="90000"/>
              </a:lnSpc>
              <a:tabLst>
                <a:tab pos="2220913" algn="ctr"/>
                <a:tab pos="3995738" algn="ctr"/>
              </a:tabLst>
            </a:pPr>
            <a:r>
              <a:rPr lang="fr-CA" altLang="fr-FR" sz="1700" smtClean="0"/>
              <a:t>Trop petit, le débit souffre et le pourcentage de overhead grandit</a:t>
            </a:r>
          </a:p>
          <a:p>
            <a:pPr eaLnBrk="1" hangingPunct="1">
              <a:lnSpc>
                <a:spcPct val="90000"/>
              </a:lnSpc>
              <a:tabLst>
                <a:tab pos="2220913" algn="ctr"/>
                <a:tab pos="3995738" algn="ctr"/>
              </a:tabLst>
            </a:pPr>
            <a:r>
              <a:rPr lang="fr-CA" altLang="fr-FR" sz="1700" smtClean="0"/>
              <a:t/>
            </a:r>
            <a:br>
              <a:rPr lang="fr-CA" altLang="fr-FR" sz="1700" smtClean="0"/>
            </a:br>
            <a:endParaRPr lang="fr-CA" altLang="fr-FR" sz="1700" smtClean="0"/>
          </a:p>
        </p:txBody>
      </p:sp>
      <p:sp>
        <p:nvSpPr>
          <p:cNvPr id="33796" name="Slide Number Placeholder 5"/>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4291" tIns="32146" rIns="64291" bIns="32146"/>
          <a:lstStyle>
            <a:lvl1pPr>
              <a:spcBef>
                <a:spcPct val="20000"/>
              </a:spcBef>
              <a:spcAft>
                <a:spcPts val="600"/>
              </a:spcAft>
              <a:buFont typeface="Arial" pitchFamily="34" charset="0"/>
              <a:defRPr sz="2000" b="1">
                <a:solidFill>
                  <a:schemeClr val="tx1"/>
                </a:solidFill>
                <a:latin typeface="Arial" pitchFamily="34" charset="0"/>
              </a:defRPr>
            </a:lvl1pPr>
            <a:lvl2pPr marL="522288" indent="-200025">
              <a:spcBef>
                <a:spcPct val="20000"/>
              </a:spcBef>
              <a:buClr>
                <a:schemeClr val="tx2"/>
              </a:buClr>
              <a:buFont typeface="Arial" pitchFamily="34" charset="0"/>
              <a:buChar char="•"/>
              <a:defRPr sz="2000">
                <a:solidFill>
                  <a:schemeClr val="tx1"/>
                </a:solidFill>
                <a:latin typeface="Arial" pitchFamily="34" charset="0"/>
              </a:defRPr>
            </a:lvl2pPr>
            <a:lvl3pPr marL="803275" indent="-160338">
              <a:spcBef>
                <a:spcPct val="20000"/>
              </a:spcBef>
              <a:buClr>
                <a:schemeClr val="tx2"/>
              </a:buClr>
              <a:buFont typeface="Arial" pitchFamily="34" charset="0"/>
              <a:buChar char="•"/>
              <a:defRPr>
                <a:solidFill>
                  <a:schemeClr val="tx1"/>
                </a:solidFill>
                <a:latin typeface="Arial" pitchFamily="34" charset="0"/>
              </a:defRPr>
            </a:lvl3pPr>
            <a:lvl4pPr marL="1123950" indent="-160338">
              <a:spcBef>
                <a:spcPct val="20000"/>
              </a:spcBef>
              <a:buClr>
                <a:schemeClr val="tx2"/>
              </a:buClr>
              <a:buFont typeface="Arial" pitchFamily="34" charset="0"/>
              <a:buChar char="•"/>
              <a:defRPr>
                <a:solidFill>
                  <a:schemeClr val="tx1"/>
                </a:solidFill>
                <a:latin typeface="Arial" pitchFamily="34" charset="0"/>
              </a:defRPr>
            </a:lvl4pPr>
            <a:lvl5pPr marL="1446213" indent="-160338">
              <a:spcBef>
                <a:spcPct val="20000"/>
              </a:spcBef>
              <a:buClr>
                <a:schemeClr val="tx2"/>
              </a:buClr>
              <a:buFont typeface="Arial" pitchFamily="34" charset="0"/>
              <a:buChar char="•"/>
              <a:defRPr>
                <a:solidFill>
                  <a:schemeClr val="tx1"/>
                </a:solidFill>
                <a:latin typeface="Arial" pitchFamily="34" charset="0"/>
              </a:defRPr>
            </a:lvl5pPr>
            <a:lvl6pPr marL="19034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3606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28178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275013" indent="-160338"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D782845-B275-44C7-AE6B-CAA828CD74E6}" type="slidenum">
              <a:rPr lang="en-US" altLang="fr-FR" sz="1400" b="0" smtClean="0">
                <a:solidFill>
                  <a:srgbClr val="000000"/>
                </a:solidFill>
                <a:latin typeface="Times New Roman" pitchFamily="18" charset="0"/>
                <a:ea typeface="ヒラギノ角ゴ ProN W3"/>
                <a:cs typeface="ヒラギノ角ゴ ProN W3"/>
                <a:sym typeface="Helvetica Neue Light"/>
              </a:rPr>
              <a:pPr>
                <a:spcBef>
                  <a:spcPct val="0"/>
                </a:spcBef>
                <a:spcAft>
                  <a:spcPct val="0"/>
                </a:spcAft>
                <a:buFontTx/>
                <a:buNone/>
              </a:pPr>
              <a:t>564</a:t>
            </a:fld>
            <a:endParaRPr lang="en-US" altLang="fr-FR" sz="1400" b="0" smtClean="0">
              <a:solidFill>
                <a:srgbClr val="000000"/>
              </a:solidFill>
              <a:latin typeface="Times New Roman" pitchFamily="18" charset="0"/>
              <a:ea typeface="ヒラギノ角ゴ ProN W3"/>
              <a:cs typeface="ヒラギノ角ゴ ProN W3"/>
              <a:sym typeface="Helvetica Neue Light"/>
            </a:endParaRPr>
          </a:p>
        </p:txBody>
      </p:sp>
      <p:sp>
        <p:nvSpPr>
          <p:cNvPr id="2" name="Footer Placeholder 1"/>
          <p:cNvSpPr>
            <a:spLocks noGrp="1"/>
          </p:cNvSpPr>
          <p:nvPr>
            <p:ph type="ftr" sz="quarter" idx="10"/>
          </p:nvPr>
        </p:nvSpPr>
        <p:spPr/>
        <p:txBody>
          <a:bodyPr/>
          <a:lstStyle/>
          <a:p>
            <a:pPr>
              <a:defRPr/>
            </a:pPr>
            <a:r>
              <a:rPr lang="en-US" smtClean="0"/>
              <a:t>SEG2106 – Winter 2014 – Hussein Al Osman</a:t>
            </a:r>
            <a:endParaRPr lang="en-US" dirty="0"/>
          </a:p>
        </p:txBody>
      </p:sp>
    </p:spTree>
    <p:extLst>
      <p:ext uri="{BB962C8B-B14F-4D97-AF65-F5344CB8AC3E}">
        <p14:creationId xmlns:p14="http://schemas.microsoft.com/office/powerpoint/2010/main" val="406962792"/>
      </p:ext>
    </p:extLst>
  </p:cSld>
  <p:clrMapOvr>
    <a:masterClrMapping/>
  </p:clrMapOvr>
  <p:timing>
    <p:tnLst>
      <p:par>
        <p:cTn id="1" dur="indefinite" restart="never" nodeType="tmRoot"/>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en-CA" dirty="0" smtClean="0"/>
              <a:t>Section 18</a:t>
            </a:r>
            <a:endParaRPr lang="en-CA" dirty="0"/>
          </a:p>
        </p:txBody>
      </p:sp>
      <p:sp>
        <p:nvSpPr>
          <p:cNvPr id="3" name="Subtitle 2"/>
          <p:cNvSpPr>
            <a:spLocks noGrp="1"/>
          </p:cNvSpPr>
          <p:nvPr>
            <p:ph type="subTitle" idx="1"/>
          </p:nvPr>
        </p:nvSpPr>
        <p:spPr/>
        <p:txBody>
          <a:bodyPr/>
          <a:lstStyle/>
          <a:p>
            <a:pPr>
              <a:buFont typeface="Arial" charset="0"/>
              <a:buNone/>
              <a:defRPr/>
            </a:pPr>
            <a:r>
              <a:rPr lang="en-CA" dirty="0" smtClean="0"/>
              <a:t>Web Services</a:t>
            </a:r>
            <a:endParaRPr lang="en-CA" dirty="0"/>
          </a:p>
        </p:txBody>
      </p:sp>
      <p:sp>
        <p:nvSpPr>
          <p:cNvPr id="5" name="Slide Number Placeholder 4"/>
          <p:cNvSpPr>
            <a:spLocks noGrp="1"/>
          </p:cNvSpPr>
          <p:nvPr>
            <p:ph type="sldNum" sz="quarter" idx="11"/>
          </p:nvPr>
        </p:nvSpPr>
        <p:spPr/>
        <p:txBody>
          <a:bodyPr/>
          <a:lstStyle/>
          <a:p>
            <a:pPr>
              <a:defRPr/>
            </a:pPr>
            <a:fld id="{C3FDC44F-EA9B-4A31-BD30-47595989B55D}" type="slidenum">
              <a:rPr lang="fr-CA" smtClean="0"/>
              <a:pPr>
                <a:defRPr/>
              </a:pPr>
              <a:t>565</a:t>
            </a:fld>
            <a:endParaRPr lang="fr-CA"/>
          </a:p>
        </p:txBody>
      </p:sp>
    </p:spTree>
    <p:extLst>
      <p:ext uri="{BB962C8B-B14F-4D97-AF65-F5344CB8AC3E}">
        <p14:creationId xmlns:p14="http://schemas.microsoft.com/office/powerpoint/2010/main" val="329334514"/>
      </p:ext>
    </p:extLst>
  </p:cSld>
  <p:clrMapOvr>
    <a:masterClrMapping/>
  </p:clrMapOvr>
  <p:timing>
    <p:tnLst>
      <p:par>
        <p:cTn id="1" dur="indefinite" restart="never" nodeType="tmRoot"/>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Topics</a:t>
            </a:r>
            <a:endParaRPr lang="en-CA" dirty="0"/>
          </a:p>
        </p:txBody>
      </p:sp>
      <p:sp>
        <p:nvSpPr>
          <p:cNvPr id="14339" name="Content Placeholder 2"/>
          <p:cNvSpPr>
            <a:spLocks noGrp="1"/>
          </p:cNvSpPr>
          <p:nvPr>
            <p:ph idx="1"/>
          </p:nvPr>
        </p:nvSpPr>
        <p:spPr/>
        <p:txBody>
          <a:bodyPr/>
          <a:lstStyle/>
          <a:p>
            <a:r>
              <a:rPr lang="en-CA" altLang="fr-FR" smtClean="0"/>
              <a:t>Dreams of a Programmer</a:t>
            </a:r>
          </a:p>
          <a:p>
            <a:r>
              <a:rPr lang="en-CA" altLang="fr-FR" smtClean="0"/>
              <a:t>What is a Web Service</a:t>
            </a:r>
          </a:p>
          <a:p>
            <a:r>
              <a:rPr lang="en-CA" altLang="fr-FR" smtClean="0"/>
              <a:t>How to Create a Web Service</a:t>
            </a:r>
          </a:p>
          <a:p>
            <a:r>
              <a:rPr lang="en-CA" altLang="fr-FR" smtClean="0"/>
              <a:t>How to Call a Web Service</a:t>
            </a:r>
          </a:p>
          <a:p>
            <a:r>
              <a:rPr lang="en-CA" altLang="fr-FR" smtClean="0"/>
              <a:t>WSDL and SOAP</a:t>
            </a:r>
          </a:p>
          <a:p>
            <a:r>
              <a:rPr lang="en-CA" altLang="fr-FR" smtClean="0"/>
              <a:t>Why are Web Services Important</a:t>
            </a:r>
          </a:p>
          <a:p>
            <a:endParaRPr lang="en-CA" altLang="fr-FR" smtClean="0"/>
          </a:p>
        </p:txBody>
      </p:sp>
      <p:sp>
        <p:nvSpPr>
          <p:cNvPr id="4" name="Slide Number Placeholder 3"/>
          <p:cNvSpPr>
            <a:spLocks noGrp="1"/>
          </p:cNvSpPr>
          <p:nvPr>
            <p:ph type="sldNum" sz="quarter" idx="11"/>
          </p:nvPr>
        </p:nvSpPr>
        <p:spPr/>
        <p:txBody>
          <a:bodyPr/>
          <a:lstStyle/>
          <a:p>
            <a:pPr>
              <a:defRPr/>
            </a:pPr>
            <a:fld id="{C0F85434-72BD-456E-A883-0F005E178622}" type="slidenum">
              <a:rPr lang="fr-CA" smtClean="0"/>
              <a:pPr>
                <a:defRPr/>
              </a:pPr>
              <a:t>566</a:t>
            </a:fld>
            <a:endParaRPr lang="fr-CA"/>
          </a:p>
        </p:txBody>
      </p:sp>
    </p:spTree>
    <p:extLst>
      <p:ext uri="{BB962C8B-B14F-4D97-AF65-F5344CB8AC3E}">
        <p14:creationId xmlns:p14="http://schemas.microsoft.com/office/powerpoint/2010/main" val="3097729289"/>
      </p:ext>
    </p:extLst>
  </p:cSld>
  <p:clrMapOvr>
    <a:masterClrMapping/>
  </p:clrMapOvr>
  <p:timing>
    <p:tnLst>
      <p:par>
        <p:cTn id="1" dur="indefinite" restart="never" nodeType="tmRoot"/>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Dreams of a Programmer</a:t>
            </a:r>
            <a:endParaRPr lang="fr-CA" dirty="0"/>
          </a:p>
        </p:txBody>
      </p:sp>
      <p:sp>
        <p:nvSpPr>
          <p:cNvPr id="3" name="Content Placeholder 2"/>
          <p:cNvSpPr>
            <a:spLocks noGrp="1"/>
          </p:cNvSpPr>
          <p:nvPr>
            <p:ph idx="1"/>
          </p:nvPr>
        </p:nvSpPr>
        <p:spPr/>
        <p:txBody>
          <a:bodyPr/>
          <a:lstStyle/>
          <a:p>
            <a:r>
              <a:rPr lang="en-CA" altLang="fr-FR" smtClean="0"/>
              <a:t>What if there was a way I can call code residing on a different computer…</a:t>
            </a:r>
          </a:p>
          <a:p>
            <a:r>
              <a:rPr lang="en-CA" altLang="fr-FR" smtClean="0"/>
              <a:t>What if that code was written in a different programing language, yet I can still invoke it…</a:t>
            </a:r>
          </a:p>
          <a:p>
            <a:pPr lvl="1"/>
            <a:r>
              <a:rPr lang="en-CA" altLang="fr-FR" smtClean="0"/>
              <a:t>There must be a common language that everybody can understand</a:t>
            </a:r>
          </a:p>
          <a:p>
            <a:endParaRPr lang="en-CA" altLang="fr-FR" smtClean="0"/>
          </a:p>
          <a:p>
            <a:r>
              <a:rPr lang="en-CA" altLang="fr-FR" smtClean="0"/>
              <a:t>Wouldn't the world be a better place</a:t>
            </a:r>
          </a:p>
          <a:p>
            <a:pPr lvl="1"/>
            <a:r>
              <a:rPr lang="en-CA" altLang="fr-FR" smtClean="0"/>
              <a:t>Probably not, it just would make it easier to build complex interconnected systems</a:t>
            </a:r>
          </a:p>
          <a:p>
            <a:r>
              <a:rPr lang="en-CA" altLang="fr-FR" smtClean="0"/>
              <a:t>We can achieve all of that and more with Web Services</a:t>
            </a:r>
            <a:endParaRPr lang="fr-CA" altLang="fr-FR" smtClean="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567</a:t>
            </a:fld>
            <a:endParaRPr lang="fr-CA"/>
          </a:p>
        </p:txBody>
      </p:sp>
    </p:spTree>
    <p:extLst>
      <p:ext uri="{BB962C8B-B14F-4D97-AF65-F5344CB8AC3E}">
        <p14:creationId xmlns:p14="http://schemas.microsoft.com/office/powerpoint/2010/main" val="39323437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Effect transition="in" filter="fade">
                                      <p:cBhvr>
                                        <p:cTn id="7" dur="500"/>
                                        <p:tgtEl>
                                          <p:spTgt spid="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xEl>
                                              <p:pRg st="1" end="1"/>
                                            </p:txEl>
                                          </p:spTgt>
                                        </p:tgtEl>
                                        <p:attrNameLst>
                                          <p:attrName>style.visibility</p:attrName>
                                        </p:attrNameLst>
                                      </p:cBhvr>
                                      <p:to>
                                        <p:strVal val="visible"/>
                                      </p:to>
                                    </p:set>
                                    <p:animEffect transition="in" filter="fade">
                                      <p:cBhvr>
                                        <p:cTn id="12" dur="500"/>
                                        <p:tgtEl>
                                          <p:spTgt spid="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Effect transition="in" filter="fade">
                                      <p:cBhvr>
                                        <p:cTn id="17" dur="500"/>
                                        <p:tgtEl>
                                          <p:spTgt spid="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3">
                                            <p:txEl>
                                              <p:pRg st="4" end="4"/>
                                            </p:txEl>
                                          </p:spTgt>
                                        </p:tgtEl>
                                        <p:attrNameLst>
                                          <p:attrName>style.visibility</p:attrName>
                                        </p:attrNameLst>
                                      </p:cBhvr>
                                      <p:to>
                                        <p:strVal val="visible"/>
                                      </p:to>
                                    </p:set>
                                    <p:animEffect transition="in" filter="fade">
                                      <p:cBhvr>
                                        <p:cTn id="22" dur="500"/>
                                        <p:tgtEl>
                                          <p:spTgt spid="3">
                                            <p:txEl>
                                              <p:pRg st="4" end="4"/>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3">
                                            <p:txEl>
                                              <p:pRg st="5" end="5"/>
                                            </p:txEl>
                                          </p:spTgt>
                                        </p:tgtEl>
                                        <p:attrNameLst>
                                          <p:attrName>style.visibility</p:attrName>
                                        </p:attrNameLst>
                                      </p:cBhvr>
                                      <p:to>
                                        <p:strVal val="visible"/>
                                      </p:to>
                                    </p:set>
                                    <p:animEffect transition="in" filter="fade">
                                      <p:cBhvr>
                                        <p:cTn id="27" dur="500"/>
                                        <p:tgtEl>
                                          <p:spTgt spid="3">
                                            <p:txEl>
                                              <p:pRg st="5" end="5"/>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3">
                                            <p:txEl>
                                              <p:pRg st="6" end="6"/>
                                            </p:txEl>
                                          </p:spTgt>
                                        </p:tgtEl>
                                        <p:attrNameLst>
                                          <p:attrName>style.visibility</p:attrName>
                                        </p:attrNameLst>
                                      </p:cBhvr>
                                      <p:to>
                                        <p:strVal val="visible"/>
                                      </p:to>
                                    </p:set>
                                    <p:animEffect transition="in" filter="fade">
                                      <p:cBhvr>
                                        <p:cTn id="32" dur="500"/>
                                        <p:tgtEl>
                                          <p:spTgt spid="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eaLnBrk="1" hangingPunct="1">
              <a:defRPr/>
            </a:pPr>
            <a:r>
              <a:rPr lang="en-US" dirty="0"/>
              <a:t>What is a Web Service ?</a:t>
            </a:r>
          </a:p>
        </p:txBody>
      </p:sp>
      <p:sp>
        <p:nvSpPr>
          <p:cNvPr id="16387" name="Rectangle 3"/>
          <p:cNvSpPr>
            <a:spLocks noGrp="1" noChangeArrowheads="1"/>
          </p:cNvSpPr>
          <p:nvPr>
            <p:ph idx="1"/>
          </p:nvPr>
        </p:nvSpPr>
        <p:spPr/>
        <p:txBody>
          <a:bodyPr/>
          <a:lstStyle/>
          <a:p>
            <a:pPr eaLnBrk="1" hangingPunct="1">
              <a:lnSpc>
                <a:spcPct val="80000"/>
              </a:lnSpc>
              <a:buFontTx/>
              <a:buNone/>
            </a:pPr>
            <a:r>
              <a:rPr lang="en-US" altLang="fr-FR" smtClean="0"/>
              <a:t>Web service is a means by which computers talk to each other over the web </a:t>
            </a:r>
          </a:p>
          <a:p>
            <a:pPr lvl="1" eaLnBrk="1" hangingPunct="1">
              <a:lnSpc>
                <a:spcPct val="80000"/>
              </a:lnSpc>
            </a:pPr>
            <a:r>
              <a:rPr lang="en-US" altLang="fr-FR" smtClean="0"/>
              <a:t>Using HTTP and other universally supported protocols </a:t>
            </a:r>
          </a:p>
          <a:p>
            <a:pPr eaLnBrk="1" hangingPunct="1">
              <a:lnSpc>
                <a:spcPct val="80000"/>
              </a:lnSpc>
              <a:buFontTx/>
              <a:buNone/>
            </a:pPr>
            <a:r>
              <a:rPr lang="en-US" altLang="fr-FR" smtClean="0"/>
              <a:t>	</a:t>
            </a:r>
          </a:p>
          <a:p>
            <a:pPr eaLnBrk="1" hangingPunct="1">
              <a:lnSpc>
                <a:spcPct val="80000"/>
              </a:lnSpc>
              <a:buFontTx/>
              <a:buNone/>
            </a:pPr>
            <a:r>
              <a:rPr lang="en-US" altLang="fr-FR" smtClean="0"/>
              <a:t>A Web service is an application that:</a:t>
            </a:r>
          </a:p>
          <a:p>
            <a:pPr lvl="1" eaLnBrk="1" hangingPunct="1">
              <a:lnSpc>
                <a:spcPct val="80000"/>
              </a:lnSpc>
            </a:pPr>
            <a:r>
              <a:rPr lang="en-US" altLang="fr-FR" smtClean="0"/>
              <a:t>Runs on a Web server</a:t>
            </a:r>
          </a:p>
          <a:p>
            <a:pPr lvl="1" eaLnBrk="1" hangingPunct="1">
              <a:lnSpc>
                <a:spcPct val="80000"/>
              </a:lnSpc>
            </a:pPr>
            <a:r>
              <a:rPr lang="en-US" altLang="fr-FR" smtClean="0"/>
              <a:t>Exposes Web methods to interested callers</a:t>
            </a:r>
          </a:p>
          <a:p>
            <a:pPr lvl="1" eaLnBrk="1" hangingPunct="1">
              <a:lnSpc>
                <a:spcPct val="80000"/>
              </a:lnSpc>
            </a:pPr>
            <a:r>
              <a:rPr lang="en-US" altLang="fr-FR" smtClean="0"/>
              <a:t>Listens for HTTP requests representing commands to invoke Web methods </a:t>
            </a:r>
          </a:p>
          <a:p>
            <a:pPr lvl="1" eaLnBrk="1" hangingPunct="1">
              <a:lnSpc>
                <a:spcPct val="80000"/>
              </a:lnSpc>
            </a:pPr>
            <a:r>
              <a:rPr lang="en-US" altLang="fr-FR" smtClean="0"/>
              <a:t>Executes Web methods and returns the results</a:t>
            </a:r>
          </a:p>
          <a:p>
            <a:pPr eaLnBrk="1" hangingPunct="1">
              <a:lnSpc>
                <a:spcPct val="80000"/>
              </a:lnSpc>
            </a:pPr>
            <a:endParaRPr lang="en-US" altLang="fr-FR" smtClean="0"/>
          </a:p>
          <a:p>
            <a:pPr eaLnBrk="1" hangingPunct="1">
              <a:lnSpc>
                <a:spcPct val="80000"/>
              </a:lnSpc>
              <a:buFontTx/>
              <a:buNone/>
            </a:pPr>
            <a:r>
              <a:rPr lang="en-US" altLang="fr-FR" smtClean="0"/>
              <a:t>			</a:t>
            </a:r>
          </a:p>
          <a:p>
            <a:pPr eaLnBrk="1" hangingPunct="1">
              <a:lnSpc>
                <a:spcPct val="80000"/>
              </a:lnSpc>
              <a:buFontTx/>
              <a:buNone/>
            </a:pPr>
            <a:endParaRPr lang="en-US" altLang="fr-FR" smtClean="0"/>
          </a:p>
          <a:p>
            <a:pPr eaLnBrk="1" hangingPunct="1">
              <a:lnSpc>
                <a:spcPct val="80000"/>
              </a:lnSpc>
              <a:buFontTx/>
              <a:buNone/>
            </a:pPr>
            <a:endParaRPr lang="en-US" altLang="fr-FR" smtClean="0"/>
          </a:p>
          <a:p>
            <a:pPr eaLnBrk="1" hangingPunct="1">
              <a:lnSpc>
                <a:spcPct val="80000"/>
              </a:lnSpc>
              <a:buFontTx/>
              <a:buNone/>
            </a:pPr>
            <a:endParaRPr lang="en-US" altLang="fr-FR" smtClean="0"/>
          </a:p>
        </p:txBody>
      </p:sp>
      <p:sp>
        <p:nvSpPr>
          <p:cNvPr id="5" name="Slide Number Placeholder 4"/>
          <p:cNvSpPr>
            <a:spLocks noGrp="1"/>
          </p:cNvSpPr>
          <p:nvPr>
            <p:ph type="sldNum" sz="quarter" idx="11"/>
          </p:nvPr>
        </p:nvSpPr>
        <p:spPr/>
        <p:txBody>
          <a:bodyPr/>
          <a:lstStyle/>
          <a:p>
            <a:pPr>
              <a:defRPr/>
            </a:pPr>
            <a:fld id="{C0F85434-72BD-456E-A883-0F005E178622}" type="slidenum">
              <a:rPr lang="fr-CA" smtClean="0"/>
              <a:pPr>
                <a:defRPr/>
              </a:pPr>
              <a:t>568</a:t>
            </a:fld>
            <a:endParaRPr lang="fr-CA"/>
          </a:p>
        </p:txBody>
      </p:sp>
    </p:spTree>
    <p:extLst>
      <p:ext uri="{BB962C8B-B14F-4D97-AF65-F5344CB8AC3E}">
        <p14:creationId xmlns:p14="http://schemas.microsoft.com/office/powerpoint/2010/main" val="2976948934"/>
      </p:ext>
    </p:extLst>
  </p:cSld>
  <p:clrMapOvr>
    <a:masterClrMapping/>
  </p:clrMapOvr>
  <p:timing>
    <p:tnLst>
      <p:par>
        <p:cTn id="1" dur="indefinite" restart="never" nodeType="tmRoot"/>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a:xfrm>
            <a:off x="457200" y="152400"/>
            <a:ext cx="6934200" cy="1371600"/>
          </a:xfrm>
        </p:spPr>
        <p:txBody>
          <a:bodyPr/>
          <a:lstStyle/>
          <a:p>
            <a:pPr eaLnBrk="1" hangingPunct="1">
              <a:defRPr/>
            </a:pPr>
            <a:r>
              <a:rPr lang="en-US" dirty="0"/>
              <a:t>What is a Web Service ?</a:t>
            </a:r>
          </a:p>
        </p:txBody>
      </p:sp>
      <p:sp>
        <p:nvSpPr>
          <p:cNvPr id="17411" name="Rectangle 3"/>
          <p:cNvSpPr>
            <a:spLocks noGrp="1" noChangeArrowheads="1"/>
          </p:cNvSpPr>
          <p:nvPr>
            <p:ph idx="1"/>
          </p:nvPr>
        </p:nvSpPr>
        <p:spPr/>
        <p:txBody>
          <a:bodyPr/>
          <a:lstStyle/>
          <a:p>
            <a:pPr eaLnBrk="1" hangingPunct="1">
              <a:lnSpc>
                <a:spcPct val="80000"/>
              </a:lnSpc>
              <a:buFontTx/>
              <a:buNone/>
            </a:pPr>
            <a:r>
              <a:rPr lang="en-US" altLang="fr-FR" smtClean="0"/>
              <a:t>Web Service Components</a:t>
            </a:r>
          </a:p>
          <a:p>
            <a:pPr lvl="1" eaLnBrk="1" hangingPunct="1">
              <a:lnSpc>
                <a:spcPct val="80000"/>
              </a:lnSpc>
            </a:pPr>
            <a:r>
              <a:rPr lang="en-US" altLang="fr-FR" b="1" smtClean="0">
                <a:solidFill>
                  <a:schemeClr val="tx2"/>
                </a:solidFill>
              </a:rPr>
              <a:t>WSDL (Web Services Description Language): </a:t>
            </a:r>
            <a:r>
              <a:rPr lang="en-US" altLang="fr-FR" smtClean="0"/>
              <a:t> a document describing the service that can be rendered by a web service</a:t>
            </a:r>
          </a:p>
          <a:p>
            <a:pPr lvl="1" eaLnBrk="1" hangingPunct="1">
              <a:lnSpc>
                <a:spcPct val="80000"/>
              </a:lnSpc>
            </a:pPr>
            <a:endParaRPr lang="en-US" altLang="fr-FR" b="1" smtClean="0">
              <a:solidFill>
                <a:schemeClr val="tx2"/>
              </a:solidFill>
            </a:endParaRPr>
          </a:p>
          <a:p>
            <a:pPr lvl="1" eaLnBrk="1" hangingPunct="1">
              <a:lnSpc>
                <a:spcPct val="80000"/>
              </a:lnSpc>
            </a:pPr>
            <a:r>
              <a:rPr lang="en-US" altLang="fr-FR" b="1" smtClean="0">
                <a:solidFill>
                  <a:schemeClr val="tx2"/>
                </a:solidFill>
              </a:rPr>
              <a:t>SOAP (</a:t>
            </a:r>
            <a:r>
              <a:rPr lang="en-US" altLang="zh-TW" b="1" smtClean="0">
                <a:solidFill>
                  <a:schemeClr val="tx2"/>
                </a:solidFill>
              </a:rPr>
              <a:t>Simple Object Access Protocol</a:t>
            </a:r>
            <a:r>
              <a:rPr lang="en-US" altLang="fr-FR" b="1" smtClean="0">
                <a:solidFill>
                  <a:schemeClr val="tx2"/>
                </a:solidFill>
              </a:rPr>
              <a:t>)</a:t>
            </a:r>
            <a:r>
              <a:rPr lang="en-US" altLang="fr-FR" smtClean="0">
                <a:solidFill>
                  <a:schemeClr val="tx2"/>
                </a:solidFill>
              </a:rPr>
              <a:t>:</a:t>
            </a:r>
            <a:r>
              <a:rPr lang="en-US" altLang="fr-FR" smtClean="0"/>
              <a:t> a protocol used for interaction between the web service and other systems</a:t>
            </a:r>
          </a:p>
          <a:p>
            <a:pPr lvl="1" eaLnBrk="1" hangingPunct="1">
              <a:lnSpc>
                <a:spcPct val="80000"/>
              </a:lnSpc>
            </a:pPr>
            <a:endParaRPr lang="en-US" altLang="fr-FR" smtClean="0"/>
          </a:p>
          <a:p>
            <a:pPr eaLnBrk="1" hangingPunct="1">
              <a:lnSpc>
                <a:spcPct val="80000"/>
              </a:lnSpc>
            </a:pPr>
            <a:endParaRPr lang="en-US" altLang="fr-FR" smtClean="0"/>
          </a:p>
          <a:p>
            <a:pPr eaLnBrk="1" hangingPunct="1">
              <a:lnSpc>
                <a:spcPct val="80000"/>
              </a:lnSpc>
            </a:pPr>
            <a:r>
              <a:rPr lang="en-US" altLang="fr-FR" smtClean="0"/>
              <a:t>Therefore, any system that wants to call a Web Service, must acquire the WSDL describing the latter service</a:t>
            </a:r>
          </a:p>
          <a:p>
            <a:pPr lvl="1" eaLnBrk="1" hangingPunct="1">
              <a:lnSpc>
                <a:spcPct val="80000"/>
              </a:lnSpc>
            </a:pPr>
            <a:r>
              <a:rPr lang="en-US" altLang="fr-FR" smtClean="0"/>
              <a:t>Using that description, relevant SOAP messages can be exchanged</a:t>
            </a:r>
          </a:p>
          <a:p>
            <a:pPr eaLnBrk="1" hangingPunct="1">
              <a:lnSpc>
                <a:spcPct val="80000"/>
              </a:lnSpc>
            </a:pPr>
            <a:endParaRPr lang="en-US" altLang="fr-FR" smtClean="0"/>
          </a:p>
          <a:p>
            <a:pPr eaLnBrk="1" hangingPunct="1">
              <a:lnSpc>
                <a:spcPct val="80000"/>
              </a:lnSpc>
            </a:pPr>
            <a:r>
              <a:rPr lang="en-US" altLang="fr-FR" smtClean="0"/>
              <a:t>Both WSDL and SOAP are </a:t>
            </a:r>
            <a:r>
              <a:rPr lang="en-US" altLang="fr-FR" smtClean="0">
                <a:solidFill>
                  <a:schemeClr val="tx2"/>
                </a:solidFill>
              </a:rPr>
              <a:t>XML Based</a:t>
            </a:r>
          </a:p>
          <a:p>
            <a:pPr eaLnBrk="1" hangingPunct="1">
              <a:lnSpc>
                <a:spcPct val="80000"/>
              </a:lnSpc>
              <a:buFontTx/>
              <a:buNone/>
            </a:pPr>
            <a:endParaRPr lang="en-US" altLang="fr-FR" smtClean="0"/>
          </a:p>
          <a:p>
            <a:pPr eaLnBrk="1" hangingPunct="1">
              <a:lnSpc>
                <a:spcPct val="80000"/>
              </a:lnSpc>
              <a:buFontTx/>
              <a:buNone/>
            </a:pPr>
            <a:endParaRPr lang="en-US" altLang="fr-FR" smtClean="0"/>
          </a:p>
          <a:p>
            <a:pPr eaLnBrk="1" hangingPunct="1">
              <a:lnSpc>
                <a:spcPct val="80000"/>
              </a:lnSpc>
              <a:buFontTx/>
              <a:buNone/>
            </a:pPr>
            <a:endParaRPr lang="en-US" altLang="fr-FR" smtClean="0"/>
          </a:p>
        </p:txBody>
      </p:sp>
      <p:sp>
        <p:nvSpPr>
          <p:cNvPr id="5" name="Slide Number Placeholder 4"/>
          <p:cNvSpPr>
            <a:spLocks noGrp="1"/>
          </p:cNvSpPr>
          <p:nvPr>
            <p:ph type="sldNum" sz="quarter" idx="11"/>
          </p:nvPr>
        </p:nvSpPr>
        <p:spPr/>
        <p:txBody>
          <a:bodyPr/>
          <a:lstStyle/>
          <a:p>
            <a:pPr>
              <a:defRPr/>
            </a:pPr>
            <a:fld id="{C0F85434-72BD-456E-A883-0F005E178622}" type="slidenum">
              <a:rPr lang="fr-CA" smtClean="0"/>
              <a:pPr>
                <a:defRPr/>
              </a:pPr>
              <a:t>569</a:t>
            </a:fld>
            <a:endParaRPr lang="fr-CA"/>
          </a:p>
        </p:txBody>
      </p:sp>
    </p:spTree>
    <p:extLst>
      <p:ext uri="{BB962C8B-B14F-4D97-AF65-F5344CB8AC3E}">
        <p14:creationId xmlns:p14="http://schemas.microsoft.com/office/powerpoint/2010/main" val="10378659"/>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Diagrammes de cas d’utilisation</a:t>
            </a:r>
            <a:endParaRPr lang="fr-CA" dirty="0"/>
          </a:p>
        </p:txBody>
      </p:sp>
      <p:sp>
        <p:nvSpPr>
          <p:cNvPr id="17411" name="Content Placeholder 2"/>
          <p:cNvSpPr>
            <a:spLocks noGrp="1"/>
          </p:cNvSpPr>
          <p:nvPr>
            <p:ph idx="1"/>
          </p:nvPr>
        </p:nvSpPr>
        <p:spPr/>
        <p:txBody>
          <a:bodyPr/>
          <a:lstStyle/>
          <a:p>
            <a:r>
              <a:rPr lang="fr-FR" altLang="fr-FR" smtClean="0"/>
              <a:t>Relation d’inclusion: </a:t>
            </a:r>
            <a:r>
              <a:rPr lang="fr-FR" altLang="fr-FR" b="0" smtClean="0"/>
              <a:t>un fragment de cas d’utilisation qui est </a:t>
            </a:r>
            <a:r>
              <a:rPr lang="fr-FR" altLang="fr-FR" b="0" i="1" smtClean="0"/>
              <a:t>dupliqué</a:t>
            </a:r>
            <a:r>
              <a:rPr lang="fr-FR" altLang="fr-FR" b="0" smtClean="0"/>
              <a:t> en multiples cas d’utilisation</a:t>
            </a:r>
          </a:p>
          <a:p>
            <a:endParaRPr lang="fr-FR" altLang="fr-FR" b="0" smtClean="0"/>
          </a:p>
          <a:p>
            <a:r>
              <a:rPr lang="fr-FR" altLang="fr-FR" smtClean="0"/>
              <a:t>Relation d’extension:</a:t>
            </a:r>
            <a:r>
              <a:rPr lang="fr-FR" altLang="fr-FR" b="0" smtClean="0"/>
              <a:t> cas d’utilisation qui ajoute conditionnellement des étapes à un cas d’utilisation de première classe</a:t>
            </a:r>
          </a:p>
          <a:p>
            <a:pPr lvl="1"/>
            <a:r>
              <a:rPr lang="fr-FR" altLang="fr-FR" smtClean="0"/>
              <a:t>Exemple:</a:t>
            </a:r>
          </a:p>
          <a:p>
            <a:pPr lvl="1"/>
            <a:endParaRPr lang="fr-FR" altLang="fr-FR" smtClean="0"/>
          </a:p>
        </p:txBody>
      </p:sp>
      <p:sp>
        <p:nvSpPr>
          <p:cNvPr id="1741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C912EBE-8F9B-4E43-ACE1-68F7B9DC76BA}" type="slidenum">
              <a:rPr lang="fr-CA" altLang="fr-FR" sz="1200" b="0" smtClean="0">
                <a:solidFill>
                  <a:srgbClr val="898989"/>
                </a:solidFill>
                <a:latin typeface="Times New Roman" pitchFamily="18" charset="0"/>
              </a:rPr>
              <a:pPr>
                <a:spcBef>
                  <a:spcPct val="0"/>
                </a:spcBef>
                <a:spcAft>
                  <a:spcPct val="0"/>
                </a:spcAft>
                <a:buFontTx/>
                <a:buNone/>
              </a:pPr>
              <a:t>57</a:t>
            </a:fld>
            <a:endParaRPr lang="fr-CA" altLang="fr-FR" sz="1200" b="0" smtClean="0">
              <a:solidFill>
                <a:srgbClr val="898989"/>
              </a:solidFill>
              <a:latin typeface="Times New Roman" pitchFamily="18" charset="0"/>
            </a:endParaRPr>
          </a:p>
        </p:txBody>
      </p:sp>
      <p:sp>
        <p:nvSpPr>
          <p:cNvPr id="17413"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pic>
        <p:nvPicPr>
          <p:cNvPr id="17414" name="Picture 4"/>
          <p:cNvPicPr>
            <a:picLocks noChangeAspect="1" noChangeArrowheads="1"/>
          </p:cNvPicPr>
          <p:nvPr/>
        </p:nvPicPr>
        <p:blipFill>
          <a:blip r:embed="rId2">
            <a:clrChange>
              <a:clrFrom>
                <a:srgbClr val="FBFBFB"/>
              </a:clrFrom>
              <a:clrTo>
                <a:srgbClr val="FBFBFB">
                  <a:alpha val="0"/>
                </a:srgbClr>
              </a:clrTo>
            </a:clrChange>
            <a:extLst>
              <a:ext uri="{28A0092B-C50C-407E-A947-70E740481C1C}">
                <a14:useLocalDpi xmlns:a14="http://schemas.microsoft.com/office/drawing/2010/main" val="0"/>
              </a:ext>
            </a:extLst>
          </a:blip>
          <a:srcRect/>
          <a:stretch>
            <a:fillRect/>
          </a:stretch>
        </p:blipFill>
        <p:spPr bwMode="auto">
          <a:xfrm>
            <a:off x="2667000" y="4164013"/>
            <a:ext cx="2819400" cy="1711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Rectangle 2"/>
          <p:cNvSpPr/>
          <p:nvPr/>
        </p:nvSpPr>
        <p:spPr>
          <a:xfrm>
            <a:off x="4038600" y="4164013"/>
            <a:ext cx="1600200" cy="17113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CA"/>
          </a:p>
        </p:txBody>
      </p:sp>
    </p:spTree>
    <p:extLst>
      <p:ext uri="{BB962C8B-B14F-4D97-AF65-F5344CB8AC3E}">
        <p14:creationId xmlns:p14="http://schemas.microsoft.com/office/powerpoint/2010/main" val="4285646393"/>
      </p:ext>
    </p:extLst>
  </p:cSld>
  <p:clrMapOvr>
    <a:masterClrMapping/>
  </p:clrMapOvr>
  <p:timing>
    <p:tnLst>
      <p:par>
        <p:cTn id="1" dur="indefinite" restart="never" nodeType="tmRoot"/>
      </p:par>
    </p:tn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creating and using Web services</a:t>
            </a:r>
            <a:endParaRPr lang="fr-CA" dirty="0"/>
          </a:p>
        </p:txBody>
      </p:sp>
      <p:sp>
        <p:nvSpPr>
          <p:cNvPr id="18435" name="Content Placeholder 2"/>
          <p:cNvSpPr>
            <a:spLocks noGrp="1"/>
          </p:cNvSpPr>
          <p:nvPr>
            <p:ph idx="1"/>
          </p:nvPr>
        </p:nvSpPr>
        <p:spPr/>
        <p:txBody>
          <a:bodyPr/>
          <a:lstStyle/>
          <a:p>
            <a:r>
              <a:rPr lang="en-CA" altLang="fr-FR" smtClean="0"/>
              <a:t>If you are the Web Service Provider:</a:t>
            </a:r>
          </a:p>
          <a:p>
            <a:pPr lvl="1"/>
            <a:r>
              <a:rPr lang="en-CA" altLang="fr-FR" smtClean="0"/>
              <a:t>Use tools </a:t>
            </a:r>
            <a:r>
              <a:rPr lang="en-CA" altLang="fr-FR" i="1" smtClean="0"/>
              <a:t>(look up JBossWS)</a:t>
            </a:r>
            <a:r>
              <a:rPr lang="en-CA" altLang="fr-FR" smtClean="0"/>
              <a:t> to generate a WSDL file out of a Java interface</a:t>
            </a:r>
          </a:p>
          <a:p>
            <a:pPr lvl="1"/>
            <a:r>
              <a:rPr lang="en-CA" altLang="fr-FR" smtClean="0"/>
              <a:t>Generate </a:t>
            </a:r>
            <a:r>
              <a:rPr lang="en-CA" altLang="fr-FR" b="1" smtClean="0"/>
              <a:t>Server Stubs</a:t>
            </a:r>
            <a:r>
              <a:rPr lang="en-CA" altLang="fr-FR" smtClean="0"/>
              <a:t> to handle SOAP requests for you</a:t>
            </a:r>
          </a:p>
          <a:p>
            <a:pPr lvl="1"/>
            <a:r>
              <a:rPr lang="en-CA" altLang="fr-FR" smtClean="0"/>
              <a:t>Publish the WSDL file so that potential clients can download it and used to call your service</a:t>
            </a:r>
          </a:p>
          <a:p>
            <a:r>
              <a:rPr lang="en-CA" altLang="fr-FR" smtClean="0"/>
              <a:t>If you are a Web Service Client</a:t>
            </a:r>
          </a:p>
          <a:p>
            <a:pPr lvl="1"/>
            <a:r>
              <a:rPr lang="en-CA" altLang="fr-FR" smtClean="0"/>
              <a:t>Download WSDL file from provider’s public server</a:t>
            </a:r>
          </a:p>
          <a:p>
            <a:pPr lvl="1"/>
            <a:r>
              <a:rPr lang="en-CA" altLang="fr-FR" smtClean="0"/>
              <a:t>Generate Client Stubs to handle SOAP requests for you</a:t>
            </a:r>
          </a:p>
          <a:p>
            <a:pPr lvl="2"/>
            <a:r>
              <a:rPr lang="en-CA" altLang="fr-FR" smtClean="0"/>
              <a:t>Generated stubs contain an interface that matches the interface on which the WSDL was based</a:t>
            </a:r>
          </a:p>
          <a:p>
            <a:pPr lvl="2"/>
            <a:r>
              <a:rPr lang="en-CA" altLang="fr-FR" smtClean="0"/>
              <a:t>This way you can call the remote functions defined on the server as if you are performing a local call</a:t>
            </a:r>
          </a:p>
          <a:p>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570</a:t>
            </a:fld>
            <a:endParaRPr lang="fr-CA"/>
          </a:p>
        </p:txBody>
      </p:sp>
    </p:spTree>
    <p:extLst>
      <p:ext uri="{BB962C8B-B14F-4D97-AF65-F5344CB8AC3E}">
        <p14:creationId xmlns:p14="http://schemas.microsoft.com/office/powerpoint/2010/main" val="348933393"/>
      </p:ext>
    </p:extLst>
  </p:cSld>
  <p:clrMapOvr>
    <a:masterClrMapping/>
  </p:clrMapOvr>
  <p:timing>
    <p:tnLst>
      <p:par>
        <p:cTn id="1" dur="indefinite" restart="never" nodeType="tmRoot"/>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High Level Perspective</a:t>
            </a:r>
            <a:endParaRPr lang="fr-CA" dirty="0"/>
          </a:p>
        </p:txBody>
      </p:sp>
      <p:sp>
        <p:nvSpPr>
          <p:cNvPr id="6" name="Rectangle 5"/>
          <p:cNvSpPr/>
          <p:nvPr/>
        </p:nvSpPr>
        <p:spPr>
          <a:xfrm>
            <a:off x="1331913" y="3141663"/>
            <a:ext cx="1008062" cy="649287"/>
          </a:xfrm>
          <a:prstGeom prst="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WSDL</a:t>
            </a:r>
            <a:endParaRPr lang="fr-CA" dirty="0">
              <a:solidFill>
                <a:schemeClr val="tx1"/>
              </a:solidFill>
            </a:endParaRPr>
          </a:p>
        </p:txBody>
      </p:sp>
      <p:sp>
        <p:nvSpPr>
          <p:cNvPr id="9" name="Snip Diagonal Corner Rectangle 8"/>
          <p:cNvSpPr/>
          <p:nvPr/>
        </p:nvSpPr>
        <p:spPr>
          <a:xfrm>
            <a:off x="3741738" y="2327275"/>
            <a:ext cx="1728787" cy="647700"/>
          </a:xfrm>
          <a:prstGeom prst="snip2DiagRect">
            <a:avLst/>
          </a:prstGeom>
          <a:solidFill>
            <a:schemeClr val="accent5">
              <a:lumMod val="20000"/>
              <a:lumOff val="8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Client Stubs</a:t>
            </a:r>
            <a:endParaRPr lang="fr-CA" dirty="0">
              <a:solidFill>
                <a:schemeClr val="tx1"/>
              </a:solidFill>
            </a:endParaRPr>
          </a:p>
        </p:txBody>
      </p:sp>
      <p:sp>
        <p:nvSpPr>
          <p:cNvPr id="10" name="Snip Diagonal Corner Rectangle 9"/>
          <p:cNvSpPr/>
          <p:nvPr/>
        </p:nvSpPr>
        <p:spPr>
          <a:xfrm>
            <a:off x="3741738" y="3925888"/>
            <a:ext cx="1728787" cy="647700"/>
          </a:xfrm>
          <a:prstGeom prst="snip2DiagRect">
            <a:avLst/>
          </a:prstGeom>
          <a:solidFill>
            <a:schemeClr val="accent5">
              <a:lumMod val="20000"/>
              <a:lumOff val="8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Server Stubs</a:t>
            </a:r>
            <a:endParaRPr lang="fr-CA" dirty="0">
              <a:solidFill>
                <a:schemeClr val="tx1"/>
              </a:solidFill>
            </a:endParaRPr>
          </a:p>
        </p:txBody>
      </p:sp>
      <p:cxnSp>
        <p:nvCxnSpPr>
          <p:cNvPr id="8" name="Straight Arrow Connector 7"/>
          <p:cNvCxnSpPr>
            <a:stCxn id="6" idx="3"/>
            <a:endCxn id="9" idx="2"/>
          </p:cNvCxnSpPr>
          <p:nvPr/>
        </p:nvCxnSpPr>
        <p:spPr>
          <a:xfrm flipV="1">
            <a:off x="2339975" y="2651125"/>
            <a:ext cx="1401763" cy="814388"/>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 name="Straight Arrow Connector 11"/>
          <p:cNvCxnSpPr>
            <a:stCxn id="6" idx="3"/>
            <a:endCxn id="10" idx="2"/>
          </p:cNvCxnSpPr>
          <p:nvPr/>
        </p:nvCxnSpPr>
        <p:spPr>
          <a:xfrm>
            <a:off x="2339975" y="3465513"/>
            <a:ext cx="1401763" cy="784225"/>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9466" name="TextBox 12"/>
          <p:cNvSpPr txBox="1">
            <a:spLocks noChangeArrowheads="1"/>
          </p:cNvSpPr>
          <p:nvPr/>
        </p:nvSpPr>
        <p:spPr bwMode="auto">
          <a:xfrm>
            <a:off x="3670300" y="3059113"/>
            <a:ext cx="360045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Client code that generates SOAP requests and interprets SOAP responses sent by the server</a:t>
            </a:r>
            <a:endParaRPr lang="fr-CA" altLang="fr-FR" sz="1100" b="0"/>
          </a:p>
        </p:txBody>
      </p:sp>
      <p:sp>
        <p:nvSpPr>
          <p:cNvPr id="19467" name="TextBox 15"/>
          <p:cNvSpPr txBox="1">
            <a:spLocks noChangeArrowheads="1"/>
          </p:cNvSpPr>
          <p:nvPr/>
        </p:nvSpPr>
        <p:spPr bwMode="auto">
          <a:xfrm>
            <a:off x="3708400" y="4725988"/>
            <a:ext cx="3600450"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100" b="0"/>
              <a:t>Server code that interprets SOAP requests and set by the client and generates SOAP responses</a:t>
            </a:r>
            <a:endParaRPr lang="fr-CA" altLang="fr-FR" sz="1100" b="0"/>
          </a:p>
        </p:txBody>
      </p:sp>
      <p:sp>
        <p:nvSpPr>
          <p:cNvPr id="17" name="Snip Diagonal Corner Rectangle 16"/>
          <p:cNvSpPr/>
          <p:nvPr/>
        </p:nvSpPr>
        <p:spPr>
          <a:xfrm>
            <a:off x="3851275" y="2205038"/>
            <a:ext cx="1728788" cy="647700"/>
          </a:xfrm>
          <a:prstGeom prst="snip2DiagRect">
            <a:avLst/>
          </a:prstGeom>
          <a:solidFill>
            <a:schemeClr val="accent5">
              <a:lumMod val="20000"/>
              <a:lumOff val="8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Client Stubs</a:t>
            </a:r>
            <a:endParaRPr lang="fr-CA" dirty="0">
              <a:solidFill>
                <a:schemeClr val="tx1"/>
              </a:solidFill>
            </a:endParaRPr>
          </a:p>
        </p:txBody>
      </p:sp>
      <p:sp>
        <p:nvSpPr>
          <p:cNvPr id="19" name="Snip Diagonal Corner Rectangle 18"/>
          <p:cNvSpPr/>
          <p:nvPr/>
        </p:nvSpPr>
        <p:spPr>
          <a:xfrm>
            <a:off x="3851275" y="3805238"/>
            <a:ext cx="1728788" cy="647700"/>
          </a:xfrm>
          <a:prstGeom prst="snip2DiagRect">
            <a:avLst/>
          </a:prstGeom>
          <a:solidFill>
            <a:schemeClr val="accent5">
              <a:lumMod val="20000"/>
              <a:lumOff val="80000"/>
            </a:schemeClr>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Server Stubs</a:t>
            </a:r>
            <a:endParaRPr lang="fr-CA" dirty="0">
              <a:solidFill>
                <a:schemeClr val="tx1"/>
              </a:solidFill>
            </a:endParaRPr>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571</a:t>
            </a:fld>
            <a:endParaRPr lang="fr-CA"/>
          </a:p>
        </p:txBody>
      </p:sp>
    </p:spTree>
    <p:extLst>
      <p:ext uri="{BB962C8B-B14F-4D97-AF65-F5344CB8AC3E}">
        <p14:creationId xmlns:p14="http://schemas.microsoft.com/office/powerpoint/2010/main" val="1815168265"/>
      </p:ext>
    </p:extLst>
  </p:cSld>
  <p:clrMapOvr>
    <a:masterClrMapping/>
  </p:clrMapOvr>
  <p:timing>
    <p:tnLst>
      <p:par>
        <p:cTn id="1" dur="indefinite" restart="never" nodeType="tmRoot"/>
      </p:par>
    </p:tnLst>
  </p:timing>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High Level Perspective</a:t>
            </a:r>
            <a:endParaRPr lang="fr-CA" dirty="0"/>
          </a:p>
        </p:txBody>
      </p:sp>
      <p:sp>
        <p:nvSpPr>
          <p:cNvPr id="10" name="Rectangle 9"/>
          <p:cNvSpPr/>
          <p:nvPr/>
        </p:nvSpPr>
        <p:spPr>
          <a:xfrm>
            <a:off x="4564063" y="3079750"/>
            <a:ext cx="3608387" cy="2149475"/>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en-CA" dirty="0">
                <a:solidFill>
                  <a:schemeClr val="tx1"/>
                </a:solidFill>
              </a:rPr>
              <a:t>Server</a:t>
            </a:r>
            <a:endParaRPr lang="fr-CA" dirty="0">
              <a:solidFill>
                <a:schemeClr val="tx1"/>
              </a:solidFill>
            </a:endParaRPr>
          </a:p>
        </p:txBody>
      </p:sp>
      <p:sp>
        <p:nvSpPr>
          <p:cNvPr id="9" name="Rectangle 8"/>
          <p:cNvSpPr/>
          <p:nvPr/>
        </p:nvSpPr>
        <p:spPr>
          <a:xfrm>
            <a:off x="684213" y="3079750"/>
            <a:ext cx="2886075" cy="2149475"/>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en-CA" dirty="0">
                <a:solidFill>
                  <a:schemeClr val="tx1"/>
                </a:solidFill>
              </a:rPr>
              <a:t>Client</a:t>
            </a:r>
            <a:endParaRPr lang="fr-CA" dirty="0">
              <a:solidFill>
                <a:schemeClr val="tx1"/>
              </a:solidFill>
            </a:endParaRPr>
          </a:p>
        </p:txBody>
      </p:sp>
      <p:sp>
        <p:nvSpPr>
          <p:cNvPr id="7" name="Rectangle 6"/>
          <p:cNvSpPr/>
          <p:nvPr/>
        </p:nvSpPr>
        <p:spPr>
          <a:xfrm>
            <a:off x="1044575" y="3757613"/>
            <a:ext cx="1173163" cy="1138237"/>
          </a:xfrm>
          <a:prstGeom prst="rect">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Client Program</a:t>
            </a:r>
            <a:endParaRPr lang="fr-CA" sz="1400" dirty="0">
              <a:solidFill>
                <a:schemeClr val="tx1"/>
              </a:solidFill>
            </a:endParaRPr>
          </a:p>
        </p:txBody>
      </p:sp>
      <p:sp>
        <p:nvSpPr>
          <p:cNvPr id="8" name="Rectangle 7"/>
          <p:cNvSpPr/>
          <p:nvPr/>
        </p:nvSpPr>
        <p:spPr>
          <a:xfrm>
            <a:off x="5951538" y="3665538"/>
            <a:ext cx="1895475" cy="1138237"/>
          </a:xfrm>
          <a:prstGeom prst="rect">
            <a:avLst/>
          </a:prstGeom>
          <a:solidFill>
            <a:schemeClr val="accent5">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400" dirty="0">
                <a:solidFill>
                  <a:schemeClr val="tx1"/>
                </a:solidFill>
              </a:rPr>
              <a:t>Web Service Implementation</a:t>
            </a:r>
            <a:endParaRPr lang="fr-CA" sz="1400" dirty="0">
              <a:solidFill>
                <a:schemeClr val="tx1"/>
              </a:solidFill>
            </a:endParaRPr>
          </a:p>
        </p:txBody>
      </p:sp>
      <p:grpSp>
        <p:nvGrpSpPr>
          <p:cNvPr id="20489" name="Group 13"/>
          <p:cNvGrpSpPr>
            <a:grpSpLocks/>
          </p:cNvGrpSpPr>
          <p:nvPr/>
        </p:nvGrpSpPr>
        <p:grpSpPr bwMode="auto">
          <a:xfrm>
            <a:off x="2578100" y="4037013"/>
            <a:ext cx="752475" cy="581025"/>
            <a:chOff x="3741795" y="2204864"/>
            <a:chExt cx="1838317" cy="770186"/>
          </a:xfrm>
        </p:grpSpPr>
        <p:sp>
          <p:nvSpPr>
            <p:cNvPr id="12" name="Snip Diagonal Corner Rectangle 11"/>
            <p:cNvSpPr/>
            <p:nvPr/>
          </p:nvSpPr>
          <p:spPr>
            <a:xfrm>
              <a:off x="3741795" y="2326915"/>
              <a:ext cx="1729724" cy="648135"/>
            </a:xfrm>
            <a:prstGeom prst="snip2DiagRect">
              <a:avLst/>
            </a:prstGeom>
            <a:solidFill>
              <a:schemeClr val="accent5">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dirty="0">
                <a:solidFill>
                  <a:schemeClr val="tx1"/>
                </a:solidFill>
              </a:endParaRPr>
            </a:p>
          </p:txBody>
        </p:sp>
        <p:sp>
          <p:nvSpPr>
            <p:cNvPr id="13" name="Snip Diagonal Corner Rectangle 12"/>
            <p:cNvSpPr/>
            <p:nvPr/>
          </p:nvSpPr>
          <p:spPr>
            <a:xfrm>
              <a:off x="3850388" y="2204864"/>
              <a:ext cx="1729724" cy="648135"/>
            </a:xfrm>
            <a:prstGeom prst="snip2DiagRect">
              <a:avLst/>
            </a:prstGeom>
            <a:solidFill>
              <a:schemeClr val="accent5">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800" dirty="0">
                  <a:solidFill>
                    <a:schemeClr val="tx1"/>
                  </a:solidFill>
                </a:rPr>
                <a:t>Client Stubs</a:t>
              </a:r>
              <a:endParaRPr lang="fr-CA" sz="800" dirty="0">
                <a:solidFill>
                  <a:schemeClr val="tx1"/>
                </a:solidFill>
              </a:endParaRPr>
            </a:p>
          </p:txBody>
        </p:sp>
      </p:grpSp>
      <p:grpSp>
        <p:nvGrpSpPr>
          <p:cNvPr id="20490" name="Group 14"/>
          <p:cNvGrpSpPr>
            <a:grpSpLocks/>
          </p:cNvGrpSpPr>
          <p:nvPr/>
        </p:nvGrpSpPr>
        <p:grpSpPr bwMode="auto">
          <a:xfrm>
            <a:off x="4833938" y="3990975"/>
            <a:ext cx="752475" cy="581025"/>
            <a:chOff x="3741795" y="2204864"/>
            <a:chExt cx="1838317" cy="770186"/>
          </a:xfrm>
        </p:grpSpPr>
        <p:sp>
          <p:nvSpPr>
            <p:cNvPr id="16" name="Snip Diagonal Corner Rectangle 15"/>
            <p:cNvSpPr/>
            <p:nvPr/>
          </p:nvSpPr>
          <p:spPr>
            <a:xfrm>
              <a:off x="3741795" y="2326915"/>
              <a:ext cx="1729724" cy="648135"/>
            </a:xfrm>
            <a:prstGeom prst="snip2DiagRect">
              <a:avLst/>
            </a:prstGeom>
            <a:solidFill>
              <a:schemeClr val="accent5">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dirty="0">
                <a:solidFill>
                  <a:schemeClr val="tx1"/>
                </a:solidFill>
              </a:endParaRPr>
            </a:p>
          </p:txBody>
        </p:sp>
        <p:sp>
          <p:nvSpPr>
            <p:cNvPr id="17" name="Snip Diagonal Corner Rectangle 16"/>
            <p:cNvSpPr/>
            <p:nvPr/>
          </p:nvSpPr>
          <p:spPr>
            <a:xfrm>
              <a:off x="3850388" y="2204864"/>
              <a:ext cx="1729724" cy="648135"/>
            </a:xfrm>
            <a:prstGeom prst="snip2DiagRect">
              <a:avLst/>
            </a:prstGeom>
            <a:solidFill>
              <a:schemeClr val="accent5">
                <a:lumMod val="20000"/>
                <a:lumOff val="80000"/>
              </a:schemeClr>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800" dirty="0">
                  <a:solidFill>
                    <a:schemeClr val="tx1"/>
                  </a:solidFill>
                </a:rPr>
                <a:t>Server Stubs</a:t>
              </a:r>
              <a:endParaRPr lang="fr-CA" sz="800" dirty="0">
                <a:solidFill>
                  <a:schemeClr val="tx1"/>
                </a:solidFill>
              </a:endParaRPr>
            </a:p>
          </p:txBody>
        </p:sp>
      </p:grpSp>
      <p:sp>
        <p:nvSpPr>
          <p:cNvPr id="18" name="Freeform 17"/>
          <p:cNvSpPr/>
          <p:nvPr/>
        </p:nvSpPr>
        <p:spPr>
          <a:xfrm>
            <a:off x="1722438" y="3330575"/>
            <a:ext cx="1233487" cy="679450"/>
          </a:xfrm>
          <a:custGeom>
            <a:avLst/>
            <a:gdLst>
              <a:gd name="connsiteX0" fmla="*/ 0 w 984250"/>
              <a:gd name="connsiteY0" fmla="*/ 222063 h 387163"/>
              <a:gd name="connsiteX1" fmla="*/ 298450 w 984250"/>
              <a:gd name="connsiteY1" fmla="*/ 18863 h 387163"/>
              <a:gd name="connsiteX2" fmla="*/ 762000 w 984250"/>
              <a:gd name="connsiteY2" fmla="*/ 50613 h 387163"/>
              <a:gd name="connsiteX3" fmla="*/ 984250 w 984250"/>
              <a:gd name="connsiteY3" fmla="*/ 387163 h 387163"/>
              <a:gd name="connsiteX4" fmla="*/ 984250 w 984250"/>
              <a:gd name="connsiteY4" fmla="*/ 387163 h 3871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4250" h="387163">
                <a:moveTo>
                  <a:pt x="0" y="222063"/>
                </a:moveTo>
                <a:cubicBezTo>
                  <a:pt x="85725" y="134750"/>
                  <a:pt x="171450" y="47438"/>
                  <a:pt x="298450" y="18863"/>
                </a:cubicBezTo>
                <a:cubicBezTo>
                  <a:pt x="425450" y="-9712"/>
                  <a:pt x="647700" y="-10770"/>
                  <a:pt x="762000" y="50613"/>
                </a:cubicBezTo>
                <a:cubicBezTo>
                  <a:pt x="876300" y="111996"/>
                  <a:pt x="984250" y="387163"/>
                  <a:pt x="984250" y="387163"/>
                </a:cubicBezTo>
                <a:lnTo>
                  <a:pt x="984250" y="387163"/>
                </a:ln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19" name="Freeform 18"/>
          <p:cNvSpPr/>
          <p:nvPr/>
        </p:nvSpPr>
        <p:spPr>
          <a:xfrm>
            <a:off x="3090863" y="3540125"/>
            <a:ext cx="2012950" cy="469900"/>
          </a:xfrm>
          <a:custGeom>
            <a:avLst/>
            <a:gdLst>
              <a:gd name="connsiteX0" fmla="*/ 0 w 1606550"/>
              <a:gd name="connsiteY0" fmla="*/ 267462 h 267462"/>
              <a:gd name="connsiteX1" fmla="*/ 457200 w 1606550"/>
              <a:gd name="connsiteY1" fmla="*/ 38862 h 267462"/>
              <a:gd name="connsiteX2" fmla="*/ 1162050 w 1606550"/>
              <a:gd name="connsiteY2" fmla="*/ 19812 h 267462"/>
              <a:gd name="connsiteX3" fmla="*/ 1606550 w 1606550"/>
              <a:gd name="connsiteY3" fmla="*/ 242062 h 267462"/>
            </a:gdLst>
            <a:ahLst/>
            <a:cxnLst>
              <a:cxn ang="0">
                <a:pos x="connsiteX0" y="connsiteY0"/>
              </a:cxn>
              <a:cxn ang="0">
                <a:pos x="connsiteX1" y="connsiteY1"/>
              </a:cxn>
              <a:cxn ang="0">
                <a:pos x="connsiteX2" y="connsiteY2"/>
              </a:cxn>
              <a:cxn ang="0">
                <a:pos x="connsiteX3" y="connsiteY3"/>
              </a:cxn>
            </a:cxnLst>
            <a:rect l="l" t="t" r="r" b="b"/>
            <a:pathLst>
              <a:path w="1606550" h="267462">
                <a:moveTo>
                  <a:pt x="0" y="267462"/>
                </a:moveTo>
                <a:cubicBezTo>
                  <a:pt x="131762" y="173799"/>
                  <a:pt x="263525" y="80137"/>
                  <a:pt x="457200" y="38862"/>
                </a:cubicBezTo>
                <a:cubicBezTo>
                  <a:pt x="650875" y="-2413"/>
                  <a:pt x="970492" y="-14055"/>
                  <a:pt x="1162050" y="19812"/>
                </a:cubicBezTo>
                <a:cubicBezTo>
                  <a:pt x="1353608" y="53679"/>
                  <a:pt x="1480079" y="147870"/>
                  <a:pt x="1606550" y="242062"/>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0" name="Freeform 19"/>
          <p:cNvSpPr/>
          <p:nvPr/>
        </p:nvSpPr>
        <p:spPr>
          <a:xfrm>
            <a:off x="5343525" y="3432175"/>
            <a:ext cx="1495425" cy="544513"/>
          </a:xfrm>
          <a:custGeom>
            <a:avLst/>
            <a:gdLst>
              <a:gd name="connsiteX0" fmla="*/ 0 w 1193800"/>
              <a:gd name="connsiteY0" fmla="*/ 309606 h 309606"/>
              <a:gd name="connsiteX1" fmla="*/ 234950 w 1193800"/>
              <a:gd name="connsiteY1" fmla="*/ 150856 h 309606"/>
              <a:gd name="connsiteX2" fmla="*/ 565150 w 1193800"/>
              <a:gd name="connsiteY2" fmla="*/ 17506 h 309606"/>
              <a:gd name="connsiteX3" fmla="*/ 946150 w 1193800"/>
              <a:gd name="connsiteY3" fmla="*/ 11156 h 309606"/>
              <a:gd name="connsiteX4" fmla="*/ 1193800 w 1193800"/>
              <a:gd name="connsiteY4" fmla="*/ 106406 h 309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800" h="309606">
                <a:moveTo>
                  <a:pt x="0" y="309606"/>
                </a:moveTo>
                <a:cubicBezTo>
                  <a:pt x="70379" y="254572"/>
                  <a:pt x="140758" y="199539"/>
                  <a:pt x="234950" y="150856"/>
                </a:cubicBezTo>
                <a:cubicBezTo>
                  <a:pt x="329142" y="102173"/>
                  <a:pt x="446617" y="40789"/>
                  <a:pt x="565150" y="17506"/>
                </a:cubicBezTo>
                <a:cubicBezTo>
                  <a:pt x="683683" y="-5777"/>
                  <a:pt x="841375" y="-3661"/>
                  <a:pt x="946150" y="11156"/>
                </a:cubicBezTo>
                <a:cubicBezTo>
                  <a:pt x="1050925" y="25973"/>
                  <a:pt x="1122362" y="66189"/>
                  <a:pt x="1193800" y="106406"/>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2" name="Freeform 21"/>
          <p:cNvSpPr/>
          <p:nvPr/>
        </p:nvSpPr>
        <p:spPr>
          <a:xfrm>
            <a:off x="5399088" y="4622800"/>
            <a:ext cx="1677987" cy="403225"/>
          </a:xfrm>
          <a:custGeom>
            <a:avLst/>
            <a:gdLst>
              <a:gd name="connsiteX0" fmla="*/ 1339850 w 1339850"/>
              <a:gd name="connsiteY0" fmla="*/ 114300 h 229911"/>
              <a:gd name="connsiteX1" fmla="*/ 977900 w 1339850"/>
              <a:gd name="connsiteY1" fmla="*/ 228600 h 229911"/>
              <a:gd name="connsiteX2" fmla="*/ 209550 w 1339850"/>
              <a:gd name="connsiteY2" fmla="*/ 165100 h 229911"/>
              <a:gd name="connsiteX3" fmla="*/ 0 w 1339850"/>
              <a:gd name="connsiteY3" fmla="*/ 0 h 229911"/>
            </a:gdLst>
            <a:ahLst/>
            <a:cxnLst>
              <a:cxn ang="0">
                <a:pos x="connsiteX0" y="connsiteY0"/>
              </a:cxn>
              <a:cxn ang="0">
                <a:pos x="connsiteX1" y="connsiteY1"/>
              </a:cxn>
              <a:cxn ang="0">
                <a:pos x="connsiteX2" y="connsiteY2"/>
              </a:cxn>
              <a:cxn ang="0">
                <a:pos x="connsiteX3" y="connsiteY3"/>
              </a:cxn>
            </a:cxnLst>
            <a:rect l="l" t="t" r="r" b="b"/>
            <a:pathLst>
              <a:path w="1339850" h="229911">
                <a:moveTo>
                  <a:pt x="1339850" y="114300"/>
                </a:moveTo>
                <a:cubicBezTo>
                  <a:pt x="1253066" y="167216"/>
                  <a:pt x="1166283" y="220133"/>
                  <a:pt x="977900" y="228600"/>
                </a:cubicBezTo>
                <a:cubicBezTo>
                  <a:pt x="789517" y="237067"/>
                  <a:pt x="372533" y="203200"/>
                  <a:pt x="209550" y="165100"/>
                </a:cubicBezTo>
                <a:cubicBezTo>
                  <a:pt x="46567" y="127000"/>
                  <a:pt x="23283" y="63500"/>
                  <a:pt x="0" y="0"/>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4" name="Freeform 23"/>
          <p:cNvSpPr/>
          <p:nvPr/>
        </p:nvSpPr>
        <p:spPr>
          <a:xfrm>
            <a:off x="3035300" y="4556125"/>
            <a:ext cx="2084388" cy="442913"/>
          </a:xfrm>
          <a:custGeom>
            <a:avLst/>
            <a:gdLst>
              <a:gd name="connsiteX0" fmla="*/ 1663700 w 1663700"/>
              <a:gd name="connsiteY0" fmla="*/ 0 h 252364"/>
              <a:gd name="connsiteX1" fmla="*/ 1428750 w 1663700"/>
              <a:gd name="connsiteY1" fmla="*/ 209550 h 252364"/>
              <a:gd name="connsiteX2" fmla="*/ 342900 w 1663700"/>
              <a:gd name="connsiteY2" fmla="*/ 241300 h 252364"/>
              <a:gd name="connsiteX3" fmla="*/ 0 w 1663700"/>
              <a:gd name="connsiteY3" fmla="*/ 69850 h 252364"/>
            </a:gdLst>
            <a:ahLst/>
            <a:cxnLst>
              <a:cxn ang="0">
                <a:pos x="connsiteX0" y="connsiteY0"/>
              </a:cxn>
              <a:cxn ang="0">
                <a:pos x="connsiteX1" y="connsiteY1"/>
              </a:cxn>
              <a:cxn ang="0">
                <a:pos x="connsiteX2" y="connsiteY2"/>
              </a:cxn>
              <a:cxn ang="0">
                <a:pos x="connsiteX3" y="connsiteY3"/>
              </a:cxn>
            </a:cxnLst>
            <a:rect l="l" t="t" r="r" b="b"/>
            <a:pathLst>
              <a:path w="1663700" h="252364">
                <a:moveTo>
                  <a:pt x="1663700" y="0"/>
                </a:moveTo>
                <a:cubicBezTo>
                  <a:pt x="1656291" y="84666"/>
                  <a:pt x="1648883" y="169333"/>
                  <a:pt x="1428750" y="209550"/>
                </a:cubicBezTo>
                <a:cubicBezTo>
                  <a:pt x="1208617" y="249767"/>
                  <a:pt x="581025" y="264583"/>
                  <a:pt x="342900" y="241300"/>
                </a:cubicBezTo>
                <a:cubicBezTo>
                  <a:pt x="104775" y="218017"/>
                  <a:pt x="52387" y="143933"/>
                  <a:pt x="0" y="69850"/>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5" name="Freeform 24"/>
          <p:cNvSpPr/>
          <p:nvPr/>
        </p:nvSpPr>
        <p:spPr>
          <a:xfrm>
            <a:off x="1603375" y="4667250"/>
            <a:ext cx="1320800" cy="361950"/>
          </a:xfrm>
          <a:custGeom>
            <a:avLst/>
            <a:gdLst>
              <a:gd name="connsiteX0" fmla="*/ 1054100 w 1054100"/>
              <a:gd name="connsiteY0" fmla="*/ 0 h 205681"/>
              <a:gd name="connsiteX1" fmla="*/ 838200 w 1054100"/>
              <a:gd name="connsiteY1" fmla="*/ 171450 h 205681"/>
              <a:gd name="connsiteX2" fmla="*/ 247650 w 1054100"/>
              <a:gd name="connsiteY2" fmla="*/ 203200 h 205681"/>
              <a:gd name="connsiteX3" fmla="*/ 0 w 1054100"/>
              <a:gd name="connsiteY3" fmla="*/ 133350 h 205681"/>
            </a:gdLst>
            <a:ahLst/>
            <a:cxnLst>
              <a:cxn ang="0">
                <a:pos x="connsiteX0" y="connsiteY0"/>
              </a:cxn>
              <a:cxn ang="0">
                <a:pos x="connsiteX1" y="connsiteY1"/>
              </a:cxn>
              <a:cxn ang="0">
                <a:pos x="connsiteX2" y="connsiteY2"/>
              </a:cxn>
              <a:cxn ang="0">
                <a:pos x="connsiteX3" y="connsiteY3"/>
              </a:cxn>
            </a:cxnLst>
            <a:rect l="l" t="t" r="r" b="b"/>
            <a:pathLst>
              <a:path w="1054100" h="205681">
                <a:moveTo>
                  <a:pt x="1054100" y="0"/>
                </a:moveTo>
                <a:cubicBezTo>
                  <a:pt x="1013354" y="68791"/>
                  <a:pt x="972608" y="137583"/>
                  <a:pt x="838200" y="171450"/>
                </a:cubicBezTo>
                <a:cubicBezTo>
                  <a:pt x="703792" y="205317"/>
                  <a:pt x="387350" y="209550"/>
                  <a:pt x="247650" y="203200"/>
                </a:cubicBezTo>
                <a:cubicBezTo>
                  <a:pt x="107950" y="196850"/>
                  <a:pt x="53975" y="165100"/>
                  <a:pt x="0" y="133350"/>
                </a:cubicBezTo>
              </a:path>
            </a:pathLst>
          </a:custGeom>
          <a:noFill/>
          <a:ln w="28575">
            <a:solidFill>
              <a:schemeClr val="bg1">
                <a:lumMod val="50000"/>
              </a:schemeClr>
            </a:solidFill>
            <a:prstDash val="lgDash"/>
            <a:headEnd type="none" w="med" len="med"/>
            <a:tailEnd type="arrow" w="med" len="me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0497" name="TextBox 25"/>
          <p:cNvSpPr txBox="1">
            <a:spLocks noChangeArrowheads="1"/>
          </p:cNvSpPr>
          <p:nvPr/>
        </p:nvSpPr>
        <p:spPr bwMode="auto">
          <a:xfrm>
            <a:off x="3651250" y="3162300"/>
            <a:ext cx="992188"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t>Internet</a:t>
            </a:r>
            <a:endParaRPr lang="fr-CA" altLang="fr-FR" sz="900" b="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572</a:t>
            </a:fld>
            <a:endParaRPr lang="fr-CA"/>
          </a:p>
        </p:txBody>
      </p:sp>
    </p:spTree>
    <p:extLst>
      <p:ext uri="{BB962C8B-B14F-4D97-AF65-F5344CB8AC3E}">
        <p14:creationId xmlns:p14="http://schemas.microsoft.com/office/powerpoint/2010/main" val="22185213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500"/>
                                        <p:tgtEl>
                                          <p:spTgt spid="1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0" presetClass="entr" presetSubtype="0" fill="hold"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Web Service Call</a:t>
            </a:r>
            <a:endParaRPr lang="fr-CA" dirty="0"/>
          </a:p>
        </p:txBody>
      </p:sp>
      <p:sp>
        <p:nvSpPr>
          <p:cNvPr id="7" name="TextBox 6"/>
          <p:cNvSpPr txBox="1"/>
          <p:nvPr/>
        </p:nvSpPr>
        <p:spPr>
          <a:xfrm>
            <a:off x="1547813" y="1557338"/>
            <a:ext cx="2447925" cy="1014412"/>
          </a:xfrm>
          <a:prstGeom prst="rect">
            <a:avLst/>
          </a:prstGeom>
          <a:solidFill>
            <a:schemeClr val="accent5">
              <a:lumMod val="20000"/>
              <a:lumOff val="80000"/>
            </a:schemeClr>
          </a:solidFill>
          <a:ln w="28575">
            <a:solidFill>
              <a:schemeClr val="bg1"/>
            </a:solidFill>
          </a:ln>
        </p:spPr>
        <p:txBody>
          <a:bodyPr>
            <a:spAutoFit/>
          </a:bodyPr>
          <a:lstStyle/>
          <a:p>
            <a:pPr algn="ctr">
              <a:defRPr/>
            </a:pPr>
            <a:endParaRPr lang="en-CA" sz="1200" dirty="0"/>
          </a:p>
          <a:p>
            <a:pPr algn="ctr">
              <a:defRPr/>
            </a:pPr>
            <a:endParaRPr lang="en-CA" sz="1200" dirty="0"/>
          </a:p>
          <a:p>
            <a:pPr algn="ctr">
              <a:defRPr/>
            </a:pPr>
            <a:r>
              <a:rPr lang="en-CA" sz="1200" dirty="0"/>
              <a:t>Execute Client Code</a:t>
            </a:r>
          </a:p>
          <a:p>
            <a:pPr algn="ctr">
              <a:defRPr/>
            </a:pPr>
            <a:endParaRPr lang="en-CA" sz="1200" dirty="0"/>
          </a:p>
          <a:p>
            <a:pPr algn="ctr">
              <a:defRPr/>
            </a:pPr>
            <a:endParaRPr lang="en-CA" sz="1200" dirty="0"/>
          </a:p>
        </p:txBody>
      </p:sp>
      <p:sp>
        <p:nvSpPr>
          <p:cNvPr id="8" name="TextBox 7"/>
          <p:cNvSpPr txBox="1"/>
          <p:nvPr/>
        </p:nvSpPr>
        <p:spPr>
          <a:xfrm>
            <a:off x="1547813" y="2571750"/>
            <a:ext cx="2447925" cy="431800"/>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Client Needs To Invoke Remote Service</a:t>
            </a:r>
          </a:p>
        </p:txBody>
      </p:sp>
      <p:sp>
        <p:nvSpPr>
          <p:cNvPr id="9" name="TextBox 8"/>
          <p:cNvSpPr txBox="1"/>
          <p:nvPr/>
        </p:nvSpPr>
        <p:spPr>
          <a:xfrm>
            <a:off x="1550988" y="3003550"/>
            <a:ext cx="2447925" cy="261938"/>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Call the Local Stub Interface</a:t>
            </a:r>
          </a:p>
        </p:txBody>
      </p:sp>
      <p:sp>
        <p:nvSpPr>
          <p:cNvPr id="10" name="TextBox 9"/>
          <p:cNvSpPr txBox="1"/>
          <p:nvPr/>
        </p:nvSpPr>
        <p:spPr>
          <a:xfrm>
            <a:off x="1549400" y="3265488"/>
            <a:ext cx="2447925" cy="430212"/>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Generates Appropriate SOAP MSG to Match Call</a:t>
            </a:r>
          </a:p>
        </p:txBody>
      </p:sp>
      <p:sp>
        <p:nvSpPr>
          <p:cNvPr id="11" name="TextBox 10"/>
          <p:cNvSpPr txBox="1"/>
          <p:nvPr/>
        </p:nvSpPr>
        <p:spPr>
          <a:xfrm>
            <a:off x="5867400" y="1557338"/>
            <a:ext cx="2449513" cy="2308225"/>
          </a:xfrm>
          <a:prstGeom prst="rect">
            <a:avLst/>
          </a:prstGeom>
          <a:solidFill>
            <a:schemeClr val="accent5">
              <a:lumMod val="20000"/>
              <a:lumOff val="80000"/>
            </a:schemeClr>
          </a:solidFill>
          <a:ln w="28575">
            <a:solidFill>
              <a:schemeClr val="bg1"/>
            </a:solidFill>
          </a:ln>
        </p:spPr>
        <p:txBody>
          <a:bodyPr>
            <a:spAutoFit/>
          </a:bodyPr>
          <a:lstStyle/>
          <a:p>
            <a:pPr algn="ctr">
              <a:defRPr/>
            </a:pPr>
            <a:endParaRPr lang="en-CA" sz="1200" dirty="0"/>
          </a:p>
          <a:p>
            <a:pPr algn="ctr">
              <a:defRPr/>
            </a:pPr>
            <a:endParaRPr lang="en-CA" sz="1200" dirty="0"/>
          </a:p>
          <a:p>
            <a:pPr algn="ctr">
              <a:defRPr/>
            </a:pPr>
            <a:endParaRPr lang="en-CA" sz="1200" dirty="0"/>
          </a:p>
          <a:p>
            <a:pPr algn="ctr">
              <a:defRPr/>
            </a:pPr>
            <a:endParaRPr lang="en-CA" sz="1200" dirty="0"/>
          </a:p>
          <a:p>
            <a:pPr algn="ctr">
              <a:defRPr/>
            </a:pPr>
            <a:endParaRPr lang="en-CA" sz="1200" dirty="0"/>
          </a:p>
          <a:p>
            <a:pPr algn="ctr">
              <a:defRPr/>
            </a:pPr>
            <a:endParaRPr lang="en-CA" sz="1200" dirty="0"/>
          </a:p>
          <a:p>
            <a:pPr algn="ctr">
              <a:defRPr/>
            </a:pPr>
            <a:r>
              <a:rPr lang="en-CA" sz="1200" dirty="0"/>
              <a:t>Server Waiting for Requests</a:t>
            </a:r>
          </a:p>
          <a:p>
            <a:pPr algn="ctr">
              <a:defRPr/>
            </a:pPr>
            <a:endParaRPr lang="en-CA" sz="1200" dirty="0"/>
          </a:p>
          <a:p>
            <a:pPr algn="ctr">
              <a:defRPr/>
            </a:pPr>
            <a:endParaRPr lang="en-CA" sz="1200" dirty="0"/>
          </a:p>
          <a:p>
            <a:pPr algn="ctr">
              <a:defRPr/>
            </a:pPr>
            <a:endParaRPr lang="en-CA" sz="1200" dirty="0"/>
          </a:p>
          <a:p>
            <a:pPr algn="ctr">
              <a:defRPr/>
            </a:pPr>
            <a:endParaRPr lang="en-CA" sz="1200" dirty="0"/>
          </a:p>
          <a:p>
            <a:pPr algn="ctr">
              <a:defRPr/>
            </a:pPr>
            <a:endParaRPr lang="en-CA" sz="1200" dirty="0"/>
          </a:p>
        </p:txBody>
      </p:sp>
      <p:sp>
        <p:nvSpPr>
          <p:cNvPr id="14" name="TextBox 13"/>
          <p:cNvSpPr txBox="1"/>
          <p:nvPr/>
        </p:nvSpPr>
        <p:spPr>
          <a:xfrm>
            <a:off x="5867400" y="3865563"/>
            <a:ext cx="2449513" cy="261937"/>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SOAP Message Received</a:t>
            </a:r>
          </a:p>
        </p:txBody>
      </p:sp>
      <p:sp>
        <p:nvSpPr>
          <p:cNvPr id="15" name="TextBox 14"/>
          <p:cNvSpPr txBox="1"/>
          <p:nvPr/>
        </p:nvSpPr>
        <p:spPr>
          <a:xfrm>
            <a:off x="1550988" y="3695700"/>
            <a:ext cx="2447925" cy="261938"/>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Sends SOAP MSG over HTTP</a:t>
            </a:r>
          </a:p>
        </p:txBody>
      </p:sp>
      <p:cxnSp>
        <p:nvCxnSpPr>
          <p:cNvPr id="17" name="Straight Arrow Connector 16"/>
          <p:cNvCxnSpPr>
            <a:stCxn id="15" idx="3"/>
            <a:endCxn id="14" idx="1"/>
          </p:cNvCxnSpPr>
          <p:nvPr/>
        </p:nvCxnSpPr>
        <p:spPr>
          <a:xfrm>
            <a:off x="3998913" y="3825875"/>
            <a:ext cx="1868487" cy="169863"/>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5867400" y="4127500"/>
            <a:ext cx="2449513" cy="430213"/>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Translates SOAP Call Into Local Call</a:t>
            </a:r>
          </a:p>
        </p:txBody>
      </p:sp>
      <p:sp>
        <p:nvSpPr>
          <p:cNvPr id="26" name="TextBox 25"/>
          <p:cNvSpPr txBox="1"/>
          <p:nvPr/>
        </p:nvSpPr>
        <p:spPr>
          <a:xfrm>
            <a:off x="5867400" y="4557713"/>
            <a:ext cx="2449513" cy="430212"/>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Server Executes Relevant Operation and Generates Results</a:t>
            </a:r>
          </a:p>
        </p:txBody>
      </p:sp>
      <p:sp>
        <p:nvSpPr>
          <p:cNvPr id="27" name="TextBox 26"/>
          <p:cNvSpPr txBox="1"/>
          <p:nvPr/>
        </p:nvSpPr>
        <p:spPr>
          <a:xfrm>
            <a:off x="5867400" y="4987925"/>
            <a:ext cx="2449513" cy="431800"/>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Results are Taken by Stub and Inserted into Response Soap MSG</a:t>
            </a:r>
          </a:p>
        </p:txBody>
      </p:sp>
      <p:sp>
        <p:nvSpPr>
          <p:cNvPr id="28" name="TextBox 27"/>
          <p:cNvSpPr txBox="1"/>
          <p:nvPr/>
        </p:nvSpPr>
        <p:spPr>
          <a:xfrm>
            <a:off x="5867400" y="5419725"/>
            <a:ext cx="2449513" cy="261938"/>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Sends SOAP MSG over HTTP</a:t>
            </a:r>
          </a:p>
        </p:txBody>
      </p:sp>
      <p:sp>
        <p:nvSpPr>
          <p:cNvPr id="30" name="TextBox 29"/>
          <p:cNvSpPr txBox="1"/>
          <p:nvPr/>
        </p:nvSpPr>
        <p:spPr>
          <a:xfrm>
            <a:off x="1550988" y="3957638"/>
            <a:ext cx="2447925" cy="1784350"/>
          </a:xfrm>
          <a:prstGeom prst="rect">
            <a:avLst/>
          </a:prstGeom>
          <a:solidFill>
            <a:schemeClr val="accent5">
              <a:lumMod val="20000"/>
              <a:lumOff val="80000"/>
            </a:schemeClr>
          </a:solidFill>
          <a:ln w="28575">
            <a:solidFill>
              <a:schemeClr val="bg1"/>
            </a:solidFill>
          </a:ln>
        </p:spPr>
        <p:txBody>
          <a:bodyPr>
            <a:spAutoFit/>
          </a:bodyPr>
          <a:lstStyle/>
          <a:p>
            <a:pPr algn="ctr">
              <a:defRPr/>
            </a:pPr>
            <a:endParaRPr lang="en-CA" sz="1100" dirty="0"/>
          </a:p>
          <a:p>
            <a:pPr algn="ctr">
              <a:defRPr/>
            </a:pPr>
            <a:endParaRPr lang="en-CA" sz="1100" dirty="0"/>
          </a:p>
          <a:p>
            <a:pPr algn="ctr">
              <a:defRPr/>
            </a:pPr>
            <a:endParaRPr lang="en-CA" sz="1100" dirty="0"/>
          </a:p>
          <a:p>
            <a:pPr algn="ctr">
              <a:defRPr/>
            </a:pPr>
            <a:endParaRPr lang="en-CA" sz="1100" dirty="0"/>
          </a:p>
          <a:p>
            <a:pPr algn="ctr">
              <a:defRPr/>
            </a:pPr>
            <a:endParaRPr lang="en-CA" sz="1100" dirty="0"/>
          </a:p>
          <a:p>
            <a:pPr algn="ctr">
              <a:defRPr/>
            </a:pPr>
            <a:r>
              <a:rPr lang="en-CA" sz="1100" dirty="0"/>
              <a:t>Client Waits for Response</a:t>
            </a:r>
          </a:p>
          <a:p>
            <a:pPr algn="ctr">
              <a:defRPr/>
            </a:pPr>
            <a:endParaRPr lang="en-CA" sz="1100" dirty="0"/>
          </a:p>
          <a:p>
            <a:pPr algn="ctr">
              <a:defRPr/>
            </a:pPr>
            <a:endParaRPr lang="en-CA" sz="1100" dirty="0"/>
          </a:p>
          <a:p>
            <a:pPr algn="ctr">
              <a:defRPr/>
            </a:pPr>
            <a:endParaRPr lang="en-CA" sz="1100" dirty="0"/>
          </a:p>
          <a:p>
            <a:pPr algn="ctr">
              <a:defRPr/>
            </a:pPr>
            <a:endParaRPr lang="en-CA" sz="1100" dirty="0"/>
          </a:p>
        </p:txBody>
      </p:sp>
      <p:sp>
        <p:nvSpPr>
          <p:cNvPr id="31" name="TextBox 30"/>
          <p:cNvSpPr txBox="1"/>
          <p:nvPr/>
        </p:nvSpPr>
        <p:spPr>
          <a:xfrm>
            <a:off x="1550988" y="5741988"/>
            <a:ext cx="2447925" cy="261937"/>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SOAP Message Received</a:t>
            </a:r>
          </a:p>
        </p:txBody>
      </p:sp>
      <p:cxnSp>
        <p:nvCxnSpPr>
          <p:cNvPr id="33" name="Straight Arrow Connector 32"/>
          <p:cNvCxnSpPr>
            <a:stCxn id="28" idx="1"/>
            <a:endCxn id="31" idx="3"/>
          </p:cNvCxnSpPr>
          <p:nvPr/>
        </p:nvCxnSpPr>
        <p:spPr>
          <a:xfrm flipH="1">
            <a:off x="3998913" y="5549900"/>
            <a:ext cx="1868487" cy="323850"/>
          </a:xfrm>
          <a:prstGeom prst="straightConnector1">
            <a:avLst/>
          </a:prstGeom>
          <a:ln w="28575">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50988" y="6003925"/>
            <a:ext cx="2447925" cy="431800"/>
          </a:xfrm>
          <a:prstGeom prst="rect">
            <a:avLst/>
          </a:prstGeom>
          <a:solidFill>
            <a:schemeClr val="accent5">
              <a:lumMod val="20000"/>
              <a:lumOff val="80000"/>
            </a:schemeClr>
          </a:solidFill>
          <a:ln w="28575">
            <a:solidFill>
              <a:schemeClr val="bg1"/>
            </a:solidFill>
          </a:ln>
        </p:spPr>
        <p:txBody>
          <a:bodyPr>
            <a:spAutoFit/>
          </a:bodyPr>
          <a:lstStyle/>
          <a:p>
            <a:pPr algn="ctr">
              <a:defRPr/>
            </a:pPr>
            <a:r>
              <a:rPr lang="en-CA" sz="1100" dirty="0"/>
              <a:t>Stub Translates SOAP MSG into Return Value of Original Call</a:t>
            </a:r>
          </a:p>
        </p:txBody>
      </p:sp>
      <p:cxnSp>
        <p:nvCxnSpPr>
          <p:cNvPr id="36" name="Straight Arrow Connector 35"/>
          <p:cNvCxnSpPr/>
          <p:nvPr/>
        </p:nvCxnSpPr>
        <p:spPr>
          <a:xfrm>
            <a:off x="971550" y="1579563"/>
            <a:ext cx="0" cy="4802187"/>
          </a:xfrm>
          <a:prstGeom prst="straightConnector1">
            <a:avLst/>
          </a:prstGeom>
          <a:ln w="571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526" name="TextBox 37"/>
          <p:cNvSpPr txBox="1">
            <a:spLocks noChangeArrowheads="1"/>
          </p:cNvSpPr>
          <p:nvPr/>
        </p:nvSpPr>
        <p:spPr bwMode="auto">
          <a:xfrm>
            <a:off x="250825" y="3611563"/>
            <a:ext cx="7207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Time</a:t>
            </a:r>
            <a:endParaRPr lang="fr-CA" altLang="fr-FR" sz="1800" b="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573</a:t>
            </a:fld>
            <a:endParaRPr lang="fr-CA"/>
          </a:p>
        </p:txBody>
      </p:sp>
    </p:spTree>
    <p:extLst>
      <p:ext uri="{BB962C8B-B14F-4D97-AF65-F5344CB8AC3E}">
        <p14:creationId xmlns:p14="http://schemas.microsoft.com/office/powerpoint/2010/main" val="29267510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fade">
                                      <p:cBhvr>
                                        <p:cTn id="10" dur="500"/>
                                        <p:tgtEl>
                                          <p:spTgt spid="11"/>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fade">
                                      <p:cBhvr>
                                        <p:cTn id="20" dur="500"/>
                                        <p:tgtEl>
                                          <p:spTgt spid="9"/>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presetSubtype="0" fill="hold" grpId="0" nodeType="click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fade">
                                      <p:cBhvr>
                                        <p:cTn id="30" dur="500"/>
                                        <p:tgtEl>
                                          <p:spTgt spid="15"/>
                                        </p:tgtEl>
                                      </p:cBhvr>
                                    </p:animEffect>
                                  </p:childTnLst>
                                </p:cTn>
                              </p:par>
                              <p:par>
                                <p:cTn id="31" presetID="10"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500"/>
                                        <p:tgtEl>
                                          <p:spTgt spid="17"/>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500"/>
                                        <p:tgtEl>
                                          <p:spTgt spid="14"/>
                                        </p:tgtEl>
                                      </p:cBhvr>
                                    </p:animEffect>
                                  </p:childTnLst>
                                </p:cTn>
                              </p:par>
                            </p:childTnLst>
                          </p:cTn>
                        </p:par>
                      </p:childTnLst>
                    </p:cTn>
                  </p:par>
                  <p:par>
                    <p:cTn id="37" fill="hold" nodeType="clickPar">
                      <p:stCondLst>
                        <p:cond delay="indefinite"/>
                      </p:stCondLst>
                      <p:childTnLst>
                        <p:par>
                          <p:cTn id="38" fill="hold" nodeType="withGroup">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500"/>
                                        <p:tgtEl>
                                          <p:spTgt spid="20"/>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500"/>
                                        <p:tgtEl>
                                          <p:spTgt spid="30"/>
                                        </p:tgtEl>
                                      </p:cBhvr>
                                    </p:animEffect>
                                  </p:childTnLst>
                                </p:cTn>
                              </p:par>
                            </p:childTnLst>
                          </p:cTn>
                        </p:par>
                      </p:childTnLst>
                    </p:cTn>
                  </p:par>
                  <p:par>
                    <p:cTn id="45" fill="hold" nodeType="clickPar">
                      <p:stCondLst>
                        <p:cond delay="indefinite"/>
                      </p:stCondLst>
                      <p:childTnLst>
                        <p:par>
                          <p:cTn id="46" fill="hold" nodeType="withGroup">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6"/>
                                        </p:tgtEl>
                                        <p:attrNameLst>
                                          <p:attrName>style.visibility</p:attrName>
                                        </p:attrNameLst>
                                      </p:cBhvr>
                                      <p:to>
                                        <p:strVal val="visible"/>
                                      </p:to>
                                    </p:set>
                                    <p:animEffect transition="in" filter="fade">
                                      <p:cBhvr>
                                        <p:cTn id="49" dur="500"/>
                                        <p:tgtEl>
                                          <p:spTgt spid="26"/>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500"/>
                                        <p:tgtEl>
                                          <p:spTgt spid="27"/>
                                        </p:tgtEl>
                                      </p:cBhvr>
                                    </p:animEffect>
                                  </p:childTnLst>
                                </p:cTn>
                              </p:par>
                            </p:childTnLst>
                          </p:cTn>
                        </p:par>
                      </p:childTnLst>
                    </p:cTn>
                  </p:par>
                  <p:par>
                    <p:cTn id="55" fill="hold" nodeType="clickPar">
                      <p:stCondLst>
                        <p:cond delay="indefinite"/>
                      </p:stCondLst>
                      <p:childTnLst>
                        <p:par>
                          <p:cTn id="56" fill="hold" nodeType="withGroup">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childTnLst>
                                </p:cTn>
                              </p:par>
                              <p:par>
                                <p:cTn id="60" presetID="10" presetClass="entr" presetSubtype="0" fill="hold" nodeType="withEffect">
                                  <p:stCondLst>
                                    <p:cond delay="0"/>
                                  </p:stCondLst>
                                  <p:childTnLst>
                                    <p:set>
                                      <p:cBhvr>
                                        <p:cTn id="61" dur="1" fill="hold">
                                          <p:stCondLst>
                                            <p:cond delay="0"/>
                                          </p:stCondLst>
                                        </p:cTn>
                                        <p:tgtEl>
                                          <p:spTgt spid="33"/>
                                        </p:tgtEl>
                                        <p:attrNameLst>
                                          <p:attrName>style.visibility</p:attrName>
                                        </p:attrNameLst>
                                      </p:cBhvr>
                                      <p:to>
                                        <p:strVal val="visible"/>
                                      </p:to>
                                    </p:set>
                                    <p:animEffect transition="in" filter="fade">
                                      <p:cBhvr>
                                        <p:cTn id="62" dur="500"/>
                                        <p:tgtEl>
                                          <p:spTgt spid="33"/>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500"/>
                                        <p:tgtEl>
                                          <p:spTgt spid="31"/>
                                        </p:tgtEl>
                                      </p:cBhvr>
                                    </p:animEffect>
                                  </p:childTnLst>
                                </p:cTn>
                              </p:par>
                            </p:childTnLst>
                          </p:cTn>
                        </p:par>
                      </p:childTnLst>
                    </p:cTn>
                  </p:par>
                  <p:par>
                    <p:cTn id="66" fill="hold" nodeType="clickPar">
                      <p:stCondLst>
                        <p:cond delay="indefinite"/>
                      </p:stCondLst>
                      <p:childTnLst>
                        <p:par>
                          <p:cTn id="67" fill="hold" nodeType="withGroup">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34"/>
                                        </p:tgtEl>
                                        <p:attrNameLst>
                                          <p:attrName>style.visibility</p:attrName>
                                        </p:attrNameLst>
                                      </p:cBhvr>
                                      <p:to>
                                        <p:strVal val="visible"/>
                                      </p:to>
                                    </p:set>
                                    <p:animEffect transition="in" filter="fade">
                                      <p:cBhvr>
                                        <p:cTn id="7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P spid="14" grpId="0" animBg="1"/>
      <p:bldP spid="15" grpId="0" animBg="1"/>
      <p:bldP spid="20" grpId="0" animBg="1"/>
      <p:bldP spid="26" grpId="0" animBg="1"/>
      <p:bldP spid="27" grpId="0" animBg="1"/>
      <p:bldP spid="28" grpId="0" animBg="1"/>
      <p:bldP spid="30" grpId="0" animBg="1"/>
      <p:bldP spid="31" grpId="0" animBg="1"/>
      <p:bldP spid="34" grpId="0" animBg="1"/>
    </p:bldLst>
  </p:timing>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Ideal World Scenario: Discovery Service</a:t>
            </a:r>
            <a:endParaRPr lang="fr-CA" dirty="0"/>
          </a:p>
        </p:txBody>
      </p:sp>
      <p:sp>
        <p:nvSpPr>
          <p:cNvPr id="6" name="Content Placeholder 5"/>
          <p:cNvSpPr>
            <a:spLocks noGrp="1"/>
          </p:cNvSpPr>
          <p:nvPr>
            <p:ph idx="1"/>
          </p:nvPr>
        </p:nvSpPr>
        <p:spPr/>
        <p:txBody>
          <a:bodyPr/>
          <a:lstStyle/>
          <a:p>
            <a:pPr>
              <a:defRPr/>
            </a:pPr>
            <a:r>
              <a:rPr lang="en-CA" dirty="0" smtClean="0"/>
              <a:t>Web Services standards were initially accompanied with grand plans regarding service discovery:</a:t>
            </a:r>
          </a:p>
          <a:p>
            <a:pPr marL="800100" lvl="1" indent="-342900">
              <a:defRPr/>
            </a:pPr>
            <a:r>
              <a:rPr lang="en-CA" dirty="0" smtClean="0"/>
              <a:t>A client may have no prior knowledge of what Web Service it is going to invoke</a:t>
            </a:r>
          </a:p>
          <a:p>
            <a:pPr marL="800100" lvl="1" indent="-342900">
              <a:defRPr/>
            </a:pPr>
            <a:r>
              <a:rPr lang="en-CA" dirty="0" smtClean="0"/>
              <a:t>So therefore, it needs to discover a Web Service that meets the requirements it needs to accomplish</a:t>
            </a:r>
          </a:p>
          <a:p>
            <a:pPr marL="1485900" lvl="2" indent="-342900">
              <a:defRPr/>
            </a:pPr>
            <a:r>
              <a:rPr lang="en-CA" dirty="0" smtClean="0"/>
              <a:t>Example: locate a Web Service that can supply me with the weather forecast for different Canadian cities</a:t>
            </a:r>
          </a:p>
          <a:p>
            <a:pPr marL="800100" lvl="1" indent="-342900">
              <a:defRPr/>
            </a:pPr>
            <a:r>
              <a:rPr lang="en-CA" dirty="0" smtClean="0"/>
              <a:t>Therefore, a discovery service is required</a:t>
            </a:r>
          </a:p>
          <a:p>
            <a:pPr marL="342900" indent="-342900">
              <a:defRPr/>
            </a:pPr>
            <a:endParaRPr lang="en-CA" dirty="0" smtClean="0"/>
          </a:p>
          <a:p>
            <a:pPr marL="800100" lvl="1" indent="-342900">
              <a:defRPr/>
            </a:pPr>
            <a:endParaRPr lang="fr-CA" dirty="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574</a:t>
            </a:fld>
            <a:endParaRPr lang="fr-CA"/>
          </a:p>
        </p:txBody>
      </p:sp>
    </p:spTree>
    <p:extLst>
      <p:ext uri="{BB962C8B-B14F-4D97-AF65-F5344CB8AC3E}">
        <p14:creationId xmlns:p14="http://schemas.microsoft.com/office/powerpoint/2010/main" val="104102453"/>
      </p:ext>
    </p:extLst>
  </p:cSld>
  <p:clrMapOvr>
    <a:masterClrMapping/>
  </p:clrMapOvr>
  <p:timing>
    <p:tnLst>
      <p:par>
        <p:cTn id="1" dur="indefinite" restart="never" nodeType="tmRoot"/>
      </p:par>
    </p:tn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Discovery Service</a:t>
            </a:r>
            <a:endParaRPr lang="fr-CA" dirty="0"/>
          </a:p>
        </p:txBody>
      </p:sp>
      <p:sp>
        <p:nvSpPr>
          <p:cNvPr id="6" name="Rectangle 5"/>
          <p:cNvSpPr/>
          <p:nvPr/>
        </p:nvSpPr>
        <p:spPr>
          <a:xfrm>
            <a:off x="6948488" y="2205038"/>
            <a:ext cx="1295400" cy="1295400"/>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dirty="0">
                <a:solidFill>
                  <a:schemeClr val="tx1"/>
                </a:solidFill>
              </a:rPr>
              <a:t>Server A</a:t>
            </a:r>
            <a:endParaRPr lang="fr-CA" sz="1400" dirty="0">
              <a:solidFill>
                <a:schemeClr val="tx1"/>
              </a:solidFill>
            </a:endParaRPr>
          </a:p>
        </p:txBody>
      </p:sp>
      <p:sp>
        <p:nvSpPr>
          <p:cNvPr id="7" name="Rectangle 6"/>
          <p:cNvSpPr/>
          <p:nvPr/>
        </p:nvSpPr>
        <p:spPr>
          <a:xfrm>
            <a:off x="6948488" y="3789363"/>
            <a:ext cx="1295400" cy="237648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dirty="0">
                <a:solidFill>
                  <a:schemeClr val="tx1"/>
                </a:solidFill>
              </a:rPr>
              <a:t>Server B</a:t>
            </a:r>
            <a:endParaRPr lang="fr-CA" sz="1400" dirty="0">
              <a:solidFill>
                <a:schemeClr val="tx1"/>
              </a:solidFill>
            </a:endParaRPr>
          </a:p>
        </p:txBody>
      </p:sp>
      <p:sp>
        <p:nvSpPr>
          <p:cNvPr id="8" name="Rectangle 7"/>
          <p:cNvSpPr/>
          <p:nvPr/>
        </p:nvSpPr>
        <p:spPr>
          <a:xfrm>
            <a:off x="7092950" y="2636838"/>
            <a:ext cx="1008063" cy="720725"/>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Discovery</a:t>
            </a:r>
            <a:r>
              <a:rPr lang="en-CA" sz="1400" dirty="0">
                <a:solidFill>
                  <a:schemeClr val="tx1"/>
                </a:solidFill>
              </a:rPr>
              <a:t> </a:t>
            </a:r>
            <a:r>
              <a:rPr lang="en-CA" sz="1200" dirty="0">
                <a:solidFill>
                  <a:schemeClr val="tx1"/>
                </a:solidFill>
              </a:rPr>
              <a:t>Service</a:t>
            </a:r>
            <a:endParaRPr lang="fr-CA" sz="1400" dirty="0">
              <a:solidFill>
                <a:schemeClr val="tx1"/>
              </a:solidFill>
            </a:endParaRPr>
          </a:p>
        </p:txBody>
      </p:sp>
      <p:sp>
        <p:nvSpPr>
          <p:cNvPr id="9" name="Rectangle 8"/>
          <p:cNvSpPr/>
          <p:nvPr/>
        </p:nvSpPr>
        <p:spPr>
          <a:xfrm>
            <a:off x="7092950" y="4292600"/>
            <a:ext cx="1008063" cy="1728788"/>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Web Service</a:t>
            </a:r>
            <a:endParaRPr lang="fr-CA" sz="1400" dirty="0">
              <a:solidFill>
                <a:schemeClr val="tx1"/>
              </a:solidFill>
            </a:endParaRPr>
          </a:p>
        </p:txBody>
      </p:sp>
      <p:sp>
        <p:nvSpPr>
          <p:cNvPr id="10" name="TextBox 9"/>
          <p:cNvSpPr txBox="1">
            <a:spLocks noChangeArrowheads="1"/>
          </p:cNvSpPr>
          <p:nvPr/>
        </p:nvSpPr>
        <p:spPr bwMode="auto">
          <a:xfrm>
            <a:off x="250825" y="2133600"/>
            <a:ext cx="5400675" cy="387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2400"/>
              <a:t>Conversation Between Servers </a:t>
            </a:r>
            <a:r>
              <a:rPr lang="en-CA" altLang="fr-FR" sz="1800"/>
              <a:t>(based on a true story)</a:t>
            </a:r>
            <a:r>
              <a:rPr lang="en-CA" altLang="fr-FR" sz="2400"/>
              <a:t>:</a:t>
            </a:r>
          </a:p>
          <a:p>
            <a:pPr eaLnBrk="1" hangingPunct="1">
              <a:spcBef>
                <a:spcPct val="0"/>
              </a:spcBef>
              <a:spcAft>
                <a:spcPct val="0"/>
              </a:spcAft>
              <a:buFontTx/>
              <a:buNone/>
            </a:pPr>
            <a:endParaRPr lang="en-CA" altLang="fr-FR" sz="1800"/>
          </a:p>
          <a:p>
            <a:pPr eaLnBrk="1" hangingPunct="1">
              <a:spcBef>
                <a:spcPct val="0"/>
              </a:spcBef>
              <a:spcAft>
                <a:spcPct val="0"/>
              </a:spcAft>
              <a:buFontTx/>
              <a:buNone/>
            </a:pPr>
            <a:r>
              <a:rPr lang="en-CA" altLang="fr-FR" sz="1800" i="1"/>
              <a:t>Server B: </a:t>
            </a:r>
            <a:r>
              <a:rPr lang="en-CA" altLang="fr-FR" sz="1800" b="0" i="1"/>
              <a:t>Hey Server A, I just started providing a new service</a:t>
            </a:r>
          </a:p>
          <a:p>
            <a:pPr eaLnBrk="1" hangingPunct="1">
              <a:spcBef>
                <a:spcPct val="0"/>
              </a:spcBef>
              <a:spcAft>
                <a:spcPct val="0"/>
              </a:spcAft>
              <a:buFontTx/>
              <a:buNone/>
            </a:pPr>
            <a:endParaRPr lang="en-CA" altLang="fr-FR" sz="1800" b="0" i="1"/>
          </a:p>
          <a:p>
            <a:pPr eaLnBrk="1" hangingPunct="1">
              <a:spcBef>
                <a:spcPct val="0"/>
              </a:spcBef>
              <a:spcAft>
                <a:spcPct val="0"/>
              </a:spcAft>
              <a:buFontTx/>
              <a:buNone/>
            </a:pPr>
            <a:r>
              <a:rPr lang="en-CA" altLang="fr-FR" sz="1800" i="1"/>
              <a:t>Server A: </a:t>
            </a:r>
            <a:r>
              <a:rPr lang="en-CA" altLang="fr-FR" sz="1800" b="0" i="1"/>
              <a:t>Send me a listing, I’ll post it publicly</a:t>
            </a:r>
          </a:p>
          <a:p>
            <a:pPr eaLnBrk="1" hangingPunct="1">
              <a:spcBef>
                <a:spcPct val="0"/>
              </a:spcBef>
              <a:spcAft>
                <a:spcPct val="0"/>
              </a:spcAft>
              <a:buFontTx/>
              <a:buNone/>
            </a:pPr>
            <a:endParaRPr lang="en-CA" altLang="fr-FR" sz="1800" i="1"/>
          </a:p>
          <a:p>
            <a:pPr eaLnBrk="1" hangingPunct="1">
              <a:spcBef>
                <a:spcPct val="0"/>
              </a:spcBef>
              <a:spcAft>
                <a:spcPct val="0"/>
              </a:spcAft>
              <a:buFontTx/>
              <a:buNone/>
            </a:pPr>
            <a:r>
              <a:rPr lang="en-CA" altLang="fr-FR" sz="1800" i="1"/>
              <a:t>Server B: </a:t>
            </a:r>
            <a:r>
              <a:rPr lang="en-CA" altLang="fr-FR" sz="1800" b="0" i="1"/>
              <a:t>Here’s my listing: “Server B now provides weather inquiry services”</a:t>
            </a:r>
          </a:p>
          <a:p>
            <a:pPr eaLnBrk="1" hangingPunct="1">
              <a:spcBef>
                <a:spcPct val="0"/>
              </a:spcBef>
              <a:spcAft>
                <a:spcPct val="0"/>
              </a:spcAft>
              <a:buFontTx/>
              <a:buNone/>
            </a:pPr>
            <a:endParaRPr lang="en-CA" altLang="fr-FR" sz="1800" b="0" i="1"/>
          </a:p>
          <a:p>
            <a:pPr eaLnBrk="1" hangingPunct="1">
              <a:spcBef>
                <a:spcPct val="0"/>
              </a:spcBef>
              <a:spcAft>
                <a:spcPct val="0"/>
              </a:spcAft>
              <a:buFontTx/>
              <a:buNone/>
            </a:pPr>
            <a:r>
              <a:rPr lang="en-CA" altLang="fr-FR" sz="1800" i="1"/>
              <a:t>Server A: </a:t>
            </a:r>
            <a:r>
              <a:rPr lang="en-CA" altLang="fr-FR" sz="1800" b="0" i="1"/>
              <a:t>Confirmed, I just posted it</a:t>
            </a:r>
          </a:p>
          <a:p>
            <a:pPr eaLnBrk="1" hangingPunct="1">
              <a:spcBef>
                <a:spcPct val="0"/>
              </a:spcBef>
              <a:spcAft>
                <a:spcPct val="0"/>
              </a:spcAft>
              <a:buFontTx/>
              <a:buNone/>
            </a:pPr>
            <a:endParaRPr lang="fr-CA" altLang="fr-FR" sz="1800" b="0"/>
          </a:p>
        </p:txBody>
      </p:sp>
      <p:sp>
        <p:nvSpPr>
          <p:cNvPr id="11" name="Slide Number Placeholder 10"/>
          <p:cNvSpPr>
            <a:spLocks noGrp="1"/>
          </p:cNvSpPr>
          <p:nvPr>
            <p:ph type="sldNum" sz="quarter" idx="11"/>
          </p:nvPr>
        </p:nvSpPr>
        <p:spPr/>
        <p:txBody>
          <a:bodyPr/>
          <a:lstStyle/>
          <a:p>
            <a:pPr>
              <a:defRPr/>
            </a:pPr>
            <a:fld id="{C0F85434-72BD-456E-A883-0F005E178622}" type="slidenum">
              <a:rPr lang="fr-CA" smtClean="0"/>
              <a:pPr>
                <a:defRPr/>
              </a:pPr>
              <a:t>575</a:t>
            </a:fld>
            <a:endParaRPr lang="fr-CA"/>
          </a:p>
        </p:txBody>
      </p:sp>
    </p:spTree>
    <p:extLst>
      <p:ext uri="{BB962C8B-B14F-4D97-AF65-F5344CB8AC3E}">
        <p14:creationId xmlns:p14="http://schemas.microsoft.com/office/powerpoint/2010/main" val="12806361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fade">
                                      <p:cBhvr>
                                        <p:cTn id="7" dur="500"/>
                                        <p:tgtEl>
                                          <p:spTgt spid="10">
                                            <p:txEl>
                                              <p:pRg st="2" end="2"/>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fade">
                                      <p:cBhvr>
                                        <p:cTn id="12" dur="500"/>
                                        <p:tgtEl>
                                          <p:spTgt spid="10">
                                            <p:txEl>
                                              <p:pRg st="4" end="4"/>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10">
                                            <p:txEl>
                                              <p:pRg st="6" end="6"/>
                                            </p:txEl>
                                          </p:spTgt>
                                        </p:tgtEl>
                                        <p:attrNameLst>
                                          <p:attrName>style.visibility</p:attrName>
                                        </p:attrNameLst>
                                      </p:cBhvr>
                                      <p:to>
                                        <p:strVal val="visible"/>
                                      </p:to>
                                    </p:set>
                                    <p:animEffect transition="in" filter="fade">
                                      <p:cBhvr>
                                        <p:cTn id="17" dur="500"/>
                                        <p:tgtEl>
                                          <p:spTgt spid="10">
                                            <p:txEl>
                                              <p:pRg st="6" end="6"/>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10">
                                            <p:txEl>
                                              <p:pRg st="8" end="8"/>
                                            </p:txEl>
                                          </p:spTgt>
                                        </p:tgtEl>
                                        <p:attrNameLst>
                                          <p:attrName>style.visibility</p:attrName>
                                        </p:attrNameLst>
                                      </p:cBhvr>
                                      <p:to>
                                        <p:strVal val="visible"/>
                                      </p:to>
                                    </p:set>
                                    <p:animEffect transition="in" filter="fade">
                                      <p:cBhvr>
                                        <p:cTn id="22" dur="500"/>
                                        <p:tgtEl>
                                          <p:spTgt spid="10">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Discovery Service</a:t>
            </a:r>
            <a:endParaRPr lang="fr-CA" dirty="0"/>
          </a:p>
        </p:txBody>
      </p:sp>
      <p:sp>
        <p:nvSpPr>
          <p:cNvPr id="6" name="Rectangle 5"/>
          <p:cNvSpPr/>
          <p:nvPr/>
        </p:nvSpPr>
        <p:spPr>
          <a:xfrm>
            <a:off x="2771775" y="2205038"/>
            <a:ext cx="1008063" cy="3960812"/>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Client</a:t>
            </a:r>
            <a:endParaRPr lang="fr-CA" dirty="0">
              <a:solidFill>
                <a:schemeClr val="tx1"/>
              </a:solidFill>
            </a:endParaRPr>
          </a:p>
        </p:txBody>
      </p:sp>
      <p:sp>
        <p:nvSpPr>
          <p:cNvPr id="7" name="Rectangle 6"/>
          <p:cNvSpPr/>
          <p:nvPr/>
        </p:nvSpPr>
        <p:spPr>
          <a:xfrm>
            <a:off x="6948488" y="2205038"/>
            <a:ext cx="1295400" cy="1295400"/>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dirty="0">
                <a:solidFill>
                  <a:schemeClr val="tx1"/>
                </a:solidFill>
              </a:rPr>
              <a:t>Server A</a:t>
            </a:r>
            <a:endParaRPr lang="fr-CA" sz="1400" dirty="0">
              <a:solidFill>
                <a:schemeClr val="tx1"/>
              </a:solidFill>
            </a:endParaRPr>
          </a:p>
        </p:txBody>
      </p:sp>
      <p:sp>
        <p:nvSpPr>
          <p:cNvPr id="8" name="Rectangle 7"/>
          <p:cNvSpPr/>
          <p:nvPr/>
        </p:nvSpPr>
        <p:spPr>
          <a:xfrm>
            <a:off x="6948488" y="3789363"/>
            <a:ext cx="1295400" cy="2376487"/>
          </a:xfrm>
          <a:prstGeom prst="rect">
            <a:avLst/>
          </a:prstGeom>
          <a:solidFill>
            <a:schemeClr val="bg1"/>
          </a:solidFill>
          <a:ln>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sz="1400" dirty="0">
                <a:solidFill>
                  <a:schemeClr val="tx1"/>
                </a:solidFill>
              </a:rPr>
              <a:t>Server B</a:t>
            </a:r>
            <a:endParaRPr lang="fr-CA" sz="1400" dirty="0">
              <a:solidFill>
                <a:schemeClr val="tx1"/>
              </a:solidFill>
            </a:endParaRPr>
          </a:p>
        </p:txBody>
      </p:sp>
      <p:sp>
        <p:nvSpPr>
          <p:cNvPr id="9" name="Rectangle 8"/>
          <p:cNvSpPr/>
          <p:nvPr/>
        </p:nvSpPr>
        <p:spPr>
          <a:xfrm>
            <a:off x="7092950" y="2636838"/>
            <a:ext cx="1008063" cy="720725"/>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Discovery</a:t>
            </a:r>
            <a:r>
              <a:rPr lang="en-CA" sz="1400" dirty="0">
                <a:solidFill>
                  <a:schemeClr val="tx1"/>
                </a:solidFill>
              </a:rPr>
              <a:t> </a:t>
            </a:r>
            <a:r>
              <a:rPr lang="en-CA" sz="1200" dirty="0">
                <a:solidFill>
                  <a:schemeClr val="tx1"/>
                </a:solidFill>
              </a:rPr>
              <a:t>Service</a:t>
            </a:r>
            <a:endParaRPr lang="fr-CA" sz="1400" dirty="0">
              <a:solidFill>
                <a:schemeClr val="tx1"/>
              </a:solidFill>
            </a:endParaRPr>
          </a:p>
        </p:txBody>
      </p:sp>
      <p:sp>
        <p:nvSpPr>
          <p:cNvPr id="10" name="Rectangle 9"/>
          <p:cNvSpPr/>
          <p:nvPr/>
        </p:nvSpPr>
        <p:spPr>
          <a:xfrm>
            <a:off x="7092950" y="4292600"/>
            <a:ext cx="1008063" cy="1728788"/>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Web Service</a:t>
            </a:r>
            <a:endParaRPr lang="fr-CA" sz="1400" dirty="0">
              <a:solidFill>
                <a:schemeClr val="tx1"/>
              </a:solidFill>
            </a:endParaRPr>
          </a:p>
        </p:txBody>
      </p:sp>
      <p:cxnSp>
        <p:nvCxnSpPr>
          <p:cNvPr id="12" name="Straight Arrow Connector 11"/>
          <p:cNvCxnSpPr/>
          <p:nvPr/>
        </p:nvCxnSpPr>
        <p:spPr>
          <a:xfrm>
            <a:off x="3779838" y="2852738"/>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4679950" y="2424113"/>
            <a:ext cx="1368425" cy="415925"/>
          </a:xfrm>
          <a:prstGeom prst="rect">
            <a:avLst/>
          </a:prstGeom>
          <a:noFill/>
        </p:spPr>
        <p:txBody>
          <a:bodyPr>
            <a:spAutoFit/>
          </a:bodyPr>
          <a:lstStyle/>
          <a:p>
            <a:pPr algn="ctr">
              <a:defRPr/>
            </a:pPr>
            <a:r>
              <a:rPr lang="en-CA" sz="1050" dirty="0"/>
              <a:t>Where can I find a “Weather Service”?</a:t>
            </a:r>
            <a:endParaRPr lang="fr-CA" sz="1050" dirty="0"/>
          </a:p>
        </p:txBody>
      </p:sp>
      <p:cxnSp>
        <p:nvCxnSpPr>
          <p:cNvPr id="14" name="Straight Arrow Connector 13"/>
          <p:cNvCxnSpPr/>
          <p:nvPr/>
        </p:nvCxnSpPr>
        <p:spPr>
          <a:xfrm flipH="1">
            <a:off x="3779838" y="3141663"/>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 name="TextBox 14"/>
          <p:cNvSpPr txBox="1"/>
          <p:nvPr/>
        </p:nvSpPr>
        <p:spPr>
          <a:xfrm>
            <a:off x="4392613" y="3136900"/>
            <a:ext cx="1943100" cy="414338"/>
          </a:xfrm>
          <a:prstGeom prst="rect">
            <a:avLst/>
          </a:prstGeom>
          <a:noFill/>
        </p:spPr>
        <p:txBody>
          <a:bodyPr>
            <a:spAutoFit/>
          </a:bodyPr>
          <a:lstStyle/>
          <a:p>
            <a:pPr algn="ctr">
              <a:defRPr/>
            </a:pPr>
            <a:r>
              <a:rPr lang="en-CA" sz="1050" dirty="0"/>
              <a:t>There’s a good “Weather Service” on Server B</a:t>
            </a:r>
            <a:endParaRPr lang="fr-CA" sz="1050" dirty="0"/>
          </a:p>
        </p:txBody>
      </p:sp>
      <p:cxnSp>
        <p:nvCxnSpPr>
          <p:cNvPr id="17" name="Straight Arrow Connector 16"/>
          <p:cNvCxnSpPr/>
          <p:nvPr/>
        </p:nvCxnSpPr>
        <p:spPr>
          <a:xfrm>
            <a:off x="3779838" y="4437063"/>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679950" y="3976688"/>
            <a:ext cx="1368425" cy="415925"/>
          </a:xfrm>
          <a:prstGeom prst="rect">
            <a:avLst/>
          </a:prstGeom>
          <a:noFill/>
        </p:spPr>
        <p:txBody>
          <a:bodyPr>
            <a:spAutoFit/>
          </a:bodyPr>
          <a:lstStyle/>
          <a:p>
            <a:pPr algn="ctr">
              <a:defRPr/>
            </a:pPr>
            <a:r>
              <a:rPr lang="en-CA" sz="1050" dirty="0"/>
              <a:t>How exactly can I use your services</a:t>
            </a:r>
            <a:endParaRPr lang="fr-CA" sz="1050" dirty="0"/>
          </a:p>
        </p:txBody>
      </p:sp>
      <p:cxnSp>
        <p:nvCxnSpPr>
          <p:cNvPr id="23" name="Straight Arrow Connector 22"/>
          <p:cNvCxnSpPr/>
          <p:nvPr/>
        </p:nvCxnSpPr>
        <p:spPr>
          <a:xfrm flipH="1">
            <a:off x="3779838" y="4652963"/>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4751388" y="4652963"/>
            <a:ext cx="1368425" cy="415925"/>
          </a:xfrm>
          <a:prstGeom prst="rect">
            <a:avLst/>
          </a:prstGeom>
          <a:noFill/>
        </p:spPr>
        <p:txBody>
          <a:bodyPr>
            <a:spAutoFit/>
          </a:bodyPr>
          <a:lstStyle/>
          <a:p>
            <a:pPr algn="ctr">
              <a:defRPr/>
            </a:pPr>
            <a:r>
              <a:rPr lang="en-CA" sz="1050" dirty="0"/>
              <a:t>Take a look at this </a:t>
            </a:r>
            <a:r>
              <a:rPr lang="en-CA" sz="1050" b="1" dirty="0"/>
              <a:t>WSDL</a:t>
            </a:r>
            <a:endParaRPr lang="fr-CA" sz="1050" b="1" dirty="0"/>
          </a:p>
        </p:txBody>
      </p:sp>
      <p:cxnSp>
        <p:nvCxnSpPr>
          <p:cNvPr id="25" name="Straight Arrow Connector 24"/>
          <p:cNvCxnSpPr/>
          <p:nvPr/>
        </p:nvCxnSpPr>
        <p:spPr>
          <a:xfrm>
            <a:off x="3779838" y="5595938"/>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4572000" y="5137150"/>
            <a:ext cx="1908175" cy="414338"/>
          </a:xfrm>
          <a:prstGeom prst="rect">
            <a:avLst/>
          </a:prstGeom>
          <a:noFill/>
        </p:spPr>
        <p:txBody>
          <a:bodyPr>
            <a:spAutoFit/>
          </a:bodyPr>
          <a:lstStyle/>
          <a:p>
            <a:pPr algn="ctr">
              <a:defRPr/>
            </a:pPr>
            <a:r>
              <a:rPr lang="en-CA" sz="1050" b="1" dirty="0"/>
              <a:t>SOAP request:</a:t>
            </a:r>
          </a:p>
          <a:p>
            <a:pPr algn="ctr">
              <a:defRPr/>
            </a:pPr>
            <a:r>
              <a:rPr lang="en-CA" sz="1050" dirty="0" err="1"/>
              <a:t>getWeatherInfo</a:t>
            </a:r>
            <a:r>
              <a:rPr lang="en-CA" sz="1050" dirty="0"/>
              <a:t>(“Ottawa”)</a:t>
            </a:r>
            <a:endParaRPr lang="fr-CA" sz="1050" dirty="0"/>
          </a:p>
        </p:txBody>
      </p:sp>
      <p:cxnSp>
        <p:nvCxnSpPr>
          <p:cNvPr id="27" name="Straight Arrow Connector 26"/>
          <p:cNvCxnSpPr/>
          <p:nvPr/>
        </p:nvCxnSpPr>
        <p:spPr>
          <a:xfrm flipH="1">
            <a:off x="3779838" y="5811838"/>
            <a:ext cx="331311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4572000" y="5813425"/>
            <a:ext cx="1908175" cy="415925"/>
          </a:xfrm>
          <a:prstGeom prst="rect">
            <a:avLst/>
          </a:prstGeom>
          <a:noFill/>
        </p:spPr>
        <p:txBody>
          <a:bodyPr>
            <a:spAutoFit/>
          </a:bodyPr>
          <a:lstStyle/>
          <a:p>
            <a:pPr algn="ctr">
              <a:defRPr/>
            </a:pPr>
            <a:r>
              <a:rPr lang="en-CA" sz="1050" b="1" dirty="0"/>
              <a:t>SOAP response:</a:t>
            </a:r>
          </a:p>
          <a:p>
            <a:pPr algn="ctr">
              <a:defRPr/>
            </a:pPr>
            <a:r>
              <a:rPr lang="en-CA" sz="1050" dirty="0"/>
              <a:t>“Freezing”</a:t>
            </a:r>
            <a:endParaRPr lang="fr-CA" sz="1050" dirty="0"/>
          </a:p>
        </p:txBody>
      </p:sp>
      <p:sp>
        <p:nvSpPr>
          <p:cNvPr id="11" name="Slide Number Placeholder 10"/>
          <p:cNvSpPr>
            <a:spLocks noGrp="1"/>
          </p:cNvSpPr>
          <p:nvPr>
            <p:ph type="sldNum" sz="quarter" idx="11"/>
          </p:nvPr>
        </p:nvSpPr>
        <p:spPr/>
        <p:txBody>
          <a:bodyPr/>
          <a:lstStyle/>
          <a:p>
            <a:pPr>
              <a:defRPr/>
            </a:pPr>
            <a:fld id="{C0F85434-72BD-456E-A883-0F005E178622}" type="slidenum">
              <a:rPr lang="fr-CA" smtClean="0"/>
              <a:pPr>
                <a:defRPr/>
              </a:pPr>
              <a:t>576</a:t>
            </a:fld>
            <a:endParaRPr lang="fr-CA"/>
          </a:p>
        </p:txBody>
      </p:sp>
    </p:spTree>
    <p:extLst>
      <p:ext uri="{BB962C8B-B14F-4D97-AF65-F5344CB8AC3E}">
        <p14:creationId xmlns:p14="http://schemas.microsoft.com/office/powerpoint/2010/main" val="265776943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fade">
                                      <p:cBhvr>
                                        <p:cTn id="15" dur="500"/>
                                        <p:tgtEl>
                                          <p:spTgt spid="15"/>
                                        </p:tgtEl>
                                      </p:cBhvr>
                                    </p:animEffect>
                                  </p:childTnLst>
                                </p:cTn>
                              </p:par>
                              <p:par>
                                <p:cTn id="16" presetID="10"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500"/>
                                        <p:tgtEl>
                                          <p:spTgt spid="14"/>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fade">
                                      <p:cBhvr>
                                        <p:cTn id="23" dur="500"/>
                                        <p:tgtEl>
                                          <p:spTgt spid="17"/>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fade">
                                      <p:cBhvr>
                                        <p:cTn id="26" dur="500"/>
                                        <p:tgtEl>
                                          <p:spTgt spid="2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par>
                                <p:cTn id="32" presetID="10" presetClass="entr" presetSubtype="0" fill="hold"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500"/>
                                        <p:tgtEl>
                                          <p:spTgt spid="23"/>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500"/>
                                        <p:tgtEl>
                                          <p:spTgt spid="26"/>
                                        </p:tgtEl>
                                      </p:cBhvr>
                                    </p:animEffect>
                                  </p:childTnLst>
                                </p:cTn>
                              </p:par>
                              <p:par>
                                <p:cTn id="40" presetID="10" presetClass="entr" presetSubtype="0" fill="hold" nodeType="with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500"/>
                                        <p:tgtEl>
                                          <p:spTgt spid="2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29"/>
                                        </p:tgtEl>
                                        <p:attrNameLst>
                                          <p:attrName>style.visibility</p:attrName>
                                        </p:attrNameLst>
                                      </p:cBhvr>
                                      <p:to>
                                        <p:strVal val="visible"/>
                                      </p:to>
                                    </p:set>
                                    <p:animEffect transition="in" filter="fade">
                                      <p:cBhvr>
                                        <p:cTn id="47" dur="500"/>
                                        <p:tgtEl>
                                          <p:spTgt spid="29"/>
                                        </p:tgtEl>
                                      </p:cBhvr>
                                    </p:animEffect>
                                  </p:childTnLst>
                                </p:cTn>
                              </p:par>
                              <p:par>
                                <p:cTn id="48" presetID="10" presetClass="entr" presetSubtype="0" fill="hold" nodeType="withEffect">
                                  <p:stCondLst>
                                    <p:cond delay="0"/>
                                  </p:stCondLst>
                                  <p:childTnLst>
                                    <p:set>
                                      <p:cBhvr>
                                        <p:cTn id="49" dur="1" fill="hold">
                                          <p:stCondLst>
                                            <p:cond delay="0"/>
                                          </p:stCondLst>
                                        </p:cTn>
                                        <p:tgtEl>
                                          <p:spTgt spid="27"/>
                                        </p:tgtEl>
                                        <p:attrNameLst>
                                          <p:attrName>style.visibility</p:attrName>
                                        </p:attrNameLst>
                                      </p:cBhvr>
                                      <p:to>
                                        <p:strVal val="visible"/>
                                      </p:to>
                                    </p:set>
                                    <p:animEffect transition="in" filter="fade">
                                      <p:cBhvr>
                                        <p:cTn id="5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5" grpId="0"/>
      <p:bldP spid="22" grpId="0"/>
      <p:bldP spid="24" grpId="0"/>
      <p:bldP spid="26" grpId="0"/>
      <p:bldP spid="29" grpId="0"/>
    </p:bld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Discovery Service</a:t>
            </a:r>
            <a:endParaRPr lang="fr-CA" dirty="0"/>
          </a:p>
        </p:txBody>
      </p:sp>
      <p:sp>
        <p:nvSpPr>
          <p:cNvPr id="25603" name="Content Placeholder 2"/>
          <p:cNvSpPr>
            <a:spLocks noGrp="1"/>
          </p:cNvSpPr>
          <p:nvPr>
            <p:ph idx="1"/>
          </p:nvPr>
        </p:nvSpPr>
        <p:spPr/>
        <p:txBody>
          <a:bodyPr/>
          <a:lstStyle/>
          <a:p>
            <a:r>
              <a:rPr lang="en-CA" altLang="fr-FR" smtClean="0">
                <a:solidFill>
                  <a:schemeClr val="tx2"/>
                </a:solidFill>
              </a:rPr>
              <a:t>Universal Description, Discovery and Integration (UDDI): </a:t>
            </a:r>
            <a:r>
              <a:rPr lang="en-CA" altLang="fr-FR" smtClean="0"/>
              <a:t>registry by which businesses worldwide can list themselves on the Internet</a:t>
            </a:r>
          </a:p>
          <a:p>
            <a:pPr lvl="1"/>
            <a:r>
              <a:rPr lang="en-CA" altLang="fr-FR" smtClean="0"/>
              <a:t>Allows clients to locate relevant Service Providers</a:t>
            </a:r>
          </a:p>
          <a:p>
            <a:pPr lvl="1"/>
            <a:endParaRPr lang="en-CA" altLang="fr-FR" smtClean="0"/>
          </a:p>
          <a:p>
            <a:r>
              <a:rPr lang="en-CA" altLang="fr-FR" smtClean="0"/>
              <a:t>UDDI has not been as widely adopted as its designers had hoped</a:t>
            </a:r>
          </a:p>
          <a:p>
            <a:endParaRPr lang="en-CA" altLang="fr-FR" smtClean="0"/>
          </a:p>
          <a:p>
            <a:r>
              <a:rPr lang="en-CA" altLang="fr-FR" smtClean="0"/>
              <a:t>Nonetheless, you can still find UDDI servers within the confines of a company</a:t>
            </a:r>
          </a:p>
          <a:p>
            <a:pPr lvl="1"/>
            <a:r>
              <a:rPr lang="en-CA" altLang="fr-FR" smtClean="0"/>
              <a:t>Definitely on a smaller scale than the grand future imagined for this service</a:t>
            </a:r>
          </a:p>
          <a:p>
            <a:endParaRPr lang="en-CA" altLang="fr-FR" smtClean="0"/>
          </a:p>
          <a:p>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577</a:t>
            </a:fld>
            <a:endParaRPr lang="fr-CA"/>
          </a:p>
        </p:txBody>
      </p:sp>
    </p:spTree>
    <p:extLst>
      <p:ext uri="{BB962C8B-B14F-4D97-AF65-F5344CB8AC3E}">
        <p14:creationId xmlns:p14="http://schemas.microsoft.com/office/powerpoint/2010/main" val="350691518"/>
      </p:ext>
    </p:extLst>
  </p:cSld>
  <p:clrMapOvr>
    <a:masterClrMapping/>
  </p:clrMapOvr>
  <p:timing>
    <p:tnLst>
      <p:par>
        <p:cTn id="1" dur="indefinite" restart="never" nodeType="tmRoot"/>
      </p:par>
    </p:tnLst>
  </p:timing>
</p:sld>
</file>

<file path=ppt/slides/slide5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WSDL</a:t>
            </a:r>
            <a:endParaRPr lang="fr-CA" dirty="0"/>
          </a:p>
        </p:txBody>
      </p:sp>
      <p:sp>
        <p:nvSpPr>
          <p:cNvPr id="3" name="Content Placeholder 2"/>
          <p:cNvSpPr>
            <a:spLocks noGrp="1"/>
          </p:cNvSpPr>
          <p:nvPr>
            <p:ph idx="1"/>
          </p:nvPr>
        </p:nvSpPr>
        <p:spPr/>
        <p:txBody>
          <a:bodyPr/>
          <a:lstStyle/>
          <a:p>
            <a:endParaRPr lang="en-CA" altLang="fr-FR" smtClean="0"/>
          </a:p>
          <a:p>
            <a:endParaRPr lang="en-CA" altLang="fr-FR" smtClean="0">
              <a:solidFill>
                <a:schemeClr val="tx2"/>
              </a:solidFill>
            </a:endParaRPr>
          </a:p>
          <a:p>
            <a:pPr algn="ctr"/>
            <a:r>
              <a:rPr lang="en-CA" altLang="fr-FR" sz="2800" i="1" smtClean="0">
                <a:solidFill>
                  <a:schemeClr val="tx2"/>
                </a:solidFill>
              </a:rPr>
              <a:t>How can a WSDL document describe a service?</a:t>
            </a:r>
          </a:p>
          <a:p>
            <a:pPr algn="ctr"/>
            <a:endParaRPr lang="en-CA" altLang="fr-FR" sz="2800" i="1" smtClean="0"/>
          </a:p>
          <a:p>
            <a:pPr algn="ctr"/>
            <a:r>
              <a:rPr lang="en-CA" altLang="fr-FR" sz="2800" i="1" smtClean="0"/>
              <a:t>Let’s look at a sample…</a:t>
            </a:r>
          </a:p>
          <a:p>
            <a:endParaRPr lang="fr-CA" altLang="fr-FR" smtClean="0"/>
          </a:p>
        </p:txBody>
      </p:sp>
      <p:pic>
        <p:nvPicPr>
          <p:cNvPr id="26630" name="Picture 2" descr="http://vector.me/files/images/1/7/178918/red_question_mark_circle_clip_art.jpg"/>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6227763" y="4292600"/>
            <a:ext cx="2232025" cy="2232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578</a:t>
            </a:fld>
            <a:endParaRPr lang="fr-CA"/>
          </a:p>
        </p:txBody>
      </p:sp>
    </p:spTree>
    <p:extLst>
      <p:ext uri="{BB962C8B-B14F-4D97-AF65-F5344CB8AC3E}">
        <p14:creationId xmlns:p14="http://schemas.microsoft.com/office/powerpoint/2010/main" val="419112905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animEffect transition="in" filter="fade">
                                      <p:cBhvr>
                                        <p:cTn id="7" dur="500"/>
                                        <p:tgtEl>
                                          <p:spTgt spid="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solidFill>
                  <a:schemeClr val="tx2"/>
                </a:solidFill>
              </a:rPr>
              <a:t>&lt;</a:t>
            </a:r>
            <a:r>
              <a:rPr lang="fr-CA" sz="1050" dirty="0" err="1" smtClean="0">
                <a:solidFill>
                  <a:schemeClr val="tx2"/>
                </a:solidFill>
              </a:rPr>
              <a:t>definitions</a:t>
            </a:r>
            <a:r>
              <a:rPr lang="fr-CA" sz="1050" dirty="0" smtClean="0">
                <a:solidFill>
                  <a:schemeClr val="tx2"/>
                </a:solidFill>
              </a:rPr>
              <a: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HelloService</a:t>
            </a:r>
            <a:r>
              <a:rPr lang="fr-CA" sz="1050" dirty="0" smtClean="0">
                <a:solidFill>
                  <a:schemeClr val="tx2"/>
                </a:solidFill>
              </a:rPr>
              <a:t>"</a:t>
            </a:r>
          </a:p>
          <a:p>
            <a:pPr defTabSz="180000">
              <a:spcBef>
                <a:spcPts val="50"/>
              </a:spcBef>
              <a:spcAft>
                <a:spcPts val="50"/>
              </a:spcAft>
              <a:defRPr/>
            </a:pPr>
            <a:r>
              <a:rPr lang="fr-CA" sz="1050" b="0" dirty="0" smtClean="0"/>
              <a:t>   </a:t>
            </a:r>
            <a:r>
              <a:rPr lang="fr-CA" sz="1050" b="0" dirty="0" err="1" smtClean="0"/>
              <a:t>targetNamespace</a:t>
            </a:r>
            <a:r>
              <a:rPr lang="fr-CA" sz="1050" b="0" dirty="0" smtClean="0"/>
              <a:t>="http://www.examples.com/wsdl/HelloService.wsdl"</a:t>
            </a:r>
          </a:p>
          <a:p>
            <a:pPr defTabSz="180000">
              <a:spcBef>
                <a:spcPts val="50"/>
              </a:spcBef>
              <a:spcAft>
                <a:spcPts val="50"/>
              </a:spcAft>
              <a:defRPr/>
            </a:pPr>
            <a:r>
              <a:rPr lang="fr-CA" sz="1050" b="0" dirty="0" smtClean="0"/>
              <a:t>   </a:t>
            </a:r>
            <a:r>
              <a:rPr lang="fr-CA" sz="1050" b="0" dirty="0" err="1" smtClean="0"/>
              <a:t>xmlns</a:t>
            </a:r>
            <a:r>
              <a:rPr lang="fr-CA" sz="1050" b="0" dirty="0" smtClean="0"/>
              <a:t>="http://schemas.xmlsoap.org/</a:t>
            </a:r>
            <a:r>
              <a:rPr lang="fr-CA" sz="1050" b="0" dirty="0" err="1" smtClean="0"/>
              <a:t>wsdl</a:t>
            </a:r>
            <a:r>
              <a:rPr lang="fr-CA" sz="1050" b="0" dirty="0" smtClean="0"/>
              <a:t>/"</a:t>
            </a:r>
          </a:p>
          <a:p>
            <a:pPr defTabSz="180000">
              <a:spcBef>
                <a:spcPts val="50"/>
              </a:spcBef>
              <a:spcAft>
                <a:spcPts val="50"/>
              </a:spcAft>
              <a:defRPr/>
            </a:pPr>
            <a:r>
              <a:rPr lang="fr-CA" sz="1050" b="0" dirty="0" smtClean="0"/>
              <a:t>   </a:t>
            </a:r>
            <a:r>
              <a:rPr lang="fr-CA" sz="1050" b="0" dirty="0" err="1" smtClean="0"/>
              <a:t>xmlns:soap</a:t>
            </a:r>
            <a:r>
              <a:rPr lang="fr-CA" sz="1050" b="0" dirty="0" smtClean="0"/>
              <a:t>="http://schemas.xmlsoap.org/</a:t>
            </a:r>
            <a:r>
              <a:rPr lang="fr-CA" sz="1050" b="0" dirty="0" err="1" smtClean="0"/>
              <a:t>wsdl</a:t>
            </a:r>
            <a:r>
              <a:rPr lang="fr-CA" sz="1050" b="0" dirty="0" smtClean="0"/>
              <a:t>/soap/"</a:t>
            </a:r>
          </a:p>
          <a:p>
            <a:pPr defTabSz="180000">
              <a:spcBef>
                <a:spcPts val="50"/>
              </a:spcBef>
              <a:spcAft>
                <a:spcPts val="50"/>
              </a:spcAft>
              <a:defRPr/>
            </a:pPr>
            <a:r>
              <a:rPr lang="fr-CA" sz="1050" b="0" dirty="0" smtClean="0"/>
              <a:t>   </a:t>
            </a:r>
            <a:r>
              <a:rPr lang="fr-CA" sz="1050" b="0" dirty="0" err="1" smtClean="0"/>
              <a:t>xmlns:tns</a:t>
            </a:r>
            <a:r>
              <a:rPr lang="fr-CA" sz="1050" b="0" dirty="0" smtClean="0"/>
              <a:t>="http://www.examples.com/wsdl/HelloService.wsdl"</a:t>
            </a:r>
          </a:p>
          <a:p>
            <a:pPr defTabSz="180000">
              <a:spcBef>
                <a:spcPts val="50"/>
              </a:spcBef>
              <a:spcAft>
                <a:spcPts val="50"/>
              </a:spcAft>
              <a:defRPr/>
            </a:pPr>
            <a:r>
              <a:rPr lang="fr-CA" sz="1050" b="0" dirty="0" smtClean="0"/>
              <a:t>   </a:t>
            </a:r>
            <a:r>
              <a:rPr lang="fr-CA" sz="1050" b="0" dirty="0" err="1" smtClean="0"/>
              <a:t>xmlns:xsd</a:t>
            </a:r>
            <a:r>
              <a:rPr lang="fr-CA" sz="1050" b="0" dirty="0" smtClean="0"/>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SayHelloRequest</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firstName</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SayHelloResponse</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greeting</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b="0" dirty="0" smtClean="0"/>
              <a:t>   &lt;</a:t>
            </a:r>
            <a:r>
              <a:rPr lang="fr-CA" sz="1050" b="0" dirty="0" err="1" smtClean="0"/>
              <a:t>portType</a:t>
            </a:r>
            <a:r>
              <a:rPr lang="fr-CA" sz="1050" b="0" dirty="0" smtClean="0"/>
              <a:t> </a:t>
            </a:r>
            <a:r>
              <a:rPr lang="fr-CA" sz="1050" b="0" dirty="0" err="1" smtClean="0"/>
              <a:t>name</a:t>
            </a:r>
            <a:r>
              <a:rPr lang="fr-CA" sz="1050" b="0" dirty="0" smtClean="0"/>
              <a:t>="</a:t>
            </a:r>
            <a:r>
              <a:rPr lang="fr-CA" sz="1050" b="0" dirty="0" err="1" smtClean="0"/>
              <a:t>Hello_PortType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 </a:t>
            </a:r>
            <a:r>
              <a:rPr lang="fr-CA" sz="1050" b="0" dirty="0" err="1" smtClean="0"/>
              <a:t>name</a:t>
            </a:r>
            <a:r>
              <a:rPr lang="fr-CA" sz="1050" b="0" dirty="0" smtClean="0"/>
              <a:t>="</a:t>
            </a:r>
            <a:r>
              <a:rPr lang="fr-CA" sz="1050" b="0" dirty="0" err="1" smtClean="0"/>
              <a:t>sayHello</a:t>
            </a:r>
            <a:r>
              <a:rPr lang="fr-CA" sz="1050" b="0" dirty="0" smtClean="0"/>
              <a:t>"&gt;</a:t>
            </a:r>
          </a:p>
          <a:p>
            <a:pPr defTabSz="180000">
              <a:spcBef>
                <a:spcPts val="50"/>
              </a:spcBef>
              <a:spcAft>
                <a:spcPts val="50"/>
              </a:spcAft>
              <a:defRPr/>
            </a:pPr>
            <a:r>
              <a:rPr lang="fr-CA" sz="1050" b="0" dirty="0" smtClean="0"/>
              <a:t>         &lt;input message="</a:t>
            </a:r>
            <a:r>
              <a:rPr lang="fr-CA" sz="1050" b="0" dirty="0" err="1" smtClean="0"/>
              <a:t>tns:SayHelloRequest</a:t>
            </a:r>
            <a:r>
              <a:rPr lang="fr-CA" sz="1050" b="0" dirty="0" smtClean="0"/>
              <a:t>"/&gt;</a:t>
            </a:r>
          </a:p>
          <a:p>
            <a:pPr defTabSz="180000">
              <a:spcBef>
                <a:spcPts val="50"/>
              </a:spcBef>
              <a:spcAft>
                <a:spcPts val="50"/>
              </a:spcAft>
              <a:defRPr/>
            </a:pPr>
            <a:r>
              <a:rPr lang="fr-CA" sz="1050" b="0" dirty="0" smtClean="0"/>
              <a:t>         &lt;output message="</a:t>
            </a:r>
            <a:r>
              <a:rPr lang="fr-CA" sz="1050" b="0" dirty="0" err="1" smtClean="0"/>
              <a:t>tns:SayHelloResponse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&gt;</a:t>
            </a:r>
          </a:p>
          <a:p>
            <a:pPr defTabSz="180000">
              <a:spcBef>
                <a:spcPts val="50"/>
              </a:spcBef>
              <a:spcAft>
                <a:spcPts val="50"/>
              </a:spcAft>
              <a:defRPr/>
            </a:pPr>
            <a:r>
              <a:rPr lang="fr-CA" sz="1050" b="0" dirty="0" smtClean="0"/>
              <a:t>   &lt;/</a:t>
            </a:r>
            <a:r>
              <a:rPr lang="fr-CA" sz="1050" b="0" dirty="0" err="1" smtClean="0"/>
              <a:t>portType</a:t>
            </a:r>
            <a:r>
              <a:rPr lang="fr-CA" sz="1050" b="0" dirty="0" smtClean="0"/>
              <a:t>&gt;</a:t>
            </a:r>
          </a:p>
          <a:p>
            <a:pPr defTabSz="180000">
              <a:spcBef>
                <a:spcPts val="50"/>
              </a:spcBef>
              <a:spcAft>
                <a:spcPts val="50"/>
              </a:spcAft>
              <a:defRPr/>
            </a:pPr>
            <a:endParaRPr lang="fr-CA" sz="900" dirty="0" smtClean="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579</a:t>
            </a:fld>
            <a:endParaRPr lang="fr-CA"/>
          </a:p>
        </p:txBody>
      </p:sp>
    </p:spTree>
    <p:extLst>
      <p:ext uri="{BB962C8B-B14F-4D97-AF65-F5344CB8AC3E}">
        <p14:creationId xmlns:p14="http://schemas.microsoft.com/office/powerpoint/2010/main" val="205036670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sz="2800" dirty="0" smtClean="0"/>
              <a:t>Cas d’utilisation – exemple de guichet automatique bancaire (</a:t>
            </a:r>
            <a:r>
              <a:rPr lang="fr-CA" sz="2800" dirty="0" err="1" smtClean="0"/>
              <a:t>atm</a:t>
            </a:r>
            <a:r>
              <a:rPr lang="fr-CA" sz="2800" dirty="0" smtClean="0"/>
              <a:t>)</a:t>
            </a:r>
            <a:endParaRPr lang="fr-CA" sz="2800" dirty="0"/>
          </a:p>
        </p:txBody>
      </p:sp>
      <p:sp>
        <p:nvSpPr>
          <p:cNvPr id="18435" name="Content Placeholder 2"/>
          <p:cNvSpPr>
            <a:spLocks noGrp="1"/>
          </p:cNvSpPr>
          <p:nvPr>
            <p:ph idx="1"/>
          </p:nvPr>
        </p:nvSpPr>
        <p:spPr/>
        <p:txBody>
          <a:bodyPr/>
          <a:lstStyle/>
          <a:p>
            <a:r>
              <a:rPr lang="fr-CA" altLang="fr-FR" smtClean="0"/>
              <a:t>Acteurs: </a:t>
            </a:r>
          </a:p>
          <a:p>
            <a:pPr lvl="1"/>
            <a:r>
              <a:rPr lang="fr-CA" altLang="fr-FR" smtClean="0"/>
              <a:t>Client de l’ATM</a:t>
            </a:r>
          </a:p>
          <a:p>
            <a:pPr lvl="1"/>
            <a:r>
              <a:rPr lang="fr-CA" altLang="fr-FR" smtClean="0"/>
              <a:t>Opérateur de l’ATM</a:t>
            </a:r>
          </a:p>
          <a:p>
            <a:r>
              <a:rPr lang="fr-CA" altLang="fr-FR" smtClean="0"/>
              <a:t>Cas d’utilisation: </a:t>
            </a:r>
          </a:p>
          <a:p>
            <a:pPr lvl="1"/>
            <a:r>
              <a:rPr lang="fr-CA" altLang="fr-FR" smtClean="0"/>
              <a:t>Le client peut:</a:t>
            </a:r>
          </a:p>
          <a:p>
            <a:pPr lvl="2"/>
            <a:r>
              <a:rPr lang="fr-CA" altLang="fr-FR" smtClean="0"/>
              <a:t>Retirer des fonds d’un compte chèque ou épargne</a:t>
            </a:r>
          </a:p>
          <a:p>
            <a:pPr lvl="2"/>
            <a:r>
              <a:rPr lang="fr-CA" altLang="fr-FR" smtClean="0"/>
              <a:t>Voir la balance du compte</a:t>
            </a:r>
          </a:p>
          <a:p>
            <a:pPr lvl="2"/>
            <a:r>
              <a:rPr lang="fr-CA" altLang="fr-FR" smtClean="0"/>
              <a:t>Transférer des fonds d’un compte à un autre</a:t>
            </a:r>
          </a:p>
          <a:p>
            <a:pPr lvl="1"/>
            <a:r>
              <a:rPr lang="fr-CA" altLang="fr-FR" smtClean="0"/>
              <a:t>L’opérateur de l’ATM peut:</a:t>
            </a:r>
          </a:p>
          <a:p>
            <a:pPr lvl="2"/>
            <a:r>
              <a:rPr lang="fr-CA" altLang="fr-FR" smtClean="0"/>
              <a:t>Éteindre la machine ATM </a:t>
            </a:r>
          </a:p>
          <a:p>
            <a:pPr lvl="2"/>
            <a:r>
              <a:rPr lang="fr-CA" altLang="fr-FR" smtClean="0"/>
              <a:t>Remplir le distributeur de monnaie de la machine</a:t>
            </a:r>
          </a:p>
          <a:p>
            <a:pPr lvl="2"/>
            <a:r>
              <a:rPr lang="fr-CA" altLang="fr-FR" smtClean="0"/>
              <a:t>Démarrer la machine ATM</a:t>
            </a:r>
          </a:p>
        </p:txBody>
      </p:sp>
      <p:sp>
        <p:nvSpPr>
          <p:cNvPr id="18436" name="Slide Number Placeholder 2"/>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B22BE6F-6911-4D4B-8A19-3E1B665F6DEE}" type="slidenum">
              <a:rPr lang="fr-CA" altLang="fr-FR" sz="1200" b="0" smtClean="0">
                <a:solidFill>
                  <a:srgbClr val="898989"/>
                </a:solidFill>
                <a:latin typeface="Times New Roman" pitchFamily="18" charset="0"/>
              </a:rPr>
              <a:pPr>
                <a:spcBef>
                  <a:spcPct val="0"/>
                </a:spcBef>
                <a:spcAft>
                  <a:spcPct val="0"/>
                </a:spcAft>
                <a:buFontTx/>
                <a:buNone/>
              </a:pPr>
              <a:t>58</a:t>
            </a:fld>
            <a:endParaRPr lang="fr-CA" altLang="fr-FR" sz="1200" b="0" smtClean="0">
              <a:solidFill>
                <a:srgbClr val="898989"/>
              </a:solidFill>
              <a:latin typeface="Times New Roman" pitchFamily="18" charset="0"/>
            </a:endParaRPr>
          </a:p>
        </p:txBody>
      </p:sp>
      <p:sp>
        <p:nvSpPr>
          <p:cNvPr id="18437" name="Footer Placeholder 3"/>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438184260"/>
      </p:ext>
    </p:extLst>
  </p:cSld>
  <p:clrMapOvr>
    <a:masterClrMapping/>
  </p:clrMapOvr>
  <p:timing>
    <p:tnLst>
      <p:par>
        <p:cTn id="1" dur="indefinite" restart="never" nodeType="tmRoot"/>
      </p:par>
    </p:tn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t>&lt;</a:t>
            </a:r>
            <a:r>
              <a:rPr lang="fr-CA" sz="1050" dirty="0" err="1" smtClean="0"/>
              <a:t>definitions</a:t>
            </a:r>
            <a:r>
              <a:rPr lang="fr-CA" sz="1050" dirty="0" smtClean="0"/>
              <a:t> </a:t>
            </a:r>
            <a:r>
              <a:rPr lang="fr-CA" sz="1050" dirty="0" err="1" smtClean="0"/>
              <a:t>name</a:t>
            </a:r>
            <a:r>
              <a:rPr lang="fr-CA" sz="1050" dirty="0" smtClean="0"/>
              <a:t>="</a:t>
            </a:r>
            <a:r>
              <a:rPr lang="fr-CA" sz="1050" dirty="0" err="1" smtClean="0"/>
              <a:t>HelloService</a:t>
            </a:r>
            <a:r>
              <a:rPr lang="fr-CA" sz="1050" dirty="0" smtClean="0"/>
              <a:t>"</a:t>
            </a:r>
          </a:p>
          <a:p>
            <a:pPr defTabSz="180000">
              <a:spcBef>
                <a:spcPts val="50"/>
              </a:spcBef>
              <a:spcAft>
                <a:spcPts val="50"/>
              </a:spcAft>
              <a:defRPr/>
            </a:pPr>
            <a:r>
              <a:rPr lang="fr-CA" sz="1050" b="0" dirty="0" smtClean="0">
                <a:solidFill>
                  <a:schemeClr val="tx2"/>
                </a:solidFill>
              </a:rPr>
              <a:t>   </a:t>
            </a:r>
            <a:r>
              <a:rPr lang="fr-CA" sz="1050" dirty="0" err="1" smtClean="0">
                <a:solidFill>
                  <a:schemeClr val="tx2"/>
                </a:solidFill>
              </a:rPr>
              <a:t>targetNamespace</a:t>
            </a:r>
            <a:r>
              <a:rPr lang="fr-CA" sz="1050" dirty="0" smtClean="0">
                <a:solidFill>
                  <a:schemeClr val="tx2"/>
                </a:solidFill>
              </a:rPr>
              <a:t>="http://www.examples.com/wsdl/HelloService.wsdl</a:t>
            </a:r>
            <a:r>
              <a:rPr lang="fr-CA" sz="1050" b="0" dirty="0" smtClean="0">
                <a:solidFill>
                  <a:schemeClr val="tx2"/>
                </a:solidFill>
              </a:rPr>
              <a:t>"</a:t>
            </a:r>
          </a:p>
          <a:p>
            <a:pPr defTabSz="180000">
              <a:spcBef>
                <a:spcPts val="50"/>
              </a:spcBef>
              <a:spcAft>
                <a:spcPts val="50"/>
              </a:spcAft>
              <a:defRPr/>
            </a:pPr>
            <a:r>
              <a:rPr lang="fr-CA" sz="1050" b="0" dirty="0" smtClean="0"/>
              <a:t>   </a:t>
            </a:r>
            <a:r>
              <a:rPr lang="fr-CA" sz="1050" b="0" dirty="0" err="1" smtClean="0"/>
              <a:t>xmlns</a:t>
            </a:r>
            <a:r>
              <a:rPr lang="fr-CA" sz="1050" b="0" dirty="0" smtClean="0"/>
              <a:t>="http://schemas.xmlsoap.org/</a:t>
            </a:r>
            <a:r>
              <a:rPr lang="fr-CA" sz="1050" b="0" dirty="0" err="1" smtClean="0"/>
              <a:t>wsdl</a:t>
            </a:r>
            <a:r>
              <a:rPr lang="fr-CA" sz="1050" b="0" dirty="0" smtClean="0"/>
              <a:t>/"</a:t>
            </a:r>
          </a:p>
          <a:p>
            <a:pPr defTabSz="180000">
              <a:spcBef>
                <a:spcPts val="50"/>
              </a:spcBef>
              <a:spcAft>
                <a:spcPts val="50"/>
              </a:spcAft>
              <a:defRPr/>
            </a:pPr>
            <a:r>
              <a:rPr lang="fr-CA" sz="1050" b="0" dirty="0" smtClean="0"/>
              <a:t>   </a:t>
            </a:r>
            <a:r>
              <a:rPr lang="fr-CA" sz="1050" b="0" dirty="0" err="1" smtClean="0"/>
              <a:t>xmlns:soap</a:t>
            </a:r>
            <a:r>
              <a:rPr lang="fr-CA" sz="1050" b="0" dirty="0" smtClean="0"/>
              <a:t>="http://schemas.xmlsoap.org/</a:t>
            </a:r>
            <a:r>
              <a:rPr lang="fr-CA" sz="1050" b="0" dirty="0" err="1" smtClean="0"/>
              <a:t>wsdl</a:t>
            </a:r>
            <a:r>
              <a:rPr lang="fr-CA" sz="1050" b="0" dirty="0" smtClean="0"/>
              <a:t>/soap/"</a:t>
            </a:r>
          </a:p>
          <a:p>
            <a:pPr defTabSz="180000">
              <a:spcBef>
                <a:spcPts val="50"/>
              </a:spcBef>
              <a:spcAft>
                <a:spcPts val="50"/>
              </a:spcAft>
              <a:defRPr/>
            </a:pPr>
            <a:r>
              <a:rPr lang="fr-CA" sz="1050" b="0" dirty="0" smtClean="0"/>
              <a:t>   </a:t>
            </a:r>
            <a:r>
              <a:rPr lang="fr-CA" sz="1050" b="0" dirty="0" err="1" smtClean="0"/>
              <a:t>xmlns:tns</a:t>
            </a:r>
            <a:r>
              <a:rPr lang="fr-CA" sz="1050" b="0" dirty="0" smtClean="0"/>
              <a:t>="http://www.examples.com/wsdl/HelloService.wsdl"</a:t>
            </a:r>
          </a:p>
          <a:p>
            <a:pPr defTabSz="180000">
              <a:spcBef>
                <a:spcPts val="50"/>
              </a:spcBef>
              <a:spcAft>
                <a:spcPts val="50"/>
              </a:spcAft>
              <a:defRPr/>
            </a:pPr>
            <a:r>
              <a:rPr lang="fr-CA" sz="1050" b="0" dirty="0" smtClean="0"/>
              <a:t>   </a:t>
            </a:r>
            <a:r>
              <a:rPr lang="fr-CA" sz="1050" b="0" dirty="0" err="1" smtClean="0"/>
              <a:t>xmlns:xsd</a:t>
            </a:r>
            <a:r>
              <a:rPr lang="fr-CA" sz="1050" b="0" dirty="0" smtClean="0"/>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SayHelloRequest</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firstName</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SayHelloResponse</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greeting</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b="0" dirty="0" smtClean="0"/>
              <a:t>   &lt;</a:t>
            </a:r>
            <a:r>
              <a:rPr lang="fr-CA" sz="1050" b="0" dirty="0" err="1" smtClean="0"/>
              <a:t>portType</a:t>
            </a:r>
            <a:r>
              <a:rPr lang="fr-CA" sz="1050" b="0" dirty="0" smtClean="0"/>
              <a:t> </a:t>
            </a:r>
            <a:r>
              <a:rPr lang="fr-CA" sz="1050" b="0" dirty="0" err="1" smtClean="0"/>
              <a:t>name</a:t>
            </a:r>
            <a:r>
              <a:rPr lang="fr-CA" sz="1050" b="0" dirty="0" smtClean="0"/>
              <a:t>="</a:t>
            </a:r>
            <a:r>
              <a:rPr lang="fr-CA" sz="1050" b="0" dirty="0" err="1" smtClean="0"/>
              <a:t>Hello_PortType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 </a:t>
            </a:r>
            <a:r>
              <a:rPr lang="fr-CA" sz="1050" b="0" dirty="0" err="1" smtClean="0"/>
              <a:t>name</a:t>
            </a:r>
            <a:r>
              <a:rPr lang="fr-CA" sz="1050" b="0" dirty="0" smtClean="0"/>
              <a:t>="</a:t>
            </a:r>
            <a:r>
              <a:rPr lang="fr-CA" sz="1050" b="0" dirty="0" err="1" smtClean="0"/>
              <a:t>sayHello</a:t>
            </a:r>
            <a:r>
              <a:rPr lang="fr-CA" sz="1050" b="0" dirty="0" smtClean="0"/>
              <a:t>"&gt;</a:t>
            </a:r>
          </a:p>
          <a:p>
            <a:pPr defTabSz="180000">
              <a:spcBef>
                <a:spcPts val="50"/>
              </a:spcBef>
              <a:spcAft>
                <a:spcPts val="50"/>
              </a:spcAft>
              <a:defRPr/>
            </a:pPr>
            <a:r>
              <a:rPr lang="fr-CA" sz="1050" b="0" dirty="0" smtClean="0"/>
              <a:t>         &lt;input message="</a:t>
            </a:r>
            <a:r>
              <a:rPr lang="fr-CA" sz="1050" b="0" dirty="0" err="1" smtClean="0"/>
              <a:t>tns:SayHelloRequest</a:t>
            </a:r>
            <a:r>
              <a:rPr lang="fr-CA" sz="1050" b="0" dirty="0" smtClean="0"/>
              <a:t>"/&gt;</a:t>
            </a:r>
          </a:p>
          <a:p>
            <a:pPr defTabSz="180000">
              <a:spcBef>
                <a:spcPts val="50"/>
              </a:spcBef>
              <a:spcAft>
                <a:spcPts val="50"/>
              </a:spcAft>
              <a:defRPr/>
            </a:pPr>
            <a:r>
              <a:rPr lang="fr-CA" sz="1050" b="0" dirty="0" smtClean="0"/>
              <a:t>         &lt;output message="</a:t>
            </a:r>
            <a:r>
              <a:rPr lang="fr-CA" sz="1050" b="0" dirty="0" err="1" smtClean="0"/>
              <a:t>tns:SayHelloResponse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&gt;</a:t>
            </a:r>
          </a:p>
          <a:p>
            <a:pPr defTabSz="180000">
              <a:spcBef>
                <a:spcPts val="50"/>
              </a:spcBef>
              <a:spcAft>
                <a:spcPts val="50"/>
              </a:spcAft>
              <a:defRPr/>
            </a:pPr>
            <a:r>
              <a:rPr lang="fr-CA" sz="1050" b="0" dirty="0" smtClean="0"/>
              <a:t>   &lt;/</a:t>
            </a:r>
            <a:r>
              <a:rPr lang="fr-CA" sz="1050" b="0" dirty="0" err="1" smtClean="0"/>
              <a:t>portType</a:t>
            </a:r>
            <a:r>
              <a:rPr lang="fr-CA" sz="1050" b="0" dirty="0" smtClean="0"/>
              <a:t>&gt;</a:t>
            </a:r>
          </a:p>
          <a:p>
            <a:pPr defTabSz="180000">
              <a:spcBef>
                <a:spcPts val="50"/>
              </a:spcBef>
              <a:spcAft>
                <a:spcPts val="50"/>
              </a:spcAft>
              <a:defRPr/>
            </a:pPr>
            <a:endParaRPr lang="fr-CA" sz="900" dirty="0" smtClean="0"/>
          </a:p>
        </p:txBody>
      </p:sp>
      <p:sp>
        <p:nvSpPr>
          <p:cNvPr id="7" name="Left Brace 6"/>
          <p:cNvSpPr/>
          <p:nvPr/>
        </p:nvSpPr>
        <p:spPr>
          <a:xfrm flipH="1">
            <a:off x="5256213" y="1881188"/>
            <a:ext cx="252412" cy="360362"/>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28679" name="TextBox 7"/>
          <p:cNvSpPr txBox="1">
            <a:spLocks noChangeArrowheads="1"/>
          </p:cNvSpPr>
          <p:nvPr/>
        </p:nvSpPr>
        <p:spPr bwMode="auto">
          <a:xfrm>
            <a:off x="5580063" y="1768475"/>
            <a:ext cx="2592387" cy="584200"/>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URL where the .WSDL file can be obtained</a:t>
            </a:r>
            <a:endParaRPr lang="fr-CA" altLang="fr-FR" sz="1600" i="1"/>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580</a:t>
            </a:fld>
            <a:endParaRPr lang="fr-CA"/>
          </a:p>
        </p:txBody>
      </p:sp>
    </p:spTree>
    <p:extLst>
      <p:ext uri="{BB962C8B-B14F-4D97-AF65-F5344CB8AC3E}">
        <p14:creationId xmlns:p14="http://schemas.microsoft.com/office/powerpoint/2010/main" val="3359932841"/>
      </p:ext>
    </p:extLst>
  </p:cSld>
  <p:clrMapOvr>
    <a:masterClrMapping/>
  </p:clrMapOvr>
  <p:timing>
    <p:tnLst>
      <p:par>
        <p:cTn id="1" dur="indefinite" restart="never" nodeType="tmRoot"/>
      </p:par>
    </p:tnLst>
  </p:timing>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t>&lt;</a:t>
            </a:r>
            <a:r>
              <a:rPr lang="fr-CA" sz="1050" dirty="0" err="1" smtClean="0"/>
              <a:t>definitions</a:t>
            </a:r>
            <a:r>
              <a:rPr lang="fr-CA" sz="1050" dirty="0" smtClean="0"/>
              <a:t> </a:t>
            </a:r>
            <a:r>
              <a:rPr lang="fr-CA" sz="1050" dirty="0" err="1" smtClean="0"/>
              <a:t>name</a:t>
            </a:r>
            <a:r>
              <a:rPr lang="fr-CA" sz="1050" dirty="0" smtClean="0"/>
              <a:t>="</a:t>
            </a:r>
            <a:r>
              <a:rPr lang="fr-CA" sz="1050" dirty="0" err="1" smtClean="0"/>
              <a:t>HelloService</a:t>
            </a:r>
            <a:r>
              <a:rPr lang="fr-CA" sz="1050" dirty="0" smtClean="0"/>
              <a:t>"</a:t>
            </a:r>
          </a:p>
          <a:p>
            <a:pPr defTabSz="180000">
              <a:spcBef>
                <a:spcPts val="50"/>
              </a:spcBef>
              <a:spcAft>
                <a:spcPts val="50"/>
              </a:spcAft>
              <a:defRPr/>
            </a:pPr>
            <a:r>
              <a:rPr lang="fr-CA" sz="1050" dirty="0" smtClean="0"/>
              <a:t>   </a:t>
            </a:r>
            <a:r>
              <a:rPr lang="fr-CA" sz="1050" dirty="0" err="1" smtClean="0"/>
              <a:t>targetNamespace</a:t>
            </a:r>
            <a:r>
              <a:rPr lang="fr-CA" sz="1050" dirty="0" smtClean="0"/>
              <a:t>="http://www.examples.com/wsdl/HelloService.wsdl"</a:t>
            </a:r>
          </a:p>
          <a:p>
            <a:pPr defTabSz="180000">
              <a:spcBef>
                <a:spcPts val="50"/>
              </a:spcBef>
              <a:spcAft>
                <a:spcPts val="50"/>
              </a:spcAft>
              <a:defRPr/>
            </a:pPr>
            <a:r>
              <a:rPr lang="fr-CA" sz="1050" dirty="0" smtClean="0">
                <a:solidFill>
                  <a:schemeClr val="tx2"/>
                </a:solidFill>
              </a:rPr>
              <a:t>   </a:t>
            </a:r>
            <a:r>
              <a:rPr lang="fr-CA" sz="1050" dirty="0" err="1" smtClean="0">
                <a:solidFill>
                  <a:schemeClr val="tx2"/>
                </a:solidFill>
              </a:rPr>
              <a:t>xmlns</a:t>
            </a:r>
            <a:r>
              <a:rPr lang="fr-CA" sz="1050" dirty="0" smtClean="0">
                <a:solidFill>
                  <a:schemeClr val="tx2"/>
                </a:solidFill>
              </a:rPr>
              <a:t>="http://schemas.xmlsoap.org/</a:t>
            </a:r>
            <a:r>
              <a:rPr lang="fr-CA" sz="1050" dirty="0" err="1" smtClean="0">
                <a:solidFill>
                  <a:schemeClr val="tx2"/>
                </a:solidFill>
              </a:rPr>
              <a:t>wsdl</a:t>
            </a:r>
            <a:r>
              <a:rPr lang="fr-CA" sz="1050" dirty="0" smtClean="0">
                <a:solidFill>
                  <a:schemeClr val="tx2"/>
                </a:solidFill>
              </a:rPr>
              <a:t>/"</a:t>
            </a:r>
          </a:p>
          <a:p>
            <a:pPr defTabSz="180000">
              <a:spcBef>
                <a:spcPts val="50"/>
              </a:spcBef>
              <a:spcAft>
                <a:spcPts val="50"/>
              </a:spcAft>
              <a:defRPr/>
            </a:pPr>
            <a:r>
              <a:rPr lang="fr-CA" sz="1050" dirty="0" smtClean="0">
                <a:solidFill>
                  <a:schemeClr val="tx2"/>
                </a:solidFill>
              </a:rPr>
              <a:t>   </a:t>
            </a:r>
            <a:r>
              <a:rPr lang="fr-CA" sz="1050" dirty="0" err="1" smtClean="0">
                <a:solidFill>
                  <a:schemeClr val="tx2"/>
                </a:solidFill>
              </a:rPr>
              <a:t>xmlns:soap</a:t>
            </a:r>
            <a:r>
              <a:rPr lang="fr-CA" sz="1050" dirty="0" smtClean="0">
                <a:solidFill>
                  <a:schemeClr val="tx2"/>
                </a:solidFill>
              </a:rPr>
              <a:t>="http://schemas.xmlsoap.org/</a:t>
            </a:r>
            <a:r>
              <a:rPr lang="fr-CA" sz="1050" dirty="0" err="1" smtClean="0">
                <a:solidFill>
                  <a:schemeClr val="tx2"/>
                </a:solidFill>
              </a:rPr>
              <a:t>wsdl</a:t>
            </a:r>
            <a:r>
              <a:rPr lang="fr-CA" sz="1050" dirty="0" smtClean="0">
                <a:solidFill>
                  <a:schemeClr val="tx2"/>
                </a:solidFill>
              </a:rPr>
              <a:t>/soap/"</a:t>
            </a:r>
          </a:p>
          <a:p>
            <a:pPr defTabSz="180000">
              <a:spcBef>
                <a:spcPts val="50"/>
              </a:spcBef>
              <a:spcAft>
                <a:spcPts val="50"/>
              </a:spcAft>
              <a:defRPr/>
            </a:pPr>
            <a:r>
              <a:rPr lang="fr-CA" sz="1050" dirty="0" smtClean="0">
                <a:solidFill>
                  <a:schemeClr val="tx2"/>
                </a:solidFill>
              </a:rPr>
              <a:t>   </a:t>
            </a:r>
            <a:r>
              <a:rPr lang="fr-CA" sz="1050" dirty="0" err="1" smtClean="0">
                <a:solidFill>
                  <a:schemeClr val="tx2"/>
                </a:solidFill>
              </a:rPr>
              <a:t>xmlns:tns</a:t>
            </a:r>
            <a:r>
              <a:rPr lang="fr-CA" sz="1050" dirty="0" smtClean="0">
                <a:solidFill>
                  <a:schemeClr val="tx2"/>
                </a:solidFill>
              </a:rPr>
              <a:t>="http://www.examples.com/wsdl/HelloService.wsdl"</a:t>
            </a:r>
          </a:p>
          <a:p>
            <a:pPr defTabSz="180000">
              <a:spcBef>
                <a:spcPts val="50"/>
              </a:spcBef>
              <a:spcAft>
                <a:spcPts val="50"/>
              </a:spcAft>
              <a:defRPr/>
            </a:pPr>
            <a:r>
              <a:rPr lang="fr-CA" sz="1050" dirty="0" smtClean="0">
                <a:solidFill>
                  <a:schemeClr val="tx2"/>
                </a:solidFill>
              </a:rPr>
              <a:t>   </a:t>
            </a:r>
            <a:r>
              <a:rPr lang="fr-CA" sz="1050" dirty="0" err="1" smtClean="0">
                <a:solidFill>
                  <a:schemeClr val="tx2"/>
                </a:solidFill>
              </a:rPr>
              <a:t>xmlns:xsd</a:t>
            </a:r>
            <a:r>
              <a:rPr lang="fr-CA" sz="1050" dirty="0" smtClean="0">
                <a:solidFill>
                  <a:schemeClr val="tx2"/>
                </a:solidFill>
              </a:rPr>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SayHelloRequest</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firstName</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r>
              <a:rPr lang="fr-CA" sz="1050" b="0" dirty="0" smtClean="0"/>
              <a:t>   &lt;message </a:t>
            </a:r>
            <a:r>
              <a:rPr lang="fr-CA" sz="1050" b="0" dirty="0" err="1" smtClean="0"/>
              <a:t>name</a:t>
            </a:r>
            <a:r>
              <a:rPr lang="fr-CA" sz="1050" b="0" dirty="0" smtClean="0"/>
              <a:t>="</a:t>
            </a:r>
            <a:r>
              <a:rPr lang="fr-CA" sz="1050" b="0" dirty="0" err="1" smtClean="0"/>
              <a:t>SayHelloResponse</a:t>
            </a:r>
            <a:r>
              <a:rPr lang="fr-CA" sz="1050" b="0" dirty="0" smtClean="0"/>
              <a:t>"&gt;</a:t>
            </a:r>
          </a:p>
          <a:p>
            <a:pPr defTabSz="180000">
              <a:spcBef>
                <a:spcPts val="50"/>
              </a:spcBef>
              <a:spcAft>
                <a:spcPts val="50"/>
              </a:spcAft>
              <a:defRPr/>
            </a:pPr>
            <a:r>
              <a:rPr lang="fr-CA" sz="1050" b="0" dirty="0" smtClean="0"/>
              <a:t>      &lt;part </a:t>
            </a:r>
            <a:r>
              <a:rPr lang="fr-CA" sz="1050" b="0" dirty="0" err="1" smtClean="0"/>
              <a:t>name</a:t>
            </a:r>
            <a:r>
              <a:rPr lang="fr-CA" sz="1050" b="0" dirty="0" smtClean="0"/>
              <a:t>="</a:t>
            </a:r>
            <a:r>
              <a:rPr lang="fr-CA" sz="1050" b="0" dirty="0" err="1" smtClean="0"/>
              <a:t>greeting</a:t>
            </a:r>
            <a:r>
              <a:rPr lang="fr-CA" sz="1050" b="0" dirty="0" smtClean="0"/>
              <a:t>" type="</a:t>
            </a:r>
            <a:r>
              <a:rPr lang="fr-CA" sz="1050" b="0" dirty="0" err="1" smtClean="0"/>
              <a:t>xsd:string</a:t>
            </a:r>
            <a:r>
              <a:rPr lang="fr-CA" sz="1050" b="0" dirty="0" smtClean="0"/>
              <a:t>"/&gt;</a:t>
            </a:r>
          </a:p>
          <a:p>
            <a:pPr defTabSz="180000">
              <a:spcBef>
                <a:spcPts val="50"/>
              </a:spcBef>
              <a:spcAft>
                <a:spcPts val="50"/>
              </a:spcAft>
              <a:defRPr/>
            </a:pPr>
            <a:r>
              <a:rPr lang="fr-CA" sz="1050" b="0" dirty="0" smtClean="0"/>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b="0" dirty="0" smtClean="0"/>
              <a:t>   &lt;</a:t>
            </a:r>
            <a:r>
              <a:rPr lang="fr-CA" sz="1050" b="0" dirty="0" err="1" smtClean="0"/>
              <a:t>portType</a:t>
            </a:r>
            <a:r>
              <a:rPr lang="fr-CA" sz="1050" b="0" dirty="0" smtClean="0"/>
              <a:t> </a:t>
            </a:r>
            <a:r>
              <a:rPr lang="fr-CA" sz="1050" b="0" dirty="0" err="1" smtClean="0"/>
              <a:t>name</a:t>
            </a:r>
            <a:r>
              <a:rPr lang="fr-CA" sz="1050" b="0" dirty="0" smtClean="0"/>
              <a:t>="</a:t>
            </a:r>
            <a:r>
              <a:rPr lang="fr-CA" sz="1050" b="0" dirty="0" err="1" smtClean="0"/>
              <a:t>Hello_PortType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 </a:t>
            </a:r>
            <a:r>
              <a:rPr lang="fr-CA" sz="1050" b="0" dirty="0" err="1" smtClean="0"/>
              <a:t>name</a:t>
            </a:r>
            <a:r>
              <a:rPr lang="fr-CA" sz="1050" b="0" dirty="0" smtClean="0"/>
              <a:t>="</a:t>
            </a:r>
            <a:r>
              <a:rPr lang="fr-CA" sz="1050" b="0" dirty="0" err="1" smtClean="0"/>
              <a:t>sayHello</a:t>
            </a:r>
            <a:r>
              <a:rPr lang="fr-CA" sz="1050" b="0" dirty="0" smtClean="0"/>
              <a:t>"&gt;</a:t>
            </a:r>
          </a:p>
          <a:p>
            <a:pPr defTabSz="180000">
              <a:spcBef>
                <a:spcPts val="50"/>
              </a:spcBef>
              <a:spcAft>
                <a:spcPts val="50"/>
              </a:spcAft>
              <a:defRPr/>
            </a:pPr>
            <a:r>
              <a:rPr lang="fr-CA" sz="1050" b="0" dirty="0" smtClean="0"/>
              <a:t>         &lt;input message="</a:t>
            </a:r>
            <a:r>
              <a:rPr lang="fr-CA" sz="1050" b="0" dirty="0" err="1" smtClean="0"/>
              <a:t>tns:SayHelloRequest</a:t>
            </a:r>
            <a:r>
              <a:rPr lang="fr-CA" sz="1050" b="0" dirty="0" smtClean="0"/>
              <a:t>"/&gt;</a:t>
            </a:r>
          </a:p>
          <a:p>
            <a:pPr defTabSz="180000">
              <a:spcBef>
                <a:spcPts val="50"/>
              </a:spcBef>
              <a:spcAft>
                <a:spcPts val="50"/>
              </a:spcAft>
              <a:defRPr/>
            </a:pPr>
            <a:r>
              <a:rPr lang="fr-CA" sz="1050" b="0" dirty="0" smtClean="0"/>
              <a:t>         &lt;output message="</a:t>
            </a:r>
            <a:r>
              <a:rPr lang="fr-CA" sz="1050" b="0" dirty="0" err="1" smtClean="0"/>
              <a:t>tns:SayHelloResponse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&gt;</a:t>
            </a:r>
          </a:p>
          <a:p>
            <a:pPr defTabSz="180000">
              <a:spcBef>
                <a:spcPts val="50"/>
              </a:spcBef>
              <a:spcAft>
                <a:spcPts val="50"/>
              </a:spcAft>
              <a:defRPr/>
            </a:pPr>
            <a:r>
              <a:rPr lang="fr-CA" sz="1050" b="0" dirty="0" smtClean="0"/>
              <a:t>   &lt;/</a:t>
            </a:r>
            <a:r>
              <a:rPr lang="fr-CA" sz="1050" b="0" dirty="0" err="1" smtClean="0"/>
              <a:t>portType</a:t>
            </a:r>
            <a:r>
              <a:rPr lang="fr-CA" sz="1050" b="0" dirty="0" smtClean="0"/>
              <a:t>&gt;</a:t>
            </a:r>
          </a:p>
          <a:p>
            <a:pPr defTabSz="180000">
              <a:spcBef>
                <a:spcPts val="50"/>
              </a:spcBef>
              <a:spcAft>
                <a:spcPts val="50"/>
              </a:spcAft>
              <a:defRPr/>
            </a:pPr>
            <a:endParaRPr lang="fr-CA" sz="900" dirty="0" smtClean="0"/>
          </a:p>
        </p:txBody>
      </p:sp>
      <p:sp>
        <p:nvSpPr>
          <p:cNvPr id="7" name="Left Brace 6"/>
          <p:cNvSpPr/>
          <p:nvPr/>
        </p:nvSpPr>
        <p:spPr>
          <a:xfrm flipH="1">
            <a:off x="4643438" y="2179638"/>
            <a:ext cx="504825" cy="863600"/>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29703" name="TextBox 7"/>
          <p:cNvSpPr txBox="1">
            <a:spLocks noChangeArrowheads="1"/>
          </p:cNvSpPr>
          <p:nvPr/>
        </p:nvSpPr>
        <p:spPr bwMode="auto">
          <a:xfrm>
            <a:off x="5292725" y="2319338"/>
            <a:ext cx="2592388" cy="83026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600" i="1"/>
              <a:t>Reference to the WSDL and SOAP schemas</a:t>
            </a:r>
          </a:p>
          <a:p>
            <a:pPr algn="ctr" eaLnBrk="1" hangingPunct="1">
              <a:spcBef>
                <a:spcPct val="0"/>
              </a:spcBef>
              <a:spcAft>
                <a:spcPct val="0"/>
              </a:spcAft>
              <a:buFontTx/>
              <a:buNone/>
            </a:pPr>
            <a:r>
              <a:rPr lang="en-CA" altLang="fr-FR" sz="1600" i="1"/>
              <a:t>(standard XML stuff…)</a:t>
            </a:r>
            <a:endParaRPr lang="fr-CA" altLang="fr-FR" sz="1600" i="1"/>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581</a:t>
            </a:fld>
            <a:endParaRPr lang="fr-CA"/>
          </a:p>
        </p:txBody>
      </p:sp>
    </p:spTree>
    <p:extLst>
      <p:ext uri="{BB962C8B-B14F-4D97-AF65-F5344CB8AC3E}">
        <p14:creationId xmlns:p14="http://schemas.microsoft.com/office/powerpoint/2010/main" val="1947676836"/>
      </p:ext>
    </p:extLst>
  </p:cSld>
  <p:clrMapOvr>
    <a:masterClrMapping/>
  </p:clrMapOvr>
  <p:timing>
    <p:tnLst>
      <p:par>
        <p:cTn id="1" dur="indefinite" restart="never" nodeType="tmRoot"/>
      </p:par>
    </p:tnLst>
  </p:timing>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t>&lt;</a:t>
            </a:r>
            <a:r>
              <a:rPr lang="fr-CA" sz="1050" dirty="0" err="1" smtClean="0"/>
              <a:t>definitions</a:t>
            </a:r>
            <a:r>
              <a:rPr lang="fr-CA" sz="1050" dirty="0" smtClean="0"/>
              <a:t> </a:t>
            </a:r>
            <a:r>
              <a:rPr lang="fr-CA" sz="1050" dirty="0" err="1" smtClean="0"/>
              <a:t>name</a:t>
            </a:r>
            <a:r>
              <a:rPr lang="fr-CA" sz="1050" dirty="0" smtClean="0"/>
              <a:t>="</a:t>
            </a:r>
            <a:r>
              <a:rPr lang="fr-CA" sz="1050" dirty="0" err="1" smtClean="0"/>
              <a:t>HelloService</a:t>
            </a:r>
            <a:r>
              <a:rPr lang="fr-CA" sz="1050" dirty="0" smtClean="0"/>
              <a:t>"</a:t>
            </a:r>
          </a:p>
          <a:p>
            <a:pPr defTabSz="180000">
              <a:spcBef>
                <a:spcPts val="50"/>
              </a:spcBef>
              <a:spcAft>
                <a:spcPts val="50"/>
              </a:spcAft>
              <a:defRPr/>
            </a:pPr>
            <a:r>
              <a:rPr lang="fr-CA" sz="1050" dirty="0" smtClean="0"/>
              <a:t>   </a:t>
            </a:r>
            <a:r>
              <a:rPr lang="fr-CA" sz="1050" dirty="0" err="1" smtClean="0"/>
              <a:t>targetNamespace</a:t>
            </a:r>
            <a:r>
              <a:rPr lang="fr-CA" sz="1050" dirty="0" smtClean="0"/>
              <a:t>="http://www.examples.com/wsdl/HelloService.wsdl"</a:t>
            </a:r>
          </a:p>
          <a:p>
            <a:pPr defTabSz="180000">
              <a:spcBef>
                <a:spcPts val="50"/>
              </a:spcBef>
              <a:spcAft>
                <a:spcPts val="50"/>
              </a:spcAft>
              <a:defRPr/>
            </a:pPr>
            <a:r>
              <a:rPr lang="fr-CA" sz="1050" dirty="0" smtClean="0"/>
              <a:t>   </a:t>
            </a:r>
            <a:r>
              <a:rPr lang="fr-CA" sz="1050" dirty="0" err="1" smtClean="0"/>
              <a:t>xmlns</a:t>
            </a:r>
            <a:r>
              <a:rPr lang="fr-CA" sz="1050" dirty="0" smtClean="0"/>
              <a:t>="http://schemas.xmlsoap.org/</a:t>
            </a:r>
            <a:r>
              <a:rPr lang="fr-CA" sz="1050" dirty="0" err="1" smtClean="0"/>
              <a:t>wsdl</a:t>
            </a:r>
            <a:r>
              <a:rPr lang="fr-CA" sz="1050" dirty="0" smtClean="0"/>
              <a:t>/"</a:t>
            </a:r>
          </a:p>
          <a:p>
            <a:pPr defTabSz="180000">
              <a:spcBef>
                <a:spcPts val="50"/>
              </a:spcBef>
              <a:spcAft>
                <a:spcPts val="50"/>
              </a:spcAft>
              <a:defRPr/>
            </a:pPr>
            <a:r>
              <a:rPr lang="fr-CA" sz="1050" dirty="0" smtClean="0"/>
              <a:t>   </a:t>
            </a:r>
            <a:r>
              <a:rPr lang="fr-CA" sz="1050" dirty="0" err="1" smtClean="0"/>
              <a:t>xmlns:soap</a:t>
            </a:r>
            <a:r>
              <a:rPr lang="fr-CA" sz="1050" dirty="0" smtClean="0"/>
              <a:t>="http://schemas.xmlsoap.org/</a:t>
            </a:r>
            <a:r>
              <a:rPr lang="fr-CA" sz="1050" dirty="0" err="1" smtClean="0"/>
              <a:t>wsdl</a:t>
            </a:r>
            <a:r>
              <a:rPr lang="fr-CA" sz="1050" dirty="0" smtClean="0"/>
              <a:t>/soap/"</a:t>
            </a:r>
          </a:p>
          <a:p>
            <a:pPr defTabSz="180000">
              <a:spcBef>
                <a:spcPts val="50"/>
              </a:spcBef>
              <a:spcAft>
                <a:spcPts val="50"/>
              </a:spcAft>
              <a:defRPr/>
            </a:pPr>
            <a:r>
              <a:rPr lang="fr-CA" sz="1050" dirty="0" smtClean="0"/>
              <a:t>   </a:t>
            </a:r>
            <a:r>
              <a:rPr lang="fr-CA" sz="1050" dirty="0" err="1" smtClean="0"/>
              <a:t>xmlns:tns</a:t>
            </a:r>
            <a:r>
              <a:rPr lang="fr-CA" sz="1050" dirty="0" smtClean="0"/>
              <a:t>="http://www.examples.com/wsdl/HelloService.wsdl"</a:t>
            </a:r>
          </a:p>
          <a:p>
            <a:pPr defTabSz="180000">
              <a:spcBef>
                <a:spcPts val="50"/>
              </a:spcBef>
              <a:spcAft>
                <a:spcPts val="50"/>
              </a:spcAft>
              <a:defRPr/>
            </a:pPr>
            <a:r>
              <a:rPr lang="fr-CA" sz="1050" dirty="0" smtClean="0"/>
              <a:t>   </a:t>
            </a:r>
            <a:r>
              <a:rPr lang="fr-CA" sz="1050" dirty="0" err="1" smtClean="0"/>
              <a:t>xmlns:xsd</a:t>
            </a:r>
            <a:r>
              <a:rPr lang="fr-CA" sz="1050" dirty="0" smtClean="0"/>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dirty="0" smtClean="0">
                <a:solidFill>
                  <a:schemeClr val="tx2"/>
                </a:solidFill>
              </a:rPr>
              <a:t>   &lt;message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SayHelloRequest</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&lt;part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firstName</a:t>
            </a:r>
            <a:r>
              <a:rPr lang="fr-CA" sz="1050" dirty="0" smtClean="0">
                <a:solidFill>
                  <a:schemeClr val="tx2"/>
                </a:solidFill>
              </a:rPr>
              <a:t>" type="</a:t>
            </a:r>
            <a:r>
              <a:rPr lang="fr-CA" sz="1050" dirty="0" err="1" smtClean="0">
                <a:solidFill>
                  <a:schemeClr val="tx2"/>
                </a:solidFill>
              </a:rPr>
              <a:t>xsd:string</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&lt;/message&gt;</a:t>
            </a:r>
          </a:p>
          <a:p>
            <a:pPr defTabSz="180000">
              <a:spcBef>
                <a:spcPts val="50"/>
              </a:spcBef>
              <a:spcAft>
                <a:spcPts val="50"/>
              </a:spcAft>
              <a:defRPr/>
            </a:pPr>
            <a:r>
              <a:rPr lang="fr-CA" sz="1050" dirty="0" smtClean="0">
                <a:solidFill>
                  <a:schemeClr val="tx2"/>
                </a:solidFill>
              </a:rPr>
              <a:t>   &lt;message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SayHelloResponse</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&lt;part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greeting</a:t>
            </a:r>
            <a:r>
              <a:rPr lang="fr-CA" sz="1050" dirty="0" smtClean="0">
                <a:solidFill>
                  <a:schemeClr val="tx2"/>
                </a:solidFill>
              </a:rPr>
              <a:t>" type="</a:t>
            </a:r>
            <a:r>
              <a:rPr lang="fr-CA" sz="1050" dirty="0" err="1" smtClean="0">
                <a:solidFill>
                  <a:schemeClr val="tx2"/>
                </a:solidFill>
              </a:rPr>
              <a:t>xsd:string</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b="0" dirty="0" smtClean="0"/>
              <a:t>   &lt;</a:t>
            </a:r>
            <a:r>
              <a:rPr lang="fr-CA" sz="1050" b="0" dirty="0" err="1" smtClean="0"/>
              <a:t>portType</a:t>
            </a:r>
            <a:r>
              <a:rPr lang="fr-CA" sz="1050" b="0" dirty="0" smtClean="0"/>
              <a:t> </a:t>
            </a:r>
            <a:r>
              <a:rPr lang="fr-CA" sz="1050" b="0" dirty="0" err="1" smtClean="0"/>
              <a:t>name</a:t>
            </a:r>
            <a:r>
              <a:rPr lang="fr-CA" sz="1050" b="0" dirty="0" smtClean="0"/>
              <a:t>="</a:t>
            </a:r>
            <a:r>
              <a:rPr lang="fr-CA" sz="1050" b="0" dirty="0" err="1" smtClean="0"/>
              <a:t>Hello_PortType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 </a:t>
            </a:r>
            <a:r>
              <a:rPr lang="fr-CA" sz="1050" b="0" dirty="0" err="1" smtClean="0"/>
              <a:t>name</a:t>
            </a:r>
            <a:r>
              <a:rPr lang="fr-CA" sz="1050" b="0" dirty="0" smtClean="0"/>
              <a:t>="</a:t>
            </a:r>
            <a:r>
              <a:rPr lang="fr-CA" sz="1050" b="0" dirty="0" err="1" smtClean="0"/>
              <a:t>sayHello</a:t>
            </a:r>
            <a:r>
              <a:rPr lang="fr-CA" sz="1050" b="0" dirty="0" smtClean="0"/>
              <a:t>"&gt;</a:t>
            </a:r>
          </a:p>
          <a:p>
            <a:pPr defTabSz="180000">
              <a:spcBef>
                <a:spcPts val="50"/>
              </a:spcBef>
              <a:spcAft>
                <a:spcPts val="50"/>
              </a:spcAft>
              <a:defRPr/>
            </a:pPr>
            <a:r>
              <a:rPr lang="fr-CA" sz="1050" b="0" dirty="0" smtClean="0"/>
              <a:t>         &lt;input message="</a:t>
            </a:r>
            <a:r>
              <a:rPr lang="fr-CA" sz="1050" b="0" dirty="0" err="1" smtClean="0"/>
              <a:t>tns:SayHelloRequest</a:t>
            </a:r>
            <a:r>
              <a:rPr lang="fr-CA" sz="1050" b="0" dirty="0" smtClean="0"/>
              <a:t>"/&gt;</a:t>
            </a:r>
          </a:p>
          <a:p>
            <a:pPr defTabSz="180000">
              <a:spcBef>
                <a:spcPts val="50"/>
              </a:spcBef>
              <a:spcAft>
                <a:spcPts val="50"/>
              </a:spcAft>
              <a:defRPr/>
            </a:pPr>
            <a:r>
              <a:rPr lang="fr-CA" sz="1050" b="0" dirty="0" smtClean="0"/>
              <a:t>         &lt;output message="</a:t>
            </a:r>
            <a:r>
              <a:rPr lang="fr-CA" sz="1050" b="0" dirty="0" err="1" smtClean="0"/>
              <a:t>tns:SayHelloResponse</a:t>
            </a:r>
            <a:r>
              <a:rPr lang="fr-CA" sz="1050" b="0" dirty="0" smtClean="0"/>
              <a:t>"/&gt;</a:t>
            </a:r>
          </a:p>
          <a:p>
            <a:pPr defTabSz="180000">
              <a:spcBef>
                <a:spcPts val="50"/>
              </a:spcBef>
              <a:spcAft>
                <a:spcPts val="50"/>
              </a:spcAft>
              <a:defRPr/>
            </a:pPr>
            <a:r>
              <a:rPr lang="fr-CA" sz="1050" b="0" dirty="0" smtClean="0"/>
              <a:t>      &lt;/</a:t>
            </a:r>
            <a:r>
              <a:rPr lang="fr-CA" sz="1050" b="0" dirty="0" err="1" smtClean="0"/>
              <a:t>operation</a:t>
            </a:r>
            <a:r>
              <a:rPr lang="fr-CA" sz="1050" b="0" dirty="0" smtClean="0"/>
              <a:t>&gt;</a:t>
            </a:r>
          </a:p>
          <a:p>
            <a:pPr defTabSz="180000">
              <a:spcBef>
                <a:spcPts val="50"/>
              </a:spcBef>
              <a:spcAft>
                <a:spcPts val="50"/>
              </a:spcAft>
              <a:defRPr/>
            </a:pPr>
            <a:r>
              <a:rPr lang="fr-CA" sz="1050" b="0" dirty="0" smtClean="0"/>
              <a:t>   &lt;/</a:t>
            </a:r>
            <a:r>
              <a:rPr lang="fr-CA" sz="1050" b="0" dirty="0" err="1" smtClean="0"/>
              <a:t>portType</a:t>
            </a:r>
            <a:r>
              <a:rPr lang="fr-CA" sz="1050" b="0" dirty="0" smtClean="0"/>
              <a:t>&gt;</a:t>
            </a:r>
          </a:p>
          <a:p>
            <a:pPr defTabSz="180000">
              <a:spcBef>
                <a:spcPts val="50"/>
              </a:spcBef>
              <a:spcAft>
                <a:spcPts val="50"/>
              </a:spcAft>
              <a:defRPr/>
            </a:pPr>
            <a:endParaRPr lang="fr-CA" sz="900" dirty="0" smtClean="0"/>
          </a:p>
        </p:txBody>
      </p:sp>
      <p:sp>
        <p:nvSpPr>
          <p:cNvPr id="7" name="Left Brace 6"/>
          <p:cNvSpPr/>
          <p:nvPr/>
        </p:nvSpPr>
        <p:spPr>
          <a:xfrm flipH="1">
            <a:off x="3856038" y="3013075"/>
            <a:ext cx="809625" cy="1208088"/>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30727" name="TextBox 7"/>
          <p:cNvSpPr txBox="1">
            <a:spLocks noChangeArrowheads="1"/>
          </p:cNvSpPr>
          <p:nvPr/>
        </p:nvSpPr>
        <p:spPr bwMode="auto">
          <a:xfrm>
            <a:off x="4716463" y="2817813"/>
            <a:ext cx="4176712" cy="2030412"/>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t>Describes the data being exchanged between the Web service providers and consumers</a:t>
            </a:r>
          </a:p>
          <a:p>
            <a:pPr algn="just" eaLnBrk="1" hangingPunct="1">
              <a:spcBef>
                <a:spcPct val="0"/>
              </a:spcBef>
              <a:spcAft>
                <a:spcPct val="0"/>
              </a:spcAft>
              <a:buFontTx/>
              <a:buNone/>
            </a:pPr>
            <a:endParaRPr lang="en-CA" altLang="fr-FR" sz="1400"/>
          </a:p>
          <a:p>
            <a:pPr eaLnBrk="1" hangingPunct="1">
              <a:spcBef>
                <a:spcPct val="0"/>
              </a:spcBef>
              <a:spcAft>
                <a:spcPct val="0"/>
              </a:spcAft>
              <a:buFontTx/>
              <a:buNone/>
            </a:pPr>
            <a:r>
              <a:rPr lang="en-CA" altLang="fr-FR" sz="1400"/>
              <a:t>Two message elements are defined. </a:t>
            </a:r>
          </a:p>
          <a:p>
            <a:pPr eaLnBrk="1" hangingPunct="1">
              <a:spcBef>
                <a:spcPct val="0"/>
              </a:spcBef>
              <a:spcAft>
                <a:spcPct val="0"/>
              </a:spcAft>
              <a:buFontTx/>
              <a:buNone/>
            </a:pPr>
            <a:endParaRPr lang="en-CA" altLang="fr-FR" sz="1400" b="0"/>
          </a:p>
          <a:p>
            <a:pPr eaLnBrk="1" hangingPunct="1">
              <a:spcBef>
                <a:spcPct val="0"/>
              </a:spcBef>
              <a:spcAft>
                <a:spcPct val="0"/>
              </a:spcAft>
              <a:buFontTx/>
              <a:buNone/>
            </a:pPr>
            <a:r>
              <a:rPr lang="en-CA" altLang="fr-FR" sz="1400" b="0"/>
              <a:t>The first represents a request message: </a:t>
            </a:r>
            <a:r>
              <a:rPr lang="en-CA" altLang="fr-FR" sz="1400" b="0">
                <a:latin typeface="Courier New" pitchFamily="49" charset="0"/>
                <a:cs typeface="Courier New" pitchFamily="49" charset="0"/>
              </a:rPr>
              <a:t>SayHelloRequest </a:t>
            </a:r>
          </a:p>
          <a:p>
            <a:pPr eaLnBrk="1" hangingPunct="1">
              <a:spcBef>
                <a:spcPct val="0"/>
              </a:spcBef>
              <a:spcAft>
                <a:spcPct val="0"/>
              </a:spcAft>
              <a:buFontTx/>
              <a:buNone/>
            </a:pPr>
            <a:r>
              <a:rPr lang="en-CA" altLang="fr-FR" sz="1400" b="0"/>
              <a:t>The second represents a response message: </a:t>
            </a:r>
            <a:r>
              <a:rPr lang="en-CA" altLang="fr-FR" sz="1400" b="0">
                <a:latin typeface="Courier New" pitchFamily="49" charset="0"/>
                <a:cs typeface="Courier New" pitchFamily="49" charset="0"/>
              </a:rPr>
              <a:t>SayHelloResponse</a:t>
            </a:r>
            <a:endParaRPr lang="fr-CA" altLang="fr-FR" sz="1400" b="0">
              <a:latin typeface="Courier New" pitchFamily="49" charset="0"/>
              <a:cs typeface="Courier New" pitchFamily="49" charset="0"/>
            </a:endParaRP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582</a:t>
            </a:fld>
            <a:endParaRPr lang="fr-CA"/>
          </a:p>
        </p:txBody>
      </p:sp>
    </p:spTree>
    <p:extLst>
      <p:ext uri="{BB962C8B-B14F-4D97-AF65-F5344CB8AC3E}">
        <p14:creationId xmlns:p14="http://schemas.microsoft.com/office/powerpoint/2010/main" val="403544557"/>
      </p:ext>
    </p:extLst>
  </p:cSld>
  <p:clrMapOvr>
    <a:masterClrMapping/>
  </p:clrMapOvr>
  <p:timing>
    <p:tnLst>
      <p:par>
        <p:cTn id="1" dur="indefinite" restart="never" nodeType="tmRoot"/>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 name="Content Placeholder 2"/>
          <p:cNvSpPr>
            <a:spLocks noGrp="1"/>
          </p:cNvSpPr>
          <p:nvPr>
            <p:ph idx="1"/>
          </p:nvPr>
        </p:nvSpPr>
        <p:spPr/>
        <p:txBody>
          <a:bodyPr/>
          <a:lstStyle/>
          <a:p>
            <a:pPr defTabSz="180000">
              <a:spcBef>
                <a:spcPts val="50"/>
              </a:spcBef>
              <a:spcAft>
                <a:spcPts val="50"/>
              </a:spcAft>
              <a:defRPr/>
            </a:pPr>
            <a:r>
              <a:rPr lang="fr-CA" sz="1050" dirty="0" smtClean="0"/>
              <a:t>&lt;</a:t>
            </a:r>
            <a:r>
              <a:rPr lang="fr-CA" sz="1050" dirty="0" err="1" smtClean="0"/>
              <a:t>definitions</a:t>
            </a:r>
            <a:r>
              <a:rPr lang="fr-CA" sz="1050" dirty="0" smtClean="0"/>
              <a:t> </a:t>
            </a:r>
            <a:r>
              <a:rPr lang="fr-CA" sz="1050" dirty="0" err="1" smtClean="0"/>
              <a:t>name</a:t>
            </a:r>
            <a:r>
              <a:rPr lang="fr-CA" sz="1050" dirty="0" smtClean="0"/>
              <a:t>="</a:t>
            </a:r>
            <a:r>
              <a:rPr lang="fr-CA" sz="1050" dirty="0" err="1" smtClean="0"/>
              <a:t>HelloService</a:t>
            </a:r>
            <a:r>
              <a:rPr lang="fr-CA" sz="1050" dirty="0" smtClean="0"/>
              <a:t>"</a:t>
            </a:r>
          </a:p>
          <a:p>
            <a:pPr defTabSz="180000">
              <a:spcBef>
                <a:spcPts val="50"/>
              </a:spcBef>
              <a:spcAft>
                <a:spcPts val="50"/>
              </a:spcAft>
              <a:defRPr/>
            </a:pPr>
            <a:r>
              <a:rPr lang="fr-CA" sz="1050" dirty="0" smtClean="0"/>
              <a:t>   </a:t>
            </a:r>
            <a:r>
              <a:rPr lang="fr-CA" sz="1050" dirty="0" err="1" smtClean="0"/>
              <a:t>targetNamespace</a:t>
            </a:r>
            <a:r>
              <a:rPr lang="fr-CA" sz="1050" dirty="0" smtClean="0"/>
              <a:t>="http://www.examples.com/wsdl/HelloService.wsdl"</a:t>
            </a:r>
          </a:p>
          <a:p>
            <a:pPr defTabSz="180000">
              <a:spcBef>
                <a:spcPts val="50"/>
              </a:spcBef>
              <a:spcAft>
                <a:spcPts val="50"/>
              </a:spcAft>
              <a:defRPr/>
            </a:pPr>
            <a:r>
              <a:rPr lang="fr-CA" sz="1050" dirty="0" smtClean="0"/>
              <a:t>   </a:t>
            </a:r>
            <a:r>
              <a:rPr lang="fr-CA" sz="1050" dirty="0" err="1" smtClean="0"/>
              <a:t>xmlns</a:t>
            </a:r>
            <a:r>
              <a:rPr lang="fr-CA" sz="1050" dirty="0" smtClean="0"/>
              <a:t>="http://schemas.xmlsoap.org/</a:t>
            </a:r>
            <a:r>
              <a:rPr lang="fr-CA" sz="1050" dirty="0" err="1" smtClean="0"/>
              <a:t>wsdl</a:t>
            </a:r>
            <a:r>
              <a:rPr lang="fr-CA" sz="1050" dirty="0" smtClean="0"/>
              <a:t>/"</a:t>
            </a:r>
          </a:p>
          <a:p>
            <a:pPr defTabSz="180000">
              <a:spcBef>
                <a:spcPts val="50"/>
              </a:spcBef>
              <a:spcAft>
                <a:spcPts val="50"/>
              </a:spcAft>
              <a:defRPr/>
            </a:pPr>
            <a:r>
              <a:rPr lang="fr-CA" sz="1050" dirty="0" smtClean="0"/>
              <a:t>   </a:t>
            </a:r>
            <a:r>
              <a:rPr lang="fr-CA" sz="1050" dirty="0" err="1" smtClean="0"/>
              <a:t>xmlns:soap</a:t>
            </a:r>
            <a:r>
              <a:rPr lang="fr-CA" sz="1050" dirty="0" smtClean="0"/>
              <a:t>="http://schemas.xmlsoap.org/</a:t>
            </a:r>
            <a:r>
              <a:rPr lang="fr-CA" sz="1050" dirty="0" err="1" smtClean="0"/>
              <a:t>wsdl</a:t>
            </a:r>
            <a:r>
              <a:rPr lang="fr-CA" sz="1050" dirty="0" smtClean="0"/>
              <a:t>/soap/"</a:t>
            </a:r>
          </a:p>
          <a:p>
            <a:pPr defTabSz="180000">
              <a:spcBef>
                <a:spcPts val="50"/>
              </a:spcBef>
              <a:spcAft>
                <a:spcPts val="50"/>
              </a:spcAft>
              <a:defRPr/>
            </a:pPr>
            <a:r>
              <a:rPr lang="fr-CA" sz="1050" dirty="0" smtClean="0"/>
              <a:t>   </a:t>
            </a:r>
            <a:r>
              <a:rPr lang="fr-CA" sz="1050" dirty="0" err="1" smtClean="0"/>
              <a:t>xmlns:tns</a:t>
            </a:r>
            <a:r>
              <a:rPr lang="fr-CA" sz="1050" dirty="0" smtClean="0"/>
              <a:t>="http://www.examples.com/wsdl/HelloService.wsdl"</a:t>
            </a:r>
          </a:p>
          <a:p>
            <a:pPr defTabSz="180000">
              <a:spcBef>
                <a:spcPts val="50"/>
              </a:spcBef>
              <a:spcAft>
                <a:spcPts val="50"/>
              </a:spcAft>
              <a:defRPr/>
            </a:pPr>
            <a:r>
              <a:rPr lang="fr-CA" sz="1050" dirty="0" smtClean="0"/>
              <a:t>   </a:t>
            </a:r>
            <a:r>
              <a:rPr lang="fr-CA" sz="1050" dirty="0" err="1" smtClean="0"/>
              <a:t>xmlns:xsd</a:t>
            </a:r>
            <a:r>
              <a:rPr lang="fr-CA" sz="1050" dirty="0" smtClean="0"/>
              <a:t>="http://www.w3.org/2001/XMLSchema"&gt;</a:t>
            </a:r>
          </a:p>
          <a:p>
            <a:pPr defTabSz="180000">
              <a:spcBef>
                <a:spcPts val="50"/>
              </a:spcBef>
              <a:spcAft>
                <a:spcPts val="50"/>
              </a:spcAft>
              <a:defRPr/>
            </a:pPr>
            <a:r>
              <a:rPr lang="fr-CA" sz="1050" b="0" dirty="0" smtClean="0"/>
              <a:t> </a:t>
            </a:r>
          </a:p>
          <a:p>
            <a:pPr defTabSz="180000">
              <a:spcBef>
                <a:spcPts val="50"/>
              </a:spcBef>
              <a:spcAft>
                <a:spcPts val="50"/>
              </a:spcAft>
              <a:defRPr/>
            </a:pPr>
            <a:r>
              <a:rPr lang="fr-CA" sz="1050" dirty="0" smtClean="0"/>
              <a:t>   &lt;message </a:t>
            </a:r>
            <a:r>
              <a:rPr lang="fr-CA" sz="1050" dirty="0" err="1" smtClean="0"/>
              <a:t>name</a:t>
            </a:r>
            <a:r>
              <a:rPr lang="fr-CA" sz="1050" dirty="0" smtClean="0"/>
              <a:t>="</a:t>
            </a:r>
            <a:r>
              <a:rPr lang="fr-CA" sz="1050" dirty="0" err="1" smtClean="0"/>
              <a:t>SayHelloRequest</a:t>
            </a:r>
            <a:r>
              <a:rPr lang="fr-CA" sz="1050" dirty="0" smtClean="0"/>
              <a:t>"&gt;</a:t>
            </a:r>
          </a:p>
          <a:p>
            <a:pPr defTabSz="180000">
              <a:spcBef>
                <a:spcPts val="50"/>
              </a:spcBef>
              <a:spcAft>
                <a:spcPts val="50"/>
              </a:spcAft>
              <a:defRPr/>
            </a:pPr>
            <a:r>
              <a:rPr lang="fr-CA" sz="1050" dirty="0" smtClean="0"/>
              <a:t>      &lt;part </a:t>
            </a:r>
            <a:r>
              <a:rPr lang="fr-CA" sz="1050" dirty="0" err="1" smtClean="0"/>
              <a:t>name</a:t>
            </a:r>
            <a:r>
              <a:rPr lang="fr-CA" sz="1050" dirty="0" smtClean="0"/>
              <a:t>="</a:t>
            </a:r>
            <a:r>
              <a:rPr lang="fr-CA" sz="1050" dirty="0" err="1" smtClean="0"/>
              <a:t>firstName</a:t>
            </a:r>
            <a:r>
              <a:rPr lang="fr-CA" sz="1050" dirty="0" smtClean="0"/>
              <a:t>" type="</a:t>
            </a:r>
            <a:r>
              <a:rPr lang="fr-CA" sz="1050" dirty="0" err="1" smtClean="0"/>
              <a:t>xsd:string</a:t>
            </a:r>
            <a:r>
              <a:rPr lang="fr-CA" sz="1050" dirty="0" smtClean="0"/>
              <a:t>"/&gt;</a:t>
            </a:r>
          </a:p>
          <a:p>
            <a:pPr defTabSz="180000">
              <a:spcBef>
                <a:spcPts val="50"/>
              </a:spcBef>
              <a:spcAft>
                <a:spcPts val="50"/>
              </a:spcAft>
              <a:defRPr/>
            </a:pPr>
            <a:r>
              <a:rPr lang="fr-CA" sz="1050" dirty="0" smtClean="0"/>
              <a:t>   &lt;/message&gt;</a:t>
            </a:r>
          </a:p>
          <a:p>
            <a:pPr defTabSz="180000">
              <a:spcBef>
                <a:spcPts val="50"/>
              </a:spcBef>
              <a:spcAft>
                <a:spcPts val="50"/>
              </a:spcAft>
              <a:defRPr/>
            </a:pPr>
            <a:r>
              <a:rPr lang="fr-CA" sz="1050" dirty="0" smtClean="0"/>
              <a:t>   &lt;message </a:t>
            </a:r>
            <a:r>
              <a:rPr lang="fr-CA" sz="1050" dirty="0" err="1" smtClean="0"/>
              <a:t>name</a:t>
            </a:r>
            <a:r>
              <a:rPr lang="fr-CA" sz="1050" dirty="0" smtClean="0"/>
              <a:t>="</a:t>
            </a:r>
            <a:r>
              <a:rPr lang="fr-CA" sz="1050" dirty="0" err="1" smtClean="0"/>
              <a:t>SayHelloResponse</a:t>
            </a:r>
            <a:r>
              <a:rPr lang="fr-CA" sz="1050" dirty="0" smtClean="0"/>
              <a:t>"&gt;</a:t>
            </a:r>
          </a:p>
          <a:p>
            <a:pPr defTabSz="180000">
              <a:spcBef>
                <a:spcPts val="50"/>
              </a:spcBef>
              <a:spcAft>
                <a:spcPts val="50"/>
              </a:spcAft>
              <a:defRPr/>
            </a:pPr>
            <a:r>
              <a:rPr lang="fr-CA" sz="1050" dirty="0" smtClean="0"/>
              <a:t>      &lt;part </a:t>
            </a:r>
            <a:r>
              <a:rPr lang="fr-CA" sz="1050" dirty="0" err="1" smtClean="0"/>
              <a:t>name</a:t>
            </a:r>
            <a:r>
              <a:rPr lang="fr-CA" sz="1050" dirty="0" smtClean="0"/>
              <a:t>="</a:t>
            </a:r>
            <a:r>
              <a:rPr lang="fr-CA" sz="1050" dirty="0" err="1" smtClean="0"/>
              <a:t>greeting</a:t>
            </a:r>
            <a:r>
              <a:rPr lang="fr-CA" sz="1050" dirty="0" smtClean="0"/>
              <a:t>" type="</a:t>
            </a:r>
            <a:r>
              <a:rPr lang="fr-CA" sz="1050" dirty="0" err="1" smtClean="0"/>
              <a:t>xsd:string</a:t>
            </a:r>
            <a:r>
              <a:rPr lang="fr-CA" sz="1050" dirty="0" smtClean="0"/>
              <a:t>"/&gt;</a:t>
            </a:r>
          </a:p>
          <a:p>
            <a:pPr defTabSz="180000">
              <a:spcBef>
                <a:spcPts val="50"/>
              </a:spcBef>
              <a:spcAft>
                <a:spcPts val="50"/>
              </a:spcAft>
              <a:defRPr/>
            </a:pPr>
            <a:r>
              <a:rPr lang="fr-CA" sz="1050" dirty="0" smtClean="0"/>
              <a:t>   &lt;/message&gt;</a:t>
            </a:r>
          </a:p>
          <a:p>
            <a:pPr defTabSz="180000">
              <a:spcBef>
                <a:spcPts val="50"/>
              </a:spcBef>
              <a:spcAft>
                <a:spcPts val="50"/>
              </a:spcAft>
              <a:defRPr/>
            </a:pPr>
            <a:endParaRPr lang="fr-CA" sz="1050" b="0" dirty="0" smtClean="0"/>
          </a:p>
          <a:p>
            <a:pPr defTabSz="180000">
              <a:spcBef>
                <a:spcPts val="50"/>
              </a:spcBef>
              <a:spcAft>
                <a:spcPts val="50"/>
              </a:spcAft>
              <a:defRPr/>
            </a:pPr>
            <a:r>
              <a:rPr lang="fr-CA" sz="1050" dirty="0" smtClean="0">
                <a:solidFill>
                  <a:schemeClr val="tx2"/>
                </a:solidFill>
              </a:rPr>
              <a:t>   &lt;</a:t>
            </a:r>
            <a:r>
              <a:rPr lang="fr-CA" sz="1050" dirty="0" err="1" smtClean="0">
                <a:solidFill>
                  <a:schemeClr val="tx2"/>
                </a:solidFill>
              </a:rPr>
              <a:t>portType</a:t>
            </a:r>
            <a:r>
              <a:rPr lang="fr-CA" sz="1050" dirty="0" smtClean="0">
                <a:solidFill>
                  <a:schemeClr val="tx2"/>
                </a:solidFill>
              </a:rPr>
              <a: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Hello_PortType</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a:t>
            </a:r>
            <a:r>
              <a:rPr lang="fr-CA" sz="1050" dirty="0" err="1" smtClean="0">
                <a:solidFill>
                  <a:schemeClr val="tx2"/>
                </a:solidFill>
              </a:rPr>
              <a:t>operation</a:t>
            </a:r>
            <a:r>
              <a:rPr lang="fr-CA" sz="1050" dirty="0" smtClean="0">
                <a:solidFill>
                  <a:schemeClr val="tx2"/>
                </a:solidFill>
              </a:rPr>
              <a:t> </a:t>
            </a:r>
            <a:r>
              <a:rPr lang="fr-CA" sz="1050" dirty="0" err="1" smtClean="0">
                <a:solidFill>
                  <a:schemeClr val="tx2"/>
                </a:solidFill>
              </a:rPr>
              <a:t>name</a:t>
            </a:r>
            <a:r>
              <a:rPr lang="fr-CA" sz="1050" dirty="0" smtClean="0">
                <a:solidFill>
                  <a:schemeClr val="tx2"/>
                </a:solidFill>
              </a:rPr>
              <a:t>="</a:t>
            </a:r>
            <a:r>
              <a:rPr lang="fr-CA" sz="1050" dirty="0" err="1" smtClean="0">
                <a:solidFill>
                  <a:schemeClr val="tx2"/>
                </a:solidFill>
              </a:rPr>
              <a:t>sayHello</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&lt;input message="</a:t>
            </a:r>
            <a:r>
              <a:rPr lang="fr-CA" sz="1050" dirty="0" err="1" smtClean="0">
                <a:solidFill>
                  <a:schemeClr val="tx2"/>
                </a:solidFill>
              </a:rPr>
              <a:t>tns:SayHelloRequest</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&lt;output message="</a:t>
            </a:r>
            <a:r>
              <a:rPr lang="fr-CA" sz="1050" dirty="0" err="1" smtClean="0">
                <a:solidFill>
                  <a:schemeClr val="tx2"/>
                </a:solidFill>
              </a:rPr>
              <a:t>tns:SayHelloResponse</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a:t>
            </a:r>
            <a:r>
              <a:rPr lang="fr-CA" sz="1050" dirty="0" err="1" smtClean="0">
                <a:solidFill>
                  <a:schemeClr val="tx2"/>
                </a:solidFill>
              </a:rPr>
              <a:t>operation</a:t>
            </a:r>
            <a:r>
              <a:rPr lang="fr-CA" sz="1050" dirty="0" smtClean="0">
                <a:solidFill>
                  <a:schemeClr val="tx2"/>
                </a:solidFill>
              </a:rPr>
              <a:t>&gt;</a:t>
            </a:r>
          </a:p>
          <a:p>
            <a:pPr defTabSz="180000">
              <a:spcBef>
                <a:spcPts val="50"/>
              </a:spcBef>
              <a:spcAft>
                <a:spcPts val="50"/>
              </a:spcAft>
              <a:defRPr/>
            </a:pPr>
            <a:r>
              <a:rPr lang="fr-CA" sz="1050" dirty="0" smtClean="0">
                <a:solidFill>
                  <a:schemeClr val="tx2"/>
                </a:solidFill>
              </a:rPr>
              <a:t>   &lt;/</a:t>
            </a:r>
            <a:r>
              <a:rPr lang="fr-CA" sz="1050" dirty="0" err="1" smtClean="0">
                <a:solidFill>
                  <a:schemeClr val="tx2"/>
                </a:solidFill>
              </a:rPr>
              <a:t>portType</a:t>
            </a:r>
            <a:r>
              <a:rPr lang="fr-CA" sz="1050" dirty="0" smtClean="0">
                <a:solidFill>
                  <a:schemeClr val="tx2"/>
                </a:solidFill>
              </a:rPr>
              <a:t>&gt;</a:t>
            </a:r>
          </a:p>
          <a:p>
            <a:pPr defTabSz="180000">
              <a:spcBef>
                <a:spcPts val="50"/>
              </a:spcBef>
              <a:spcAft>
                <a:spcPts val="50"/>
              </a:spcAft>
              <a:defRPr/>
            </a:pPr>
            <a:endParaRPr lang="fr-CA" sz="900" dirty="0" smtClean="0"/>
          </a:p>
        </p:txBody>
      </p:sp>
      <p:sp>
        <p:nvSpPr>
          <p:cNvPr id="7" name="Left Brace 6"/>
          <p:cNvSpPr/>
          <p:nvPr/>
        </p:nvSpPr>
        <p:spPr>
          <a:xfrm flipH="1">
            <a:off x="3690938" y="4292600"/>
            <a:ext cx="449262" cy="1385888"/>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31751" name="TextBox 7"/>
          <p:cNvSpPr txBox="1">
            <a:spLocks noChangeArrowheads="1"/>
          </p:cNvSpPr>
          <p:nvPr/>
        </p:nvSpPr>
        <p:spPr bwMode="auto">
          <a:xfrm>
            <a:off x="4230688" y="4400550"/>
            <a:ext cx="4662487" cy="116998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t>&lt;portType&gt;</a:t>
            </a:r>
            <a:r>
              <a:rPr lang="en-CA" altLang="fr-FR" sz="1400" b="0"/>
              <a:t> can combine one request and one response message into a single request/response operation</a:t>
            </a:r>
          </a:p>
          <a:p>
            <a:pPr eaLnBrk="1" hangingPunct="1">
              <a:spcBef>
                <a:spcPct val="0"/>
              </a:spcBef>
              <a:spcAft>
                <a:spcPct val="0"/>
              </a:spcAft>
              <a:buFontTx/>
              <a:buNone/>
            </a:pPr>
            <a:endParaRPr lang="en-CA" altLang="fr-FR" sz="1400" i="1"/>
          </a:p>
          <a:p>
            <a:pPr eaLnBrk="1" hangingPunct="1">
              <a:spcBef>
                <a:spcPct val="0"/>
              </a:spcBef>
              <a:spcAft>
                <a:spcPct val="0"/>
              </a:spcAft>
              <a:buFontTx/>
              <a:buNone/>
            </a:pPr>
            <a:r>
              <a:rPr lang="en-CA" altLang="fr-FR" sz="1400" i="1"/>
              <a:t>sayHello operation consists of a request and response service</a:t>
            </a:r>
            <a:endParaRPr lang="fr-CA" altLang="fr-FR" sz="1400" b="0" i="1">
              <a:latin typeface="Courier New" pitchFamily="49" charset="0"/>
              <a:cs typeface="Courier New" pitchFamily="49" charset="0"/>
            </a:endParaRPr>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583</a:t>
            </a:fld>
            <a:endParaRPr lang="fr-CA"/>
          </a:p>
        </p:txBody>
      </p:sp>
    </p:spTree>
    <p:extLst>
      <p:ext uri="{BB962C8B-B14F-4D97-AF65-F5344CB8AC3E}">
        <p14:creationId xmlns:p14="http://schemas.microsoft.com/office/powerpoint/2010/main" val="4008322252"/>
      </p:ext>
    </p:extLst>
  </p:cSld>
  <p:clrMapOvr>
    <a:masterClrMapping/>
  </p:clrMapOvr>
  <p:timing>
    <p:tnLst>
      <p:par>
        <p:cTn id="1" dur="indefinite" restart="never" nodeType="tmRoot"/>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2771" name="Content Placeholder 2"/>
          <p:cNvSpPr>
            <a:spLocks noGrp="1"/>
          </p:cNvSpPr>
          <p:nvPr>
            <p:ph idx="1"/>
          </p:nvPr>
        </p:nvSpPr>
        <p:spPr/>
        <p:txBody>
          <a:bodyPr/>
          <a:lstStyle/>
          <a:p>
            <a:pPr defTabSz="179388">
              <a:spcBef>
                <a:spcPts val="50"/>
              </a:spcBef>
              <a:spcAft>
                <a:spcPts val="50"/>
              </a:spcAft>
            </a:pPr>
            <a:r>
              <a:rPr lang="fr-CA" altLang="fr-FR" sz="1200" smtClean="0">
                <a:solidFill>
                  <a:schemeClr val="tx2"/>
                </a:solidFill>
              </a:rPr>
              <a:t>	&lt;binding name="Hello_Binding" type="tns:Hello_PortType"&gt;</a:t>
            </a:r>
          </a:p>
          <a:p>
            <a:pPr defTabSz="179388">
              <a:spcBef>
                <a:spcPts val="50"/>
              </a:spcBef>
              <a:spcAft>
                <a:spcPts val="50"/>
              </a:spcAft>
            </a:pPr>
            <a:r>
              <a:rPr lang="fr-CA" altLang="fr-FR" sz="1200" smtClean="0">
                <a:solidFill>
                  <a:schemeClr val="tx2"/>
                </a:solidFill>
              </a:rPr>
              <a:t>		&lt;soap:binding style="rpc" </a:t>
            </a:r>
          </a:p>
          <a:p>
            <a:pPr defTabSz="179388">
              <a:spcBef>
                <a:spcPts val="50"/>
              </a:spcBef>
              <a:spcAft>
                <a:spcPts val="50"/>
              </a:spcAft>
            </a:pPr>
            <a:r>
              <a:rPr lang="fr-CA" altLang="fr-FR" sz="1200" smtClean="0">
                <a:solidFill>
                  <a:schemeClr val="tx2"/>
                </a:solidFill>
              </a:rPr>
              <a:t>			transport="http://schemas.xmlsoap.org/soap/http"/&gt;</a:t>
            </a:r>
          </a:p>
          <a:p>
            <a:pPr defTabSz="179388">
              <a:spcBef>
                <a:spcPts val="50"/>
              </a:spcBef>
              <a:spcAft>
                <a:spcPts val="50"/>
              </a:spcAft>
            </a:pPr>
            <a:r>
              <a:rPr lang="fr-CA" altLang="fr-FR" sz="1200" b="0" smtClean="0"/>
              <a:t>   </a:t>
            </a:r>
          </a:p>
          <a:p>
            <a:pPr defTabSz="179388">
              <a:spcBef>
                <a:spcPts val="50"/>
              </a:spcBef>
              <a:spcAft>
                <a:spcPts val="50"/>
              </a:spcAft>
            </a:pPr>
            <a:r>
              <a:rPr lang="fr-CA" altLang="fr-FR" sz="1200" b="0" smtClean="0"/>
              <a:t>		&lt;operation name="sayHello"&gt;</a:t>
            </a:r>
          </a:p>
          <a:p>
            <a:pPr defTabSz="179388">
              <a:spcBef>
                <a:spcPts val="50"/>
              </a:spcBef>
              <a:spcAft>
                <a:spcPts val="50"/>
              </a:spcAft>
            </a:pPr>
            <a:r>
              <a:rPr lang="fr-CA" altLang="fr-FR" sz="1200" b="0" smtClean="0"/>
              <a:t>			&lt;soap:operation soapAction="sayHello"/&gt;</a:t>
            </a:r>
          </a:p>
          <a:p>
            <a:pPr defTabSz="179388">
              <a:spcBef>
                <a:spcPts val="50"/>
              </a:spcBef>
              <a:spcAft>
                <a:spcPts val="50"/>
              </a:spcAft>
            </a:pPr>
            <a:r>
              <a:rPr lang="fr-CA" altLang="fr-FR" sz="1200" b="0" smtClean="0"/>
              <a:t>			&lt;input&gt;</a:t>
            </a:r>
          </a:p>
          <a:p>
            <a:pPr defTabSz="179388">
              <a:spcBef>
                <a:spcPts val="50"/>
              </a:spcBef>
              <a:spcAft>
                <a:spcPts val="50"/>
              </a:spcAft>
            </a:pPr>
            <a:r>
              <a:rPr lang="fr-CA" altLang="fr-FR" sz="1200" b="0" smtClean="0"/>
              <a:t>				&lt;soap:body</a:t>
            </a:r>
          </a:p>
          <a:p>
            <a:pPr defTabSz="179388">
              <a:spcBef>
                <a:spcPts val="50"/>
              </a:spcBef>
              <a:spcAft>
                <a:spcPts val="50"/>
              </a:spcAft>
            </a:pPr>
            <a:r>
              <a:rPr lang="fr-CA" altLang="fr-FR" sz="1200" b="0" smtClean="0"/>
              <a:t>					encodingStyle="http://schemas.xmlsoap.org/soap/encoding/"</a:t>
            </a:r>
          </a:p>
          <a:p>
            <a:pPr defTabSz="179388">
              <a:spcBef>
                <a:spcPts val="50"/>
              </a:spcBef>
              <a:spcAft>
                <a:spcPts val="50"/>
              </a:spcAft>
            </a:pPr>
            <a:r>
              <a:rPr lang="fr-CA" altLang="fr-FR" sz="1200" b="0" smtClean="0"/>
              <a:t>					namespace="urn:examples:helloservice"</a:t>
            </a:r>
          </a:p>
          <a:p>
            <a:pPr defTabSz="179388">
              <a:spcBef>
                <a:spcPts val="50"/>
              </a:spcBef>
              <a:spcAft>
                <a:spcPts val="50"/>
              </a:spcAft>
            </a:pPr>
            <a:r>
              <a:rPr lang="fr-CA" altLang="fr-FR" sz="1200" b="0" smtClean="0"/>
              <a:t>					use="encoded"/&gt;</a:t>
            </a:r>
          </a:p>
          <a:p>
            <a:pPr defTabSz="179388">
              <a:spcBef>
                <a:spcPts val="50"/>
              </a:spcBef>
              <a:spcAft>
                <a:spcPts val="50"/>
              </a:spcAft>
            </a:pPr>
            <a:r>
              <a:rPr lang="fr-CA" altLang="fr-FR" sz="1200" b="0" smtClean="0"/>
              <a:t>			&lt;/input&gt;</a:t>
            </a:r>
          </a:p>
          <a:p>
            <a:pPr defTabSz="179388">
              <a:spcBef>
                <a:spcPts val="50"/>
              </a:spcBef>
              <a:spcAft>
                <a:spcPts val="50"/>
              </a:spcAft>
            </a:pPr>
            <a:r>
              <a:rPr lang="fr-CA" altLang="fr-FR" sz="1200" b="0" smtClean="0"/>
              <a:t>			&lt;output&gt;</a:t>
            </a:r>
          </a:p>
          <a:p>
            <a:pPr defTabSz="179388">
              <a:spcBef>
                <a:spcPts val="50"/>
              </a:spcBef>
              <a:spcAft>
                <a:spcPts val="50"/>
              </a:spcAft>
            </a:pPr>
            <a:r>
              <a:rPr lang="fr-CA" altLang="fr-FR" sz="1200" b="0" smtClean="0"/>
              <a:t>				&lt;soap:body</a:t>
            </a:r>
          </a:p>
          <a:p>
            <a:pPr defTabSz="179388">
              <a:spcBef>
                <a:spcPts val="50"/>
              </a:spcBef>
              <a:spcAft>
                <a:spcPts val="50"/>
              </a:spcAft>
            </a:pPr>
            <a:r>
              <a:rPr lang="fr-CA" altLang="fr-FR" sz="1200" b="0" smtClean="0"/>
              <a:t>					encodingStyle="http://schemas.xmlsoap.org/soap/encoding/"</a:t>
            </a:r>
          </a:p>
          <a:p>
            <a:pPr defTabSz="179388">
              <a:spcBef>
                <a:spcPts val="50"/>
              </a:spcBef>
              <a:spcAft>
                <a:spcPts val="50"/>
              </a:spcAft>
            </a:pPr>
            <a:r>
              <a:rPr lang="fr-CA" altLang="fr-FR" sz="1200" b="0" smtClean="0"/>
              <a:t>					namespace="urn:examples:helloservice"</a:t>
            </a:r>
          </a:p>
          <a:p>
            <a:pPr defTabSz="179388">
              <a:spcBef>
                <a:spcPts val="50"/>
              </a:spcBef>
              <a:spcAft>
                <a:spcPts val="50"/>
              </a:spcAft>
            </a:pPr>
            <a:r>
              <a:rPr lang="fr-CA" altLang="fr-FR" sz="1200" b="0" smtClean="0"/>
              <a:t>					use="encoded"/&gt;</a:t>
            </a:r>
          </a:p>
          <a:p>
            <a:pPr defTabSz="179388">
              <a:spcBef>
                <a:spcPts val="50"/>
              </a:spcBef>
              <a:spcAft>
                <a:spcPts val="50"/>
              </a:spcAft>
            </a:pPr>
            <a:r>
              <a:rPr lang="fr-CA" altLang="fr-FR" sz="1200" b="0" smtClean="0"/>
              <a:t>			&lt;/output&gt;</a:t>
            </a:r>
          </a:p>
          <a:p>
            <a:pPr defTabSz="179388">
              <a:spcBef>
                <a:spcPts val="50"/>
              </a:spcBef>
              <a:spcAft>
                <a:spcPts val="50"/>
              </a:spcAft>
            </a:pPr>
            <a:r>
              <a:rPr lang="fr-CA" altLang="fr-FR" sz="1200" b="0" smtClean="0"/>
              <a:t>		&lt;/operation&gt;</a:t>
            </a:r>
          </a:p>
          <a:p>
            <a:pPr defTabSz="179388">
              <a:spcBef>
                <a:spcPts val="50"/>
              </a:spcBef>
              <a:spcAft>
                <a:spcPts val="50"/>
              </a:spcAft>
            </a:pPr>
            <a:r>
              <a:rPr lang="fr-CA" altLang="fr-FR" sz="1200" b="0" smtClean="0"/>
              <a:t>	&lt;/binding&gt;</a:t>
            </a:r>
          </a:p>
          <a:p>
            <a:pPr defTabSz="179388">
              <a:spcBef>
                <a:spcPts val="50"/>
              </a:spcBef>
              <a:spcAft>
                <a:spcPts val="50"/>
              </a:spcAft>
            </a:pPr>
            <a:endParaRPr lang="fr-CA" altLang="fr-FR" sz="900" smtClean="0"/>
          </a:p>
        </p:txBody>
      </p:sp>
      <p:sp>
        <p:nvSpPr>
          <p:cNvPr id="6" name="Left Brace 5"/>
          <p:cNvSpPr/>
          <p:nvPr/>
        </p:nvSpPr>
        <p:spPr>
          <a:xfrm flipH="1">
            <a:off x="5003800" y="1700213"/>
            <a:ext cx="504825" cy="865187"/>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32775" name="TextBox 6"/>
          <p:cNvSpPr txBox="1">
            <a:spLocks noChangeArrowheads="1"/>
          </p:cNvSpPr>
          <p:nvPr/>
        </p:nvSpPr>
        <p:spPr bwMode="auto">
          <a:xfrm>
            <a:off x="5508625" y="1331913"/>
            <a:ext cx="3384550" cy="1601787"/>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t>&lt;binding&gt; </a:t>
            </a:r>
            <a:r>
              <a:rPr lang="en-CA" altLang="fr-FR" sz="1400" b="0"/>
              <a:t>provides specific details on how a portType operation will actually be transmitted</a:t>
            </a:r>
          </a:p>
          <a:p>
            <a:pPr eaLnBrk="1" hangingPunct="1">
              <a:spcBef>
                <a:spcPct val="0"/>
              </a:spcBef>
              <a:spcAft>
                <a:spcPct val="0"/>
              </a:spcAft>
              <a:buFontTx/>
              <a:buNone/>
            </a:pPr>
            <a:endParaRPr lang="en-CA" altLang="fr-FR" sz="1400"/>
          </a:p>
          <a:p>
            <a:pPr eaLnBrk="1" hangingPunct="1">
              <a:spcBef>
                <a:spcPct val="0"/>
              </a:spcBef>
              <a:spcAft>
                <a:spcPct val="0"/>
              </a:spcAft>
              <a:buFontTx/>
              <a:buNone/>
            </a:pPr>
            <a:r>
              <a:rPr lang="en-CA" altLang="fr-FR" sz="1400"/>
              <a:t>Provides info. about what protocol is being used to transfer portType operations (HTTP here)</a:t>
            </a:r>
            <a:endParaRPr lang="fr-CA" altLang="fr-FR" sz="1400"/>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584</a:t>
            </a:fld>
            <a:endParaRPr lang="fr-CA"/>
          </a:p>
        </p:txBody>
      </p:sp>
    </p:spTree>
    <p:extLst>
      <p:ext uri="{BB962C8B-B14F-4D97-AF65-F5344CB8AC3E}">
        <p14:creationId xmlns:p14="http://schemas.microsoft.com/office/powerpoint/2010/main" val="3195951177"/>
      </p:ext>
    </p:extLst>
  </p:cSld>
  <p:clrMapOvr>
    <a:masterClrMapping/>
  </p:clrMapOvr>
  <p:timing>
    <p:tnLst>
      <p:par>
        <p:cTn id="1" dur="indefinite" restart="never" nodeType="tmRoot"/>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Sample WSDL</a:t>
            </a:r>
            <a:endParaRPr lang="fr-CA" dirty="0"/>
          </a:p>
        </p:txBody>
      </p:sp>
      <p:sp>
        <p:nvSpPr>
          <p:cNvPr id="33795" name="Content Placeholder 2"/>
          <p:cNvSpPr>
            <a:spLocks noGrp="1"/>
          </p:cNvSpPr>
          <p:nvPr>
            <p:ph idx="1"/>
          </p:nvPr>
        </p:nvSpPr>
        <p:spPr/>
        <p:txBody>
          <a:bodyPr/>
          <a:lstStyle/>
          <a:p>
            <a:pPr defTabSz="179388">
              <a:spcBef>
                <a:spcPts val="50"/>
              </a:spcBef>
              <a:spcAft>
                <a:spcPts val="50"/>
              </a:spcAft>
            </a:pPr>
            <a:r>
              <a:rPr lang="fr-CA" altLang="fr-FR" sz="1200" smtClean="0"/>
              <a:t>	&lt;binding name="Hello_Binding" type="tns:Hello_PortType"&gt;</a:t>
            </a:r>
          </a:p>
          <a:p>
            <a:pPr defTabSz="179388">
              <a:spcBef>
                <a:spcPts val="50"/>
              </a:spcBef>
              <a:spcAft>
                <a:spcPts val="50"/>
              </a:spcAft>
            </a:pPr>
            <a:r>
              <a:rPr lang="fr-CA" altLang="fr-FR" sz="1200" smtClean="0"/>
              <a:t>		&lt;soap:binding style="rpc" </a:t>
            </a:r>
          </a:p>
          <a:p>
            <a:pPr defTabSz="179388">
              <a:spcBef>
                <a:spcPts val="50"/>
              </a:spcBef>
              <a:spcAft>
                <a:spcPts val="50"/>
              </a:spcAft>
            </a:pPr>
            <a:r>
              <a:rPr lang="fr-CA" altLang="fr-FR" sz="1200" smtClean="0"/>
              <a:t>			transport="http://schemas.xmlsoap.org/soap/http"/&gt;</a:t>
            </a:r>
          </a:p>
          <a:p>
            <a:pPr defTabSz="179388">
              <a:spcBef>
                <a:spcPts val="50"/>
              </a:spcBef>
              <a:spcAft>
                <a:spcPts val="50"/>
              </a:spcAft>
            </a:pPr>
            <a:r>
              <a:rPr lang="fr-CA" altLang="fr-FR" sz="1200" b="0" smtClean="0"/>
              <a:t>   </a:t>
            </a:r>
          </a:p>
          <a:p>
            <a:pPr defTabSz="179388">
              <a:spcBef>
                <a:spcPts val="50"/>
              </a:spcBef>
              <a:spcAft>
                <a:spcPts val="50"/>
              </a:spcAft>
            </a:pPr>
            <a:r>
              <a:rPr lang="fr-CA" altLang="fr-FR" sz="1200" smtClean="0">
                <a:solidFill>
                  <a:schemeClr val="tx2"/>
                </a:solidFill>
              </a:rPr>
              <a:t>		&lt;operation name="sayHello"&gt;</a:t>
            </a:r>
          </a:p>
          <a:p>
            <a:pPr defTabSz="179388">
              <a:spcBef>
                <a:spcPts val="50"/>
              </a:spcBef>
              <a:spcAft>
                <a:spcPts val="50"/>
              </a:spcAft>
            </a:pPr>
            <a:r>
              <a:rPr lang="fr-CA" altLang="fr-FR" sz="1200" smtClean="0">
                <a:solidFill>
                  <a:schemeClr val="tx2"/>
                </a:solidFill>
              </a:rPr>
              <a:t>			&lt;soap:operation soapAction="sayHello"/&gt;</a:t>
            </a:r>
          </a:p>
          <a:p>
            <a:pPr defTabSz="179388">
              <a:spcBef>
                <a:spcPts val="50"/>
              </a:spcBef>
              <a:spcAft>
                <a:spcPts val="50"/>
              </a:spcAft>
            </a:pPr>
            <a:r>
              <a:rPr lang="fr-CA" altLang="fr-FR" sz="1200" smtClean="0">
                <a:solidFill>
                  <a:schemeClr val="tx2"/>
                </a:solidFill>
              </a:rPr>
              <a:t>			&lt;input&gt;</a:t>
            </a:r>
          </a:p>
          <a:p>
            <a:pPr defTabSz="179388">
              <a:spcBef>
                <a:spcPts val="50"/>
              </a:spcBef>
              <a:spcAft>
                <a:spcPts val="50"/>
              </a:spcAft>
            </a:pPr>
            <a:r>
              <a:rPr lang="fr-CA" altLang="fr-FR" sz="1200" smtClean="0">
                <a:solidFill>
                  <a:schemeClr val="tx2"/>
                </a:solidFill>
              </a:rPr>
              <a:t>				&lt;soap:body</a:t>
            </a:r>
          </a:p>
          <a:p>
            <a:pPr defTabSz="179388">
              <a:spcBef>
                <a:spcPts val="50"/>
              </a:spcBef>
              <a:spcAft>
                <a:spcPts val="50"/>
              </a:spcAft>
            </a:pPr>
            <a:r>
              <a:rPr lang="fr-CA" altLang="fr-FR" sz="1200" smtClean="0">
                <a:solidFill>
                  <a:schemeClr val="tx2"/>
                </a:solidFill>
              </a:rPr>
              <a:t>					encodingStyle="http://schemas.xmlsoap.org/soap/encoding/"</a:t>
            </a:r>
          </a:p>
          <a:p>
            <a:pPr defTabSz="179388">
              <a:spcBef>
                <a:spcPts val="50"/>
              </a:spcBef>
              <a:spcAft>
                <a:spcPts val="50"/>
              </a:spcAft>
            </a:pPr>
            <a:r>
              <a:rPr lang="fr-CA" altLang="fr-FR" sz="1200" smtClean="0">
                <a:solidFill>
                  <a:schemeClr val="tx2"/>
                </a:solidFill>
              </a:rPr>
              <a:t>					namespace="urn:examples:helloservice"</a:t>
            </a:r>
          </a:p>
          <a:p>
            <a:pPr defTabSz="179388">
              <a:spcBef>
                <a:spcPts val="50"/>
              </a:spcBef>
              <a:spcAft>
                <a:spcPts val="50"/>
              </a:spcAft>
            </a:pPr>
            <a:r>
              <a:rPr lang="fr-CA" altLang="fr-FR" sz="1200" smtClean="0">
                <a:solidFill>
                  <a:schemeClr val="tx2"/>
                </a:solidFill>
              </a:rPr>
              <a:t>					use="encoded"/&gt;</a:t>
            </a:r>
          </a:p>
          <a:p>
            <a:pPr defTabSz="179388">
              <a:spcBef>
                <a:spcPts val="50"/>
              </a:spcBef>
              <a:spcAft>
                <a:spcPts val="50"/>
              </a:spcAft>
            </a:pPr>
            <a:r>
              <a:rPr lang="fr-CA" altLang="fr-FR" sz="1200" smtClean="0">
                <a:solidFill>
                  <a:schemeClr val="tx2"/>
                </a:solidFill>
              </a:rPr>
              <a:t>			&lt;/input&gt;</a:t>
            </a:r>
          </a:p>
          <a:p>
            <a:pPr defTabSz="179388">
              <a:spcBef>
                <a:spcPts val="50"/>
              </a:spcBef>
              <a:spcAft>
                <a:spcPts val="50"/>
              </a:spcAft>
            </a:pPr>
            <a:r>
              <a:rPr lang="fr-CA" altLang="fr-FR" sz="1200" smtClean="0">
                <a:solidFill>
                  <a:schemeClr val="tx2"/>
                </a:solidFill>
              </a:rPr>
              <a:t>			&lt;output&gt;</a:t>
            </a:r>
          </a:p>
          <a:p>
            <a:pPr defTabSz="179388">
              <a:spcBef>
                <a:spcPts val="50"/>
              </a:spcBef>
              <a:spcAft>
                <a:spcPts val="50"/>
              </a:spcAft>
            </a:pPr>
            <a:r>
              <a:rPr lang="fr-CA" altLang="fr-FR" sz="1200" smtClean="0">
                <a:solidFill>
                  <a:schemeClr val="tx2"/>
                </a:solidFill>
              </a:rPr>
              <a:t>				&lt;soap:body</a:t>
            </a:r>
          </a:p>
          <a:p>
            <a:pPr defTabSz="179388">
              <a:spcBef>
                <a:spcPts val="50"/>
              </a:spcBef>
              <a:spcAft>
                <a:spcPts val="50"/>
              </a:spcAft>
            </a:pPr>
            <a:r>
              <a:rPr lang="fr-CA" altLang="fr-FR" sz="1200" smtClean="0">
                <a:solidFill>
                  <a:schemeClr val="tx2"/>
                </a:solidFill>
              </a:rPr>
              <a:t>					encodingStyle="http://schemas.xmlsoap.org/soap/encoding/"</a:t>
            </a:r>
          </a:p>
          <a:p>
            <a:pPr defTabSz="179388">
              <a:spcBef>
                <a:spcPts val="50"/>
              </a:spcBef>
              <a:spcAft>
                <a:spcPts val="50"/>
              </a:spcAft>
            </a:pPr>
            <a:r>
              <a:rPr lang="fr-CA" altLang="fr-FR" sz="1200" smtClean="0">
                <a:solidFill>
                  <a:schemeClr val="tx2"/>
                </a:solidFill>
              </a:rPr>
              <a:t>					namespace="urn:examples:helloservice"</a:t>
            </a:r>
          </a:p>
          <a:p>
            <a:pPr defTabSz="179388">
              <a:spcBef>
                <a:spcPts val="50"/>
              </a:spcBef>
              <a:spcAft>
                <a:spcPts val="50"/>
              </a:spcAft>
            </a:pPr>
            <a:r>
              <a:rPr lang="fr-CA" altLang="fr-FR" sz="1200" smtClean="0">
                <a:solidFill>
                  <a:schemeClr val="tx2"/>
                </a:solidFill>
              </a:rPr>
              <a:t>					use="encoded"/&gt;</a:t>
            </a:r>
          </a:p>
          <a:p>
            <a:pPr defTabSz="179388">
              <a:spcBef>
                <a:spcPts val="50"/>
              </a:spcBef>
              <a:spcAft>
                <a:spcPts val="50"/>
              </a:spcAft>
            </a:pPr>
            <a:r>
              <a:rPr lang="fr-CA" altLang="fr-FR" sz="1200" smtClean="0">
                <a:solidFill>
                  <a:schemeClr val="tx2"/>
                </a:solidFill>
              </a:rPr>
              <a:t>			&lt;/output&gt;</a:t>
            </a:r>
          </a:p>
          <a:p>
            <a:pPr defTabSz="179388">
              <a:spcBef>
                <a:spcPts val="50"/>
              </a:spcBef>
              <a:spcAft>
                <a:spcPts val="50"/>
              </a:spcAft>
            </a:pPr>
            <a:r>
              <a:rPr lang="fr-CA" altLang="fr-FR" sz="1200" smtClean="0">
                <a:solidFill>
                  <a:schemeClr val="tx2"/>
                </a:solidFill>
              </a:rPr>
              <a:t>		&lt;/operation&gt;</a:t>
            </a:r>
          </a:p>
          <a:p>
            <a:pPr defTabSz="179388">
              <a:spcBef>
                <a:spcPts val="50"/>
              </a:spcBef>
              <a:spcAft>
                <a:spcPts val="50"/>
              </a:spcAft>
            </a:pPr>
            <a:r>
              <a:rPr lang="fr-CA" altLang="fr-FR" sz="1200" smtClean="0">
                <a:solidFill>
                  <a:schemeClr val="tx2"/>
                </a:solidFill>
              </a:rPr>
              <a:t>	&lt;/binding&gt;</a:t>
            </a:r>
          </a:p>
          <a:p>
            <a:pPr defTabSz="179388">
              <a:spcBef>
                <a:spcPts val="50"/>
              </a:spcBef>
              <a:spcAft>
                <a:spcPts val="50"/>
              </a:spcAft>
            </a:pPr>
            <a:endParaRPr lang="fr-CA" altLang="fr-FR" sz="900" smtClean="0"/>
          </a:p>
        </p:txBody>
      </p:sp>
      <p:sp>
        <p:nvSpPr>
          <p:cNvPr id="6" name="Left Brace 5"/>
          <p:cNvSpPr/>
          <p:nvPr/>
        </p:nvSpPr>
        <p:spPr>
          <a:xfrm flipH="1">
            <a:off x="5795963" y="2420938"/>
            <a:ext cx="504825" cy="3671887"/>
          </a:xfrm>
          <a:prstGeom prst="leftBrace">
            <a:avLst/>
          </a:prstGeom>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fr-CA" dirty="0"/>
          </a:p>
        </p:txBody>
      </p:sp>
      <p:sp>
        <p:nvSpPr>
          <p:cNvPr id="33799" name="TextBox 6"/>
          <p:cNvSpPr txBox="1">
            <a:spLocks noChangeArrowheads="1"/>
          </p:cNvSpPr>
          <p:nvPr/>
        </p:nvSpPr>
        <p:spPr bwMode="auto">
          <a:xfrm>
            <a:off x="6396038" y="4057650"/>
            <a:ext cx="2136775" cy="738188"/>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a:t>Information about the SOAP messages that will be exchanged</a:t>
            </a:r>
          </a:p>
        </p:txBody>
      </p:sp>
      <p:sp>
        <p:nvSpPr>
          <p:cNvPr id="9" name="TextBox 8"/>
          <p:cNvSpPr txBox="1">
            <a:spLocks noChangeArrowheads="1"/>
          </p:cNvSpPr>
          <p:nvPr/>
        </p:nvSpPr>
        <p:spPr bwMode="auto">
          <a:xfrm>
            <a:off x="755650" y="6165850"/>
            <a:ext cx="4824413" cy="276225"/>
          </a:xfrm>
          <a:prstGeom prst="rect">
            <a:avLst/>
          </a:prstGeom>
          <a:noFill/>
          <a:ln w="9525">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200" b="0" i="1"/>
              <a:t>There are the more interesting components, there are few more…</a:t>
            </a:r>
            <a:endParaRPr lang="fr-CA" altLang="fr-FR" sz="1200" b="0" i="1"/>
          </a:p>
        </p:txBody>
      </p:sp>
      <p:sp>
        <p:nvSpPr>
          <p:cNvPr id="7" name="Slide Number Placeholder 6"/>
          <p:cNvSpPr>
            <a:spLocks noGrp="1"/>
          </p:cNvSpPr>
          <p:nvPr>
            <p:ph type="sldNum" sz="quarter" idx="11"/>
          </p:nvPr>
        </p:nvSpPr>
        <p:spPr/>
        <p:txBody>
          <a:bodyPr/>
          <a:lstStyle/>
          <a:p>
            <a:pPr>
              <a:defRPr/>
            </a:pPr>
            <a:fld id="{C0F85434-72BD-456E-A883-0F005E178622}" type="slidenum">
              <a:rPr lang="fr-CA" smtClean="0"/>
              <a:pPr>
                <a:defRPr/>
              </a:pPr>
              <a:t>585</a:t>
            </a:fld>
            <a:endParaRPr lang="fr-CA"/>
          </a:p>
        </p:txBody>
      </p:sp>
    </p:spTree>
    <p:extLst>
      <p:ext uri="{BB962C8B-B14F-4D97-AF65-F5344CB8AC3E}">
        <p14:creationId xmlns:p14="http://schemas.microsoft.com/office/powerpoint/2010/main" val="18910000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457200" y="152400"/>
            <a:ext cx="6934200" cy="1371600"/>
          </a:xfrm>
        </p:spPr>
        <p:txBody>
          <a:bodyPr/>
          <a:lstStyle/>
          <a:p>
            <a:pPr>
              <a:defRPr/>
            </a:pPr>
            <a:r>
              <a:rPr lang="en-US" altLang="zh-TW"/>
              <a:t>SOAP Message</a:t>
            </a:r>
          </a:p>
        </p:txBody>
      </p:sp>
      <p:sp>
        <p:nvSpPr>
          <p:cNvPr id="34819" name="Rectangle 3"/>
          <p:cNvSpPr>
            <a:spLocks noGrp="1" noChangeArrowheads="1"/>
          </p:cNvSpPr>
          <p:nvPr>
            <p:ph type="body" idx="1"/>
          </p:nvPr>
        </p:nvSpPr>
        <p:spPr>
          <a:xfrm>
            <a:off x="4038600" y="1600200"/>
            <a:ext cx="4648200" cy="4953000"/>
          </a:xfrm>
        </p:spPr>
        <p:txBody>
          <a:bodyPr/>
          <a:lstStyle/>
          <a:p>
            <a:pPr>
              <a:lnSpc>
                <a:spcPct val="80000"/>
              </a:lnSpc>
              <a:spcBef>
                <a:spcPct val="0"/>
              </a:spcBef>
              <a:spcAft>
                <a:spcPct val="0"/>
              </a:spcAft>
            </a:pPr>
            <a:r>
              <a:rPr lang="en-US" altLang="zh-TW" sz="1800" b="0" smtClean="0"/>
              <a:t>POST /InStock HTTP/1.1 </a:t>
            </a:r>
            <a:br>
              <a:rPr lang="en-US" altLang="zh-TW" sz="1800" b="0" smtClean="0"/>
            </a:br>
            <a:r>
              <a:rPr lang="en-US" altLang="zh-TW" sz="1800" b="0" smtClean="0"/>
              <a:t>Host: www.example.org </a:t>
            </a:r>
            <a:br>
              <a:rPr lang="en-US" altLang="zh-TW" sz="1800" b="0" smtClean="0"/>
            </a:br>
            <a:r>
              <a:rPr lang="en-US" altLang="zh-TW" sz="1800" b="0" smtClean="0"/>
              <a:t>Content-Type: application/soap+xml; charset=utf-8 </a:t>
            </a:r>
            <a:br>
              <a:rPr lang="en-US" altLang="zh-TW" sz="1800" b="0" smtClean="0"/>
            </a:br>
            <a:r>
              <a:rPr lang="en-US" altLang="zh-TW" sz="1800" b="0" smtClean="0"/>
              <a:t>Content-Length: 299 </a:t>
            </a:r>
            <a:br>
              <a:rPr lang="en-US" altLang="zh-TW" sz="1800" b="0" smtClean="0"/>
            </a:br>
            <a:r>
              <a:rPr lang="en-US" altLang="zh-TW" sz="1800" b="0" smtClean="0"/>
              <a:t>SOAPAction: "http://www.w3.org/2003/05/soap-envelope" </a:t>
            </a:r>
            <a:br>
              <a:rPr lang="en-US" altLang="zh-TW" sz="1800" b="0" smtClean="0"/>
            </a:br>
            <a:r>
              <a:rPr lang="en-US" altLang="zh-TW" sz="1800" b="0" smtClean="0"/>
              <a:t>&lt;?xml version="1.0"?&gt; </a:t>
            </a:r>
          </a:p>
          <a:p>
            <a:pPr>
              <a:lnSpc>
                <a:spcPct val="80000"/>
              </a:lnSpc>
              <a:spcBef>
                <a:spcPct val="0"/>
              </a:spcBef>
              <a:spcAft>
                <a:spcPct val="0"/>
              </a:spcAft>
            </a:pPr>
            <a:r>
              <a:rPr lang="en-US" altLang="zh-TW" sz="1800" smtClean="0">
                <a:solidFill>
                  <a:schemeClr val="tx2"/>
                </a:solidFill>
              </a:rPr>
              <a:t>&lt;soap:Envelope </a:t>
            </a:r>
            <a:r>
              <a:rPr lang="en-US" altLang="zh-TW" sz="1800" b="0" smtClean="0"/>
              <a:t>xmlns:soap="http://www.w3.org/2003/05/soap-envelope"&gt; </a:t>
            </a:r>
            <a:br>
              <a:rPr lang="en-US" altLang="zh-TW" sz="1800" b="0" smtClean="0"/>
            </a:br>
            <a:r>
              <a:rPr lang="en-US" altLang="zh-TW" sz="1800" smtClean="0">
                <a:solidFill>
                  <a:schemeClr val="tx2"/>
                </a:solidFill>
              </a:rPr>
              <a:t>&lt;soap:Header&gt; &lt;/soap:Header&gt; &lt;soap:Body&gt; </a:t>
            </a:r>
            <a:r>
              <a:rPr lang="en-US" altLang="zh-TW" sz="1800" b="0" smtClean="0">
                <a:solidFill>
                  <a:schemeClr val="tx2"/>
                </a:solidFill>
              </a:rPr>
              <a:t/>
            </a:r>
            <a:br>
              <a:rPr lang="en-US" altLang="zh-TW" sz="1800" b="0" smtClean="0">
                <a:solidFill>
                  <a:schemeClr val="tx2"/>
                </a:solidFill>
              </a:rPr>
            </a:br>
            <a:r>
              <a:rPr lang="en-US" altLang="zh-TW" sz="1800" smtClean="0">
                <a:solidFill>
                  <a:schemeClr val="tx2"/>
                </a:solidFill>
              </a:rPr>
              <a:t>&lt;m:GetStockPrice </a:t>
            </a:r>
            <a:r>
              <a:rPr lang="en-US" altLang="zh-TW" sz="1800" b="0" smtClean="0"/>
              <a:t>xmlns:m="http://www.example.org/stock"</a:t>
            </a:r>
            <a:r>
              <a:rPr lang="en-US" altLang="zh-TW" sz="1800" smtClean="0"/>
              <a:t>&gt; </a:t>
            </a:r>
            <a:r>
              <a:rPr lang="en-US" altLang="zh-TW" sz="1800" smtClean="0">
                <a:solidFill>
                  <a:schemeClr val="tx2"/>
                </a:solidFill>
              </a:rPr>
              <a:t>&lt;m:StockName&gt;IBM&lt;/m:StockName&gt; &lt;/m:GetStockPrice&gt; </a:t>
            </a:r>
            <a:br>
              <a:rPr lang="en-US" altLang="zh-TW" sz="1800" smtClean="0">
                <a:solidFill>
                  <a:schemeClr val="tx2"/>
                </a:solidFill>
              </a:rPr>
            </a:br>
            <a:r>
              <a:rPr lang="en-US" altLang="zh-TW" sz="1800" smtClean="0">
                <a:solidFill>
                  <a:schemeClr val="tx2"/>
                </a:solidFill>
              </a:rPr>
              <a:t>&lt;/soap:Body&gt; </a:t>
            </a:r>
            <a:br>
              <a:rPr lang="en-US" altLang="zh-TW" sz="1800" smtClean="0">
                <a:solidFill>
                  <a:schemeClr val="tx2"/>
                </a:solidFill>
              </a:rPr>
            </a:br>
            <a:r>
              <a:rPr lang="en-US" altLang="zh-TW" sz="1800" smtClean="0">
                <a:solidFill>
                  <a:schemeClr val="tx2"/>
                </a:solidFill>
              </a:rPr>
              <a:t>&lt;/soap:Envelope&gt; </a:t>
            </a:r>
          </a:p>
        </p:txBody>
      </p:sp>
      <p:pic>
        <p:nvPicPr>
          <p:cNvPr id="34820" name="Picture 4" descr="500px-SOA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2133600"/>
            <a:ext cx="3289300"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Slide Number Placeholder 4"/>
          <p:cNvSpPr>
            <a:spLocks noGrp="1"/>
          </p:cNvSpPr>
          <p:nvPr>
            <p:ph type="sldNum" sz="quarter" idx="11"/>
          </p:nvPr>
        </p:nvSpPr>
        <p:spPr/>
        <p:txBody>
          <a:bodyPr/>
          <a:lstStyle/>
          <a:p>
            <a:pPr>
              <a:defRPr/>
            </a:pPr>
            <a:fld id="{C0F85434-72BD-456E-A883-0F005E178622}" type="slidenum">
              <a:rPr lang="fr-CA" smtClean="0"/>
              <a:pPr>
                <a:defRPr/>
              </a:pPr>
              <a:t>586</a:t>
            </a:fld>
            <a:endParaRPr lang="fr-CA"/>
          </a:p>
        </p:txBody>
      </p:sp>
    </p:spTree>
    <p:extLst>
      <p:ext uri="{BB962C8B-B14F-4D97-AF65-F5344CB8AC3E}">
        <p14:creationId xmlns:p14="http://schemas.microsoft.com/office/powerpoint/2010/main" val="546280306"/>
      </p:ext>
    </p:extLst>
  </p:cSld>
  <p:clrMapOvr>
    <a:masterClrMapping/>
  </p:clrMapOvr>
  <p:timing>
    <p:tnLst>
      <p:par>
        <p:cTn id="1" dur="indefinite" restart="never" nodeType="tmRoot"/>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Why Is It So Useful?</a:t>
            </a:r>
            <a:endParaRPr lang="fr-CA" dirty="0"/>
          </a:p>
        </p:txBody>
      </p:sp>
      <p:sp>
        <p:nvSpPr>
          <p:cNvPr id="6" name="Rectangle 5"/>
          <p:cNvSpPr/>
          <p:nvPr/>
        </p:nvSpPr>
        <p:spPr>
          <a:xfrm>
            <a:off x="674688" y="4652963"/>
            <a:ext cx="1800225" cy="11525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Currency Conversion</a:t>
            </a:r>
          </a:p>
          <a:p>
            <a:pPr algn="ctr">
              <a:defRPr/>
            </a:pPr>
            <a:r>
              <a:rPr lang="en-CA" dirty="0">
                <a:solidFill>
                  <a:schemeClr val="tx1"/>
                </a:solidFill>
              </a:rPr>
              <a:t>Web Service</a:t>
            </a:r>
            <a:endParaRPr lang="fr-CA" dirty="0">
              <a:solidFill>
                <a:schemeClr val="tx1"/>
              </a:solidFill>
            </a:endParaRPr>
          </a:p>
        </p:txBody>
      </p:sp>
      <p:sp>
        <p:nvSpPr>
          <p:cNvPr id="7" name="Rectangle 6"/>
          <p:cNvSpPr/>
          <p:nvPr/>
        </p:nvSpPr>
        <p:spPr>
          <a:xfrm>
            <a:off x="747713" y="2060575"/>
            <a:ext cx="1655762" cy="11525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Credit Check</a:t>
            </a:r>
          </a:p>
          <a:p>
            <a:pPr algn="ctr">
              <a:defRPr/>
            </a:pPr>
            <a:r>
              <a:rPr lang="en-CA" dirty="0">
                <a:solidFill>
                  <a:schemeClr val="tx1"/>
                </a:solidFill>
              </a:rPr>
              <a:t>Web Service</a:t>
            </a:r>
            <a:endParaRPr lang="fr-CA" dirty="0">
              <a:solidFill>
                <a:schemeClr val="tx1"/>
              </a:solidFill>
            </a:endParaRPr>
          </a:p>
        </p:txBody>
      </p:sp>
      <p:sp>
        <p:nvSpPr>
          <p:cNvPr id="8" name="Rectangle 7"/>
          <p:cNvSpPr/>
          <p:nvPr/>
        </p:nvSpPr>
        <p:spPr>
          <a:xfrm>
            <a:off x="3916363" y="1541463"/>
            <a:ext cx="1736725" cy="80803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Pay Pal</a:t>
            </a:r>
          </a:p>
          <a:p>
            <a:pPr algn="ctr">
              <a:defRPr/>
            </a:pPr>
            <a:r>
              <a:rPr lang="en-CA" dirty="0">
                <a:solidFill>
                  <a:schemeClr val="tx1"/>
                </a:solidFill>
              </a:rPr>
              <a:t>Web Service</a:t>
            </a:r>
            <a:endParaRPr lang="fr-CA" dirty="0">
              <a:solidFill>
                <a:schemeClr val="tx1"/>
              </a:solidFill>
            </a:endParaRPr>
          </a:p>
        </p:txBody>
      </p:sp>
      <p:sp>
        <p:nvSpPr>
          <p:cNvPr id="9" name="Rectangle 8"/>
          <p:cNvSpPr/>
          <p:nvPr/>
        </p:nvSpPr>
        <p:spPr>
          <a:xfrm>
            <a:off x="6732588" y="1922463"/>
            <a:ext cx="1663700" cy="115093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Warehouse</a:t>
            </a:r>
          </a:p>
          <a:p>
            <a:pPr algn="ctr">
              <a:defRPr/>
            </a:pPr>
            <a:r>
              <a:rPr lang="en-CA" dirty="0">
                <a:solidFill>
                  <a:schemeClr val="tx1"/>
                </a:solidFill>
              </a:rPr>
              <a:t>Web Service</a:t>
            </a:r>
            <a:endParaRPr lang="fr-CA" dirty="0">
              <a:solidFill>
                <a:schemeClr val="tx1"/>
              </a:solidFill>
            </a:endParaRPr>
          </a:p>
        </p:txBody>
      </p:sp>
      <p:sp>
        <p:nvSpPr>
          <p:cNvPr id="10" name="Flowchart: Alternate Process 9"/>
          <p:cNvSpPr/>
          <p:nvPr/>
        </p:nvSpPr>
        <p:spPr>
          <a:xfrm>
            <a:off x="3890963" y="3573463"/>
            <a:ext cx="1584325" cy="1152525"/>
          </a:xfrm>
          <a:prstGeom prst="flowChartAlternateProcess">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Online Electronics Store</a:t>
            </a:r>
            <a:endParaRPr lang="fr-CA" dirty="0">
              <a:solidFill>
                <a:schemeClr val="tx1"/>
              </a:solidFill>
            </a:endParaRPr>
          </a:p>
        </p:txBody>
      </p:sp>
      <p:sp>
        <p:nvSpPr>
          <p:cNvPr id="11" name="Flowchart: Alternate Process 10"/>
          <p:cNvSpPr/>
          <p:nvPr/>
        </p:nvSpPr>
        <p:spPr>
          <a:xfrm>
            <a:off x="3890963" y="6092825"/>
            <a:ext cx="1584325" cy="576263"/>
          </a:xfrm>
          <a:prstGeom prst="flowChartAlternateProcess">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Client</a:t>
            </a:r>
            <a:endParaRPr lang="fr-CA" dirty="0">
              <a:solidFill>
                <a:schemeClr val="tx1"/>
              </a:solidFill>
            </a:endParaRPr>
          </a:p>
        </p:txBody>
      </p:sp>
      <p:cxnSp>
        <p:nvCxnSpPr>
          <p:cNvPr id="13" name="Straight Arrow Connector 12"/>
          <p:cNvCxnSpPr/>
          <p:nvPr/>
        </p:nvCxnSpPr>
        <p:spPr>
          <a:xfrm flipV="1">
            <a:off x="4284663" y="4725988"/>
            <a:ext cx="0" cy="13668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4" name="Rectangle 13"/>
          <p:cNvSpPr/>
          <p:nvPr/>
        </p:nvSpPr>
        <p:spPr>
          <a:xfrm>
            <a:off x="6757988" y="4652963"/>
            <a:ext cx="1663700" cy="115252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dirty="0">
                <a:solidFill>
                  <a:schemeClr val="tx1"/>
                </a:solidFill>
              </a:rPr>
              <a:t>Shipping</a:t>
            </a:r>
          </a:p>
          <a:p>
            <a:pPr algn="ctr">
              <a:defRPr/>
            </a:pPr>
            <a:r>
              <a:rPr lang="en-CA" dirty="0">
                <a:solidFill>
                  <a:schemeClr val="tx1"/>
                </a:solidFill>
              </a:rPr>
              <a:t>Web Service</a:t>
            </a:r>
            <a:endParaRPr lang="fr-CA" dirty="0">
              <a:solidFill>
                <a:schemeClr val="tx1"/>
              </a:solidFill>
            </a:endParaRPr>
          </a:p>
        </p:txBody>
      </p:sp>
      <p:sp>
        <p:nvSpPr>
          <p:cNvPr id="15" name="TextBox 14"/>
          <p:cNvSpPr txBox="1">
            <a:spLocks noChangeArrowheads="1"/>
          </p:cNvSpPr>
          <p:nvPr/>
        </p:nvSpPr>
        <p:spPr bwMode="auto">
          <a:xfrm>
            <a:off x="3448050" y="5373688"/>
            <a:ext cx="9080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b="0" i="1"/>
              <a:t>Buy Laptop</a:t>
            </a:r>
            <a:endParaRPr lang="fr-CA" altLang="fr-FR" sz="1400" b="0" i="1"/>
          </a:p>
        </p:txBody>
      </p:sp>
      <p:cxnSp>
        <p:nvCxnSpPr>
          <p:cNvPr id="17" name="Straight Arrow Connector 16"/>
          <p:cNvCxnSpPr/>
          <p:nvPr/>
        </p:nvCxnSpPr>
        <p:spPr>
          <a:xfrm flipV="1">
            <a:off x="5435600" y="1922463"/>
            <a:ext cx="1296988" cy="17224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8" name="TextBox 17"/>
          <p:cNvSpPr txBox="1">
            <a:spLocks noChangeArrowheads="1"/>
          </p:cNvSpPr>
          <p:nvPr/>
        </p:nvSpPr>
        <p:spPr bwMode="auto">
          <a:xfrm rot="-3146469">
            <a:off x="5036345" y="2558256"/>
            <a:ext cx="1935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Do we have in stock</a:t>
            </a:r>
            <a:endParaRPr lang="fr-CA" altLang="fr-FR" sz="1400" b="0"/>
          </a:p>
        </p:txBody>
      </p:sp>
      <p:cxnSp>
        <p:nvCxnSpPr>
          <p:cNvPr id="20" name="Straight Arrow Connector 19"/>
          <p:cNvCxnSpPr>
            <a:stCxn id="9" idx="1"/>
            <a:endCxn id="10" idx="3"/>
          </p:cNvCxnSpPr>
          <p:nvPr/>
        </p:nvCxnSpPr>
        <p:spPr>
          <a:xfrm flipH="1">
            <a:off x="5475288" y="2497138"/>
            <a:ext cx="1257300" cy="165258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7" name="TextBox 26"/>
          <p:cNvSpPr txBox="1">
            <a:spLocks noChangeArrowheads="1"/>
          </p:cNvSpPr>
          <p:nvPr/>
        </p:nvSpPr>
        <p:spPr bwMode="auto">
          <a:xfrm rot="-3146469">
            <a:off x="5952332" y="3175794"/>
            <a:ext cx="5603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Yes</a:t>
            </a:r>
            <a:endParaRPr lang="fr-CA" altLang="fr-FR" sz="1400" b="0"/>
          </a:p>
        </p:txBody>
      </p:sp>
      <p:cxnSp>
        <p:nvCxnSpPr>
          <p:cNvPr id="28" name="Straight Arrow Connector 27"/>
          <p:cNvCxnSpPr>
            <a:endCxn id="6" idx="0"/>
          </p:cNvCxnSpPr>
          <p:nvPr/>
        </p:nvCxnSpPr>
        <p:spPr>
          <a:xfrm flipH="1">
            <a:off x="1574800" y="2195513"/>
            <a:ext cx="2349500" cy="245745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2" name="TextBox 31"/>
          <p:cNvSpPr txBox="1">
            <a:spLocks noChangeArrowheads="1"/>
          </p:cNvSpPr>
          <p:nvPr/>
        </p:nvSpPr>
        <p:spPr bwMode="auto">
          <a:xfrm rot="-2812848">
            <a:off x="1507332" y="3421856"/>
            <a:ext cx="1935162"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Convert this amount</a:t>
            </a:r>
            <a:endParaRPr lang="fr-CA" altLang="fr-FR" sz="1400" b="0"/>
          </a:p>
        </p:txBody>
      </p:sp>
      <p:cxnSp>
        <p:nvCxnSpPr>
          <p:cNvPr id="33" name="Straight Arrow Connector 32"/>
          <p:cNvCxnSpPr/>
          <p:nvPr/>
        </p:nvCxnSpPr>
        <p:spPr>
          <a:xfrm flipV="1">
            <a:off x="2206625" y="2349500"/>
            <a:ext cx="2149475" cy="23129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9" name="TextBox 38"/>
          <p:cNvSpPr txBox="1">
            <a:spLocks noChangeArrowheads="1"/>
          </p:cNvSpPr>
          <p:nvPr/>
        </p:nvSpPr>
        <p:spPr bwMode="auto">
          <a:xfrm rot="-2786973">
            <a:off x="2554288" y="3608388"/>
            <a:ext cx="143192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There you go…</a:t>
            </a:r>
            <a:endParaRPr lang="fr-CA" altLang="fr-FR" sz="1400" b="0"/>
          </a:p>
        </p:txBody>
      </p:sp>
      <p:cxnSp>
        <p:nvCxnSpPr>
          <p:cNvPr id="43" name="Straight Arrow Connector 42"/>
          <p:cNvCxnSpPr/>
          <p:nvPr/>
        </p:nvCxnSpPr>
        <p:spPr>
          <a:xfrm flipH="1">
            <a:off x="2403475" y="1700213"/>
            <a:ext cx="1512888" cy="6477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a:spLocks noChangeArrowheads="1"/>
          </p:cNvSpPr>
          <p:nvPr/>
        </p:nvSpPr>
        <p:spPr bwMode="auto">
          <a:xfrm rot="-1360589">
            <a:off x="2328863" y="1674813"/>
            <a:ext cx="1598612"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Is Credit Card Ok</a:t>
            </a:r>
            <a:endParaRPr lang="fr-CA" altLang="fr-FR" sz="1400" b="0"/>
          </a:p>
        </p:txBody>
      </p:sp>
      <p:cxnSp>
        <p:nvCxnSpPr>
          <p:cNvPr id="46" name="Straight Arrow Connector 45"/>
          <p:cNvCxnSpPr>
            <a:stCxn id="7" idx="3"/>
            <a:endCxn id="8" idx="1"/>
          </p:cNvCxnSpPr>
          <p:nvPr/>
        </p:nvCxnSpPr>
        <p:spPr>
          <a:xfrm flipV="1">
            <a:off x="2403475" y="1946275"/>
            <a:ext cx="1512888" cy="6905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47" name="TextBox 46"/>
          <p:cNvSpPr txBox="1">
            <a:spLocks noChangeArrowheads="1"/>
          </p:cNvSpPr>
          <p:nvPr/>
        </p:nvSpPr>
        <p:spPr bwMode="auto">
          <a:xfrm rot="-1414371">
            <a:off x="2906713" y="2266950"/>
            <a:ext cx="7493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Yes</a:t>
            </a:r>
            <a:endParaRPr lang="fr-CA" altLang="fr-FR" sz="1400" b="0"/>
          </a:p>
        </p:txBody>
      </p:sp>
      <p:cxnSp>
        <p:nvCxnSpPr>
          <p:cNvPr id="49" name="Straight Arrow Connector 48"/>
          <p:cNvCxnSpPr/>
          <p:nvPr/>
        </p:nvCxnSpPr>
        <p:spPr>
          <a:xfrm flipV="1">
            <a:off x="4716463" y="2349500"/>
            <a:ext cx="0" cy="12239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0" name="TextBox 49"/>
          <p:cNvSpPr txBox="1">
            <a:spLocks noChangeArrowheads="1"/>
          </p:cNvSpPr>
          <p:nvPr/>
        </p:nvSpPr>
        <p:spPr bwMode="auto">
          <a:xfrm rot="-5400000">
            <a:off x="3862388" y="2770187"/>
            <a:ext cx="12954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Charge Card</a:t>
            </a:r>
            <a:endParaRPr lang="fr-CA" altLang="fr-FR" sz="1400" b="0"/>
          </a:p>
        </p:txBody>
      </p:sp>
      <p:cxnSp>
        <p:nvCxnSpPr>
          <p:cNvPr id="51" name="Straight Arrow Connector 50"/>
          <p:cNvCxnSpPr/>
          <p:nvPr/>
        </p:nvCxnSpPr>
        <p:spPr>
          <a:xfrm>
            <a:off x="5003800" y="2349500"/>
            <a:ext cx="0" cy="1223963"/>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4" name="TextBox 53"/>
          <p:cNvSpPr txBox="1">
            <a:spLocks noChangeArrowheads="1"/>
          </p:cNvSpPr>
          <p:nvPr/>
        </p:nvSpPr>
        <p:spPr bwMode="auto">
          <a:xfrm rot="-5400000">
            <a:off x="4821238" y="2825750"/>
            <a:ext cx="6858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Done</a:t>
            </a:r>
            <a:endParaRPr lang="fr-CA" altLang="fr-FR" sz="1400" b="0"/>
          </a:p>
        </p:txBody>
      </p:sp>
      <p:cxnSp>
        <p:nvCxnSpPr>
          <p:cNvPr id="55" name="Straight Arrow Connector 54"/>
          <p:cNvCxnSpPr/>
          <p:nvPr/>
        </p:nvCxnSpPr>
        <p:spPr>
          <a:xfrm>
            <a:off x="5475288" y="4181475"/>
            <a:ext cx="1282700" cy="9032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7" name="TextBox 56"/>
          <p:cNvSpPr txBox="1">
            <a:spLocks noChangeArrowheads="1"/>
          </p:cNvSpPr>
          <p:nvPr/>
        </p:nvSpPr>
        <p:spPr bwMode="auto">
          <a:xfrm rot="2200646" flipH="1">
            <a:off x="5737225" y="4359275"/>
            <a:ext cx="9683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Ship Item</a:t>
            </a:r>
            <a:endParaRPr lang="fr-CA" altLang="fr-FR" sz="1400" b="0"/>
          </a:p>
        </p:txBody>
      </p:sp>
      <p:cxnSp>
        <p:nvCxnSpPr>
          <p:cNvPr id="58" name="Straight Arrow Connector 57"/>
          <p:cNvCxnSpPr/>
          <p:nvPr/>
        </p:nvCxnSpPr>
        <p:spPr>
          <a:xfrm flipH="1" flipV="1">
            <a:off x="5467350" y="4457700"/>
            <a:ext cx="1265238" cy="877888"/>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61" name="TextBox 60"/>
          <p:cNvSpPr txBox="1">
            <a:spLocks noChangeArrowheads="1"/>
          </p:cNvSpPr>
          <p:nvPr/>
        </p:nvSpPr>
        <p:spPr bwMode="auto">
          <a:xfrm rot="2141818" flipH="1">
            <a:off x="5480050" y="4987925"/>
            <a:ext cx="1247775"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400" b="0"/>
              <a:t>Sure</a:t>
            </a:r>
            <a:endParaRPr lang="fr-CA" altLang="fr-FR" sz="1400" b="0"/>
          </a:p>
        </p:txBody>
      </p:sp>
      <p:cxnSp>
        <p:nvCxnSpPr>
          <p:cNvPr id="63" name="Straight Arrow Connector 62"/>
          <p:cNvCxnSpPr/>
          <p:nvPr/>
        </p:nvCxnSpPr>
        <p:spPr>
          <a:xfrm>
            <a:off x="5003800" y="4725988"/>
            <a:ext cx="0" cy="13668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64" name="TextBox 63"/>
          <p:cNvSpPr txBox="1">
            <a:spLocks noChangeArrowheads="1"/>
          </p:cNvSpPr>
          <p:nvPr/>
        </p:nvSpPr>
        <p:spPr bwMode="auto">
          <a:xfrm>
            <a:off x="4683125" y="5414963"/>
            <a:ext cx="1538288"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en-CA" altLang="fr-FR" sz="1400" b="0" i="1"/>
              <a:t>Purchase Confirmed</a:t>
            </a:r>
            <a:endParaRPr lang="fr-CA" altLang="fr-FR" sz="1400" b="0" i="1"/>
          </a:p>
        </p:txBody>
      </p:sp>
      <p:sp>
        <p:nvSpPr>
          <p:cNvPr id="12" name="Slide Number Placeholder 11"/>
          <p:cNvSpPr>
            <a:spLocks noGrp="1"/>
          </p:cNvSpPr>
          <p:nvPr>
            <p:ph type="sldNum" sz="quarter" idx="11"/>
          </p:nvPr>
        </p:nvSpPr>
        <p:spPr/>
        <p:txBody>
          <a:bodyPr/>
          <a:lstStyle/>
          <a:p>
            <a:pPr>
              <a:defRPr/>
            </a:pPr>
            <a:fld id="{C0F85434-72BD-456E-A883-0F005E178622}" type="slidenum">
              <a:rPr lang="fr-CA" smtClean="0"/>
              <a:pPr>
                <a:defRPr/>
              </a:pPr>
              <a:t>587</a:t>
            </a:fld>
            <a:endParaRPr lang="fr-CA"/>
          </a:p>
        </p:txBody>
      </p:sp>
    </p:spTree>
    <p:extLst>
      <p:ext uri="{BB962C8B-B14F-4D97-AF65-F5344CB8AC3E}">
        <p14:creationId xmlns:p14="http://schemas.microsoft.com/office/powerpoint/2010/main" val="20405831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500"/>
                                        <p:tgtEl>
                                          <p:spTgt spid="15"/>
                                        </p:tgtEl>
                                      </p:cBhvr>
                                    </p:animEffect>
                                  </p:childTnLst>
                                </p:cTn>
                              </p:par>
                              <p:par>
                                <p:cTn id="8" presetID="10"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par>
                                <p:cTn id="16" presetID="10" presetClass="entr" presetSubtype="0" fill="hold" nodeType="with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fade">
                                      <p:cBhvr>
                                        <p:cTn id="21" dur="500"/>
                                        <p:tgtEl>
                                          <p:spTgt spid="9"/>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fade">
                                      <p:cBhvr>
                                        <p:cTn id="26" dur="500"/>
                                        <p:tgtEl>
                                          <p:spTgt spid="2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7"/>
                                        </p:tgtEl>
                                        <p:attrNameLst>
                                          <p:attrName>style.visibility</p:attrName>
                                        </p:attrNameLst>
                                      </p:cBhvr>
                                      <p:to>
                                        <p:strVal val="visible"/>
                                      </p:to>
                                    </p:set>
                                    <p:animEffect transition="in" filter="fade">
                                      <p:cBhvr>
                                        <p:cTn id="29" dur="500"/>
                                        <p:tgtEl>
                                          <p:spTgt spid="27"/>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10" presetClass="entr" presetSubtype="0" fill="hold" grpId="0" nodeType="clickEffect">
                                  <p:stCondLst>
                                    <p:cond delay="0"/>
                                  </p:stCondLst>
                                  <p:childTnLst>
                                    <p:set>
                                      <p:cBhvr>
                                        <p:cTn id="33" dur="1" fill="hold">
                                          <p:stCondLst>
                                            <p:cond delay="0"/>
                                          </p:stCondLst>
                                        </p:cTn>
                                        <p:tgtEl>
                                          <p:spTgt spid="50"/>
                                        </p:tgtEl>
                                        <p:attrNameLst>
                                          <p:attrName>style.visibility</p:attrName>
                                        </p:attrNameLst>
                                      </p:cBhvr>
                                      <p:to>
                                        <p:strVal val="visible"/>
                                      </p:to>
                                    </p:set>
                                    <p:animEffect transition="in" filter="fade">
                                      <p:cBhvr>
                                        <p:cTn id="34" dur="500"/>
                                        <p:tgtEl>
                                          <p:spTgt spid="50"/>
                                        </p:tgtEl>
                                      </p:cBhvr>
                                    </p:animEffect>
                                  </p:childTnLst>
                                </p:cTn>
                              </p:par>
                              <p:par>
                                <p:cTn id="35" presetID="10" presetClass="entr" presetSubtype="0" fill="hold" nodeType="with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500"/>
                                        <p:tgtEl>
                                          <p:spTgt spid="4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fade">
                                      <p:cBhvr>
                                        <p:cTn id="40" dur="500"/>
                                        <p:tgtEl>
                                          <p:spTgt spid="8"/>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fade">
                                      <p:cBhvr>
                                        <p:cTn id="45" dur="500"/>
                                        <p:tgtEl>
                                          <p:spTgt spid="44"/>
                                        </p:tgtEl>
                                      </p:cBhvr>
                                    </p:animEffect>
                                  </p:childTnLst>
                                </p:cTn>
                              </p:par>
                              <p:par>
                                <p:cTn id="46" presetID="10" presetClass="entr" presetSubtype="0" fill="hold" nodeType="with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fade">
                                      <p:cBhvr>
                                        <p:cTn id="48" dur="500"/>
                                        <p:tgtEl>
                                          <p:spTgt spid="4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fade">
                                      <p:cBhvr>
                                        <p:cTn id="51" dur="500"/>
                                        <p:tgtEl>
                                          <p:spTgt spid="7"/>
                                        </p:tgtEl>
                                      </p:cBhvr>
                                    </p:animEffect>
                                  </p:childTnLst>
                                </p:cTn>
                              </p:par>
                            </p:childTnLst>
                          </p:cTn>
                        </p:par>
                      </p:childTnLst>
                    </p:cTn>
                  </p:par>
                  <p:par>
                    <p:cTn id="52" fill="hold" nodeType="clickPar">
                      <p:stCondLst>
                        <p:cond delay="indefinite"/>
                      </p:stCondLst>
                      <p:childTnLst>
                        <p:par>
                          <p:cTn id="53" fill="hold" nodeType="withGroup">
                            <p:stCondLst>
                              <p:cond delay="0"/>
                            </p:stCondLst>
                            <p:childTnLst>
                              <p:par>
                                <p:cTn id="54" presetID="10" presetClass="entr" presetSubtype="0" fill="hold" nodeType="clickEffect">
                                  <p:stCondLst>
                                    <p:cond delay="0"/>
                                  </p:stCondLst>
                                  <p:childTnLst>
                                    <p:set>
                                      <p:cBhvr>
                                        <p:cTn id="55" dur="1" fill="hold">
                                          <p:stCondLst>
                                            <p:cond delay="0"/>
                                          </p:stCondLst>
                                        </p:cTn>
                                        <p:tgtEl>
                                          <p:spTgt spid="46"/>
                                        </p:tgtEl>
                                        <p:attrNameLst>
                                          <p:attrName>style.visibility</p:attrName>
                                        </p:attrNameLst>
                                      </p:cBhvr>
                                      <p:to>
                                        <p:strVal val="visible"/>
                                      </p:to>
                                    </p:set>
                                    <p:animEffect transition="in" filter="fade">
                                      <p:cBhvr>
                                        <p:cTn id="56" dur="500"/>
                                        <p:tgtEl>
                                          <p:spTgt spid="46"/>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7"/>
                                        </p:tgtEl>
                                        <p:attrNameLst>
                                          <p:attrName>style.visibility</p:attrName>
                                        </p:attrNameLst>
                                      </p:cBhvr>
                                      <p:to>
                                        <p:strVal val="visible"/>
                                      </p:to>
                                    </p:set>
                                    <p:animEffect transition="in" filter="fade">
                                      <p:cBhvr>
                                        <p:cTn id="59" dur="500"/>
                                        <p:tgtEl>
                                          <p:spTgt spid="47"/>
                                        </p:tgtEl>
                                      </p:cBhvr>
                                    </p:animEffect>
                                  </p:childTnLst>
                                </p:cTn>
                              </p:par>
                            </p:childTnLst>
                          </p:cTn>
                        </p:par>
                      </p:childTnLst>
                    </p:cTn>
                  </p:par>
                  <p:par>
                    <p:cTn id="60" fill="hold" nodeType="clickPar">
                      <p:stCondLst>
                        <p:cond delay="indefinite"/>
                      </p:stCondLst>
                      <p:childTnLst>
                        <p:par>
                          <p:cTn id="61" fill="hold" nodeType="withGroup">
                            <p:stCondLst>
                              <p:cond delay="0"/>
                            </p:stCondLst>
                            <p:childTnLst>
                              <p:par>
                                <p:cTn id="62" presetID="10" presetClass="entr" presetSubtype="0" fill="hold" nodeType="clickEffect">
                                  <p:stCondLst>
                                    <p:cond delay="0"/>
                                  </p:stCondLst>
                                  <p:childTnLst>
                                    <p:set>
                                      <p:cBhvr>
                                        <p:cTn id="63" dur="1" fill="hold">
                                          <p:stCondLst>
                                            <p:cond delay="0"/>
                                          </p:stCondLst>
                                        </p:cTn>
                                        <p:tgtEl>
                                          <p:spTgt spid="28"/>
                                        </p:tgtEl>
                                        <p:attrNameLst>
                                          <p:attrName>style.visibility</p:attrName>
                                        </p:attrNameLst>
                                      </p:cBhvr>
                                      <p:to>
                                        <p:strVal val="visible"/>
                                      </p:to>
                                    </p:set>
                                    <p:animEffect transition="in" filter="fade">
                                      <p:cBhvr>
                                        <p:cTn id="64" dur="500"/>
                                        <p:tgtEl>
                                          <p:spTgt spid="28"/>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6"/>
                                        </p:tgtEl>
                                        <p:attrNameLst>
                                          <p:attrName>style.visibility</p:attrName>
                                        </p:attrNameLst>
                                      </p:cBhvr>
                                      <p:to>
                                        <p:strVal val="visible"/>
                                      </p:to>
                                    </p:set>
                                    <p:animEffect transition="in" filter="fade">
                                      <p:cBhvr>
                                        <p:cTn id="70" dur="500"/>
                                        <p:tgtEl>
                                          <p:spTgt spid="6"/>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10" presetClass="entr" presetSubtype="0" fill="hold" grpId="0" nodeType="clickEffect">
                                  <p:stCondLst>
                                    <p:cond delay="0"/>
                                  </p:stCondLst>
                                  <p:childTnLst>
                                    <p:set>
                                      <p:cBhvr>
                                        <p:cTn id="74" dur="1" fill="hold">
                                          <p:stCondLst>
                                            <p:cond delay="0"/>
                                          </p:stCondLst>
                                        </p:cTn>
                                        <p:tgtEl>
                                          <p:spTgt spid="39"/>
                                        </p:tgtEl>
                                        <p:attrNameLst>
                                          <p:attrName>style.visibility</p:attrName>
                                        </p:attrNameLst>
                                      </p:cBhvr>
                                      <p:to>
                                        <p:strVal val="visible"/>
                                      </p:to>
                                    </p:set>
                                    <p:animEffect transition="in" filter="fade">
                                      <p:cBhvr>
                                        <p:cTn id="75" dur="500"/>
                                        <p:tgtEl>
                                          <p:spTgt spid="39"/>
                                        </p:tgtEl>
                                      </p:cBhvr>
                                    </p:animEffect>
                                  </p:childTnLst>
                                </p:cTn>
                              </p:par>
                              <p:par>
                                <p:cTn id="76" presetID="10" presetClass="entr" presetSubtype="0" fill="hold" nodeType="withEffect">
                                  <p:stCondLst>
                                    <p:cond delay="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500"/>
                                        <p:tgtEl>
                                          <p:spTgt spid="33"/>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ntr" presetSubtype="0" fill="hold" nodeType="clickEffect">
                                  <p:stCondLst>
                                    <p:cond delay="0"/>
                                  </p:stCondLst>
                                  <p:childTnLst>
                                    <p:set>
                                      <p:cBhvr>
                                        <p:cTn id="82" dur="1" fill="hold">
                                          <p:stCondLst>
                                            <p:cond delay="0"/>
                                          </p:stCondLst>
                                        </p:cTn>
                                        <p:tgtEl>
                                          <p:spTgt spid="51"/>
                                        </p:tgtEl>
                                        <p:attrNameLst>
                                          <p:attrName>style.visibility</p:attrName>
                                        </p:attrNameLst>
                                      </p:cBhvr>
                                      <p:to>
                                        <p:strVal val="visible"/>
                                      </p:to>
                                    </p:set>
                                    <p:animEffect transition="in" filter="fade">
                                      <p:cBhvr>
                                        <p:cTn id="83" dur="500"/>
                                        <p:tgtEl>
                                          <p:spTgt spid="5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54"/>
                                        </p:tgtEl>
                                        <p:attrNameLst>
                                          <p:attrName>style.visibility</p:attrName>
                                        </p:attrNameLst>
                                      </p:cBhvr>
                                      <p:to>
                                        <p:strVal val="visible"/>
                                      </p:to>
                                    </p:set>
                                    <p:animEffect transition="in" filter="fade">
                                      <p:cBhvr>
                                        <p:cTn id="86" dur="500"/>
                                        <p:tgtEl>
                                          <p:spTgt spid="54"/>
                                        </p:tgtEl>
                                      </p:cBhvr>
                                    </p:animEffect>
                                  </p:childTnLst>
                                </p:cTn>
                              </p:par>
                            </p:childTnLst>
                          </p:cTn>
                        </p:par>
                      </p:childTnLst>
                    </p:cTn>
                  </p:par>
                  <p:par>
                    <p:cTn id="87" fill="hold" nodeType="clickPar">
                      <p:stCondLst>
                        <p:cond delay="indefinite"/>
                      </p:stCondLst>
                      <p:childTnLst>
                        <p:par>
                          <p:cTn id="88" fill="hold" nodeType="withGroup">
                            <p:stCondLst>
                              <p:cond delay="0"/>
                            </p:stCondLst>
                            <p:childTnLst>
                              <p:par>
                                <p:cTn id="89" presetID="10" presetClass="entr" presetSubtype="0" fill="hold" grpId="0" nodeType="clickEffect">
                                  <p:stCondLst>
                                    <p:cond delay="0"/>
                                  </p:stCondLst>
                                  <p:childTnLst>
                                    <p:set>
                                      <p:cBhvr>
                                        <p:cTn id="90" dur="1" fill="hold">
                                          <p:stCondLst>
                                            <p:cond delay="0"/>
                                          </p:stCondLst>
                                        </p:cTn>
                                        <p:tgtEl>
                                          <p:spTgt spid="57"/>
                                        </p:tgtEl>
                                        <p:attrNameLst>
                                          <p:attrName>style.visibility</p:attrName>
                                        </p:attrNameLst>
                                      </p:cBhvr>
                                      <p:to>
                                        <p:strVal val="visible"/>
                                      </p:to>
                                    </p:set>
                                    <p:animEffect transition="in" filter="fade">
                                      <p:cBhvr>
                                        <p:cTn id="91" dur="500"/>
                                        <p:tgtEl>
                                          <p:spTgt spid="57"/>
                                        </p:tgtEl>
                                      </p:cBhvr>
                                    </p:animEffect>
                                  </p:childTnLst>
                                </p:cTn>
                              </p:par>
                              <p:par>
                                <p:cTn id="92" presetID="10"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500"/>
                                        <p:tgtEl>
                                          <p:spTgt spid="55"/>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14"/>
                                        </p:tgtEl>
                                        <p:attrNameLst>
                                          <p:attrName>style.visibility</p:attrName>
                                        </p:attrNameLst>
                                      </p:cBhvr>
                                      <p:to>
                                        <p:strVal val="visible"/>
                                      </p:to>
                                    </p:set>
                                    <p:animEffect transition="in" filter="fade">
                                      <p:cBhvr>
                                        <p:cTn id="97" dur="500"/>
                                        <p:tgtEl>
                                          <p:spTgt spid="14"/>
                                        </p:tgtEl>
                                      </p:cBhvr>
                                    </p:animEffect>
                                  </p:childTnLst>
                                </p:cTn>
                              </p:par>
                            </p:childTnLst>
                          </p:cTn>
                        </p:par>
                      </p:childTnLst>
                    </p:cTn>
                  </p:par>
                  <p:par>
                    <p:cTn id="98" fill="hold" nodeType="clickPar">
                      <p:stCondLst>
                        <p:cond delay="indefinite"/>
                      </p:stCondLst>
                      <p:childTnLst>
                        <p:par>
                          <p:cTn id="99" fill="hold" nodeType="withGroup">
                            <p:stCondLst>
                              <p:cond delay="0"/>
                            </p:stCondLst>
                            <p:childTnLst>
                              <p:par>
                                <p:cTn id="100" presetID="10" presetClass="entr" presetSubtype="0" fill="hold" nodeType="clickEffect">
                                  <p:stCondLst>
                                    <p:cond delay="0"/>
                                  </p:stCondLst>
                                  <p:childTnLst>
                                    <p:set>
                                      <p:cBhvr>
                                        <p:cTn id="101" dur="1" fill="hold">
                                          <p:stCondLst>
                                            <p:cond delay="0"/>
                                          </p:stCondLst>
                                        </p:cTn>
                                        <p:tgtEl>
                                          <p:spTgt spid="58"/>
                                        </p:tgtEl>
                                        <p:attrNameLst>
                                          <p:attrName>style.visibility</p:attrName>
                                        </p:attrNameLst>
                                      </p:cBhvr>
                                      <p:to>
                                        <p:strVal val="visible"/>
                                      </p:to>
                                    </p:set>
                                    <p:animEffect transition="in" filter="fade">
                                      <p:cBhvr>
                                        <p:cTn id="102" dur="500"/>
                                        <p:tgtEl>
                                          <p:spTgt spid="58"/>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61"/>
                                        </p:tgtEl>
                                        <p:attrNameLst>
                                          <p:attrName>style.visibility</p:attrName>
                                        </p:attrNameLst>
                                      </p:cBhvr>
                                      <p:to>
                                        <p:strVal val="visible"/>
                                      </p:to>
                                    </p:set>
                                    <p:animEffect transition="in" filter="fade">
                                      <p:cBhvr>
                                        <p:cTn id="105" dur="500"/>
                                        <p:tgtEl>
                                          <p:spTgt spid="61"/>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10" presetClass="entr" presetSubtype="0" fill="hold" grpId="0" nodeType="clickEffect">
                                  <p:stCondLst>
                                    <p:cond delay="0"/>
                                  </p:stCondLst>
                                  <p:childTnLst>
                                    <p:set>
                                      <p:cBhvr>
                                        <p:cTn id="109" dur="1" fill="hold">
                                          <p:stCondLst>
                                            <p:cond delay="0"/>
                                          </p:stCondLst>
                                        </p:cTn>
                                        <p:tgtEl>
                                          <p:spTgt spid="64"/>
                                        </p:tgtEl>
                                        <p:attrNameLst>
                                          <p:attrName>style.visibility</p:attrName>
                                        </p:attrNameLst>
                                      </p:cBhvr>
                                      <p:to>
                                        <p:strVal val="visible"/>
                                      </p:to>
                                    </p:set>
                                    <p:animEffect transition="in" filter="fade">
                                      <p:cBhvr>
                                        <p:cTn id="110" dur="500"/>
                                        <p:tgtEl>
                                          <p:spTgt spid="64"/>
                                        </p:tgtEl>
                                      </p:cBhvr>
                                    </p:animEffect>
                                  </p:childTnLst>
                                </p:cTn>
                              </p:par>
                              <p:par>
                                <p:cTn id="111" presetID="10" presetClass="entr" presetSubtype="0" fill="hold" nodeType="withEffect">
                                  <p:stCondLst>
                                    <p:cond delay="0"/>
                                  </p:stCondLst>
                                  <p:childTnLst>
                                    <p:set>
                                      <p:cBhvr>
                                        <p:cTn id="112" dur="1" fill="hold">
                                          <p:stCondLst>
                                            <p:cond delay="0"/>
                                          </p:stCondLst>
                                        </p:cTn>
                                        <p:tgtEl>
                                          <p:spTgt spid="63"/>
                                        </p:tgtEl>
                                        <p:attrNameLst>
                                          <p:attrName>style.visibility</p:attrName>
                                        </p:attrNameLst>
                                      </p:cBhvr>
                                      <p:to>
                                        <p:strVal val="visible"/>
                                      </p:to>
                                    </p:set>
                                    <p:animEffect transition="in" filter="fade">
                                      <p:cBhvr>
                                        <p:cTn id="113"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4" grpId="0" animBg="1"/>
      <p:bldP spid="15" grpId="0"/>
      <p:bldP spid="18" grpId="0"/>
      <p:bldP spid="27" grpId="0"/>
      <p:bldP spid="32" grpId="0"/>
      <p:bldP spid="39" grpId="0"/>
      <p:bldP spid="44" grpId="0"/>
      <p:bldP spid="47" grpId="0"/>
      <p:bldP spid="50" grpId="0"/>
      <p:bldP spid="54" grpId="0"/>
      <p:bldP spid="57" grpId="0"/>
      <p:bldP spid="61" grpId="0"/>
      <p:bldP spid="64" grpId="0"/>
    </p:bld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Why Is It So Useful?</a:t>
            </a:r>
            <a:endParaRPr lang="fr-CA" dirty="0"/>
          </a:p>
        </p:txBody>
      </p:sp>
      <p:sp>
        <p:nvSpPr>
          <p:cNvPr id="36867" name="Content Placeholder 2"/>
          <p:cNvSpPr>
            <a:spLocks noGrp="1"/>
          </p:cNvSpPr>
          <p:nvPr>
            <p:ph idx="1"/>
          </p:nvPr>
        </p:nvSpPr>
        <p:spPr/>
        <p:txBody>
          <a:bodyPr/>
          <a:lstStyle/>
          <a:p>
            <a:r>
              <a:rPr lang="en-CA" altLang="fr-FR" smtClean="0"/>
              <a:t>The latter example is called Service Oriented Architecture: </a:t>
            </a:r>
            <a:r>
              <a:rPr lang="en-CA" altLang="fr-FR" smtClean="0">
                <a:solidFill>
                  <a:schemeClr val="tx2"/>
                </a:solidFill>
              </a:rPr>
              <a:t>SOA </a:t>
            </a:r>
            <a:r>
              <a:rPr lang="en-CA" altLang="fr-FR" i="1" smtClean="0">
                <a:solidFill>
                  <a:schemeClr val="tx2"/>
                </a:solidFill>
              </a:rPr>
              <a:t>(buzzword)</a:t>
            </a:r>
          </a:p>
          <a:p>
            <a:endParaRPr lang="en-CA" altLang="fr-FR" i="1" smtClean="0">
              <a:solidFill>
                <a:schemeClr val="tx2"/>
              </a:solidFill>
            </a:endParaRPr>
          </a:p>
          <a:p>
            <a:r>
              <a:rPr lang="en-CA" altLang="fr-FR" smtClean="0"/>
              <a:t>Refers simply to a software architecture based on discrete pieces of software that provide services to other applications</a:t>
            </a:r>
          </a:p>
          <a:p>
            <a:pPr lvl="1"/>
            <a:r>
              <a:rPr lang="en-CA" altLang="fr-FR" smtClean="0"/>
              <a:t>Vendor, product and technology independent</a:t>
            </a:r>
            <a:endParaRPr lang="fr-CA" altLang="fr-FR" smtClean="0"/>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588</a:t>
            </a:fld>
            <a:endParaRPr lang="fr-CA"/>
          </a:p>
        </p:txBody>
      </p:sp>
    </p:spTree>
    <p:extLst>
      <p:ext uri="{BB962C8B-B14F-4D97-AF65-F5344CB8AC3E}">
        <p14:creationId xmlns:p14="http://schemas.microsoft.com/office/powerpoint/2010/main" val="2296967888"/>
      </p:ext>
    </p:extLst>
  </p:cSld>
  <p:clrMapOvr>
    <a:masterClrMapping/>
  </p:clrMapOvr>
  <p:timing>
    <p:tnLst>
      <p:par>
        <p:cTn id="1" dur="indefinite" restart="never" nodeType="tmRoot"/>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Why Is It So Useful?</a:t>
            </a:r>
            <a:endParaRPr lang="fr-CA" dirty="0"/>
          </a:p>
        </p:txBody>
      </p:sp>
      <p:sp>
        <p:nvSpPr>
          <p:cNvPr id="37891" name="Content Placeholder 2"/>
          <p:cNvSpPr>
            <a:spLocks noGrp="1"/>
          </p:cNvSpPr>
          <p:nvPr>
            <p:ph idx="1"/>
          </p:nvPr>
        </p:nvSpPr>
        <p:spPr>
          <a:xfrm>
            <a:off x="457200" y="1752600"/>
            <a:ext cx="7620000" cy="668338"/>
          </a:xfrm>
        </p:spPr>
        <p:txBody>
          <a:bodyPr/>
          <a:lstStyle/>
          <a:p>
            <a:r>
              <a:rPr lang="en-CA" altLang="fr-FR" smtClean="0"/>
              <a:t>Another example inspired from real life:</a:t>
            </a:r>
            <a:endParaRPr lang="fr-CA" altLang="fr-FR" smtClean="0"/>
          </a:p>
        </p:txBody>
      </p:sp>
      <p:sp>
        <p:nvSpPr>
          <p:cNvPr id="7" name="Rectangle 6"/>
          <p:cNvSpPr/>
          <p:nvPr/>
        </p:nvSpPr>
        <p:spPr>
          <a:xfrm>
            <a:off x="5867400" y="3716338"/>
            <a:ext cx="2017713" cy="1728787"/>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Old FORTRAN Code</a:t>
            </a:r>
          </a:p>
          <a:p>
            <a:pPr algn="ctr">
              <a:defRPr/>
            </a:pPr>
            <a:r>
              <a:rPr lang="en-CA" sz="1200" dirty="0">
                <a:solidFill>
                  <a:schemeClr val="tx1"/>
                </a:solidFill>
              </a:rPr>
              <a:t>(AKA the untouchable)</a:t>
            </a:r>
            <a:endParaRPr lang="fr-CA" sz="1400" dirty="0">
              <a:solidFill>
                <a:schemeClr val="tx1"/>
              </a:solidFill>
            </a:endParaRPr>
          </a:p>
        </p:txBody>
      </p:sp>
      <p:sp>
        <p:nvSpPr>
          <p:cNvPr id="9" name="Rectangle 8"/>
          <p:cNvSpPr/>
          <p:nvPr/>
        </p:nvSpPr>
        <p:spPr>
          <a:xfrm>
            <a:off x="1258888" y="3716338"/>
            <a:ext cx="1441450" cy="1728787"/>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Remote Modern Client</a:t>
            </a:r>
            <a:endParaRPr lang="fr-CA" sz="1400" dirty="0">
              <a:solidFill>
                <a:schemeClr val="tx1"/>
              </a:solidFill>
            </a:endParaRPr>
          </a:p>
        </p:txBody>
      </p:sp>
      <p:sp>
        <p:nvSpPr>
          <p:cNvPr id="10" name="Rectangle 9"/>
          <p:cNvSpPr/>
          <p:nvPr/>
        </p:nvSpPr>
        <p:spPr>
          <a:xfrm>
            <a:off x="971550" y="2644775"/>
            <a:ext cx="2087563" cy="323215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Shared Services Canada</a:t>
            </a:r>
            <a:endParaRPr lang="fr-CA" dirty="0">
              <a:solidFill>
                <a:schemeClr val="tx1"/>
              </a:solidFill>
            </a:endParaRPr>
          </a:p>
        </p:txBody>
      </p:sp>
      <p:sp>
        <p:nvSpPr>
          <p:cNvPr id="11" name="TextBox 10"/>
          <p:cNvSpPr txBox="1">
            <a:spLocks noChangeArrowheads="1"/>
          </p:cNvSpPr>
          <p:nvPr/>
        </p:nvSpPr>
        <p:spPr bwMode="auto">
          <a:xfrm>
            <a:off x="3563938" y="3638550"/>
            <a:ext cx="151288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They need to talk!!!</a:t>
            </a:r>
            <a:endParaRPr lang="fr-CA" altLang="fr-FR" sz="1800" b="0"/>
          </a:p>
        </p:txBody>
      </p:sp>
      <p:sp>
        <p:nvSpPr>
          <p:cNvPr id="12" name="Rectangle 11"/>
          <p:cNvSpPr/>
          <p:nvPr/>
        </p:nvSpPr>
        <p:spPr>
          <a:xfrm>
            <a:off x="5076825" y="2492375"/>
            <a:ext cx="3095625" cy="338455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Canada Revenue Agency Server</a:t>
            </a:r>
            <a:endParaRPr lang="fr-CA" dirty="0">
              <a:solidFill>
                <a:schemeClr val="tx1"/>
              </a:solidFill>
            </a:endParaRPr>
          </a:p>
        </p:txBody>
      </p:sp>
      <p:sp>
        <p:nvSpPr>
          <p:cNvPr id="6" name="Slide Number Placeholder 5"/>
          <p:cNvSpPr>
            <a:spLocks noGrp="1"/>
          </p:cNvSpPr>
          <p:nvPr>
            <p:ph type="sldNum" sz="quarter" idx="11"/>
          </p:nvPr>
        </p:nvSpPr>
        <p:spPr/>
        <p:txBody>
          <a:bodyPr/>
          <a:lstStyle/>
          <a:p>
            <a:pPr>
              <a:defRPr/>
            </a:pPr>
            <a:fld id="{C0F85434-72BD-456E-A883-0F005E178622}" type="slidenum">
              <a:rPr lang="fr-CA" smtClean="0"/>
              <a:pPr>
                <a:defRPr/>
              </a:pPr>
              <a:t>589</a:t>
            </a:fld>
            <a:endParaRPr lang="fr-CA"/>
          </a:p>
        </p:txBody>
      </p:sp>
    </p:spTree>
    <p:extLst>
      <p:ext uri="{BB962C8B-B14F-4D97-AF65-F5344CB8AC3E}">
        <p14:creationId xmlns:p14="http://schemas.microsoft.com/office/powerpoint/2010/main" val="16244051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Cas d’utilisation – exemple de L’ATM</a:t>
            </a:r>
            <a:endParaRPr lang="fr-CA" dirty="0"/>
          </a:p>
        </p:txBody>
      </p:sp>
      <p:sp>
        <p:nvSpPr>
          <p:cNvPr id="1945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3C8DBB7-D755-4813-803A-9742DA134C9E}" type="slidenum">
              <a:rPr lang="fr-CA" altLang="fr-FR" sz="1200" b="0" smtClean="0">
                <a:solidFill>
                  <a:srgbClr val="898989"/>
                </a:solidFill>
                <a:latin typeface="Times New Roman" pitchFamily="18" charset="0"/>
              </a:rPr>
              <a:pPr>
                <a:spcBef>
                  <a:spcPct val="0"/>
                </a:spcBef>
                <a:spcAft>
                  <a:spcPct val="0"/>
                </a:spcAft>
                <a:buFontTx/>
                <a:buNone/>
              </a:pPr>
              <a:t>59</a:t>
            </a:fld>
            <a:endParaRPr lang="fr-CA" altLang="fr-FR" sz="1200" b="0" smtClean="0">
              <a:solidFill>
                <a:srgbClr val="898989"/>
              </a:solidFill>
              <a:latin typeface="Times New Roman" pitchFamily="18" charset="0"/>
            </a:endParaRPr>
          </a:p>
        </p:txBody>
      </p:sp>
      <p:sp>
        <p:nvSpPr>
          <p:cNvPr id="19460" name="AutoShape 8" descr="Click to collapse"/>
          <p:cNvSpPr>
            <a:spLocks noChangeAspect="1" noChangeArrowheads="1"/>
          </p:cNvSpPr>
          <p:nvPr/>
        </p:nvSpPr>
        <p:spPr bwMode="auto">
          <a:xfrm>
            <a:off x="168275" y="-1825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2400" b="0">
              <a:latin typeface="Times New Roman" pitchFamily="18" charset="0"/>
            </a:endParaRPr>
          </a:p>
        </p:txBody>
      </p:sp>
      <p:sp>
        <p:nvSpPr>
          <p:cNvPr id="19461" name="AutoShape 10" descr="Click to collapse"/>
          <p:cNvSpPr>
            <a:spLocks noChangeAspect="1" noChangeArrowheads="1"/>
          </p:cNvSpPr>
          <p:nvPr/>
        </p:nvSpPr>
        <p:spPr bwMode="auto">
          <a:xfrm>
            <a:off x="320675" y="-30163"/>
            <a:ext cx="304800" cy="3048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endParaRPr lang="fr-CA" altLang="fr-FR" sz="2400" b="0">
              <a:latin typeface="Times New Roman" pitchFamily="18" charset="0"/>
            </a:endParaRPr>
          </a:p>
        </p:txBody>
      </p:sp>
      <p:pic>
        <p:nvPicPr>
          <p:cNvPr id="19462" name="Picture 1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05000" y="1811338"/>
            <a:ext cx="4899025" cy="4438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9463"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775435735"/>
      </p:ext>
    </p:extLst>
  </p:cSld>
  <p:clrMapOvr>
    <a:masterClrMapping/>
  </p:clrMapOvr>
  <p:timing>
    <p:tnLst>
      <p:par>
        <p:cTn id="1" dur="indefinite" restart="never" nodeType="tmRoot"/>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en-CA" dirty="0" smtClean="0"/>
              <a:t>Why Is It So Useful?</a:t>
            </a:r>
            <a:endParaRPr lang="fr-CA" dirty="0"/>
          </a:p>
        </p:txBody>
      </p:sp>
      <p:sp>
        <p:nvSpPr>
          <p:cNvPr id="38915" name="Content Placeholder 2"/>
          <p:cNvSpPr>
            <a:spLocks noGrp="1"/>
          </p:cNvSpPr>
          <p:nvPr>
            <p:ph idx="1"/>
          </p:nvPr>
        </p:nvSpPr>
        <p:spPr>
          <a:xfrm>
            <a:off x="457200" y="1752600"/>
            <a:ext cx="7620000" cy="668338"/>
          </a:xfrm>
        </p:spPr>
        <p:txBody>
          <a:bodyPr/>
          <a:lstStyle/>
          <a:p>
            <a:r>
              <a:rPr lang="en-CA" altLang="fr-FR" smtClean="0"/>
              <a:t>Another example inspired from real life:</a:t>
            </a:r>
            <a:endParaRPr lang="fr-CA" altLang="fr-FR" smtClean="0"/>
          </a:p>
        </p:txBody>
      </p:sp>
      <p:sp>
        <p:nvSpPr>
          <p:cNvPr id="6" name="Rectangle 5"/>
          <p:cNvSpPr/>
          <p:nvPr/>
        </p:nvSpPr>
        <p:spPr>
          <a:xfrm>
            <a:off x="5076825" y="2492375"/>
            <a:ext cx="3095625" cy="338455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Canada Revenue Agency Server</a:t>
            </a:r>
            <a:endParaRPr lang="fr-CA" dirty="0">
              <a:solidFill>
                <a:schemeClr val="tx1"/>
              </a:solidFill>
            </a:endParaRPr>
          </a:p>
        </p:txBody>
      </p:sp>
      <p:sp>
        <p:nvSpPr>
          <p:cNvPr id="7" name="Rectangle 6"/>
          <p:cNvSpPr/>
          <p:nvPr/>
        </p:nvSpPr>
        <p:spPr>
          <a:xfrm>
            <a:off x="5867400" y="3716338"/>
            <a:ext cx="2017713" cy="1728787"/>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Old FORTRAN Code</a:t>
            </a:r>
          </a:p>
          <a:p>
            <a:pPr algn="ctr">
              <a:defRPr/>
            </a:pPr>
            <a:r>
              <a:rPr lang="en-CA" sz="1200" dirty="0">
                <a:solidFill>
                  <a:schemeClr val="tx1"/>
                </a:solidFill>
              </a:rPr>
              <a:t>(AKA the untouchable)</a:t>
            </a:r>
            <a:endParaRPr lang="fr-CA" sz="1400" dirty="0">
              <a:solidFill>
                <a:schemeClr val="tx1"/>
              </a:solidFill>
            </a:endParaRPr>
          </a:p>
        </p:txBody>
      </p:sp>
      <p:sp>
        <p:nvSpPr>
          <p:cNvPr id="9" name="Rectangle 8"/>
          <p:cNvSpPr/>
          <p:nvPr/>
        </p:nvSpPr>
        <p:spPr>
          <a:xfrm>
            <a:off x="1258888" y="3716338"/>
            <a:ext cx="1441450" cy="1728787"/>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Remote Modern Client</a:t>
            </a:r>
            <a:endParaRPr lang="fr-CA" sz="1400" dirty="0">
              <a:solidFill>
                <a:schemeClr val="tx1"/>
              </a:solidFill>
            </a:endParaRPr>
          </a:p>
        </p:txBody>
      </p:sp>
      <p:sp>
        <p:nvSpPr>
          <p:cNvPr id="10" name="Rectangle 9"/>
          <p:cNvSpPr/>
          <p:nvPr/>
        </p:nvSpPr>
        <p:spPr>
          <a:xfrm>
            <a:off x="971550" y="2644775"/>
            <a:ext cx="2087563" cy="323215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a:lstStyle/>
          <a:p>
            <a:pPr algn="ctr">
              <a:defRPr/>
            </a:pPr>
            <a:r>
              <a:rPr lang="en-CA" dirty="0">
                <a:solidFill>
                  <a:schemeClr val="tx1"/>
                </a:solidFill>
              </a:rPr>
              <a:t>Shared Services Canada</a:t>
            </a:r>
            <a:endParaRPr lang="fr-CA" dirty="0">
              <a:solidFill>
                <a:schemeClr val="tx1"/>
              </a:solidFill>
            </a:endParaRPr>
          </a:p>
        </p:txBody>
      </p:sp>
      <p:sp>
        <p:nvSpPr>
          <p:cNvPr id="12" name="Rectangle 11"/>
          <p:cNvSpPr/>
          <p:nvPr/>
        </p:nvSpPr>
        <p:spPr>
          <a:xfrm>
            <a:off x="5220072" y="3717032"/>
            <a:ext cx="648072" cy="1728192"/>
          </a:xfrm>
          <a:prstGeom prst="rect">
            <a:avLst/>
          </a:prstGeom>
          <a:solidFill>
            <a:schemeClr val="accent5">
              <a:lumMod val="20000"/>
              <a:lumOff val="80000"/>
            </a:schemeClr>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vert="vert270" anchor="ctr"/>
          <a:lstStyle/>
          <a:p>
            <a:pPr algn="ctr">
              <a:defRPr/>
            </a:pPr>
            <a:r>
              <a:rPr lang="en-CA" sz="1200" dirty="0">
                <a:solidFill>
                  <a:schemeClr val="tx1"/>
                </a:solidFill>
              </a:rPr>
              <a:t>We Service Layer</a:t>
            </a:r>
            <a:endParaRPr lang="fr-CA" sz="1400" dirty="0">
              <a:solidFill>
                <a:schemeClr val="tx1"/>
              </a:solidFill>
            </a:endParaRPr>
          </a:p>
        </p:txBody>
      </p:sp>
      <p:cxnSp>
        <p:nvCxnSpPr>
          <p:cNvPr id="13" name="Straight Arrow Connector 12"/>
          <p:cNvCxnSpPr>
            <a:stCxn id="9" idx="3"/>
            <a:endCxn id="12" idx="1"/>
          </p:cNvCxnSpPr>
          <p:nvPr/>
        </p:nvCxnSpPr>
        <p:spPr>
          <a:xfrm>
            <a:off x="2700338" y="4581525"/>
            <a:ext cx="2519362" cy="0"/>
          </a:xfrm>
          <a:prstGeom prst="straightConnector1">
            <a:avLst/>
          </a:prstGeom>
          <a:ln w="76200">
            <a:prstDash val="sysDash"/>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4" name="TextBox 13"/>
          <p:cNvSpPr txBox="1">
            <a:spLocks noChangeArrowheads="1"/>
          </p:cNvSpPr>
          <p:nvPr/>
        </p:nvSpPr>
        <p:spPr bwMode="auto">
          <a:xfrm>
            <a:off x="3635375" y="4064000"/>
            <a:ext cx="9366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800" b="0"/>
              <a:t>SOAP</a:t>
            </a:r>
            <a:endParaRPr lang="fr-CA" altLang="fr-FR" sz="1800" b="0"/>
          </a:p>
        </p:txBody>
      </p:sp>
      <p:sp>
        <p:nvSpPr>
          <p:cNvPr id="8" name="Slide Number Placeholder 7"/>
          <p:cNvSpPr>
            <a:spLocks noGrp="1"/>
          </p:cNvSpPr>
          <p:nvPr>
            <p:ph type="sldNum" sz="quarter" idx="11"/>
          </p:nvPr>
        </p:nvSpPr>
        <p:spPr/>
        <p:txBody>
          <a:bodyPr/>
          <a:lstStyle/>
          <a:p>
            <a:pPr>
              <a:defRPr/>
            </a:pPr>
            <a:fld id="{C0F85434-72BD-456E-A883-0F005E178622}" type="slidenum">
              <a:rPr lang="fr-CA" smtClean="0"/>
              <a:pPr>
                <a:defRPr/>
              </a:pPr>
              <a:t>590</a:t>
            </a:fld>
            <a:endParaRPr lang="fr-CA"/>
          </a:p>
        </p:txBody>
      </p:sp>
    </p:spTree>
    <p:extLst>
      <p:ext uri="{BB962C8B-B14F-4D97-AF65-F5344CB8AC3E}">
        <p14:creationId xmlns:p14="http://schemas.microsoft.com/office/powerpoint/2010/main" val="175175366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457200" y="228600"/>
            <a:ext cx="7772400" cy="3200400"/>
          </a:xfrm>
        </p:spPr>
        <p:txBody>
          <a:bodyPr/>
          <a:lstStyle/>
          <a:p>
            <a:pPr>
              <a:defRPr/>
            </a:pPr>
            <a:r>
              <a:rPr lang="en-CA" dirty="0" err="1" smtClean="0"/>
              <a:t>Merci</a:t>
            </a:r>
            <a:r>
              <a:rPr lang="en-CA" dirty="0" smtClean="0"/>
              <a:t>!</a:t>
            </a:r>
            <a:endParaRPr lang="en-CA" dirty="0"/>
          </a:p>
        </p:txBody>
      </p:sp>
      <p:sp>
        <p:nvSpPr>
          <p:cNvPr id="7" name="Subtitle 6"/>
          <p:cNvSpPr>
            <a:spLocks noGrp="1"/>
          </p:cNvSpPr>
          <p:nvPr>
            <p:ph type="subTitle" idx="1"/>
          </p:nvPr>
        </p:nvSpPr>
        <p:spPr/>
        <p:txBody>
          <a:bodyPr/>
          <a:lstStyle/>
          <a:p>
            <a:pPr>
              <a:buFont typeface="Arial" charset="0"/>
              <a:buNone/>
              <a:defRPr/>
            </a:pPr>
            <a:r>
              <a:rPr lang="en-CA" dirty="0" smtClean="0"/>
              <a:t>Questions?</a:t>
            </a:r>
            <a:endParaRPr lang="en-CA" dirty="0"/>
          </a:p>
        </p:txBody>
      </p:sp>
      <p:sp>
        <p:nvSpPr>
          <p:cNvPr id="3" name="Slide Number Placeholder 2"/>
          <p:cNvSpPr>
            <a:spLocks noGrp="1"/>
          </p:cNvSpPr>
          <p:nvPr>
            <p:ph type="sldNum" sz="quarter" idx="11"/>
          </p:nvPr>
        </p:nvSpPr>
        <p:spPr/>
        <p:txBody>
          <a:bodyPr/>
          <a:lstStyle/>
          <a:p>
            <a:pPr>
              <a:defRPr/>
            </a:pPr>
            <a:fld id="{C3FDC44F-EA9B-4A31-BD30-47595989B55D}" type="slidenum">
              <a:rPr lang="fr-CA" smtClean="0"/>
              <a:pPr>
                <a:defRPr/>
              </a:pPr>
              <a:t>591</a:t>
            </a:fld>
            <a:endParaRPr lang="fr-CA" dirty="0"/>
          </a:p>
        </p:txBody>
      </p:sp>
    </p:spTree>
    <p:extLst>
      <p:ext uri="{BB962C8B-B14F-4D97-AF65-F5344CB8AC3E}">
        <p14:creationId xmlns:p14="http://schemas.microsoft.com/office/powerpoint/2010/main" val="91053525"/>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évaluation</a:t>
            </a:r>
            <a:endParaRPr lang="fr-FR" dirty="0"/>
          </a:p>
        </p:txBody>
      </p:sp>
      <p:sp>
        <p:nvSpPr>
          <p:cNvPr id="7171" name="Content Placeholder 2"/>
          <p:cNvSpPr>
            <a:spLocks noGrp="1"/>
          </p:cNvSpPr>
          <p:nvPr>
            <p:ph idx="1"/>
          </p:nvPr>
        </p:nvSpPr>
        <p:spPr/>
        <p:txBody>
          <a:bodyPr/>
          <a:lstStyle/>
          <a:p>
            <a:r>
              <a:rPr lang="fr-FR" altLang="fr-FR" smtClean="0"/>
              <a:t>Devoirs (4)				25%</a:t>
            </a:r>
          </a:p>
          <a:p>
            <a:r>
              <a:rPr lang="fr-FR" altLang="fr-FR" smtClean="0"/>
              <a:t>Laboratoires (9)			15%</a:t>
            </a:r>
          </a:p>
          <a:p>
            <a:r>
              <a:rPr lang="fr-FR" altLang="fr-FR" smtClean="0"/>
              <a:t>Examen Mi- Session			20%</a:t>
            </a:r>
          </a:p>
          <a:p>
            <a:r>
              <a:rPr lang="fr-FR" altLang="fr-FR" smtClean="0"/>
              <a:t>Examen Final 				40%</a:t>
            </a:r>
          </a:p>
          <a:p>
            <a:endParaRPr lang="fr-FR" altLang="fr-FR" smtClean="0"/>
          </a:p>
          <a:p>
            <a:endParaRPr lang="fr-FR" altLang="fr-FR" smtClean="0"/>
          </a:p>
          <a:p>
            <a:r>
              <a:rPr lang="fr-FR" altLang="fr-FR" i="1" smtClean="0">
                <a:solidFill>
                  <a:schemeClr val="tx2"/>
                </a:solidFill>
              </a:rPr>
              <a:t>Les devoirs en retard seront acceptés jusqu’à 24 heures après la date limite, avec une pénalité de moins 30%.</a:t>
            </a:r>
          </a:p>
          <a:p>
            <a:endParaRPr lang="fr-FR" altLang="fr-FR" smtClean="0"/>
          </a:p>
        </p:txBody>
      </p:sp>
      <p:sp>
        <p:nvSpPr>
          <p:cNvPr id="5" name="Slide Number Placeholder 4"/>
          <p:cNvSpPr>
            <a:spLocks noGrp="1"/>
          </p:cNvSpPr>
          <p:nvPr>
            <p:ph type="sldNum" sz="quarter" idx="10"/>
          </p:nvPr>
        </p:nvSpPr>
        <p:spPr/>
        <p:txBody>
          <a:bodyPr/>
          <a:lstStyle/>
          <a:p>
            <a:pPr>
              <a:defRPr/>
            </a:pPr>
            <a:fld id="{E2959BA6-2292-4776-9453-A61DD5A05404}" type="slidenum">
              <a:rPr lang="fr-CA">
                <a:solidFill>
                  <a:srgbClr val="000000">
                    <a:tint val="75000"/>
                  </a:srgbClr>
                </a:solidFill>
              </a:rPr>
              <a:pPr>
                <a:defRPr/>
              </a:pPr>
              <a:t>6</a:t>
            </a:fld>
            <a:endParaRPr lang="fr-CA">
              <a:solidFill>
                <a:srgbClr val="000000">
                  <a:tint val="75000"/>
                </a:srgbClr>
              </a:solidFill>
            </a:endParaRPr>
          </a:p>
        </p:txBody>
      </p:sp>
      <p:sp>
        <p:nvSpPr>
          <p:cNvPr id="7173" name="Footer Placeholder 5"/>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196582882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Cas d’utilisation – exemple de L’ATM</a:t>
            </a:r>
            <a:endParaRPr lang="fr-CA" dirty="0"/>
          </a:p>
        </p:txBody>
      </p:sp>
      <p:sp>
        <p:nvSpPr>
          <p:cNvPr id="20483" name="Content Placeholder 2"/>
          <p:cNvSpPr>
            <a:spLocks noGrp="1"/>
          </p:cNvSpPr>
          <p:nvPr>
            <p:ph idx="1"/>
          </p:nvPr>
        </p:nvSpPr>
        <p:spPr/>
        <p:txBody>
          <a:bodyPr/>
          <a:lstStyle/>
          <a:p>
            <a:r>
              <a:rPr lang="fr-CA" altLang="fr-FR" smtClean="0"/>
              <a:t>Valider le NIP est une cas d’utilisation </a:t>
            </a:r>
            <a:r>
              <a:rPr lang="fr-CA" altLang="fr-FR" i="1" smtClean="0"/>
              <a:t>d’inclusion</a:t>
            </a:r>
          </a:p>
          <a:p>
            <a:pPr lvl="1"/>
            <a:r>
              <a:rPr lang="fr-CA" altLang="fr-FR" smtClean="0"/>
              <a:t>Il ne peut pas être exécuté tout seul</a:t>
            </a:r>
          </a:p>
          <a:p>
            <a:pPr lvl="1"/>
            <a:r>
              <a:rPr lang="fr-CA" altLang="fr-FR" smtClean="0"/>
              <a:t>Doit être exécuté en faisant partie du </a:t>
            </a:r>
            <a:r>
              <a:rPr lang="fr-CA" altLang="fr-FR" i="1" smtClean="0"/>
              <a:t>cas d’utilisation concret</a:t>
            </a:r>
          </a:p>
          <a:p>
            <a:endParaRPr lang="fr-CA" altLang="fr-FR" i="1" smtClean="0"/>
          </a:p>
          <a:p>
            <a:r>
              <a:rPr lang="fr-CA" altLang="fr-FR" smtClean="0"/>
              <a:t>Cependant, un </a:t>
            </a:r>
            <a:r>
              <a:rPr lang="fr-CA" altLang="fr-FR" i="1" smtClean="0"/>
              <a:t>cas d’utilisation concret</a:t>
            </a:r>
            <a:r>
              <a:rPr lang="fr-CA" altLang="fr-FR" smtClean="0"/>
              <a:t> peut être exécuté</a:t>
            </a:r>
            <a:endParaRPr lang="fr-CA" altLang="fr-FR" i="1" smtClean="0"/>
          </a:p>
        </p:txBody>
      </p:sp>
      <p:sp>
        <p:nvSpPr>
          <p:cNvPr id="2048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279ED96-027A-42FD-8CF7-912A0E38DDCC}" type="slidenum">
              <a:rPr lang="fr-CA" altLang="fr-FR" sz="1200" b="0" smtClean="0">
                <a:solidFill>
                  <a:srgbClr val="898989"/>
                </a:solidFill>
                <a:latin typeface="Times New Roman" pitchFamily="18" charset="0"/>
              </a:rPr>
              <a:pPr>
                <a:spcBef>
                  <a:spcPct val="0"/>
                </a:spcBef>
                <a:spcAft>
                  <a:spcPct val="0"/>
                </a:spcAft>
                <a:buFontTx/>
                <a:buNone/>
              </a:pPr>
              <a:t>60</a:t>
            </a:fld>
            <a:endParaRPr lang="fr-CA" altLang="fr-FR" sz="1200" b="0" smtClean="0">
              <a:solidFill>
                <a:srgbClr val="898989"/>
              </a:solidFill>
              <a:latin typeface="Times New Roman" pitchFamily="18" charset="0"/>
            </a:endParaRPr>
          </a:p>
        </p:txBody>
      </p:sp>
      <p:sp>
        <p:nvSpPr>
          <p:cNvPr id="20485"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982340414"/>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Cas d’utilisation – ATM </a:t>
            </a:r>
            <a:r>
              <a:rPr lang="fr-CA" dirty="0" smtClean="0"/>
              <a:t>– Valider le NIP (1)</a:t>
            </a:r>
            <a:endParaRPr lang="fr-CA" dirty="0"/>
          </a:p>
        </p:txBody>
      </p:sp>
      <p:sp>
        <p:nvSpPr>
          <p:cNvPr id="21507" name="Content Placeholder 2"/>
          <p:cNvSpPr>
            <a:spLocks noGrp="1"/>
          </p:cNvSpPr>
          <p:nvPr>
            <p:ph idx="1"/>
          </p:nvPr>
        </p:nvSpPr>
        <p:spPr>
          <a:xfrm>
            <a:off x="457200" y="1600200"/>
            <a:ext cx="7620000" cy="4724400"/>
          </a:xfrm>
        </p:spPr>
        <p:txBody>
          <a:bodyPr/>
          <a:lstStyle/>
          <a:p>
            <a:r>
              <a:rPr lang="fr-CA" altLang="fr-FR" sz="2100" smtClean="0"/>
              <a:t>Nom du cas d’utilisation:</a:t>
            </a:r>
            <a:r>
              <a:rPr lang="fr-CA" altLang="fr-FR" sz="2100" b="0" smtClean="0"/>
              <a:t> Valider le NIP</a:t>
            </a:r>
          </a:p>
          <a:p>
            <a:endParaRPr lang="fr-CA" altLang="fr-FR" sz="2100" b="0" smtClean="0"/>
          </a:p>
          <a:p>
            <a:r>
              <a:rPr lang="fr-CA" altLang="fr-FR" sz="2100" smtClean="0"/>
              <a:t>Sommaire:</a:t>
            </a:r>
            <a:r>
              <a:rPr lang="fr-CA" altLang="fr-FR" sz="2100" b="0" smtClean="0"/>
              <a:t> Le système valide le NIP du client</a:t>
            </a:r>
          </a:p>
          <a:p>
            <a:endParaRPr lang="fr-CA" altLang="fr-FR" sz="2100" b="0" smtClean="0"/>
          </a:p>
          <a:p>
            <a:r>
              <a:rPr lang="fr-CA" altLang="fr-FR" sz="2100" smtClean="0"/>
              <a:t>Acteur:</a:t>
            </a:r>
            <a:r>
              <a:rPr lang="fr-CA" altLang="fr-FR" sz="2100" b="0" smtClean="0"/>
              <a:t> Client de l’ATM</a:t>
            </a:r>
          </a:p>
          <a:p>
            <a:endParaRPr lang="fr-CA" altLang="fr-FR" sz="2100" b="0" smtClean="0"/>
          </a:p>
          <a:p>
            <a:r>
              <a:rPr lang="fr-CA" altLang="fr-FR" sz="2100" smtClean="0"/>
              <a:t>Précondition:</a:t>
            </a:r>
            <a:r>
              <a:rPr lang="fr-CA" altLang="fr-FR" sz="2100" b="0" smtClean="0"/>
              <a:t> L’ATM est inoccupé, affichant le message de bienvenue.</a:t>
            </a:r>
          </a:p>
          <a:p>
            <a:endParaRPr lang="fr-CA" altLang="fr-FR" smtClean="0"/>
          </a:p>
        </p:txBody>
      </p:sp>
      <p:sp>
        <p:nvSpPr>
          <p:cNvPr id="2150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EE5F214-13B8-481D-AC33-3D88EE6679B9}" type="slidenum">
              <a:rPr lang="fr-CA" altLang="fr-FR" sz="1200" b="0" smtClean="0">
                <a:solidFill>
                  <a:srgbClr val="898989"/>
                </a:solidFill>
                <a:latin typeface="Times New Roman" pitchFamily="18" charset="0"/>
              </a:rPr>
              <a:pPr>
                <a:spcBef>
                  <a:spcPct val="0"/>
                </a:spcBef>
                <a:spcAft>
                  <a:spcPct val="0"/>
                </a:spcAft>
                <a:buFontTx/>
                <a:buNone/>
              </a:pPr>
              <a:t>61</a:t>
            </a:fld>
            <a:endParaRPr lang="fr-CA" altLang="fr-FR" sz="1200" b="0" smtClean="0">
              <a:solidFill>
                <a:srgbClr val="898989"/>
              </a:solidFill>
              <a:latin typeface="Times New Roman" pitchFamily="18" charset="0"/>
            </a:endParaRPr>
          </a:p>
        </p:txBody>
      </p:sp>
      <p:sp>
        <p:nvSpPr>
          <p:cNvPr id="21509" name="Footer Placeholder 3"/>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754889419"/>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Cas d’utilisation – ATM </a:t>
            </a:r>
            <a:r>
              <a:rPr lang="fr-CA" dirty="0" smtClean="0"/>
              <a:t>– Valider le NIP (2)</a:t>
            </a:r>
            <a:endParaRPr lang="fr-CA" dirty="0"/>
          </a:p>
        </p:txBody>
      </p:sp>
      <p:sp>
        <p:nvSpPr>
          <p:cNvPr id="3" name="Content Placeholder 2"/>
          <p:cNvSpPr>
            <a:spLocks noGrp="1"/>
          </p:cNvSpPr>
          <p:nvPr>
            <p:ph idx="1"/>
          </p:nvPr>
        </p:nvSpPr>
        <p:spPr>
          <a:xfrm>
            <a:off x="457200" y="1600200"/>
            <a:ext cx="7620000" cy="4724400"/>
          </a:xfrm>
        </p:spPr>
        <p:txBody>
          <a:bodyPr>
            <a:normAutofit fontScale="92500"/>
          </a:bodyPr>
          <a:lstStyle/>
          <a:p>
            <a:pPr>
              <a:buFont typeface="Arial" charset="0"/>
              <a:buNone/>
              <a:defRPr/>
            </a:pPr>
            <a:r>
              <a:rPr lang="fr-CA" sz="2100" dirty="0" smtClean="0"/>
              <a:t>Séquence principale:</a:t>
            </a:r>
          </a:p>
          <a:p>
            <a:pPr marL="731837" lvl="1" indent="-457200">
              <a:buFont typeface="+mj-lt"/>
              <a:buAutoNum type="arabicPeriod"/>
              <a:defRPr/>
            </a:pPr>
            <a:r>
              <a:rPr lang="fr-CA" sz="2100" dirty="0" smtClean="0"/>
              <a:t>Le client insert sa carte ATM dans le lecteur.</a:t>
            </a:r>
          </a:p>
          <a:p>
            <a:pPr marL="731837" lvl="1" indent="-457200">
              <a:buFont typeface="+mj-lt"/>
              <a:buAutoNum type="arabicPeriod"/>
              <a:defRPr/>
            </a:pPr>
            <a:r>
              <a:rPr lang="fr-CA" sz="2100" dirty="0" smtClean="0"/>
              <a:t>Si le système reconnait la carte, il lit le numéro de la carte.</a:t>
            </a:r>
          </a:p>
          <a:p>
            <a:pPr marL="731837" lvl="1" indent="-457200">
              <a:buFont typeface="+mj-lt"/>
              <a:buAutoNum type="arabicPeriod"/>
              <a:defRPr/>
            </a:pPr>
            <a:r>
              <a:rPr lang="fr-CA" sz="2100" dirty="0" smtClean="0"/>
              <a:t>Le système demande au client son NIP.</a:t>
            </a:r>
          </a:p>
          <a:p>
            <a:pPr marL="731837" lvl="1" indent="-457200">
              <a:buFont typeface="+mj-lt"/>
              <a:buAutoNum type="arabicPeriod"/>
              <a:defRPr/>
            </a:pPr>
            <a:r>
              <a:rPr lang="fr-CA" sz="2100" dirty="0" smtClean="0"/>
              <a:t>Le client rentre son NIP.</a:t>
            </a:r>
          </a:p>
          <a:p>
            <a:pPr marL="731837" lvl="1" indent="-457200">
              <a:buFont typeface="+mj-lt"/>
              <a:buAutoNum type="arabicPeriod"/>
              <a:defRPr/>
            </a:pPr>
            <a:r>
              <a:rPr lang="fr-CA" sz="2100" dirty="0" smtClean="0"/>
              <a:t>Le système vérifie la date d’expiration de la carte et si la carte a été déclarée perdue ou volée.</a:t>
            </a:r>
          </a:p>
          <a:p>
            <a:pPr marL="731837" lvl="1" indent="-457200">
              <a:buFont typeface="+mj-lt"/>
              <a:buAutoNum type="arabicPeriod"/>
              <a:defRPr/>
            </a:pPr>
            <a:r>
              <a:rPr lang="fr-CA" sz="2100" dirty="0" smtClean="0"/>
              <a:t>Si la carte est valide, le système vérifie si le NIP rentré correspond  au NIP de la carte maintenu par le système.</a:t>
            </a:r>
          </a:p>
          <a:p>
            <a:pPr marL="731837" lvl="1" indent="-457200">
              <a:buFont typeface="+mj-lt"/>
              <a:buAutoNum type="arabicPeriod"/>
              <a:defRPr/>
            </a:pPr>
            <a:r>
              <a:rPr lang="fr-CA" sz="2100" dirty="0" smtClean="0"/>
              <a:t>Si les NIP matchent, le système vérifie quels comptes sont accessibles avec la carte ATM.</a:t>
            </a:r>
          </a:p>
          <a:p>
            <a:pPr marL="731837" lvl="1" indent="-457200">
              <a:buFont typeface="+mj-lt"/>
              <a:buAutoNum type="arabicPeriod"/>
              <a:defRPr/>
            </a:pPr>
            <a:r>
              <a:rPr lang="fr-CA" sz="2100" dirty="0" smtClean="0"/>
              <a:t>Le système affiche les comptes du client et demande au client quel type de transaction il veut: retirer, voir ou transférer.</a:t>
            </a:r>
          </a:p>
          <a:p>
            <a:pPr>
              <a:buFont typeface="Arial" charset="0"/>
              <a:buNone/>
              <a:defRPr/>
            </a:pPr>
            <a:endParaRPr lang="fr-CA" dirty="0"/>
          </a:p>
        </p:txBody>
      </p:sp>
      <p:sp>
        <p:nvSpPr>
          <p:cNvPr id="2253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A74CCE1-3453-48C6-AD98-957F8BE584E5}" type="slidenum">
              <a:rPr lang="fr-CA" altLang="fr-FR" sz="1200" b="0" smtClean="0">
                <a:solidFill>
                  <a:srgbClr val="898989"/>
                </a:solidFill>
                <a:latin typeface="Times New Roman" pitchFamily="18" charset="0"/>
              </a:rPr>
              <a:pPr>
                <a:spcBef>
                  <a:spcPct val="0"/>
                </a:spcBef>
                <a:spcAft>
                  <a:spcPct val="0"/>
                </a:spcAft>
                <a:buFontTx/>
                <a:buNone/>
              </a:pPr>
              <a:t>62</a:t>
            </a:fld>
            <a:endParaRPr lang="fr-CA" altLang="fr-FR" sz="1200" b="0" smtClean="0">
              <a:solidFill>
                <a:srgbClr val="898989"/>
              </a:solidFill>
              <a:latin typeface="Times New Roman" pitchFamily="18" charset="0"/>
            </a:endParaRPr>
          </a:p>
        </p:txBody>
      </p:sp>
      <p:sp>
        <p:nvSpPr>
          <p:cNvPr id="22533" name="Footer Placeholder 3"/>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926839498"/>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Cas d’utilisation – ATM – Valider le NIP </a:t>
            </a:r>
            <a:r>
              <a:rPr lang="fr-CA" dirty="0" smtClean="0"/>
              <a:t>(3)</a:t>
            </a:r>
            <a:endParaRPr lang="fr-CA" dirty="0"/>
          </a:p>
        </p:txBody>
      </p:sp>
      <p:sp>
        <p:nvSpPr>
          <p:cNvPr id="3" name="Content Placeholder 2"/>
          <p:cNvSpPr>
            <a:spLocks noGrp="1"/>
          </p:cNvSpPr>
          <p:nvPr>
            <p:ph idx="1"/>
          </p:nvPr>
        </p:nvSpPr>
        <p:spPr>
          <a:xfrm>
            <a:off x="457200" y="1676400"/>
            <a:ext cx="7620000" cy="4648200"/>
          </a:xfrm>
        </p:spPr>
        <p:txBody>
          <a:bodyPr>
            <a:normAutofit fontScale="92500" lnSpcReduction="10000"/>
          </a:bodyPr>
          <a:lstStyle/>
          <a:p>
            <a:pPr>
              <a:buFont typeface="Arial" charset="0"/>
              <a:buNone/>
              <a:defRPr/>
            </a:pPr>
            <a:r>
              <a:rPr lang="fr-CA" dirty="0" smtClean="0"/>
              <a:t>Séquences alternatives:</a:t>
            </a:r>
            <a:endParaRPr lang="fr-CA" b="0" dirty="0" smtClean="0"/>
          </a:p>
          <a:p>
            <a:pPr marL="800100" lvl="1" indent="-342900">
              <a:defRPr/>
            </a:pPr>
            <a:r>
              <a:rPr lang="fr-CA" dirty="0" smtClean="0"/>
              <a:t>Étape 2: Si le système ne reconnait pas la carte, il éjecte la carte</a:t>
            </a:r>
          </a:p>
          <a:p>
            <a:pPr marL="800100" lvl="1" indent="-342900">
              <a:defRPr/>
            </a:pPr>
            <a:r>
              <a:rPr lang="fr-CA" dirty="0" smtClean="0"/>
              <a:t>Étape 5: Si le système détermine que la carte est expirée, le système confisque la carte.</a:t>
            </a:r>
          </a:p>
          <a:p>
            <a:pPr marL="800100" lvl="1" indent="-342900">
              <a:defRPr/>
            </a:pPr>
            <a:r>
              <a:rPr lang="fr-CA" dirty="0" smtClean="0"/>
              <a:t>Étape 5: Si le système détermine que la carte a été déclarée perdue ou volée, le système confisque la carte.</a:t>
            </a:r>
          </a:p>
          <a:p>
            <a:pPr marL="800100" lvl="1" indent="-342900">
              <a:defRPr/>
            </a:pPr>
            <a:r>
              <a:rPr lang="fr-CA" dirty="0" smtClean="0"/>
              <a:t>Étape 7: Si le NIP rentré par le client ne matche pas le NIP de cette carte, le système redemande le NIP.</a:t>
            </a:r>
          </a:p>
          <a:p>
            <a:pPr marL="800100" lvl="1" indent="-342900">
              <a:defRPr/>
            </a:pPr>
            <a:r>
              <a:rPr lang="fr-CA" dirty="0" smtClean="0"/>
              <a:t>Étape 7: Si le client rentre un NIP incorrect trois fois, le système confisque la carte.</a:t>
            </a:r>
          </a:p>
          <a:p>
            <a:pPr marL="800100" lvl="1" indent="-342900">
              <a:defRPr/>
            </a:pPr>
            <a:r>
              <a:rPr lang="fr-CA" dirty="0" smtClean="0"/>
              <a:t>Étapes 4-8: Si le client rentre « Annuler », le système annule la transaction et éjecte la carte.</a:t>
            </a:r>
          </a:p>
          <a:p>
            <a:pPr marL="800100" lvl="1" indent="-342900">
              <a:defRPr/>
            </a:pPr>
            <a:endParaRPr lang="fr-CA" dirty="0" smtClean="0"/>
          </a:p>
          <a:p>
            <a:pPr>
              <a:buFont typeface="Arial" charset="0"/>
              <a:buNone/>
              <a:defRPr/>
            </a:pPr>
            <a:r>
              <a:rPr lang="fr-CA" dirty="0" smtClean="0"/>
              <a:t>Poste-condition:</a:t>
            </a:r>
            <a:r>
              <a:rPr lang="fr-CA" b="0" dirty="0" smtClean="0"/>
              <a:t> Le NIP du client a été validé.</a:t>
            </a:r>
          </a:p>
          <a:p>
            <a:pPr>
              <a:buFont typeface="Arial" charset="0"/>
              <a:buNone/>
              <a:defRPr/>
            </a:pPr>
            <a:endParaRPr lang="fr-CA" dirty="0"/>
          </a:p>
        </p:txBody>
      </p:sp>
      <p:sp>
        <p:nvSpPr>
          <p:cNvPr id="2355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F8B7972-3130-4A0A-A13B-2B05904BF3C6}" type="slidenum">
              <a:rPr lang="fr-CA" altLang="fr-FR" sz="1200" b="0" smtClean="0">
                <a:solidFill>
                  <a:srgbClr val="898989"/>
                </a:solidFill>
                <a:latin typeface="Times New Roman" pitchFamily="18" charset="0"/>
              </a:rPr>
              <a:pPr>
                <a:spcBef>
                  <a:spcPct val="0"/>
                </a:spcBef>
                <a:spcAft>
                  <a:spcPct val="0"/>
                </a:spcAft>
                <a:buFontTx/>
                <a:buNone/>
              </a:pPr>
              <a:t>63</a:t>
            </a:fld>
            <a:endParaRPr lang="fr-CA" altLang="fr-FR" sz="1200" b="0" smtClean="0">
              <a:solidFill>
                <a:srgbClr val="898989"/>
              </a:solidFill>
              <a:latin typeface="Times New Roman" pitchFamily="18" charset="0"/>
            </a:endParaRPr>
          </a:p>
        </p:txBody>
      </p:sp>
      <p:sp>
        <p:nvSpPr>
          <p:cNvPr id="23557" name="Footer Placeholder 3"/>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2541503041"/>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Cas d’utilisation – ATM - Retirer Des Fonds (1)</a:t>
            </a:r>
            <a:endParaRPr lang="fr-CA" dirty="0"/>
          </a:p>
        </p:txBody>
      </p:sp>
      <p:sp>
        <p:nvSpPr>
          <p:cNvPr id="24579" name="Content Placeholder 2"/>
          <p:cNvSpPr>
            <a:spLocks noGrp="1"/>
          </p:cNvSpPr>
          <p:nvPr>
            <p:ph idx="1"/>
          </p:nvPr>
        </p:nvSpPr>
        <p:spPr>
          <a:xfrm>
            <a:off x="457200" y="1600200"/>
            <a:ext cx="7620000" cy="5029200"/>
          </a:xfrm>
        </p:spPr>
        <p:txBody>
          <a:bodyPr/>
          <a:lstStyle/>
          <a:p>
            <a:r>
              <a:rPr lang="fr-CA" altLang="fr-FR" sz="1800" smtClean="0"/>
              <a:t>Nom du cas d’utilisation:</a:t>
            </a:r>
            <a:r>
              <a:rPr lang="fr-CA" altLang="fr-FR" sz="1800" b="0" smtClean="0"/>
              <a:t> Retirer des fonds</a:t>
            </a:r>
          </a:p>
          <a:p>
            <a:endParaRPr lang="fr-CA" altLang="fr-FR" sz="1800" b="0" smtClean="0"/>
          </a:p>
          <a:p>
            <a:r>
              <a:rPr lang="fr-CA" altLang="fr-FR" sz="1800" smtClean="0"/>
              <a:t>Sommaire : </a:t>
            </a:r>
            <a:r>
              <a:rPr lang="fr-CA" altLang="fr-FR" sz="1800" b="0" smtClean="0"/>
              <a:t>Le client retire un montant spécifique de fonds d'un compte bancaire valide .</a:t>
            </a:r>
          </a:p>
          <a:p>
            <a:endParaRPr lang="fr-CA" altLang="fr-FR" sz="1800" smtClean="0"/>
          </a:p>
          <a:p>
            <a:r>
              <a:rPr lang="fr-CA" altLang="fr-FR" sz="1800" smtClean="0"/>
              <a:t>Acteur :</a:t>
            </a:r>
            <a:r>
              <a:rPr lang="fr-CA" altLang="fr-FR" sz="1800" b="0" smtClean="0"/>
              <a:t> Le client de l’ATM</a:t>
            </a:r>
          </a:p>
          <a:p>
            <a:endParaRPr lang="fr-CA" altLang="fr-FR" sz="1800" smtClean="0"/>
          </a:p>
          <a:p>
            <a:r>
              <a:rPr lang="fr-CA" altLang="fr-FR" sz="1800" smtClean="0"/>
              <a:t>Dépendance: </a:t>
            </a:r>
            <a:r>
              <a:rPr lang="fr-CA" altLang="fr-FR" sz="1800" b="0" smtClean="0"/>
              <a:t>Inclure le cas d’utilisation pour valider le NIP.</a:t>
            </a:r>
          </a:p>
          <a:p>
            <a:endParaRPr lang="fr-CA" altLang="fr-FR" sz="1800" smtClean="0"/>
          </a:p>
          <a:p>
            <a:r>
              <a:rPr lang="fr-CA" altLang="fr-FR" sz="1800" smtClean="0"/>
              <a:t>Condition: </a:t>
            </a:r>
            <a:r>
              <a:rPr lang="fr-CA" altLang="fr-FR" sz="1800" b="0" smtClean="0"/>
              <a:t>ATM est inactif , l'affichage d'un message de bienvenue.</a:t>
            </a:r>
          </a:p>
        </p:txBody>
      </p:sp>
      <p:sp>
        <p:nvSpPr>
          <p:cNvPr id="2458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4CA53E2-A198-4EEF-B541-30B63AA80BE7}" type="slidenum">
              <a:rPr lang="fr-CA" altLang="fr-FR" sz="1200" b="0" smtClean="0">
                <a:solidFill>
                  <a:srgbClr val="898989"/>
                </a:solidFill>
                <a:latin typeface="Times New Roman" pitchFamily="18" charset="0"/>
              </a:rPr>
              <a:pPr>
                <a:spcBef>
                  <a:spcPct val="0"/>
                </a:spcBef>
                <a:spcAft>
                  <a:spcPct val="0"/>
                </a:spcAft>
                <a:buFontTx/>
                <a:buNone/>
              </a:pPr>
              <a:t>64</a:t>
            </a:fld>
            <a:endParaRPr lang="fr-CA" altLang="fr-FR" sz="1200" b="0" smtClean="0">
              <a:solidFill>
                <a:srgbClr val="898989"/>
              </a:solidFill>
              <a:latin typeface="Times New Roman" pitchFamily="18" charset="0"/>
            </a:endParaRPr>
          </a:p>
        </p:txBody>
      </p:sp>
      <p:sp>
        <p:nvSpPr>
          <p:cNvPr id="24581"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036290467"/>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Cas d’utilisation – ATM - Retirer Des Fonds </a:t>
            </a:r>
            <a:r>
              <a:rPr lang="fr-CA" dirty="0" smtClean="0"/>
              <a:t>(2)</a:t>
            </a:r>
            <a:endParaRPr lang="fr-CA" dirty="0"/>
          </a:p>
        </p:txBody>
      </p:sp>
      <p:sp>
        <p:nvSpPr>
          <p:cNvPr id="25603" name="Content Placeholder 2"/>
          <p:cNvSpPr>
            <a:spLocks noGrp="1"/>
          </p:cNvSpPr>
          <p:nvPr>
            <p:ph idx="1"/>
          </p:nvPr>
        </p:nvSpPr>
        <p:spPr>
          <a:xfrm>
            <a:off x="457200" y="1600200"/>
            <a:ext cx="7620000" cy="5029200"/>
          </a:xfrm>
        </p:spPr>
        <p:txBody>
          <a:bodyPr/>
          <a:lstStyle/>
          <a:p>
            <a:r>
              <a:rPr lang="fr-CA" altLang="fr-FR" sz="1400" smtClean="0"/>
              <a:t>Séquence principale :</a:t>
            </a:r>
          </a:p>
          <a:p>
            <a:pPr marL="501650" lvl="1" indent="-228600">
              <a:buFont typeface="Arial Black" pitchFamily="34" charset="0"/>
              <a:buAutoNum type="arabicPeriod"/>
            </a:pPr>
            <a:r>
              <a:rPr lang="fr-CA" altLang="fr-FR" sz="1400" smtClean="0"/>
              <a:t>Inclure le cas d’utilisation pour valider le NIP.</a:t>
            </a:r>
          </a:p>
          <a:p>
            <a:pPr marL="501650" lvl="1" indent="-228600">
              <a:buFont typeface="Arial Black" pitchFamily="34" charset="0"/>
              <a:buAutoNum type="arabicPeriod"/>
            </a:pPr>
            <a:endParaRPr lang="fr-CA" altLang="fr-FR" sz="1400" smtClean="0"/>
          </a:p>
          <a:p>
            <a:pPr marL="501650" lvl="1" indent="-228600">
              <a:buFont typeface="Arial Black" pitchFamily="34" charset="0"/>
              <a:buAutoNum type="arabicPeriod"/>
            </a:pPr>
            <a:r>
              <a:rPr lang="fr-CA" altLang="fr-FR" sz="1400" smtClean="0"/>
              <a:t>Le client sélectionne « retrait », rentre le montant, et sélectionne le numéro de compte .</a:t>
            </a:r>
          </a:p>
          <a:p>
            <a:pPr marL="501650" lvl="1" indent="-228600">
              <a:buFont typeface="Arial Black" pitchFamily="34" charset="0"/>
              <a:buAutoNum type="arabicPeriod"/>
            </a:pPr>
            <a:endParaRPr lang="fr-CA" altLang="fr-FR" sz="1400" smtClean="0"/>
          </a:p>
          <a:p>
            <a:pPr marL="501650" lvl="1" indent="-228600">
              <a:buFont typeface="Arial Black" pitchFamily="34" charset="0"/>
              <a:buAutoNum type="arabicPeriod"/>
            </a:pPr>
            <a:r>
              <a:rPr lang="fr-CA" altLang="fr-FR" sz="1400" smtClean="0"/>
              <a:t>Le système vérifie si le client dispose de suffisamment de fonds dans le compte et si la limite quotidienne ne sera pas dépassée .</a:t>
            </a:r>
          </a:p>
          <a:p>
            <a:pPr marL="501650" lvl="1" indent="-228600">
              <a:buFont typeface="Arial Black" pitchFamily="34" charset="0"/>
              <a:buAutoNum type="arabicPeriod"/>
            </a:pPr>
            <a:endParaRPr lang="fr-CA" altLang="fr-FR" sz="1400" smtClean="0"/>
          </a:p>
          <a:p>
            <a:pPr marL="501650" lvl="1" indent="-228600">
              <a:buFont typeface="Arial Black" pitchFamily="34" charset="0"/>
              <a:buAutoNum type="arabicPeriod"/>
            </a:pPr>
            <a:r>
              <a:rPr lang="fr-CA" altLang="fr-FR" sz="1400" smtClean="0"/>
              <a:t>Si toutes les conditions sont vérifiées, le système autorise la distribution de l'argent.</a:t>
            </a:r>
          </a:p>
          <a:p>
            <a:pPr marL="501650" lvl="1" indent="-228600">
              <a:buFont typeface="Arial Black" pitchFamily="34" charset="0"/>
              <a:buAutoNum type="arabicPeriod"/>
            </a:pPr>
            <a:endParaRPr lang="fr-CA" altLang="fr-FR" sz="1400" smtClean="0"/>
          </a:p>
          <a:p>
            <a:pPr marL="501650" lvl="1" indent="-228600">
              <a:buFont typeface="Arial Black" pitchFamily="34" charset="0"/>
              <a:buAutoNum type="arabicPeriod"/>
            </a:pPr>
            <a:r>
              <a:rPr lang="fr-CA" altLang="fr-FR" sz="1400" smtClean="0"/>
              <a:t>Le système distribue le montant d’argent requis .</a:t>
            </a:r>
          </a:p>
          <a:p>
            <a:pPr marL="501650" lvl="1" indent="-228600">
              <a:buFont typeface="Arial Black" pitchFamily="34" charset="0"/>
              <a:buAutoNum type="arabicPeriod"/>
            </a:pPr>
            <a:endParaRPr lang="fr-CA" altLang="fr-FR" sz="1400" smtClean="0"/>
          </a:p>
          <a:p>
            <a:pPr marL="501650" lvl="1" indent="-228600">
              <a:buFont typeface="Arial Black" pitchFamily="34" charset="0"/>
              <a:buAutoNum type="arabicPeriod"/>
            </a:pPr>
            <a:r>
              <a:rPr lang="fr-CA" altLang="fr-FR" sz="1400" smtClean="0"/>
              <a:t>Le système imprime un reçu avec le numéro de transaction , type de transaction, le montant retiré , et le solde du compte .</a:t>
            </a:r>
          </a:p>
          <a:p>
            <a:pPr marL="501650" lvl="1" indent="-228600">
              <a:buFont typeface="Arial Black" pitchFamily="34" charset="0"/>
              <a:buAutoNum type="arabicPeriod"/>
            </a:pPr>
            <a:endParaRPr lang="fr-CA" altLang="fr-FR" sz="1400" smtClean="0"/>
          </a:p>
          <a:p>
            <a:pPr marL="501650" lvl="1" indent="-228600">
              <a:buFont typeface="Arial Black" pitchFamily="34" charset="0"/>
              <a:buAutoNum type="arabicPeriod"/>
            </a:pPr>
            <a:r>
              <a:rPr lang="fr-CA" altLang="fr-FR" sz="1400" smtClean="0"/>
              <a:t>Le système éjecte la carte .</a:t>
            </a:r>
          </a:p>
          <a:p>
            <a:pPr marL="501650" lvl="1" indent="-228600">
              <a:buFont typeface="Arial Black" pitchFamily="34" charset="0"/>
              <a:buAutoNum type="arabicPeriod"/>
            </a:pPr>
            <a:endParaRPr lang="fr-CA" altLang="fr-FR" sz="1800" smtClean="0"/>
          </a:p>
          <a:p>
            <a:pPr marL="501650" lvl="1" indent="-228600">
              <a:buFont typeface="Arial Black" pitchFamily="34" charset="0"/>
              <a:buAutoNum type="arabicPeriod"/>
            </a:pPr>
            <a:r>
              <a:rPr lang="fr-CA" altLang="fr-FR" sz="1400" smtClean="0"/>
              <a:t>Le système affiche le message de bienvenue.</a:t>
            </a:r>
          </a:p>
        </p:txBody>
      </p:sp>
      <p:sp>
        <p:nvSpPr>
          <p:cNvPr id="2560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11D1567-CFBD-4A88-954B-50D15445A670}" type="slidenum">
              <a:rPr lang="fr-CA" altLang="fr-FR" sz="1200" b="0" smtClean="0">
                <a:solidFill>
                  <a:srgbClr val="898989"/>
                </a:solidFill>
                <a:latin typeface="Times New Roman" pitchFamily="18" charset="0"/>
              </a:rPr>
              <a:pPr>
                <a:spcBef>
                  <a:spcPct val="0"/>
                </a:spcBef>
                <a:spcAft>
                  <a:spcPct val="0"/>
                </a:spcAft>
                <a:buFontTx/>
                <a:buNone/>
              </a:pPr>
              <a:t>65</a:t>
            </a:fld>
            <a:endParaRPr lang="fr-CA" altLang="fr-FR" sz="1200" b="0" smtClean="0">
              <a:solidFill>
                <a:srgbClr val="898989"/>
              </a:solidFill>
              <a:latin typeface="Times New Roman" pitchFamily="18" charset="0"/>
            </a:endParaRPr>
          </a:p>
        </p:txBody>
      </p:sp>
      <p:sp>
        <p:nvSpPr>
          <p:cNvPr id="25605"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741177907"/>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Cas d’utilisation – ATM - Retirer Des Fonds </a:t>
            </a:r>
            <a:r>
              <a:rPr lang="fr-CA" dirty="0" smtClean="0"/>
              <a:t>(3)</a:t>
            </a:r>
            <a:endParaRPr lang="fr-CA" dirty="0"/>
          </a:p>
        </p:txBody>
      </p:sp>
      <p:sp>
        <p:nvSpPr>
          <p:cNvPr id="26627" name="Content Placeholder 2"/>
          <p:cNvSpPr>
            <a:spLocks noGrp="1"/>
          </p:cNvSpPr>
          <p:nvPr>
            <p:ph idx="1"/>
          </p:nvPr>
        </p:nvSpPr>
        <p:spPr>
          <a:xfrm>
            <a:off x="457200" y="1524000"/>
            <a:ext cx="7620000" cy="5105400"/>
          </a:xfrm>
        </p:spPr>
        <p:txBody>
          <a:bodyPr/>
          <a:lstStyle/>
          <a:p>
            <a:r>
              <a:rPr lang="fr-CA" altLang="fr-FR" sz="1800" smtClean="0"/>
              <a:t>Séquences alternatives :</a:t>
            </a:r>
          </a:p>
          <a:p>
            <a:pPr lvl="1"/>
            <a:r>
              <a:rPr lang="fr-CA" altLang="fr-FR" sz="1800" smtClean="0"/>
              <a:t>Étape 3: Si le système détermine que le numéro de compte n'est pas valide , il affiche un message d'erreur et éjecte la carte.</a:t>
            </a:r>
          </a:p>
          <a:p>
            <a:pPr lvl="1"/>
            <a:endParaRPr lang="fr-CA" altLang="fr-FR" sz="1800" smtClean="0"/>
          </a:p>
          <a:p>
            <a:pPr lvl="1"/>
            <a:r>
              <a:rPr lang="fr-CA" altLang="fr-FR" sz="1800" smtClean="0"/>
              <a:t>Étape 3: Si le système détermine que les fonds sont insuffisants dans le compte du client , il affiche une excuse et éjecte la carte .</a:t>
            </a:r>
          </a:p>
          <a:p>
            <a:pPr lvl="1"/>
            <a:endParaRPr lang="fr-CA" altLang="fr-FR" sz="1800" smtClean="0"/>
          </a:p>
          <a:p>
            <a:pPr lvl="1"/>
            <a:r>
              <a:rPr lang="fr-CA" altLang="fr-FR" sz="1800" smtClean="0"/>
              <a:t>Étape 3: Si le système détermine que le montant de retrait quotidien maximal autorisé a été dépassé , il affiche une excuse et éjecte la carte .</a:t>
            </a:r>
          </a:p>
          <a:p>
            <a:pPr lvl="1"/>
            <a:endParaRPr lang="fr-CA" altLang="fr-FR" sz="1800" smtClean="0"/>
          </a:p>
          <a:p>
            <a:pPr lvl="1"/>
            <a:r>
              <a:rPr lang="fr-CA" altLang="fr-FR" sz="1800" smtClean="0"/>
              <a:t>Étape 5: Si les fonds de l' ATM sont épuisées, le système affiche une excuse , éjecte la carte , et arrête le guichet automatique.</a:t>
            </a:r>
          </a:p>
          <a:p>
            <a:pPr lvl="1"/>
            <a:endParaRPr lang="fr-CA" altLang="fr-FR" sz="1800" smtClean="0"/>
          </a:p>
          <a:p>
            <a:r>
              <a:rPr lang="fr-CA" altLang="fr-FR" sz="1800" smtClean="0"/>
              <a:t>Poste-condition :</a:t>
            </a:r>
            <a:r>
              <a:rPr lang="fr-CA" altLang="fr-FR" sz="1800" b="0" smtClean="0"/>
              <a:t> les fonds du client ont été retirés .</a:t>
            </a:r>
          </a:p>
        </p:txBody>
      </p:sp>
      <p:sp>
        <p:nvSpPr>
          <p:cNvPr id="2662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BB69219-747A-404A-A336-873C7725C615}" type="slidenum">
              <a:rPr lang="fr-CA" altLang="fr-FR" sz="1200" b="0" smtClean="0">
                <a:solidFill>
                  <a:srgbClr val="898989"/>
                </a:solidFill>
                <a:latin typeface="Times New Roman" pitchFamily="18" charset="0"/>
              </a:rPr>
              <a:pPr>
                <a:spcBef>
                  <a:spcPct val="0"/>
                </a:spcBef>
                <a:spcAft>
                  <a:spcPct val="0"/>
                </a:spcAft>
                <a:buFontTx/>
                <a:buNone/>
              </a:pPr>
              <a:t>66</a:t>
            </a:fld>
            <a:endParaRPr lang="fr-CA" altLang="fr-FR" sz="1200" b="0" smtClean="0">
              <a:solidFill>
                <a:srgbClr val="898989"/>
              </a:solidFill>
              <a:latin typeface="Times New Roman" pitchFamily="18" charset="0"/>
            </a:endParaRPr>
          </a:p>
        </p:txBody>
      </p:sp>
      <p:sp>
        <p:nvSpPr>
          <p:cNvPr id="26629"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4232213553"/>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Exigences non fonctionnelles</a:t>
            </a:r>
            <a:endParaRPr lang="fr-CA" dirty="0"/>
          </a:p>
        </p:txBody>
      </p:sp>
      <p:sp>
        <p:nvSpPr>
          <p:cNvPr id="27651" name="Content Placeholder 2"/>
          <p:cNvSpPr>
            <a:spLocks noGrp="1"/>
          </p:cNvSpPr>
          <p:nvPr>
            <p:ph idx="1"/>
          </p:nvPr>
        </p:nvSpPr>
        <p:spPr/>
        <p:txBody>
          <a:bodyPr/>
          <a:lstStyle/>
          <a:p>
            <a:r>
              <a:rPr lang="fr-CA" altLang="fr-FR" smtClean="0"/>
              <a:t>Les exigences fonctionnelles définissent ce que le système doit faire</a:t>
            </a:r>
          </a:p>
          <a:p>
            <a:endParaRPr lang="fr-CA" altLang="fr-FR" i="1" smtClean="0"/>
          </a:p>
          <a:p>
            <a:r>
              <a:rPr lang="fr-CA" altLang="fr-FR" smtClean="0"/>
              <a:t>Les exigences non fonctionnelles définissent comment le système est supposé être.</a:t>
            </a:r>
          </a:p>
          <a:p>
            <a:pPr lvl="1"/>
            <a:r>
              <a:rPr lang="fr-CA" altLang="fr-FR" smtClean="0"/>
              <a:t>Généralement, décrit les attributs du système tels que sécurité, fiabilité, maintenance, scalabilité, utilisabilité…</a:t>
            </a:r>
          </a:p>
        </p:txBody>
      </p:sp>
      <p:sp>
        <p:nvSpPr>
          <p:cNvPr id="2765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90DCC6C-F330-453F-A33A-9916AC619AE7}" type="slidenum">
              <a:rPr lang="fr-CA" altLang="fr-FR" sz="1200" b="0" smtClean="0">
                <a:solidFill>
                  <a:srgbClr val="898989"/>
                </a:solidFill>
                <a:latin typeface="Times New Roman" pitchFamily="18" charset="0"/>
              </a:rPr>
              <a:pPr>
                <a:spcBef>
                  <a:spcPct val="0"/>
                </a:spcBef>
                <a:spcAft>
                  <a:spcPct val="0"/>
                </a:spcAft>
                <a:buFontTx/>
                <a:buNone/>
              </a:pPr>
              <a:t>67</a:t>
            </a:fld>
            <a:endParaRPr lang="fr-CA" altLang="fr-FR" sz="1200" b="0" smtClean="0">
              <a:solidFill>
                <a:srgbClr val="898989"/>
              </a:solidFill>
              <a:latin typeface="Times New Roman" pitchFamily="18" charset="0"/>
            </a:endParaRPr>
          </a:p>
        </p:txBody>
      </p:sp>
      <p:sp>
        <p:nvSpPr>
          <p:cNvPr id="27653"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2979429424"/>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6934200" cy="1371600"/>
          </a:xfrm>
        </p:spPr>
        <p:txBody>
          <a:bodyPr/>
          <a:lstStyle/>
          <a:p>
            <a:pPr>
              <a:defRPr/>
            </a:pPr>
            <a:r>
              <a:rPr lang="fr-CA" dirty="0" smtClean="0"/>
              <a:t>Exigences non fonctionnelles</a:t>
            </a:r>
            <a:endParaRPr lang="fr-CA" dirty="0"/>
          </a:p>
        </p:txBody>
      </p:sp>
      <p:sp>
        <p:nvSpPr>
          <p:cNvPr id="24579" name="Content Placeholder 2"/>
          <p:cNvSpPr>
            <a:spLocks noGrp="1"/>
          </p:cNvSpPr>
          <p:nvPr>
            <p:ph idx="1"/>
          </p:nvPr>
        </p:nvSpPr>
        <p:spPr/>
        <p:txBody>
          <a:bodyPr/>
          <a:lstStyle/>
          <a:p>
            <a:pPr indent="-182563">
              <a:defRPr/>
            </a:pPr>
            <a:r>
              <a:rPr lang="fr-CA" altLang="fr-FR" dirty="0" smtClean="0"/>
              <a:t>Les exigences non-fonctionnelles peuvent être spécifiées dans une section distincte de la description de cas d'utilisation</a:t>
            </a:r>
          </a:p>
          <a:p>
            <a:pPr lvl="1">
              <a:defRPr/>
            </a:pPr>
            <a:r>
              <a:rPr lang="fr-CA" altLang="fr-FR" dirty="0" smtClean="0"/>
              <a:t>Dans l’exemple précédent, pour le cas d’utilisation « valider le NIP », il peut y avoir une exigence de sécurité que le numéro de la carte et le NIP doivent être encryptés.</a:t>
            </a:r>
          </a:p>
          <a:p>
            <a:pPr lvl="1">
              <a:defRPr/>
            </a:pPr>
            <a:endParaRPr lang="fr-CA" altLang="fr-FR" dirty="0" smtClean="0"/>
          </a:p>
          <a:p>
            <a:pPr>
              <a:defRPr/>
            </a:pPr>
            <a:r>
              <a:rPr lang="fr-CA" altLang="fr-FR" dirty="0" smtClean="0"/>
              <a:t>Les exigences non fonctionnelles peuvent être spécifiées pour un groupe de cas d’utilisation ou pour le système entier.</a:t>
            </a:r>
          </a:p>
          <a:p>
            <a:pPr lvl="1">
              <a:buFont typeface="Arial" charset="0"/>
              <a:buChar char="•"/>
              <a:defRPr/>
            </a:pPr>
            <a:r>
              <a:rPr lang="fr-CA" altLang="fr-FR" b="1" dirty="0" smtClean="0"/>
              <a:t>Exigence de sécurité:</a:t>
            </a:r>
            <a:r>
              <a:rPr lang="fr-CA" altLang="fr-FR" dirty="0" smtClean="0"/>
              <a:t> Le système doit encrypté le numéro de carte ATM et le NIP.</a:t>
            </a:r>
          </a:p>
          <a:p>
            <a:pPr lvl="1">
              <a:defRPr/>
            </a:pPr>
            <a:r>
              <a:rPr lang="fr-CA" altLang="fr-FR" b="1" dirty="0" smtClean="0"/>
              <a:t>Exigence de performance:</a:t>
            </a:r>
            <a:r>
              <a:rPr lang="fr-CA" altLang="fr-FR" dirty="0" smtClean="0"/>
              <a:t> Le système doit répondre aux sélections de l’acteur dans un délai de 5 secondes.</a:t>
            </a:r>
          </a:p>
        </p:txBody>
      </p:sp>
      <p:sp>
        <p:nvSpPr>
          <p:cNvPr id="2867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D8FA0FF3-F76B-4BF0-8797-DAD45111A247}" type="slidenum">
              <a:rPr lang="fr-CA" altLang="fr-FR" sz="1200" b="0" smtClean="0">
                <a:solidFill>
                  <a:srgbClr val="898989"/>
                </a:solidFill>
                <a:latin typeface="Times New Roman" pitchFamily="18" charset="0"/>
              </a:rPr>
              <a:pPr>
                <a:spcBef>
                  <a:spcPct val="0"/>
                </a:spcBef>
                <a:spcAft>
                  <a:spcPct val="0"/>
                </a:spcAft>
                <a:buFontTx/>
                <a:buNone/>
              </a:pPr>
              <a:t>68</a:t>
            </a:fld>
            <a:endParaRPr lang="fr-CA" altLang="fr-FR" sz="1200" b="0" smtClean="0">
              <a:solidFill>
                <a:srgbClr val="898989"/>
              </a:solidFill>
              <a:latin typeface="Times New Roman" pitchFamily="18" charset="0"/>
            </a:endParaRPr>
          </a:p>
        </p:txBody>
      </p:sp>
      <p:sp>
        <p:nvSpPr>
          <p:cNvPr id="28677"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904641686"/>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ctrTitle"/>
          </p:nvPr>
        </p:nvSpPr>
        <p:spPr>
          <a:xfrm>
            <a:off x="457200" y="228600"/>
            <a:ext cx="7772400" cy="3200400"/>
          </a:xfrm>
        </p:spPr>
        <p:txBody>
          <a:bodyPr/>
          <a:lstStyle/>
          <a:p>
            <a:pPr>
              <a:defRPr/>
            </a:pPr>
            <a:r>
              <a:rPr lang="fr-CA" dirty="0" smtClean="0"/>
              <a:t>Sujet 2</a:t>
            </a:r>
            <a:endParaRPr lang="fr-CA" dirty="0"/>
          </a:p>
        </p:txBody>
      </p:sp>
      <p:sp>
        <p:nvSpPr>
          <p:cNvPr id="7" name="Subtitle 6"/>
          <p:cNvSpPr>
            <a:spLocks noGrp="1"/>
          </p:cNvSpPr>
          <p:nvPr>
            <p:ph type="subTitle" idx="1"/>
          </p:nvPr>
        </p:nvSpPr>
        <p:spPr/>
        <p:txBody>
          <a:bodyPr/>
          <a:lstStyle/>
          <a:p>
            <a:pPr>
              <a:buFont typeface="Arial" charset="0"/>
              <a:buNone/>
              <a:defRPr/>
            </a:pPr>
            <a:r>
              <a:rPr lang="fr-CA" dirty="0" smtClean="0"/>
              <a:t>Modélisation Comportementale</a:t>
            </a:r>
            <a:endParaRPr lang="fr-CA" dirty="0"/>
          </a:p>
        </p:txBody>
      </p:sp>
      <p:sp>
        <p:nvSpPr>
          <p:cNvPr id="29700" name="Slide Number Placeholder 4"/>
          <p:cNvSpPr>
            <a:spLocks noGrp="1"/>
          </p:cNvSpPr>
          <p:nvPr>
            <p:ph type="sldNum"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927EF10-3AEA-48FE-9A5A-63F69FC58F7A}" type="slidenum">
              <a:rPr lang="fr-CA" altLang="fr-FR" sz="1200" b="0" smtClean="0">
                <a:solidFill>
                  <a:srgbClr val="898989"/>
                </a:solidFill>
                <a:latin typeface="Times New Roman" pitchFamily="18" charset="0"/>
              </a:rPr>
              <a:pPr>
                <a:spcBef>
                  <a:spcPct val="0"/>
                </a:spcBef>
                <a:spcAft>
                  <a:spcPct val="0"/>
                </a:spcAft>
                <a:buFontTx/>
                <a:buNone/>
              </a:pPr>
              <a:t>69</a:t>
            </a:fld>
            <a:endParaRPr lang="fr-CA" altLang="fr-FR" sz="1200" b="0" smtClean="0">
              <a:solidFill>
                <a:srgbClr val="898989"/>
              </a:solidFill>
              <a:latin typeface="Times New Roman" pitchFamily="18" charset="0"/>
            </a:endParaRPr>
          </a:p>
        </p:txBody>
      </p:sp>
      <p:sp>
        <p:nvSpPr>
          <p:cNvPr id="29701" name="Footer Placeholder 1"/>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663185982"/>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Laboratoires</a:t>
            </a:r>
            <a:endParaRPr lang="fr-FR" dirty="0"/>
          </a:p>
        </p:txBody>
      </p:sp>
      <p:sp>
        <p:nvSpPr>
          <p:cNvPr id="8195" name="Content Placeholder 2"/>
          <p:cNvSpPr>
            <a:spLocks noGrp="1"/>
          </p:cNvSpPr>
          <p:nvPr>
            <p:ph idx="1"/>
          </p:nvPr>
        </p:nvSpPr>
        <p:spPr/>
        <p:txBody>
          <a:bodyPr/>
          <a:lstStyle/>
          <a:p>
            <a:r>
              <a:rPr lang="fr-FR" altLang="fr-FR" dirty="0" smtClean="0"/>
              <a:t>Neuf labos en total</a:t>
            </a:r>
          </a:p>
          <a:p>
            <a:endParaRPr lang="fr-FR" altLang="fr-FR" dirty="0" smtClean="0"/>
          </a:p>
          <a:p>
            <a:r>
              <a:rPr lang="fr-FR" altLang="fr-FR" dirty="0" smtClean="0"/>
              <a:t>Trois labos formels (avec rapport)</a:t>
            </a:r>
          </a:p>
          <a:p>
            <a:pPr marL="800100" lvl="1" indent="-342900"/>
            <a:r>
              <a:rPr lang="fr-FR" altLang="fr-FR" dirty="0" smtClean="0"/>
              <a:t>Entre 3 à 4% pour chacun</a:t>
            </a:r>
          </a:p>
          <a:p>
            <a:pPr marL="800100" lvl="1" indent="-342900"/>
            <a:endParaRPr lang="fr-FR" altLang="fr-FR" dirty="0" smtClean="0"/>
          </a:p>
          <a:p>
            <a:r>
              <a:rPr lang="fr-FR" altLang="fr-FR" dirty="0" smtClean="0"/>
              <a:t>Les autres sont informels (sans rapport)</a:t>
            </a:r>
          </a:p>
          <a:p>
            <a:pPr marL="800100" lvl="1" indent="-342900"/>
            <a:r>
              <a:rPr lang="fr-FR" altLang="fr-FR" dirty="0" smtClean="0"/>
              <a:t>1% pout chacun</a:t>
            </a:r>
          </a:p>
          <a:p>
            <a:pPr marL="800100" lvl="1" indent="-342900"/>
            <a:r>
              <a:rPr lang="fr-FR" altLang="fr-FR" dirty="0" smtClean="0"/>
              <a:t>Vous montrez votre travail à la fin à l’AE</a:t>
            </a:r>
          </a:p>
          <a:p>
            <a:endParaRPr lang="fr-FR" altLang="fr-FR" dirty="0" smtClean="0"/>
          </a:p>
        </p:txBody>
      </p:sp>
      <p:sp>
        <p:nvSpPr>
          <p:cNvPr id="4" name="Slide Number Placeholder 3"/>
          <p:cNvSpPr>
            <a:spLocks noGrp="1"/>
          </p:cNvSpPr>
          <p:nvPr>
            <p:ph type="sldNum" sz="quarter" idx="10"/>
          </p:nvPr>
        </p:nvSpPr>
        <p:spPr/>
        <p:txBody>
          <a:bodyPr/>
          <a:lstStyle/>
          <a:p>
            <a:pPr>
              <a:defRPr/>
            </a:pPr>
            <a:fld id="{F7428A2B-771F-4291-9977-DCAC45F0730C}" type="slidenum">
              <a:rPr lang="fr-CA" smtClean="0">
                <a:solidFill>
                  <a:srgbClr val="000000">
                    <a:tint val="75000"/>
                  </a:srgbClr>
                </a:solidFill>
              </a:rPr>
              <a:pPr>
                <a:defRPr/>
              </a:pPr>
              <a:t>7</a:t>
            </a:fld>
            <a:endParaRPr lang="fr-CA">
              <a:solidFill>
                <a:srgbClr val="000000">
                  <a:tint val="75000"/>
                </a:srgbClr>
              </a:solidFill>
            </a:endParaRPr>
          </a:p>
        </p:txBody>
      </p:sp>
      <p:sp>
        <p:nvSpPr>
          <p:cNvPr id="8197" name="Footer Placeholder 4"/>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1068800916"/>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Modélisation de Logiciel</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UML définit treize types de diagrammes de base, divisées en deux catégories générales:</a:t>
            </a:r>
          </a:p>
          <a:p>
            <a:pPr lvl="1">
              <a:buFont typeface="Arial" charset="0"/>
              <a:buChar char="•"/>
              <a:defRPr/>
            </a:pPr>
            <a:r>
              <a:rPr lang="fr-CA" dirty="0" smtClean="0"/>
              <a:t>Modélisation Structurelle</a:t>
            </a:r>
          </a:p>
          <a:p>
            <a:pPr lvl="1">
              <a:buFont typeface="Arial" charset="0"/>
              <a:buChar char="•"/>
              <a:defRPr/>
            </a:pPr>
            <a:r>
              <a:rPr lang="fr-CA" dirty="0" smtClean="0"/>
              <a:t>Modélisation Comportementale</a:t>
            </a:r>
          </a:p>
          <a:p>
            <a:pPr marL="274637" lvl="1" indent="0">
              <a:buFont typeface="Arial" charset="0"/>
              <a:buNone/>
              <a:defRPr/>
            </a:pPr>
            <a:endParaRPr lang="fr-CA" dirty="0" smtClean="0"/>
          </a:p>
          <a:p>
            <a:pPr indent="-182563">
              <a:buFont typeface="Arial" charset="0"/>
              <a:buNone/>
              <a:defRPr/>
            </a:pPr>
            <a:r>
              <a:rPr lang="fr-CA" dirty="0" smtClean="0"/>
              <a:t>Modèles structurels définissent l'architecture statique d'un logiciel</a:t>
            </a:r>
          </a:p>
          <a:p>
            <a:pPr lvl="1">
              <a:buFont typeface="Arial" charset="0"/>
              <a:buChar char="•"/>
              <a:defRPr/>
            </a:pPr>
            <a:r>
              <a:rPr lang="fr-CA" dirty="0" smtClean="0"/>
              <a:t>Ils sont utilisés pour modéliser les «choses» qui composent un modèle - les classes, les objets, les interfaces et les composants physiques</a:t>
            </a:r>
          </a:p>
          <a:p>
            <a:pPr lvl="1">
              <a:buFont typeface="Arial" charset="0"/>
              <a:buChar char="•"/>
              <a:defRPr/>
            </a:pPr>
            <a:r>
              <a:rPr lang="fr-CA" dirty="0" smtClean="0"/>
              <a:t>En outre, ils sont utilisés pour modéliser les relations et dépendances entre les éléments</a:t>
            </a:r>
            <a:endParaRPr lang="fr-CA" dirty="0"/>
          </a:p>
        </p:txBody>
      </p:sp>
      <p:sp>
        <p:nvSpPr>
          <p:cNvPr id="3072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FA8DEE7-5B69-4E14-939D-61BBF1A59391}" type="slidenum">
              <a:rPr lang="fr-CA" altLang="fr-FR" sz="1200" b="0" smtClean="0">
                <a:solidFill>
                  <a:srgbClr val="898989"/>
                </a:solidFill>
                <a:latin typeface="Times New Roman" pitchFamily="18" charset="0"/>
              </a:rPr>
              <a:pPr>
                <a:spcBef>
                  <a:spcPct val="0"/>
                </a:spcBef>
                <a:spcAft>
                  <a:spcPct val="0"/>
                </a:spcAft>
                <a:buFontTx/>
                <a:buNone/>
              </a:pPr>
              <a:t>70</a:t>
            </a:fld>
            <a:endParaRPr lang="fr-CA" altLang="fr-FR" sz="1200" b="0" smtClean="0">
              <a:solidFill>
                <a:srgbClr val="898989"/>
              </a:solidFill>
              <a:latin typeface="Times New Roman" pitchFamily="18" charset="0"/>
            </a:endParaRPr>
          </a:p>
        </p:txBody>
      </p:sp>
      <p:sp>
        <p:nvSpPr>
          <p:cNvPr id="30725"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517582720"/>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Modélisation Comportementale</a:t>
            </a:r>
            <a:endParaRPr lang="fr-CA" dirty="0"/>
          </a:p>
        </p:txBody>
      </p:sp>
      <p:sp>
        <p:nvSpPr>
          <p:cNvPr id="31747" name="Content Placeholder 2"/>
          <p:cNvSpPr>
            <a:spLocks noGrp="1"/>
          </p:cNvSpPr>
          <p:nvPr>
            <p:ph idx="1"/>
          </p:nvPr>
        </p:nvSpPr>
        <p:spPr/>
        <p:txBody>
          <a:bodyPr/>
          <a:lstStyle/>
          <a:p>
            <a:r>
              <a:rPr lang="fr-CA" altLang="fr-FR" smtClean="0"/>
              <a:t>Les modèles comportementale capture le comportement dynamique d'un système durant son exécution pendant une période de temps</a:t>
            </a:r>
          </a:p>
          <a:p>
            <a:endParaRPr lang="fr-CA" altLang="fr-FR" smtClean="0"/>
          </a:p>
          <a:p>
            <a:r>
              <a:rPr lang="fr-CA" altLang="fr-FR" smtClean="0"/>
              <a:t>Ils fournissent une vue d'un système dont le contrôle et le séquençage sont considérées</a:t>
            </a:r>
          </a:p>
          <a:p>
            <a:pPr lvl="1"/>
            <a:r>
              <a:rPr lang="fr-CA" altLang="fr-FR" smtClean="0"/>
              <a:t>Soit à l'intérieur d'un objet (au moyen d'une machine à états finis) ou entre des objets (par analyse des interactions d'objets).</a:t>
            </a:r>
          </a:p>
        </p:txBody>
      </p:sp>
      <p:sp>
        <p:nvSpPr>
          <p:cNvPr id="3174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C2E9D6D-715D-47B9-9EA6-6311124D7B08}" type="slidenum">
              <a:rPr lang="fr-CA" altLang="fr-FR" sz="1200" b="0" smtClean="0">
                <a:solidFill>
                  <a:srgbClr val="898989"/>
                </a:solidFill>
                <a:latin typeface="Times New Roman" pitchFamily="18" charset="0"/>
              </a:rPr>
              <a:pPr>
                <a:spcBef>
                  <a:spcPct val="0"/>
                </a:spcBef>
                <a:spcAft>
                  <a:spcPct val="0"/>
                </a:spcAft>
                <a:buFontTx/>
                <a:buNone/>
              </a:pPr>
              <a:t>71</a:t>
            </a:fld>
            <a:endParaRPr lang="fr-CA" altLang="fr-FR" sz="1200" b="0" smtClean="0">
              <a:solidFill>
                <a:srgbClr val="898989"/>
              </a:solidFill>
              <a:latin typeface="Times New Roman" pitchFamily="18" charset="0"/>
            </a:endParaRPr>
          </a:p>
        </p:txBody>
      </p:sp>
      <p:sp>
        <p:nvSpPr>
          <p:cNvPr id="31749"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992064526"/>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Diagrammes D’activités UML</a:t>
            </a:r>
            <a:endParaRPr lang="fr-CA" dirty="0"/>
          </a:p>
        </p:txBody>
      </p:sp>
      <p:sp>
        <p:nvSpPr>
          <p:cNvPr id="32771" name="Content Placeholder 2"/>
          <p:cNvSpPr>
            <a:spLocks noGrp="1"/>
          </p:cNvSpPr>
          <p:nvPr>
            <p:ph idx="1"/>
          </p:nvPr>
        </p:nvSpPr>
        <p:spPr/>
        <p:txBody>
          <a:bodyPr/>
          <a:lstStyle/>
          <a:p>
            <a:r>
              <a:rPr lang="fr-CA" altLang="fr-FR" smtClean="0"/>
              <a:t>En UML un diagramme d'activité est utilisé pour afficher la séquence des actions produits par un système</a:t>
            </a:r>
          </a:p>
          <a:p>
            <a:endParaRPr lang="fr-CA" altLang="fr-FR" smtClean="0"/>
          </a:p>
          <a:p>
            <a:r>
              <a:rPr lang="fr-CA" altLang="fr-FR" smtClean="0"/>
              <a:t>Ils montrent le flux de travail dès le début jusqu’à  la fin </a:t>
            </a:r>
          </a:p>
          <a:p>
            <a:pPr lvl="1"/>
            <a:r>
              <a:rPr lang="fr-CA" altLang="fr-FR" smtClean="0"/>
              <a:t>Détail les nombreux trajets de décision qui existent dans la progression des événements contenus dans l'activité</a:t>
            </a:r>
          </a:p>
          <a:p>
            <a:endParaRPr lang="fr-CA" altLang="fr-FR" smtClean="0"/>
          </a:p>
          <a:p>
            <a:r>
              <a:rPr lang="fr-CA" altLang="fr-FR" smtClean="0"/>
              <a:t>Très utile pour modéliser le comportement de concurrence</a:t>
            </a:r>
          </a:p>
        </p:txBody>
      </p:sp>
      <p:sp>
        <p:nvSpPr>
          <p:cNvPr id="3277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C233D67-8BCE-4BB3-8BC8-BF3EF1E29AF2}" type="slidenum">
              <a:rPr lang="fr-CA" altLang="fr-FR" sz="1200" b="0" smtClean="0">
                <a:solidFill>
                  <a:srgbClr val="898989"/>
                </a:solidFill>
                <a:latin typeface="Times New Roman" pitchFamily="18" charset="0"/>
              </a:rPr>
              <a:pPr>
                <a:spcBef>
                  <a:spcPct val="0"/>
                </a:spcBef>
                <a:spcAft>
                  <a:spcPct val="0"/>
                </a:spcAft>
                <a:buFontTx/>
                <a:buNone/>
              </a:pPr>
              <a:t>72</a:t>
            </a:fld>
            <a:endParaRPr lang="fr-CA" altLang="fr-FR" sz="1200" b="0" smtClean="0">
              <a:solidFill>
                <a:srgbClr val="898989"/>
              </a:solidFill>
              <a:latin typeface="Times New Roman" pitchFamily="18" charset="0"/>
            </a:endParaRPr>
          </a:p>
        </p:txBody>
      </p:sp>
      <p:sp>
        <p:nvSpPr>
          <p:cNvPr id="32773"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704741890"/>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Diagrammes D’activités UML</a:t>
            </a:r>
            <a:endParaRPr lang="fr-CA" dirty="0"/>
          </a:p>
        </p:txBody>
      </p:sp>
      <p:sp>
        <p:nvSpPr>
          <p:cNvPr id="33795" name="Content Placeholder 2"/>
          <p:cNvSpPr>
            <a:spLocks noGrp="1"/>
          </p:cNvSpPr>
          <p:nvPr>
            <p:ph idx="1"/>
          </p:nvPr>
        </p:nvSpPr>
        <p:spPr/>
        <p:txBody>
          <a:bodyPr/>
          <a:lstStyle/>
          <a:p>
            <a:r>
              <a:rPr lang="fr-CA" altLang="fr-FR" smtClean="0"/>
              <a:t>Un exemple d'un diagramme d'activité est illustrée ci-dessous</a:t>
            </a:r>
          </a:p>
          <a:p>
            <a:r>
              <a:rPr lang="fr-CA" altLang="fr-FR" i="1" smtClean="0"/>
              <a:t>(Nous reviendrons sur ce diagramme)</a:t>
            </a:r>
          </a:p>
          <a:p>
            <a:endParaRPr lang="fr-CA" altLang="fr-FR" i="1" smtClean="0"/>
          </a:p>
        </p:txBody>
      </p:sp>
      <p:sp>
        <p:nvSpPr>
          <p:cNvPr id="3379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7F00964-3D57-47C7-A18C-13143DFCCE88}" type="slidenum">
              <a:rPr lang="fr-CA" altLang="fr-FR" sz="1200" b="0" smtClean="0">
                <a:solidFill>
                  <a:srgbClr val="898989"/>
                </a:solidFill>
                <a:latin typeface="Times New Roman" pitchFamily="18" charset="0"/>
              </a:rPr>
              <a:pPr>
                <a:spcBef>
                  <a:spcPct val="0"/>
                </a:spcBef>
                <a:spcAft>
                  <a:spcPct val="0"/>
                </a:spcAft>
                <a:buFontTx/>
                <a:buNone/>
              </a:pPr>
              <a:t>73</a:t>
            </a:fld>
            <a:endParaRPr lang="fr-CA" altLang="fr-FR" sz="1200" b="0" smtClean="0">
              <a:solidFill>
                <a:srgbClr val="898989"/>
              </a:solidFill>
              <a:latin typeface="Times New Roman" pitchFamily="18" charset="0"/>
            </a:endParaRPr>
          </a:p>
        </p:txBody>
      </p:sp>
      <p:pic>
        <p:nvPicPr>
          <p:cNvPr id="33797" name="Picture 6" descr="An example of business flow activity to process purchase ord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882900"/>
            <a:ext cx="8572500" cy="320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8"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492201321"/>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Activité</a:t>
            </a:r>
            <a:endParaRPr lang="fr-CA" dirty="0"/>
          </a:p>
        </p:txBody>
      </p:sp>
      <p:sp>
        <p:nvSpPr>
          <p:cNvPr id="34819" name="Content Placeholder 2"/>
          <p:cNvSpPr>
            <a:spLocks noGrp="1"/>
          </p:cNvSpPr>
          <p:nvPr>
            <p:ph idx="1"/>
          </p:nvPr>
        </p:nvSpPr>
        <p:spPr/>
        <p:txBody>
          <a:bodyPr/>
          <a:lstStyle/>
          <a:p>
            <a:r>
              <a:rPr lang="fr-CA" altLang="fr-FR" smtClean="0"/>
              <a:t>Une activité est la spécification d'une séquence paramétrée de comportement</a:t>
            </a:r>
          </a:p>
          <a:p>
            <a:endParaRPr lang="fr-CA" altLang="fr-FR" smtClean="0"/>
          </a:p>
          <a:p>
            <a:r>
              <a:rPr lang="fr-CA" altLang="fr-FR" smtClean="0"/>
              <a:t>Montré comme un rectangle aux coins arrondis renfermant toutes les actions et les flux de contrôle</a:t>
            </a:r>
          </a:p>
          <a:p>
            <a:endParaRPr lang="fr-CA" altLang="fr-FR" smtClean="0"/>
          </a:p>
        </p:txBody>
      </p:sp>
      <p:sp>
        <p:nvSpPr>
          <p:cNvPr id="3482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3B350FC-8315-45DA-A7F4-B4D3ACE08E62}" type="slidenum">
              <a:rPr lang="fr-CA" altLang="fr-FR" sz="1200" b="0" smtClean="0">
                <a:solidFill>
                  <a:srgbClr val="898989"/>
                </a:solidFill>
                <a:latin typeface="Times New Roman" pitchFamily="18" charset="0"/>
              </a:rPr>
              <a:pPr>
                <a:spcBef>
                  <a:spcPct val="0"/>
                </a:spcBef>
                <a:spcAft>
                  <a:spcPct val="0"/>
                </a:spcAft>
                <a:buFontTx/>
                <a:buNone/>
              </a:pPr>
              <a:t>74</a:t>
            </a:fld>
            <a:endParaRPr lang="fr-CA" altLang="fr-FR" sz="1200" b="0" smtClean="0">
              <a:solidFill>
                <a:srgbClr val="898989"/>
              </a:solidFill>
              <a:latin typeface="Times New Roman" pitchFamily="18" charset="0"/>
            </a:endParaRPr>
          </a:p>
        </p:txBody>
      </p:sp>
      <p:pic>
        <p:nvPicPr>
          <p:cNvPr id="3482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28800" y="3886200"/>
            <a:ext cx="5486400" cy="22066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4822"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288888705"/>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Actions et Contraintes</a:t>
            </a:r>
            <a:endParaRPr lang="fr-CA" dirty="0"/>
          </a:p>
        </p:txBody>
      </p:sp>
      <p:sp>
        <p:nvSpPr>
          <p:cNvPr id="35843" name="Content Placeholder 2"/>
          <p:cNvSpPr>
            <a:spLocks noGrp="1"/>
          </p:cNvSpPr>
          <p:nvPr>
            <p:ph idx="1"/>
          </p:nvPr>
        </p:nvSpPr>
        <p:spPr>
          <a:xfrm>
            <a:off x="304800" y="1752600"/>
            <a:ext cx="7620000" cy="4373563"/>
          </a:xfrm>
        </p:spPr>
        <p:txBody>
          <a:bodyPr/>
          <a:lstStyle/>
          <a:p>
            <a:r>
              <a:rPr lang="fr-CA" altLang="fr-FR" smtClean="0"/>
              <a:t>Une action représente une étape unique dans une activité</a:t>
            </a:r>
          </a:p>
          <a:p>
            <a:endParaRPr lang="fr-CA" altLang="fr-FR" smtClean="0"/>
          </a:p>
          <a:p>
            <a:endParaRPr lang="fr-CA" altLang="fr-FR" smtClean="0"/>
          </a:p>
          <a:p>
            <a:r>
              <a:rPr lang="fr-CA" altLang="fr-FR" smtClean="0"/>
              <a:t>Les contraintes peuvent être attachés aux actions</a:t>
            </a:r>
          </a:p>
          <a:p>
            <a:endParaRPr lang="fr-CA" altLang="fr-FR" smtClean="0"/>
          </a:p>
          <a:p>
            <a:endParaRPr lang="fr-CA" altLang="fr-FR" smtClean="0"/>
          </a:p>
        </p:txBody>
      </p:sp>
      <p:sp>
        <p:nvSpPr>
          <p:cNvPr id="3584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7C7197C-D88D-4F4A-BAB0-67CE1FBF765C}" type="slidenum">
              <a:rPr lang="fr-CA" altLang="fr-FR" sz="1200" b="0" smtClean="0">
                <a:solidFill>
                  <a:srgbClr val="898989"/>
                </a:solidFill>
                <a:latin typeface="Times New Roman" pitchFamily="18" charset="0"/>
              </a:rPr>
              <a:pPr>
                <a:spcBef>
                  <a:spcPct val="0"/>
                </a:spcBef>
                <a:spcAft>
                  <a:spcPct val="0"/>
                </a:spcAft>
                <a:buFontTx/>
                <a:buNone/>
              </a:pPr>
              <a:t>75</a:t>
            </a:fld>
            <a:endParaRPr lang="fr-CA" altLang="fr-FR" sz="1200" b="0" smtClean="0">
              <a:solidFill>
                <a:srgbClr val="898989"/>
              </a:solidFill>
              <a:latin typeface="Times New Roman" pitchFamily="18" charset="0"/>
            </a:endParaRPr>
          </a:p>
        </p:txBody>
      </p:sp>
      <p:pic>
        <p:nvPicPr>
          <p:cNvPr id="3584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21075" y="2362200"/>
            <a:ext cx="1295400" cy="7096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584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00400" y="3581400"/>
            <a:ext cx="2286000" cy="295116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5847"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976399871"/>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flux de contrôle</a:t>
            </a:r>
            <a:endParaRPr lang="fr-CA" dirty="0"/>
          </a:p>
        </p:txBody>
      </p:sp>
      <p:sp>
        <p:nvSpPr>
          <p:cNvPr id="36867" name="Content Placeholder 2"/>
          <p:cNvSpPr>
            <a:spLocks noGrp="1"/>
          </p:cNvSpPr>
          <p:nvPr>
            <p:ph idx="1"/>
          </p:nvPr>
        </p:nvSpPr>
        <p:spPr>
          <a:xfrm>
            <a:off x="457200" y="1752600"/>
            <a:ext cx="7620000" cy="4572000"/>
          </a:xfrm>
        </p:spPr>
        <p:txBody>
          <a:bodyPr/>
          <a:lstStyle/>
          <a:p>
            <a:r>
              <a:rPr lang="fr-CA" altLang="fr-FR" smtClean="0"/>
              <a:t>Indique le flux de contrôle d'une action à la prochaine</a:t>
            </a:r>
          </a:p>
          <a:p>
            <a:pPr lvl="1"/>
            <a:r>
              <a:rPr lang="fr-CA" altLang="fr-FR" smtClean="0"/>
              <a:t>Sa notation est une flèche</a:t>
            </a:r>
          </a:p>
          <a:p>
            <a:pPr lvl="1"/>
            <a:endParaRPr lang="fr-CA" altLang="fr-FR" smtClean="0"/>
          </a:p>
          <a:p>
            <a:endParaRPr lang="fr-CA" altLang="fr-FR" smtClean="0"/>
          </a:p>
          <a:p>
            <a:r>
              <a:rPr lang="fr-CA" altLang="fr-FR" smtClean="0"/>
              <a:t>Nœud Initial</a:t>
            </a:r>
          </a:p>
          <a:p>
            <a:endParaRPr lang="fr-CA" altLang="fr-FR" smtClean="0"/>
          </a:p>
          <a:p>
            <a:endParaRPr lang="fr-CA" altLang="fr-FR" smtClean="0"/>
          </a:p>
          <a:p>
            <a:r>
              <a:rPr lang="fr-CA" altLang="fr-FR" smtClean="0"/>
              <a:t>Nœud Final, deux types:</a:t>
            </a:r>
          </a:p>
          <a:p>
            <a:endParaRPr lang="fr-CA" altLang="fr-FR" sz="1800" b="0" smtClean="0"/>
          </a:p>
          <a:p>
            <a:endParaRPr lang="fr-CA" altLang="fr-FR" sz="1800" b="0" smtClean="0"/>
          </a:p>
          <a:p>
            <a:r>
              <a:rPr lang="fr-CA" altLang="fr-FR" sz="1800" b="0" smtClean="0"/>
              <a:t>	Nœud Final d’une Activité		Nœud Final d’un Flux</a:t>
            </a:r>
          </a:p>
        </p:txBody>
      </p:sp>
      <p:sp>
        <p:nvSpPr>
          <p:cNvPr id="3686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E5A8952-62E8-44D2-8CB8-904FC5E19D37}" type="slidenum">
              <a:rPr lang="fr-CA" altLang="fr-FR" sz="1200" b="0" smtClean="0">
                <a:solidFill>
                  <a:srgbClr val="898989"/>
                </a:solidFill>
                <a:latin typeface="Times New Roman" pitchFamily="18" charset="0"/>
              </a:rPr>
              <a:pPr>
                <a:spcBef>
                  <a:spcPct val="0"/>
                </a:spcBef>
                <a:spcAft>
                  <a:spcPct val="0"/>
                </a:spcAft>
                <a:buFontTx/>
                <a:buNone/>
              </a:pPr>
              <a:t>76</a:t>
            </a:fld>
            <a:endParaRPr lang="fr-CA" altLang="fr-FR" sz="1200" b="0" smtClean="0">
              <a:solidFill>
                <a:srgbClr val="898989"/>
              </a:solidFill>
              <a:latin typeface="Times New Roman" pitchFamily="18" charset="0"/>
            </a:endParaRPr>
          </a:p>
        </p:txBody>
      </p:sp>
      <p:pic>
        <p:nvPicPr>
          <p:cNvPr id="36869"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68538" y="2789238"/>
            <a:ext cx="3657600" cy="73183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870" name="Picture 8"/>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71800" y="3716338"/>
            <a:ext cx="2590800" cy="81121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871" name="Picture 9"/>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04938" y="5205413"/>
            <a:ext cx="2590800" cy="750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6872" name="Picture 10"/>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92700" y="5226050"/>
            <a:ext cx="2071688" cy="6731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6873"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419060156"/>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Flux D’objets</a:t>
            </a:r>
            <a:endParaRPr lang="fr-CA" dirty="0"/>
          </a:p>
        </p:txBody>
      </p:sp>
      <p:sp>
        <p:nvSpPr>
          <p:cNvPr id="3" name="Content Placeholder 2"/>
          <p:cNvSpPr>
            <a:spLocks noGrp="1"/>
          </p:cNvSpPr>
          <p:nvPr>
            <p:ph idx="1"/>
          </p:nvPr>
        </p:nvSpPr>
        <p:spPr/>
        <p:txBody>
          <a:bodyPr/>
          <a:lstStyle/>
          <a:p>
            <a:pPr>
              <a:buFont typeface="Arial" charset="0"/>
              <a:buNone/>
              <a:defRPr/>
            </a:pPr>
            <a:r>
              <a:rPr lang="fr-CA" dirty="0" smtClean="0"/>
              <a:t>Un flux d'objet est un trajet le long duquel des objets peuvent passer</a:t>
            </a:r>
          </a:p>
          <a:p>
            <a:pPr lvl="1">
              <a:buFont typeface="Arial" charset="0"/>
              <a:buChar char="•"/>
              <a:defRPr/>
            </a:pPr>
            <a:r>
              <a:rPr lang="fr-CA" dirty="0" smtClean="0"/>
              <a:t>Un objet est représentée par un rectangle</a:t>
            </a:r>
          </a:p>
          <a:p>
            <a:pPr lvl="1">
              <a:buFont typeface="Arial" charset="0"/>
              <a:buChar char="•"/>
              <a:defRPr/>
            </a:pPr>
            <a:endParaRPr lang="fr-CA" dirty="0" smtClean="0"/>
          </a:p>
          <a:p>
            <a:pPr lvl="1">
              <a:buFont typeface="Arial" charset="0"/>
              <a:buChar char="•"/>
              <a:defRPr/>
            </a:pPr>
            <a:endParaRPr lang="fr-CA" dirty="0" smtClean="0"/>
          </a:p>
          <a:p>
            <a:pPr lvl="1">
              <a:buFont typeface="Arial" charset="0"/>
              <a:buChar char="•"/>
              <a:defRPr/>
            </a:pPr>
            <a:endParaRPr lang="fr-CA" dirty="0" smtClean="0"/>
          </a:p>
          <a:p>
            <a:pPr indent="-182563">
              <a:buFont typeface="Arial" charset="0"/>
              <a:buNone/>
              <a:defRPr/>
            </a:pPr>
            <a:r>
              <a:rPr lang="fr-CA" dirty="0" smtClean="0"/>
              <a:t>Un autre façon pour montrer la même chose:</a:t>
            </a:r>
            <a:endParaRPr lang="fr-CA" dirty="0"/>
          </a:p>
        </p:txBody>
      </p:sp>
      <p:sp>
        <p:nvSpPr>
          <p:cNvPr id="3789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4405ACC-0622-4B38-B99D-0D6DEF68B1C8}" type="slidenum">
              <a:rPr lang="fr-CA" altLang="fr-FR" sz="1200" b="0" smtClean="0">
                <a:solidFill>
                  <a:srgbClr val="898989"/>
                </a:solidFill>
                <a:latin typeface="Times New Roman" pitchFamily="18" charset="0"/>
              </a:rPr>
              <a:pPr>
                <a:spcBef>
                  <a:spcPct val="0"/>
                </a:spcBef>
                <a:spcAft>
                  <a:spcPct val="0"/>
                </a:spcAft>
                <a:buFontTx/>
                <a:buNone/>
              </a:pPr>
              <a:t>77</a:t>
            </a:fld>
            <a:endParaRPr lang="fr-CA" altLang="fr-FR" sz="1200" b="0" smtClean="0">
              <a:solidFill>
                <a:srgbClr val="898989"/>
              </a:solidFill>
              <a:latin typeface="Times New Roman" pitchFamily="18" charset="0"/>
            </a:endParaRPr>
          </a:p>
        </p:txBody>
      </p:sp>
      <p:pic>
        <p:nvPicPr>
          <p:cNvPr id="3789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27163" y="2852738"/>
            <a:ext cx="6240462"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7894"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92238" y="4572000"/>
            <a:ext cx="6227762" cy="1136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7895"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707507633"/>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Décision et nœuds  de fusion</a:t>
            </a:r>
            <a:endParaRPr lang="fr-CA" dirty="0"/>
          </a:p>
        </p:txBody>
      </p:sp>
      <p:sp>
        <p:nvSpPr>
          <p:cNvPr id="38915" name="Content Placeholder 2"/>
          <p:cNvSpPr>
            <a:spLocks noGrp="1"/>
          </p:cNvSpPr>
          <p:nvPr>
            <p:ph idx="1"/>
          </p:nvPr>
        </p:nvSpPr>
        <p:spPr/>
        <p:txBody>
          <a:bodyPr/>
          <a:lstStyle/>
          <a:p>
            <a:r>
              <a:rPr lang="fr-CA" altLang="fr-FR" smtClean="0"/>
              <a:t>Les nœuds de décision et fusion ont la même notation: une forme de diamant</a:t>
            </a:r>
          </a:p>
          <a:p>
            <a:r>
              <a:rPr lang="fr-CA" altLang="fr-FR" smtClean="0"/>
              <a:t>Le flux de contrôle qui sort d’un nœud de décision sont associé avec des conditions</a:t>
            </a:r>
          </a:p>
          <a:p>
            <a:endParaRPr lang="fr-CA" altLang="fr-FR" smtClean="0"/>
          </a:p>
        </p:txBody>
      </p:sp>
      <p:sp>
        <p:nvSpPr>
          <p:cNvPr id="3891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B338434-624A-4A2A-A1B8-88B50FBDAAE7}" type="slidenum">
              <a:rPr lang="fr-CA" altLang="fr-FR" sz="1200" b="0" smtClean="0">
                <a:solidFill>
                  <a:srgbClr val="898989"/>
                </a:solidFill>
                <a:latin typeface="Times New Roman" pitchFamily="18" charset="0"/>
              </a:rPr>
              <a:pPr>
                <a:spcBef>
                  <a:spcPct val="0"/>
                </a:spcBef>
                <a:spcAft>
                  <a:spcPct val="0"/>
                </a:spcAft>
                <a:buFontTx/>
                <a:buNone/>
              </a:pPr>
              <a:t>78</a:t>
            </a:fld>
            <a:endParaRPr lang="fr-CA" altLang="fr-FR" sz="1200" b="0" smtClean="0">
              <a:solidFill>
                <a:srgbClr val="898989"/>
              </a:solidFill>
              <a:latin typeface="Times New Roman" pitchFamily="18" charset="0"/>
            </a:endParaRPr>
          </a:p>
        </p:txBody>
      </p:sp>
      <p:pic>
        <p:nvPicPr>
          <p:cNvPr id="38917"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66800" y="3276600"/>
            <a:ext cx="6637338" cy="2686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8918"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852150717"/>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Nœuds de </a:t>
            </a:r>
            <a:r>
              <a:rPr lang="fr-CA" dirty="0" err="1" smtClean="0"/>
              <a:t>Fork</a:t>
            </a:r>
            <a:r>
              <a:rPr lang="fr-CA" dirty="0" smtClean="0"/>
              <a:t> et Jonction (</a:t>
            </a:r>
            <a:r>
              <a:rPr lang="fr-CA" dirty="0" err="1" smtClean="0"/>
              <a:t>join</a:t>
            </a:r>
            <a:r>
              <a:rPr lang="fr-CA" dirty="0" smtClean="0"/>
              <a:t>)</a:t>
            </a:r>
            <a:endParaRPr lang="fr-CA" dirty="0"/>
          </a:p>
        </p:txBody>
      </p:sp>
      <p:sp>
        <p:nvSpPr>
          <p:cNvPr id="39939" name="Content Placeholder 2"/>
          <p:cNvSpPr>
            <a:spLocks noGrp="1"/>
          </p:cNvSpPr>
          <p:nvPr>
            <p:ph idx="1"/>
          </p:nvPr>
        </p:nvSpPr>
        <p:spPr/>
        <p:txBody>
          <a:bodyPr/>
          <a:lstStyle/>
          <a:p>
            <a:r>
              <a:rPr lang="fr-CA" altLang="fr-FR" smtClean="0"/>
              <a:t>Les nœuds de fork et join ont la même notation: soit une barre horizontale ou verticale</a:t>
            </a:r>
          </a:p>
          <a:p>
            <a:r>
              <a:rPr lang="fr-CA" altLang="fr-FR" smtClean="0"/>
              <a:t>Ils indiquent le début et la fin des threads (fils) de contrôle simultanés</a:t>
            </a:r>
          </a:p>
          <a:p>
            <a:pPr lvl="1"/>
            <a:r>
              <a:rPr lang="fr-CA" altLang="fr-FR" smtClean="0"/>
              <a:t>« Join » synchronise deux entrées et produit une seule sortie</a:t>
            </a:r>
          </a:p>
          <a:p>
            <a:pPr lvl="1"/>
            <a:r>
              <a:rPr lang="fr-CA" altLang="fr-FR" smtClean="0"/>
              <a:t>Le flux de sortie de «  join» ne peut pas exécuter jusqu'à ce que toutes les flux d’entrées ont été reçues</a:t>
            </a:r>
          </a:p>
        </p:txBody>
      </p:sp>
      <p:sp>
        <p:nvSpPr>
          <p:cNvPr id="3994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7470A6EA-A435-40A3-8CC4-3934162C322C}" type="slidenum">
              <a:rPr lang="fr-CA" altLang="fr-FR" sz="1200" b="0" smtClean="0">
                <a:solidFill>
                  <a:srgbClr val="898989"/>
                </a:solidFill>
                <a:latin typeface="Times New Roman" pitchFamily="18" charset="0"/>
              </a:rPr>
              <a:pPr>
                <a:spcBef>
                  <a:spcPct val="0"/>
                </a:spcBef>
                <a:spcAft>
                  <a:spcPct val="0"/>
                </a:spcAft>
                <a:buFontTx/>
                <a:buNone/>
              </a:pPr>
              <a:t>79</a:t>
            </a:fld>
            <a:endParaRPr lang="fr-CA" altLang="fr-FR" sz="1200" b="0" smtClean="0">
              <a:solidFill>
                <a:srgbClr val="898989"/>
              </a:solidFill>
              <a:latin typeface="Times New Roman" pitchFamily="18" charset="0"/>
            </a:endParaRPr>
          </a:p>
        </p:txBody>
      </p:sp>
      <p:pic>
        <p:nvPicPr>
          <p:cNvPr id="39941"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47813" y="4292600"/>
            <a:ext cx="6578600" cy="20431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9942" name="Footer Placeholder 5"/>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38547057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Laboratoires informels</a:t>
            </a:r>
            <a:endParaRPr lang="fr-FR" dirty="0"/>
          </a:p>
        </p:txBody>
      </p:sp>
      <p:sp>
        <p:nvSpPr>
          <p:cNvPr id="9219" name="Content Placeholder 2"/>
          <p:cNvSpPr>
            <a:spLocks noGrp="1"/>
          </p:cNvSpPr>
          <p:nvPr>
            <p:ph idx="1"/>
          </p:nvPr>
        </p:nvSpPr>
        <p:spPr/>
        <p:txBody>
          <a:bodyPr/>
          <a:lstStyle/>
          <a:p>
            <a:r>
              <a:rPr lang="fr-FR" altLang="fr-FR" smtClean="0"/>
              <a:t>Votre note est proportionnelle au nombre des tâches réussites:</a:t>
            </a:r>
          </a:p>
          <a:p>
            <a:pPr lvl="1"/>
            <a:r>
              <a:rPr lang="fr-FR" altLang="fr-FR" smtClean="0"/>
              <a:t>Toutes les tâches sont réussies: </a:t>
            </a:r>
            <a:r>
              <a:rPr lang="fr-FR" altLang="fr-FR" b="1" smtClean="0"/>
              <a:t>1%</a:t>
            </a:r>
          </a:p>
          <a:p>
            <a:pPr lvl="1"/>
            <a:r>
              <a:rPr lang="fr-FR" altLang="fr-FR" smtClean="0"/>
              <a:t>Plus que la moitié des tâches sont réussies: </a:t>
            </a:r>
            <a:r>
              <a:rPr lang="fr-FR" altLang="fr-FR" b="1" smtClean="0"/>
              <a:t>0.75%</a:t>
            </a:r>
          </a:p>
          <a:p>
            <a:pPr lvl="1"/>
            <a:r>
              <a:rPr lang="fr-FR" altLang="fr-FR" smtClean="0"/>
              <a:t>La moitié des tâches sont réussies: </a:t>
            </a:r>
            <a:r>
              <a:rPr lang="fr-FR" altLang="fr-FR" b="1" smtClean="0"/>
              <a:t>0.5%</a:t>
            </a:r>
          </a:p>
          <a:p>
            <a:pPr lvl="1"/>
            <a:r>
              <a:rPr lang="fr-FR" altLang="fr-FR" smtClean="0"/>
              <a:t>Vous avez au moins essayé (considérant que vous vous êtes présentés dès le début de la session): </a:t>
            </a:r>
            <a:r>
              <a:rPr lang="fr-FR" altLang="fr-FR" b="1" smtClean="0"/>
              <a:t>0.25%</a:t>
            </a:r>
          </a:p>
          <a:p>
            <a:endParaRPr lang="fr-FR" altLang="fr-FR" smtClean="0"/>
          </a:p>
          <a:p>
            <a:endParaRPr lang="fr-FR" altLang="fr-FR" smtClean="0"/>
          </a:p>
        </p:txBody>
      </p:sp>
      <p:sp>
        <p:nvSpPr>
          <p:cNvPr id="4" name="Slide Number Placeholder 3"/>
          <p:cNvSpPr>
            <a:spLocks noGrp="1"/>
          </p:cNvSpPr>
          <p:nvPr>
            <p:ph type="sldNum" sz="quarter" idx="10"/>
          </p:nvPr>
        </p:nvSpPr>
        <p:spPr/>
        <p:txBody>
          <a:bodyPr/>
          <a:lstStyle/>
          <a:p>
            <a:pPr>
              <a:defRPr/>
            </a:pPr>
            <a:fld id="{D26E7310-6E42-465C-A3DE-578DD648EB33}" type="slidenum">
              <a:rPr lang="fr-CA" smtClean="0">
                <a:solidFill>
                  <a:srgbClr val="000000">
                    <a:tint val="75000"/>
                  </a:srgbClr>
                </a:solidFill>
              </a:rPr>
              <a:pPr>
                <a:defRPr/>
              </a:pPr>
              <a:t>8</a:t>
            </a:fld>
            <a:endParaRPr lang="fr-CA">
              <a:solidFill>
                <a:srgbClr val="000000">
                  <a:tint val="75000"/>
                </a:srgbClr>
              </a:solidFill>
            </a:endParaRPr>
          </a:p>
        </p:txBody>
      </p:sp>
      <p:sp>
        <p:nvSpPr>
          <p:cNvPr id="9221" name="Footer Placeholder 4"/>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1542340403"/>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Partition</a:t>
            </a:r>
            <a:endParaRPr lang="fr-CA" dirty="0"/>
          </a:p>
        </p:txBody>
      </p:sp>
      <p:sp>
        <p:nvSpPr>
          <p:cNvPr id="40963" name="Content Placeholder 2"/>
          <p:cNvSpPr>
            <a:spLocks noGrp="1"/>
          </p:cNvSpPr>
          <p:nvPr>
            <p:ph idx="1"/>
          </p:nvPr>
        </p:nvSpPr>
        <p:spPr/>
        <p:txBody>
          <a:bodyPr/>
          <a:lstStyle/>
          <a:p>
            <a:r>
              <a:rPr lang="fr-CA" altLang="fr-FR" smtClean="0"/>
              <a:t>Représenté comme couloir de natation horizontal ou vertical </a:t>
            </a:r>
          </a:p>
          <a:p>
            <a:pPr lvl="1"/>
            <a:r>
              <a:rPr lang="fr-CA" altLang="fr-FR" smtClean="0"/>
              <a:t>Représente un groupe d’actions qui ont des caractéristiques communes</a:t>
            </a:r>
          </a:p>
          <a:p>
            <a:pPr lvl="1"/>
            <a:endParaRPr lang="fr-CA" altLang="fr-FR" smtClean="0"/>
          </a:p>
        </p:txBody>
      </p:sp>
      <p:sp>
        <p:nvSpPr>
          <p:cNvPr id="4096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97B5DCA-55A8-4D41-8813-F8E8D6BCEF86}" type="slidenum">
              <a:rPr lang="fr-CA" altLang="fr-FR" sz="1200" b="0" smtClean="0">
                <a:solidFill>
                  <a:srgbClr val="898989"/>
                </a:solidFill>
                <a:latin typeface="Times New Roman" pitchFamily="18" charset="0"/>
              </a:rPr>
              <a:pPr>
                <a:spcBef>
                  <a:spcPct val="0"/>
                </a:spcBef>
                <a:spcAft>
                  <a:spcPct val="0"/>
                </a:spcAft>
                <a:buFontTx/>
                <a:buNone/>
              </a:pPr>
              <a:t>80</a:t>
            </a:fld>
            <a:endParaRPr lang="fr-CA" altLang="fr-FR" sz="1200" b="0" smtClean="0">
              <a:solidFill>
                <a:srgbClr val="898989"/>
              </a:solidFill>
              <a:latin typeface="Times New Roman" pitchFamily="18" charset="0"/>
            </a:endParaRPr>
          </a:p>
        </p:txBody>
      </p:sp>
      <p:pic>
        <p:nvPicPr>
          <p:cNvPr id="40965"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041525" y="2971800"/>
            <a:ext cx="4919663" cy="33623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0966"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24700815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Diagrammes D’activités UML</a:t>
            </a:r>
          </a:p>
        </p:txBody>
      </p:sp>
      <p:sp>
        <p:nvSpPr>
          <p:cNvPr id="41987" name="Content Placeholder 2"/>
          <p:cNvSpPr>
            <a:spLocks noGrp="1"/>
          </p:cNvSpPr>
          <p:nvPr>
            <p:ph idx="1"/>
          </p:nvPr>
        </p:nvSpPr>
        <p:spPr/>
        <p:txBody>
          <a:bodyPr/>
          <a:lstStyle/>
          <a:p>
            <a:r>
              <a:rPr lang="fr-CA" altLang="fr-FR" smtClean="0"/>
              <a:t>Revenant à notre exemple initial</a:t>
            </a:r>
            <a:endParaRPr lang="fr-CA" altLang="fr-FR" i="1" smtClean="0"/>
          </a:p>
        </p:txBody>
      </p:sp>
      <p:sp>
        <p:nvSpPr>
          <p:cNvPr id="4198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8F26C58D-AA7F-4C01-B7F9-FD25A79623E8}" type="slidenum">
              <a:rPr lang="fr-CA" altLang="fr-FR" sz="1200" b="0" smtClean="0">
                <a:solidFill>
                  <a:srgbClr val="898989"/>
                </a:solidFill>
                <a:latin typeface="Times New Roman" pitchFamily="18" charset="0"/>
              </a:rPr>
              <a:pPr>
                <a:spcBef>
                  <a:spcPct val="0"/>
                </a:spcBef>
                <a:spcAft>
                  <a:spcPct val="0"/>
                </a:spcAft>
                <a:buFontTx/>
                <a:buNone/>
              </a:pPr>
              <a:t>81</a:t>
            </a:fld>
            <a:endParaRPr lang="fr-CA" altLang="fr-FR" sz="1200" b="0" smtClean="0">
              <a:solidFill>
                <a:srgbClr val="898989"/>
              </a:solidFill>
              <a:latin typeface="Times New Roman" pitchFamily="18" charset="0"/>
            </a:endParaRPr>
          </a:p>
        </p:txBody>
      </p:sp>
      <p:pic>
        <p:nvPicPr>
          <p:cNvPr id="41989" name="Picture 6" descr="An example of business flow activity to process purchase orde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 y="2809875"/>
            <a:ext cx="8572500" cy="3209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90"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949127080"/>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sz="2800" dirty="0" smtClean="0"/>
              <a:t>La gestion des problèmes dans les projets de logiciel</a:t>
            </a:r>
            <a:endParaRPr lang="fr-CA" sz="2800" dirty="0"/>
          </a:p>
        </p:txBody>
      </p:sp>
      <p:sp>
        <p:nvSpPr>
          <p:cNvPr id="4301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306A712-D97E-4CC2-99E7-8F344B2A78DC}" type="slidenum">
              <a:rPr lang="fr-CA" altLang="fr-FR" sz="1200" b="0" smtClean="0">
                <a:solidFill>
                  <a:srgbClr val="898989"/>
                </a:solidFill>
                <a:latin typeface="Times New Roman" pitchFamily="18" charset="0"/>
              </a:rPr>
              <a:pPr>
                <a:spcBef>
                  <a:spcPct val="0"/>
                </a:spcBef>
                <a:spcAft>
                  <a:spcPct val="0"/>
                </a:spcAft>
                <a:buFontTx/>
                <a:buNone/>
              </a:pPr>
              <a:t>82</a:t>
            </a:fld>
            <a:endParaRPr lang="fr-CA" altLang="fr-FR" sz="1200" b="0" smtClean="0">
              <a:solidFill>
                <a:srgbClr val="898989"/>
              </a:solidFill>
              <a:latin typeface="Times New Roman" pitchFamily="18" charset="0"/>
            </a:endParaRPr>
          </a:p>
        </p:txBody>
      </p:sp>
      <p:sp>
        <p:nvSpPr>
          <p:cNvPr id="43012" name="TextBox 6"/>
          <p:cNvSpPr txBox="1">
            <a:spLocks noChangeArrowheads="1"/>
          </p:cNvSpPr>
          <p:nvPr/>
        </p:nvSpPr>
        <p:spPr bwMode="auto">
          <a:xfrm>
            <a:off x="2895600" y="6194425"/>
            <a:ext cx="297180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CA" altLang="fr-FR" sz="1600" b="0">
                <a:latin typeface="Times New Roman" pitchFamily="18" charset="0"/>
              </a:rPr>
              <a:t>Courtesy of uml-diagrams.org</a:t>
            </a:r>
            <a:endParaRPr lang="fr-CA" altLang="fr-FR" sz="1600" b="0">
              <a:latin typeface="Times New Roman" pitchFamily="18" charset="0"/>
            </a:endParaRPr>
          </a:p>
        </p:txBody>
      </p:sp>
      <p:sp>
        <p:nvSpPr>
          <p:cNvPr id="43013"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pic>
        <p:nvPicPr>
          <p:cNvPr id="43014"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76413" y="1654175"/>
            <a:ext cx="5267325" cy="4594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656922391"/>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Plus sur les  </a:t>
            </a:r>
            <a:r>
              <a:rPr lang="fr-CA" dirty="0"/>
              <a:t>Diagrammes </a:t>
            </a:r>
            <a:r>
              <a:rPr lang="fr-CA" dirty="0" smtClean="0"/>
              <a:t>D’activités</a:t>
            </a:r>
            <a:endParaRPr lang="fr-CA" dirty="0"/>
          </a:p>
        </p:txBody>
      </p:sp>
      <p:sp>
        <p:nvSpPr>
          <p:cNvPr id="44035" name="Content Placeholder 2"/>
          <p:cNvSpPr>
            <a:spLocks noGrp="1"/>
          </p:cNvSpPr>
          <p:nvPr>
            <p:ph idx="1"/>
          </p:nvPr>
        </p:nvSpPr>
        <p:spPr/>
        <p:txBody>
          <a:bodyPr/>
          <a:lstStyle/>
          <a:p>
            <a:r>
              <a:rPr lang="fr-CA" altLang="fr-FR" smtClean="0"/>
              <a:t>Régions d'activité interruptible</a:t>
            </a:r>
          </a:p>
          <a:p>
            <a:endParaRPr lang="fr-CA" altLang="fr-FR" smtClean="0"/>
          </a:p>
          <a:p>
            <a:r>
              <a:rPr lang="fr-CA" altLang="fr-FR" smtClean="0"/>
              <a:t>Régions d'extension</a:t>
            </a:r>
          </a:p>
          <a:p>
            <a:endParaRPr lang="fr-CA" altLang="fr-FR" smtClean="0"/>
          </a:p>
          <a:p>
            <a:r>
              <a:rPr lang="fr-CA" altLang="fr-FR" smtClean="0"/>
              <a:t>Gestionnaires d'exceptions (Exception handlers)</a:t>
            </a:r>
          </a:p>
        </p:txBody>
      </p:sp>
      <p:sp>
        <p:nvSpPr>
          <p:cNvPr id="44036"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6949A71E-10A4-4E36-9AE4-8079C83ADC95}" type="slidenum">
              <a:rPr lang="fr-CA" altLang="fr-FR" sz="1200" b="0" smtClean="0">
                <a:solidFill>
                  <a:srgbClr val="898989"/>
                </a:solidFill>
                <a:latin typeface="Times New Roman" pitchFamily="18" charset="0"/>
              </a:rPr>
              <a:pPr>
                <a:spcBef>
                  <a:spcPct val="0"/>
                </a:spcBef>
                <a:spcAft>
                  <a:spcPct val="0"/>
                </a:spcAft>
                <a:buFontTx/>
                <a:buNone/>
              </a:pPr>
              <a:t>83</a:t>
            </a:fld>
            <a:endParaRPr lang="fr-CA" altLang="fr-FR" sz="1200" b="0" smtClean="0">
              <a:solidFill>
                <a:srgbClr val="898989"/>
              </a:solidFill>
              <a:latin typeface="Times New Roman" pitchFamily="18" charset="0"/>
            </a:endParaRPr>
          </a:p>
        </p:txBody>
      </p:sp>
      <p:sp>
        <p:nvSpPr>
          <p:cNvPr id="44037"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1006134310"/>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Régions d'activité interruptible</a:t>
            </a:r>
          </a:p>
        </p:txBody>
      </p:sp>
      <p:sp>
        <p:nvSpPr>
          <p:cNvPr id="45059" name="Content Placeholder 2"/>
          <p:cNvSpPr>
            <a:spLocks noGrp="1"/>
          </p:cNvSpPr>
          <p:nvPr>
            <p:ph idx="1"/>
          </p:nvPr>
        </p:nvSpPr>
        <p:spPr/>
        <p:txBody>
          <a:bodyPr/>
          <a:lstStyle/>
          <a:p>
            <a:r>
              <a:rPr lang="fr-CA" altLang="fr-FR" smtClean="0"/>
              <a:t>Entoure un ensemble d'actions qui peut être interrompu</a:t>
            </a:r>
          </a:p>
          <a:p>
            <a:r>
              <a:rPr lang="fr-CA" altLang="fr-FR" smtClean="0"/>
              <a:t>Exemple ci-dessous: </a:t>
            </a:r>
          </a:p>
          <a:p>
            <a:pPr lvl="1"/>
            <a:r>
              <a:rPr lang="fr-CA" altLang="fr-FR" smtClean="0"/>
              <a:t>L’action « Process Order » vas exécuter jusqu’à la fin où le contrôle vas être passé vers l’action « Close Order », à moins que l’ Interruption « Cancel Request » est reçu, ce qui vas causer le contrôle d’être passé vers l’action « Cancel Order ».</a:t>
            </a:r>
          </a:p>
        </p:txBody>
      </p:sp>
      <p:sp>
        <p:nvSpPr>
          <p:cNvPr id="45060"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1CEAF7B-7F44-45A1-BFAB-00BEC8504009}" type="slidenum">
              <a:rPr lang="fr-CA" altLang="fr-FR" sz="1200" b="0" smtClean="0">
                <a:solidFill>
                  <a:srgbClr val="898989"/>
                </a:solidFill>
                <a:latin typeface="Times New Roman" pitchFamily="18" charset="0"/>
              </a:rPr>
              <a:pPr>
                <a:spcBef>
                  <a:spcPct val="0"/>
                </a:spcBef>
                <a:spcAft>
                  <a:spcPct val="0"/>
                </a:spcAft>
                <a:buFontTx/>
                <a:buNone/>
              </a:pPr>
              <a:t>84</a:t>
            </a:fld>
            <a:endParaRPr lang="fr-CA" altLang="fr-FR" sz="1200" b="0" smtClean="0">
              <a:solidFill>
                <a:srgbClr val="898989"/>
              </a:solidFill>
              <a:latin typeface="Times New Roman" pitchFamily="18" charset="0"/>
            </a:endParaRPr>
          </a:p>
        </p:txBody>
      </p:sp>
      <p:pic>
        <p:nvPicPr>
          <p:cNvPr id="45061" name="Picture 5"/>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1524000" y="3962400"/>
            <a:ext cx="5795963" cy="2590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5062"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3546314450"/>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altLang="fr-FR" dirty="0" smtClean="0"/>
              <a:t>Régions d'extension</a:t>
            </a:r>
          </a:p>
        </p:txBody>
      </p:sp>
      <p:sp>
        <p:nvSpPr>
          <p:cNvPr id="46083" name="Content Placeholder 2"/>
          <p:cNvSpPr>
            <a:spLocks noGrp="1"/>
          </p:cNvSpPr>
          <p:nvPr>
            <p:ph idx="1"/>
          </p:nvPr>
        </p:nvSpPr>
        <p:spPr>
          <a:xfrm>
            <a:off x="457200" y="1752600"/>
            <a:ext cx="7620000" cy="1219200"/>
          </a:xfrm>
        </p:spPr>
        <p:txBody>
          <a:bodyPr/>
          <a:lstStyle/>
          <a:p>
            <a:r>
              <a:rPr lang="fr-CA" altLang="fr-FR" smtClean="0"/>
              <a:t>Une région d'extension est une zone d'activité qui exécute à plusieurs reprises pour consommer tous les éléments d'une collection d'entrée</a:t>
            </a:r>
          </a:p>
          <a:p>
            <a:r>
              <a:rPr lang="fr-CA" altLang="fr-FR" smtClean="0"/>
              <a:t>Exemple d’un «  checkout » des livres dans une bibliothèque modélisée à l'aide d'une zone d'expansion</a:t>
            </a:r>
          </a:p>
        </p:txBody>
      </p:sp>
      <p:sp>
        <p:nvSpPr>
          <p:cNvPr id="46084"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CF6E101B-082E-4F21-A889-C85DBFC5F369}" type="slidenum">
              <a:rPr lang="fr-CA" altLang="fr-FR" sz="1200" b="0" smtClean="0">
                <a:solidFill>
                  <a:srgbClr val="898989"/>
                </a:solidFill>
                <a:latin typeface="Times New Roman" pitchFamily="18" charset="0"/>
              </a:rPr>
              <a:pPr>
                <a:spcBef>
                  <a:spcPct val="0"/>
                </a:spcBef>
                <a:spcAft>
                  <a:spcPct val="0"/>
                </a:spcAft>
                <a:buFontTx/>
                <a:buNone/>
              </a:pPr>
              <a:t>85</a:t>
            </a:fld>
            <a:endParaRPr lang="fr-CA" altLang="fr-FR" sz="1200" b="0" smtClean="0">
              <a:solidFill>
                <a:srgbClr val="898989"/>
              </a:solidFill>
              <a:latin typeface="Times New Roman" pitchFamily="18" charset="0"/>
            </a:endParaRPr>
          </a:p>
        </p:txBody>
      </p:sp>
      <p:grpSp>
        <p:nvGrpSpPr>
          <p:cNvPr id="46085" name="Group 34"/>
          <p:cNvGrpSpPr>
            <a:grpSpLocks/>
          </p:cNvGrpSpPr>
          <p:nvPr/>
        </p:nvGrpSpPr>
        <p:grpSpPr bwMode="auto">
          <a:xfrm>
            <a:off x="990600" y="3657600"/>
            <a:ext cx="6553200" cy="1676400"/>
            <a:chOff x="990600" y="3200400"/>
            <a:chExt cx="6553200" cy="1676400"/>
          </a:xfrm>
        </p:grpSpPr>
        <p:sp>
          <p:nvSpPr>
            <p:cNvPr id="6" name="Rounded Rectangle 5"/>
            <p:cNvSpPr/>
            <p:nvPr/>
          </p:nvSpPr>
          <p:spPr>
            <a:xfrm>
              <a:off x="990600" y="3200400"/>
              <a:ext cx="6553200" cy="16764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en-CA" sz="1800" dirty="0">
                  <a:solidFill>
                    <a:schemeClr val="tx1"/>
                  </a:solidFill>
                </a:rPr>
                <a:t>Checkout Books</a:t>
              </a:r>
              <a:endParaRPr lang="fr-CA" sz="1800" dirty="0">
                <a:solidFill>
                  <a:schemeClr val="tx1"/>
                </a:solidFill>
              </a:endParaRPr>
            </a:p>
          </p:txBody>
        </p:sp>
        <p:sp>
          <p:nvSpPr>
            <p:cNvPr id="9" name="Rounded Rectangle 8"/>
            <p:cNvSpPr/>
            <p:nvPr/>
          </p:nvSpPr>
          <p:spPr>
            <a:xfrm>
              <a:off x="1219200" y="3886200"/>
              <a:ext cx="1371600" cy="49530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Find Books to Borrow</a:t>
              </a:r>
              <a:endParaRPr lang="fr-CA" sz="1200" dirty="0">
                <a:solidFill>
                  <a:schemeClr val="tx1"/>
                </a:solidFill>
              </a:endParaRPr>
            </a:p>
          </p:txBody>
        </p:sp>
        <p:sp>
          <p:nvSpPr>
            <p:cNvPr id="7" name="Rounded Rectangle 6"/>
            <p:cNvSpPr/>
            <p:nvPr/>
          </p:nvSpPr>
          <p:spPr>
            <a:xfrm>
              <a:off x="3048000" y="3714750"/>
              <a:ext cx="2590800" cy="93345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8" name="Rectangle 7"/>
            <p:cNvSpPr/>
            <p:nvPr/>
          </p:nvSpPr>
          <p:spPr>
            <a:xfrm>
              <a:off x="2943225" y="3917950"/>
              <a:ext cx="138113"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12" name="Rectangle 11"/>
            <p:cNvSpPr/>
            <p:nvPr/>
          </p:nvSpPr>
          <p:spPr>
            <a:xfrm>
              <a:off x="2943225" y="4051300"/>
              <a:ext cx="138113"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13" name="Rectangle 12"/>
            <p:cNvSpPr/>
            <p:nvPr/>
          </p:nvSpPr>
          <p:spPr>
            <a:xfrm>
              <a:off x="2943225" y="4181475"/>
              <a:ext cx="138113"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14" name="Rectangle 13"/>
            <p:cNvSpPr/>
            <p:nvPr/>
          </p:nvSpPr>
          <p:spPr>
            <a:xfrm>
              <a:off x="2943225" y="4314825"/>
              <a:ext cx="138113"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15" name="Rectangle 14"/>
            <p:cNvSpPr/>
            <p:nvPr/>
          </p:nvSpPr>
          <p:spPr>
            <a:xfrm>
              <a:off x="5610225" y="3917950"/>
              <a:ext cx="136525"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16" name="Rectangle 15"/>
            <p:cNvSpPr/>
            <p:nvPr/>
          </p:nvSpPr>
          <p:spPr>
            <a:xfrm>
              <a:off x="5610225" y="4051300"/>
              <a:ext cx="136525"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17" name="Rectangle 16"/>
            <p:cNvSpPr/>
            <p:nvPr/>
          </p:nvSpPr>
          <p:spPr>
            <a:xfrm>
              <a:off x="5610225" y="4181475"/>
              <a:ext cx="136525"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18" name="Rectangle 17"/>
            <p:cNvSpPr/>
            <p:nvPr/>
          </p:nvSpPr>
          <p:spPr>
            <a:xfrm>
              <a:off x="5610225" y="4314825"/>
              <a:ext cx="136525" cy="133350"/>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200">
                <a:solidFill>
                  <a:schemeClr val="tx1"/>
                </a:solidFill>
              </a:endParaRPr>
            </a:p>
          </p:txBody>
        </p:sp>
        <p:sp>
          <p:nvSpPr>
            <p:cNvPr id="19" name="Rounded Rectangle 18"/>
            <p:cNvSpPr/>
            <p:nvPr/>
          </p:nvSpPr>
          <p:spPr>
            <a:xfrm>
              <a:off x="3276600" y="3962400"/>
              <a:ext cx="990600" cy="38100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Checkout Book</a:t>
              </a:r>
              <a:endParaRPr lang="fr-CA" sz="1200" dirty="0">
                <a:solidFill>
                  <a:schemeClr val="tx1"/>
                </a:solidFill>
              </a:endParaRPr>
            </a:p>
          </p:txBody>
        </p:sp>
        <p:sp>
          <p:nvSpPr>
            <p:cNvPr id="20" name="Rounded Rectangle 19"/>
            <p:cNvSpPr/>
            <p:nvPr/>
          </p:nvSpPr>
          <p:spPr>
            <a:xfrm>
              <a:off x="4419600" y="3962400"/>
              <a:ext cx="990600" cy="38100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Show Due Date</a:t>
              </a:r>
              <a:endParaRPr lang="fr-CA" sz="1200" dirty="0">
                <a:solidFill>
                  <a:schemeClr val="tx1"/>
                </a:solidFill>
              </a:endParaRPr>
            </a:p>
          </p:txBody>
        </p:sp>
        <p:cxnSp>
          <p:nvCxnSpPr>
            <p:cNvPr id="11" name="Straight Arrow Connector 10"/>
            <p:cNvCxnSpPr>
              <a:stCxn id="9" idx="3"/>
              <a:endCxn id="12" idx="1"/>
            </p:cNvCxnSpPr>
            <p:nvPr/>
          </p:nvCxnSpPr>
          <p:spPr>
            <a:xfrm flipV="1">
              <a:off x="2590800" y="4117975"/>
              <a:ext cx="352425" cy="158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a:stCxn id="12" idx="3"/>
              <a:endCxn id="19" idx="1"/>
            </p:cNvCxnSpPr>
            <p:nvPr/>
          </p:nvCxnSpPr>
          <p:spPr>
            <a:xfrm>
              <a:off x="3081338" y="4117975"/>
              <a:ext cx="195262" cy="349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a:stCxn id="19" idx="3"/>
              <a:endCxn id="20" idx="1"/>
            </p:cNvCxnSpPr>
            <p:nvPr/>
          </p:nvCxnSpPr>
          <p:spPr>
            <a:xfrm>
              <a:off x="4267200" y="4152900"/>
              <a:ext cx="1524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a:stCxn id="20" idx="3"/>
              <a:endCxn id="16" idx="1"/>
            </p:cNvCxnSpPr>
            <p:nvPr/>
          </p:nvCxnSpPr>
          <p:spPr>
            <a:xfrm flipV="1">
              <a:off x="5410200" y="4117975"/>
              <a:ext cx="200025" cy="349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a:stCxn id="16" idx="3"/>
              <a:endCxn id="33" idx="1"/>
            </p:cNvCxnSpPr>
            <p:nvPr/>
          </p:nvCxnSpPr>
          <p:spPr>
            <a:xfrm flipV="1">
              <a:off x="5746750" y="4117975"/>
              <a:ext cx="42545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3" name="Rounded Rectangle 32"/>
            <p:cNvSpPr/>
            <p:nvPr/>
          </p:nvSpPr>
          <p:spPr>
            <a:xfrm>
              <a:off x="6172200" y="3870325"/>
              <a:ext cx="1143000" cy="495300"/>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Place Books in Bags</a:t>
              </a:r>
              <a:endParaRPr lang="fr-CA" sz="1200" dirty="0">
                <a:solidFill>
                  <a:schemeClr val="tx1"/>
                </a:solidFill>
              </a:endParaRPr>
            </a:p>
          </p:txBody>
        </p:sp>
      </p:grpSp>
      <p:sp>
        <p:nvSpPr>
          <p:cNvPr id="46086"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cxnSp>
        <p:nvCxnSpPr>
          <p:cNvPr id="4" name="Straight Arrow Connector 3"/>
          <p:cNvCxnSpPr>
            <a:stCxn id="33" idx="2"/>
          </p:cNvCxnSpPr>
          <p:nvPr/>
        </p:nvCxnSpPr>
        <p:spPr>
          <a:xfrm>
            <a:off x="6743700" y="4822825"/>
            <a:ext cx="0" cy="2063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5" name="Oval 4"/>
          <p:cNvSpPr/>
          <p:nvPr/>
        </p:nvSpPr>
        <p:spPr>
          <a:xfrm>
            <a:off x="6629400" y="5029200"/>
            <a:ext cx="228600" cy="22860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29" name="Oval 28"/>
          <p:cNvSpPr/>
          <p:nvPr/>
        </p:nvSpPr>
        <p:spPr>
          <a:xfrm>
            <a:off x="6688138" y="5086350"/>
            <a:ext cx="114300" cy="1143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Tree>
    <p:extLst>
      <p:ext uri="{BB962C8B-B14F-4D97-AF65-F5344CB8AC3E}">
        <p14:creationId xmlns:p14="http://schemas.microsoft.com/office/powerpoint/2010/main" val="257700482"/>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altLang="fr-FR" dirty="0"/>
              <a:t>Régions </a:t>
            </a:r>
            <a:r>
              <a:rPr lang="fr-CA" altLang="fr-FR" dirty="0" smtClean="0"/>
              <a:t>d'extension</a:t>
            </a:r>
            <a:endParaRPr lang="fr-CA" dirty="0"/>
          </a:p>
        </p:txBody>
      </p:sp>
      <p:sp>
        <p:nvSpPr>
          <p:cNvPr id="47107" name="Content Placeholder 2"/>
          <p:cNvSpPr>
            <a:spLocks noGrp="1"/>
          </p:cNvSpPr>
          <p:nvPr>
            <p:ph idx="1"/>
          </p:nvPr>
        </p:nvSpPr>
        <p:spPr>
          <a:xfrm>
            <a:off x="457200" y="1752600"/>
            <a:ext cx="7620000" cy="762000"/>
          </a:xfrm>
        </p:spPr>
        <p:txBody>
          <a:bodyPr/>
          <a:lstStyle/>
          <a:p>
            <a:r>
              <a:rPr lang="fr-CA" altLang="fr-FR" smtClean="0"/>
              <a:t>Un autre exemple: Encodage de vidéo</a:t>
            </a:r>
          </a:p>
        </p:txBody>
      </p:sp>
      <p:sp>
        <p:nvSpPr>
          <p:cNvPr id="47108"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2CA14C4-0AE9-405A-A900-78A9E4EA26D4}" type="slidenum">
              <a:rPr lang="fr-CA" altLang="fr-FR" sz="1200" b="0" smtClean="0">
                <a:solidFill>
                  <a:srgbClr val="898989"/>
                </a:solidFill>
                <a:latin typeface="Times New Roman" pitchFamily="18" charset="0"/>
              </a:rPr>
              <a:pPr>
                <a:spcBef>
                  <a:spcPct val="0"/>
                </a:spcBef>
                <a:spcAft>
                  <a:spcPct val="0"/>
                </a:spcAft>
                <a:buFontTx/>
                <a:buNone/>
              </a:pPr>
              <a:t>86</a:t>
            </a:fld>
            <a:endParaRPr lang="fr-CA" altLang="fr-FR" sz="1200" b="0" smtClean="0">
              <a:solidFill>
                <a:srgbClr val="898989"/>
              </a:solidFill>
              <a:latin typeface="Times New Roman" pitchFamily="18" charset="0"/>
            </a:endParaRPr>
          </a:p>
        </p:txBody>
      </p:sp>
      <p:grpSp>
        <p:nvGrpSpPr>
          <p:cNvPr id="47109" name="Group 41"/>
          <p:cNvGrpSpPr>
            <a:grpSpLocks/>
          </p:cNvGrpSpPr>
          <p:nvPr/>
        </p:nvGrpSpPr>
        <p:grpSpPr bwMode="auto">
          <a:xfrm>
            <a:off x="152400" y="3200400"/>
            <a:ext cx="8763000" cy="1981200"/>
            <a:chOff x="533400" y="3581400"/>
            <a:chExt cx="8153400" cy="1676400"/>
          </a:xfrm>
        </p:grpSpPr>
        <p:sp>
          <p:nvSpPr>
            <p:cNvPr id="7" name="Rounded Rectangle 6"/>
            <p:cNvSpPr/>
            <p:nvPr/>
          </p:nvSpPr>
          <p:spPr>
            <a:xfrm>
              <a:off x="533400" y="3581400"/>
              <a:ext cx="8153400" cy="167640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a:lstStyle/>
            <a:p>
              <a:pPr>
                <a:defRPr/>
              </a:pPr>
              <a:r>
                <a:rPr lang="en-CA" sz="2000" dirty="0">
                  <a:solidFill>
                    <a:schemeClr val="tx1"/>
                  </a:solidFill>
                </a:rPr>
                <a:t>Encode Video</a:t>
              </a:r>
              <a:endParaRPr lang="fr-CA" sz="2000" dirty="0">
                <a:solidFill>
                  <a:schemeClr val="tx1"/>
                </a:solidFill>
              </a:endParaRPr>
            </a:p>
          </p:txBody>
        </p:sp>
        <p:sp>
          <p:nvSpPr>
            <p:cNvPr id="8" name="Rounded Rectangle 7"/>
            <p:cNvSpPr/>
            <p:nvPr/>
          </p:nvSpPr>
          <p:spPr>
            <a:xfrm>
              <a:off x="762346" y="4267811"/>
              <a:ext cx="1370717" cy="494323"/>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Capture Video</a:t>
              </a:r>
              <a:endParaRPr lang="fr-CA" sz="1200" dirty="0">
                <a:solidFill>
                  <a:schemeClr val="tx1"/>
                </a:solidFill>
              </a:endParaRPr>
            </a:p>
          </p:txBody>
        </p:sp>
        <p:sp>
          <p:nvSpPr>
            <p:cNvPr id="9" name="Rounded Rectangle 8"/>
            <p:cNvSpPr/>
            <p:nvPr/>
          </p:nvSpPr>
          <p:spPr>
            <a:xfrm>
              <a:off x="2590952" y="4095873"/>
              <a:ext cx="4222929" cy="933572"/>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10" name="Rectangle 9"/>
            <p:cNvSpPr/>
            <p:nvPr/>
          </p:nvSpPr>
          <p:spPr>
            <a:xfrm>
              <a:off x="2486080" y="4298706"/>
              <a:ext cx="137368" cy="132984"/>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11" name="Rectangle 10"/>
            <p:cNvSpPr/>
            <p:nvPr/>
          </p:nvSpPr>
          <p:spPr>
            <a:xfrm>
              <a:off x="2486080" y="4431690"/>
              <a:ext cx="137368" cy="134327"/>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12" name="Rectangle 11"/>
            <p:cNvSpPr/>
            <p:nvPr/>
          </p:nvSpPr>
          <p:spPr>
            <a:xfrm>
              <a:off x="2486080" y="4561987"/>
              <a:ext cx="137368" cy="134327"/>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13" name="Rectangle 12"/>
            <p:cNvSpPr/>
            <p:nvPr/>
          </p:nvSpPr>
          <p:spPr>
            <a:xfrm>
              <a:off x="2486080" y="4696313"/>
              <a:ext cx="137368" cy="132984"/>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14" name="Rectangle 13"/>
            <p:cNvSpPr/>
            <p:nvPr/>
          </p:nvSpPr>
          <p:spPr>
            <a:xfrm>
              <a:off x="6745936" y="4298706"/>
              <a:ext cx="137368" cy="132984"/>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15" name="Rectangle 14"/>
            <p:cNvSpPr/>
            <p:nvPr/>
          </p:nvSpPr>
          <p:spPr>
            <a:xfrm>
              <a:off x="6745936" y="4431690"/>
              <a:ext cx="137368" cy="134327"/>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16" name="Rectangle 15"/>
            <p:cNvSpPr/>
            <p:nvPr/>
          </p:nvSpPr>
          <p:spPr>
            <a:xfrm>
              <a:off x="6745936" y="4561987"/>
              <a:ext cx="137368" cy="134327"/>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17" name="Rectangle 16"/>
            <p:cNvSpPr/>
            <p:nvPr/>
          </p:nvSpPr>
          <p:spPr>
            <a:xfrm>
              <a:off x="6745936" y="4696313"/>
              <a:ext cx="137368" cy="132984"/>
            </a:xfrm>
            <a:prstGeom prst="rect">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sz="1400">
                <a:solidFill>
                  <a:schemeClr val="tx1"/>
                </a:solidFill>
              </a:endParaRPr>
            </a:p>
          </p:txBody>
        </p:sp>
        <p:sp>
          <p:nvSpPr>
            <p:cNvPr id="18" name="Rounded Rectangle 17"/>
            <p:cNvSpPr/>
            <p:nvPr/>
          </p:nvSpPr>
          <p:spPr>
            <a:xfrm>
              <a:off x="2819897" y="4343034"/>
              <a:ext cx="989634" cy="38148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Extract Audio from Frame</a:t>
              </a:r>
              <a:endParaRPr lang="fr-CA" sz="1100" dirty="0">
                <a:solidFill>
                  <a:schemeClr val="tx1"/>
                </a:solidFill>
              </a:endParaRPr>
            </a:p>
          </p:txBody>
        </p:sp>
        <p:sp>
          <p:nvSpPr>
            <p:cNvPr id="19" name="Rounded Rectangle 18"/>
            <p:cNvSpPr/>
            <p:nvPr/>
          </p:nvSpPr>
          <p:spPr>
            <a:xfrm>
              <a:off x="4115284" y="4343034"/>
              <a:ext cx="1218578" cy="38148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Encode Video Frame</a:t>
              </a:r>
              <a:endParaRPr lang="fr-CA" sz="1100" dirty="0">
                <a:solidFill>
                  <a:schemeClr val="tx1"/>
                </a:solidFill>
              </a:endParaRPr>
            </a:p>
          </p:txBody>
        </p:sp>
        <p:cxnSp>
          <p:nvCxnSpPr>
            <p:cNvPr id="20" name="Straight Arrow Connector 19"/>
            <p:cNvCxnSpPr>
              <a:stCxn id="8" idx="3"/>
              <a:endCxn id="11" idx="1"/>
            </p:cNvCxnSpPr>
            <p:nvPr/>
          </p:nvCxnSpPr>
          <p:spPr>
            <a:xfrm flipV="1">
              <a:off x="2133062" y="4498853"/>
              <a:ext cx="353018" cy="16119"/>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a:stCxn id="11" idx="3"/>
              <a:endCxn id="18" idx="1"/>
            </p:cNvCxnSpPr>
            <p:nvPr/>
          </p:nvCxnSpPr>
          <p:spPr>
            <a:xfrm>
              <a:off x="2623448" y="4498853"/>
              <a:ext cx="196449" cy="349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2" name="Straight Arrow Connector 21"/>
            <p:cNvCxnSpPr>
              <a:stCxn id="18" idx="3"/>
              <a:endCxn id="19" idx="1"/>
            </p:cNvCxnSpPr>
            <p:nvPr/>
          </p:nvCxnSpPr>
          <p:spPr>
            <a:xfrm>
              <a:off x="3809531" y="4533778"/>
              <a:ext cx="305753"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a:stCxn id="19" idx="3"/>
              <a:endCxn id="27" idx="1"/>
            </p:cNvCxnSpPr>
            <p:nvPr/>
          </p:nvCxnSpPr>
          <p:spPr>
            <a:xfrm>
              <a:off x="5333862" y="4533778"/>
              <a:ext cx="228946"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a:stCxn id="15" idx="3"/>
              <a:endCxn id="25" idx="1"/>
            </p:cNvCxnSpPr>
            <p:nvPr/>
          </p:nvCxnSpPr>
          <p:spPr>
            <a:xfrm flipV="1">
              <a:off x="6883304" y="4498853"/>
              <a:ext cx="355972"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25" name="Rounded Rectangle 24"/>
            <p:cNvSpPr/>
            <p:nvPr/>
          </p:nvSpPr>
          <p:spPr>
            <a:xfrm>
              <a:off x="7239276" y="4250348"/>
              <a:ext cx="1218579" cy="495667"/>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200" dirty="0">
                  <a:solidFill>
                    <a:schemeClr val="tx1"/>
                  </a:solidFill>
                </a:rPr>
                <a:t>Save Encoded Video</a:t>
              </a:r>
              <a:endParaRPr lang="fr-CA" sz="1200" dirty="0">
                <a:solidFill>
                  <a:schemeClr val="tx1"/>
                </a:solidFill>
              </a:endParaRPr>
            </a:p>
          </p:txBody>
        </p:sp>
        <p:sp>
          <p:nvSpPr>
            <p:cNvPr id="27" name="Rounded Rectangle 26"/>
            <p:cNvSpPr/>
            <p:nvPr/>
          </p:nvSpPr>
          <p:spPr>
            <a:xfrm>
              <a:off x="5562808" y="4343034"/>
              <a:ext cx="991110" cy="381488"/>
            </a:xfrm>
            <a:prstGeom prst="roundRect">
              <a:avLst/>
            </a:prstGeom>
            <a:noFill/>
            <a:ln w="12700"/>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r>
                <a:rPr lang="en-CA" sz="1100" dirty="0">
                  <a:solidFill>
                    <a:schemeClr val="tx1"/>
                  </a:solidFill>
                </a:rPr>
                <a:t>Attach Audio to Frame</a:t>
              </a:r>
              <a:endParaRPr lang="fr-CA" sz="1100" dirty="0">
                <a:solidFill>
                  <a:schemeClr val="tx1"/>
                </a:solidFill>
              </a:endParaRPr>
            </a:p>
          </p:txBody>
        </p:sp>
        <p:cxnSp>
          <p:nvCxnSpPr>
            <p:cNvPr id="32" name="Straight Arrow Connector 31"/>
            <p:cNvCxnSpPr>
              <a:stCxn id="27" idx="3"/>
              <a:endCxn id="15" idx="1"/>
            </p:cNvCxnSpPr>
            <p:nvPr/>
          </p:nvCxnSpPr>
          <p:spPr>
            <a:xfrm flipV="1">
              <a:off x="6553918" y="4498853"/>
              <a:ext cx="192018" cy="3492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grpSp>
      <p:sp>
        <p:nvSpPr>
          <p:cNvPr id="47110"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cxnSp>
        <p:nvCxnSpPr>
          <p:cNvPr id="28" name="Straight Arrow Connector 27"/>
          <p:cNvCxnSpPr>
            <a:stCxn id="25" idx="2"/>
          </p:cNvCxnSpPr>
          <p:nvPr/>
        </p:nvCxnSpPr>
        <p:spPr bwMode="auto">
          <a:xfrm>
            <a:off x="8015288" y="4576763"/>
            <a:ext cx="0" cy="223837"/>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3" name="Oval 32"/>
          <p:cNvSpPr/>
          <p:nvPr/>
        </p:nvSpPr>
        <p:spPr>
          <a:xfrm>
            <a:off x="7900988" y="4800600"/>
            <a:ext cx="228600" cy="22860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
        <p:nvSpPr>
          <p:cNvPr id="34" name="Oval 33"/>
          <p:cNvSpPr/>
          <p:nvPr/>
        </p:nvSpPr>
        <p:spPr>
          <a:xfrm>
            <a:off x="7959725" y="4857750"/>
            <a:ext cx="114300" cy="1143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fr-CA"/>
          </a:p>
        </p:txBody>
      </p:sp>
    </p:spTree>
    <p:extLst>
      <p:ext uri="{BB962C8B-B14F-4D97-AF65-F5344CB8AC3E}">
        <p14:creationId xmlns:p14="http://schemas.microsoft.com/office/powerpoint/2010/main" val="4221115262"/>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a:t>Gestionnaires d'exceptions</a:t>
            </a:r>
          </a:p>
        </p:txBody>
      </p:sp>
      <p:sp>
        <p:nvSpPr>
          <p:cNvPr id="48131" name="Content Placeholder 2"/>
          <p:cNvSpPr>
            <a:spLocks noGrp="1"/>
          </p:cNvSpPr>
          <p:nvPr>
            <p:ph idx="1"/>
          </p:nvPr>
        </p:nvSpPr>
        <p:spPr/>
        <p:txBody>
          <a:bodyPr/>
          <a:lstStyle/>
          <a:p>
            <a:r>
              <a:rPr lang="fr-CA" altLang="fr-FR" smtClean="0"/>
              <a:t>Un gestionnaire d'exception est un élément qui spécifie quoi exécuter dans le cas où l'exception spécifiée se produit pendant l'exécution du nœud protégé</a:t>
            </a:r>
          </a:p>
          <a:p>
            <a:endParaRPr lang="fr-CA" altLang="fr-FR" smtClean="0"/>
          </a:p>
          <a:p>
            <a:endParaRPr lang="fr-CA" altLang="fr-FR" smtClean="0"/>
          </a:p>
          <a:p>
            <a:endParaRPr lang="fr-CA" altLang="fr-FR" smtClean="0"/>
          </a:p>
          <a:p>
            <a:r>
              <a:rPr lang="fr-CA" altLang="fr-FR" smtClean="0"/>
              <a:t>En Java</a:t>
            </a:r>
          </a:p>
          <a:p>
            <a:pPr lvl="1"/>
            <a:r>
              <a:rPr lang="fr-CA" altLang="fr-FR" smtClean="0"/>
              <a:t>“Try block” correspond à un “Protected Node”</a:t>
            </a:r>
          </a:p>
          <a:p>
            <a:pPr lvl="1"/>
            <a:r>
              <a:rPr lang="fr-CA" altLang="fr-FR" smtClean="0"/>
              <a:t>“Catch block” correspond à un “Handler Body Node”</a:t>
            </a:r>
          </a:p>
          <a:p>
            <a:endParaRPr lang="fr-CA" altLang="fr-FR" smtClean="0"/>
          </a:p>
          <a:p>
            <a:endParaRPr lang="fr-CA" altLang="fr-FR" smtClean="0"/>
          </a:p>
          <a:p>
            <a:endParaRPr lang="fr-CA" altLang="fr-FR" smtClean="0"/>
          </a:p>
        </p:txBody>
      </p:sp>
      <p:sp>
        <p:nvSpPr>
          <p:cNvPr id="48132"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DA57D5F-BDF1-48EF-A4BA-C3A6C1C93D51}" type="slidenum">
              <a:rPr lang="fr-CA" altLang="fr-FR" sz="1200" b="0" smtClean="0">
                <a:solidFill>
                  <a:srgbClr val="898989"/>
                </a:solidFill>
                <a:latin typeface="Times New Roman" pitchFamily="18" charset="0"/>
              </a:rPr>
              <a:pPr>
                <a:spcBef>
                  <a:spcPct val="0"/>
                </a:spcBef>
                <a:spcAft>
                  <a:spcPct val="0"/>
                </a:spcAft>
                <a:buFontTx/>
                <a:buNone/>
              </a:pPr>
              <a:t>87</a:t>
            </a:fld>
            <a:endParaRPr lang="fr-CA" altLang="fr-FR" sz="1200" b="0" smtClean="0">
              <a:solidFill>
                <a:srgbClr val="898989"/>
              </a:solidFill>
              <a:latin typeface="Times New Roman" pitchFamily="18" charset="0"/>
            </a:endParaRPr>
          </a:p>
        </p:txBody>
      </p:sp>
      <p:pic>
        <p:nvPicPr>
          <p:cNvPr id="48133"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81200" y="3124200"/>
            <a:ext cx="3733800" cy="9461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48134" name="Footer Placeholder 2"/>
          <p:cNvSpPr>
            <a:spLocks noGrp="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r>
              <a:rPr lang="en-US" altLang="fr-FR" sz="1000" b="0" smtClean="0">
                <a:latin typeface="Times New Roman" pitchFamily="18" charset="0"/>
              </a:rPr>
              <a:t>SEG2506 – Hiver 2014 – Hussein Al Osman</a:t>
            </a:r>
          </a:p>
        </p:txBody>
      </p:sp>
    </p:spTree>
    <p:extLst>
      <p:ext uri="{BB962C8B-B14F-4D97-AF65-F5344CB8AC3E}">
        <p14:creationId xmlns:p14="http://schemas.microsoft.com/office/powerpoint/2010/main" val="986124172"/>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457200" y="228600"/>
            <a:ext cx="7772400" cy="3200400"/>
          </a:xfrm>
        </p:spPr>
        <p:txBody>
          <a:bodyPr/>
          <a:lstStyle/>
          <a:p>
            <a:pPr>
              <a:defRPr/>
            </a:pPr>
            <a:r>
              <a:rPr lang="fr-CA" dirty="0" smtClean="0"/>
              <a:t>Section 3</a:t>
            </a:r>
            <a:endParaRPr lang="fr-CA" dirty="0"/>
          </a:p>
        </p:txBody>
      </p:sp>
      <p:sp>
        <p:nvSpPr>
          <p:cNvPr id="3" name="Subtitle 2"/>
          <p:cNvSpPr>
            <a:spLocks noGrp="1"/>
          </p:cNvSpPr>
          <p:nvPr>
            <p:ph type="subTitle" idx="1"/>
          </p:nvPr>
        </p:nvSpPr>
        <p:spPr/>
        <p:txBody>
          <a:bodyPr/>
          <a:lstStyle/>
          <a:p>
            <a:pPr>
              <a:buFont typeface="Arial" charset="0"/>
              <a:buNone/>
              <a:defRPr/>
            </a:pPr>
            <a:r>
              <a:rPr lang="fr-CA" dirty="0" smtClean="0"/>
              <a:t>Modélisation Comportementale</a:t>
            </a:r>
            <a:endParaRPr lang="fr-CA" dirty="0"/>
          </a:p>
        </p:txBody>
      </p:sp>
      <p:sp>
        <p:nvSpPr>
          <p:cNvPr id="1331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1331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EB1154EE-65EE-408C-A8FC-BEB3D9ECDB67}" type="slidenum">
              <a:rPr lang="fr-CA" altLang="fr-FR" sz="1200" b="0" smtClean="0">
                <a:solidFill>
                  <a:srgbClr val="898989"/>
                </a:solidFill>
                <a:cs typeface="Arial" pitchFamily="34" charset="0"/>
              </a:rPr>
              <a:pPr>
                <a:spcBef>
                  <a:spcPct val="0"/>
                </a:spcBef>
                <a:spcAft>
                  <a:spcPct val="0"/>
                </a:spcAft>
                <a:buFontTx/>
                <a:buNone/>
              </a:pPr>
              <a:t>88</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4058702852"/>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Sujets</a:t>
            </a:r>
            <a:endParaRPr lang="fr-CA" dirty="0"/>
          </a:p>
        </p:txBody>
      </p:sp>
      <p:sp>
        <p:nvSpPr>
          <p:cNvPr id="14339" name="Content Placeholder 2"/>
          <p:cNvSpPr>
            <a:spLocks noGrp="1"/>
          </p:cNvSpPr>
          <p:nvPr>
            <p:ph idx="1"/>
          </p:nvPr>
        </p:nvSpPr>
        <p:spPr/>
        <p:txBody>
          <a:bodyPr/>
          <a:lstStyle/>
          <a:p>
            <a:r>
              <a:rPr lang="fr-CA" altLang="fr-FR" smtClean="0"/>
              <a:t>On va continuer avec le sujet de modélisation comportementale</a:t>
            </a:r>
          </a:p>
          <a:p>
            <a:endParaRPr lang="fr-CA" altLang="fr-FR" smtClean="0"/>
          </a:p>
          <a:p>
            <a:r>
              <a:rPr lang="fr-CA" altLang="fr-FR" smtClean="0"/>
              <a:t>On va introduire les composantes des machines d’états UML</a:t>
            </a:r>
          </a:p>
          <a:p>
            <a:endParaRPr lang="fr-CA" altLang="fr-FR" smtClean="0"/>
          </a:p>
        </p:txBody>
      </p:sp>
      <p:sp>
        <p:nvSpPr>
          <p:cNvPr id="14340"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1434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AF1CC0A8-F155-4766-A74B-0C3A43C45EC9}" type="slidenum">
              <a:rPr lang="fr-CA" altLang="fr-FR" sz="1200" b="0" smtClean="0">
                <a:solidFill>
                  <a:srgbClr val="898989"/>
                </a:solidFill>
                <a:cs typeface="Arial" pitchFamily="34" charset="0"/>
              </a:rPr>
              <a:pPr>
                <a:spcBef>
                  <a:spcPct val="0"/>
                </a:spcBef>
                <a:spcAft>
                  <a:spcPct val="0"/>
                </a:spcAft>
                <a:buFontTx/>
                <a:buNone/>
              </a:pPr>
              <a:t>89</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25158650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FR" dirty="0" smtClean="0"/>
              <a:t>Sujets Majeurs du Cours</a:t>
            </a:r>
            <a:endParaRPr lang="fr-FR" dirty="0"/>
          </a:p>
        </p:txBody>
      </p:sp>
      <p:sp>
        <p:nvSpPr>
          <p:cNvPr id="15363" name="Content Placeholder 2"/>
          <p:cNvSpPr>
            <a:spLocks noGrp="1"/>
          </p:cNvSpPr>
          <p:nvPr>
            <p:ph idx="1"/>
          </p:nvPr>
        </p:nvSpPr>
        <p:spPr/>
        <p:txBody>
          <a:bodyPr/>
          <a:lstStyle/>
          <a:p>
            <a:pPr>
              <a:buFont typeface="Arial" charset="0"/>
              <a:buNone/>
              <a:defRPr/>
            </a:pPr>
            <a:r>
              <a:rPr lang="fr-FR" altLang="fr-FR" dirty="0" smtClean="0"/>
              <a:t>Chapitre 1: Introduction et modélisation comportementale</a:t>
            </a:r>
          </a:p>
          <a:p>
            <a:pPr lvl="1">
              <a:buFont typeface="Arial" charset="0"/>
              <a:buChar char="•"/>
              <a:defRPr/>
            </a:pPr>
            <a:r>
              <a:rPr lang="fr-FR" altLang="fr-FR" dirty="0" smtClean="0"/>
              <a:t>Introduction aux processus de développement de logiciel</a:t>
            </a:r>
          </a:p>
          <a:p>
            <a:pPr lvl="2">
              <a:buFont typeface="Arial" charset="0"/>
              <a:buChar char="•"/>
              <a:defRPr/>
            </a:pPr>
            <a:r>
              <a:rPr lang="fr-FR" altLang="fr-FR" dirty="0" smtClean="0"/>
              <a:t>Modèle Cascade</a:t>
            </a:r>
          </a:p>
          <a:p>
            <a:pPr lvl="2">
              <a:buFont typeface="Arial" charset="0"/>
              <a:buChar char="•"/>
              <a:defRPr/>
            </a:pPr>
            <a:r>
              <a:rPr lang="fr-FR" altLang="fr-FR" dirty="0" smtClean="0"/>
              <a:t>Modèle Itératif (ou incrémental)</a:t>
            </a:r>
          </a:p>
          <a:p>
            <a:pPr lvl="2">
              <a:buFont typeface="Arial" charset="0"/>
              <a:buChar char="•"/>
              <a:defRPr/>
            </a:pPr>
            <a:r>
              <a:rPr lang="fr-FR" altLang="fr-FR" dirty="0" smtClean="0"/>
              <a:t>Modèle Agile</a:t>
            </a:r>
          </a:p>
          <a:p>
            <a:pPr lvl="1">
              <a:buFont typeface="Arial" charset="0"/>
              <a:buChar char="•"/>
              <a:defRPr/>
            </a:pPr>
            <a:r>
              <a:rPr lang="fr-FR" altLang="fr-FR" dirty="0" smtClean="0"/>
              <a:t>Modélisation comportementale</a:t>
            </a:r>
          </a:p>
          <a:p>
            <a:pPr lvl="2">
              <a:buFont typeface="Arial" charset="0"/>
              <a:buChar char="•"/>
              <a:defRPr/>
            </a:pPr>
            <a:r>
              <a:rPr lang="fr-FR" i="1" dirty="0" smtClean="0"/>
              <a:t>Cas d'utilisation </a:t>
            </a:r>
            <a:r>
              <a:rPr lang="fr-FR" altLang="fr-FR" i="1" dirty="0" smtClean="0"/>
              <a:t>UML(</a:t>
            </a:r>
            <a:r>
              <a:rPr lang="fr-FR" dirty="0" smtClean="0"/>
              <a:t>vu précédemment</a:t>
            </a:r>
            <a:r>
              <a:rPr lang="fr-FR" altLang="fr-FR" i="1" dirty="0" smtClean="0"/>
              <a:t>)</a:t>
            </a:r>
          </a:p>
          <a:p>
            <a:pPr lvl="2">
              <a:buFont typeface="Arial" charset="0"/>
              <a:buChar char="•"/>
              <a:defRPr/>
            </a:pPr>
            <a:r>
              <a:rPr lang="fr-FR" altLang="fr-FR" i="1" dirty="0" smtClean="0"/>
              <a:t>Diagrammes de séquences UML(</a:t>
            </a:r>
            <a:r>
              <a:rPr lang="fr-FR" dirty="0" smtClean="0"/>
              <a:t>vu précédemment</a:t>
            </a:r>
            <a:r>
              <a:rPr lang="fr-FR" altLang="fr-FR" i="1" dirty="0" smtClean="0"/>
              <a:t>)</a:t>
            </a:r>
          </a:p>
          <a:p>
            <a:pPr lvl="2">
              <a:buFont typeface="Arial" charset="0"/>
              <a:buChar char="•"/>
              <a:defRPr/>
            </a:pPr>
            <a:r>
              <a:rPr lang="fr-FR" altLang="fr-FR" b="1" dirty="0" smtClean="0"/>
              <a:t>Diagrammes d’activités UML </a:t>
            </a:r>
            <a:r>
              <a:rPr lang="fr-FR" altLang="fr-FR" sz="1400" dirty="0" smtClean="0"/>
              <a:t>(très utiles pour modéliser le comportement concurrent)</a:t>
            </a:r>
          </a:p>
          <a:p>
            <a:pPr lvl="2">
              <a:buFont typeface="Arial" charset="0"/>
              <a:buChar char="•"/>
              <a:defRPr/>
            </a:pPr>
            <a:r>
              <a:rPr lang="fr-FR" altLang="fr-FR" b="1" dirty="0" smtClean="0"/>
              <a:t>Machines d’états UML </a:t>
            </a:r>
            <a:r>
              <a:rPr lang="fr-FR" altLang="fr-FR" sz="1400" dirty="0" smtClean="0"/>
              <a:t>(modélise le comportement d’un seul objet)</a:t>
            </a:r>
            <a:endParaRPr lang="fr-FR" altLang="fr-FR" dirty="0"/>
          </a:p>
          <a:p>
            <a:pPr lvl="2">
              <a:buFont typeface="Arial" charset="0"/>
              <a:buChar char="•"/>
              <a:defRPr/>
            </a:pPr>
            <a:r>
              <a:rPr lang="fr-FR" altLang="fr-FR" b="1" dirty="0"/>
              <a:t>SDL</a:t>
            </a:r>
          </a:p>
        </p:txBody>
      </p:sp>
      <p:sp>
        <p:nvSpPr>
          <p:cNvPr id="5" name="Slide Number Placeholder 4"/>
          <p:cNvSpPr>
            <a:spLocks noGrp="1"/>
          </p:cNvSpPr>
          <p:nvPr>
            <p:ph type="sldNum" sz="quarter" idx="10"/>
          </p:nvPr>
        </p:nvSpPr>
        <p:spPr/>
        <p:txBody>
          <a:bodyPr/>
          <a:lstStyle/>
          <a:p>
            <a:pPr>
              <a:defRPr/>
            </a:pPr>
            <a:fld id="{04895EE2-486E-48D9-8F92-F66FC0E85E15}" type="slidenum">
              <a:rPr lang="fr-CA">
                <a:solidFill>
                  <a:srgbClr val="000000">
                    <a:tint val="75000"/>
                  </a:srgbClr>
                </a:solidFill>
              </a:rPr>
              <a:pPr>
                <a:defRPr/>
              </a:pPr>
              <a:t>9</a:t>
            </a:fld>
            <a:endParaRPr lang="fr-CA">
              <a:solidFill>
                <a:srgbClr val="000000">
                  <a:tint val="75000"/>
                </a:srgbClr>
              </a:solidFill>
            </a:endParaRPr>
          </a:p>
        </p:txBody>
      </p:sp>
      <p:sp>
        <p:nvSpPr>
          <p:cNvPr id="10245" name="Footer Placeholder 5"/>
          <p:cNvSpPr>
            <a:spLocks noGrp="1"/>
          </p:cNvSpPr>
          <p:nvPr>
            <p:ph type="ftr"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eaLnBrk="0" hangingPunct="0">
              <a:spcBef>
                <a:spcPct val="20000"/>
              </a:spcBef>
              <a:spcAft>
                <a:spcPts val="600"/>
              </a:spcAft>
              <a:buFont typeface="Arial" pitchFamily="34" charset="0"/>
              <a:defRPr sz="2000" b="1">
                <a:solidFill>
                  <a:schemeClr val="tx1"/>
                </a:solidFill>
                <a:latin typeface="Arial" pitchFamily="34" charset="0"/>
              </a:defRPr>
            </a:lvl1pPr>
            <a:lvl2pPr marL="742950" indent="-285750" eaLnBrk="0" hangingPunct="0">
              <a:spcBef>
                <a:spcPct val="20000"/>
              </a:spcBef>
              <a:buClr>
                <a:schemeClr val="tx2"/>
              </a:buClr>
              <a:buFont typeface="Arial" pitchFamily="34" charset="0"/>
              <a:buChar char="•"/>
              <a:defRPr sz="2000">
                <a:solidFill>
                  <a:schemeClr val="tx1"/>
                </a:solidFill>
                <a:latin typeface="Arial" pitchFamily="34" charset="0"/>
              </a:defRPr>
            </a:lvl2pPr>
            <a:lvl3pPr marL="1143000" indent="-228600" eaLnBrk="0" hangingPunct="0">
              <a:spcBef>
                <a:spcPct val="20000"/>
              </a:spcBef>
              <a:buClr>
                <a:schemeClr val="tx2"/>
              </a:buClr>
              <a:buFont typeface="Arial" pitchFamily="34" charset="0"/>
              <a:buChar char="•"/>
              <a:defRPr>
                <a:solidFill>
                  <a:schemeClr val="tx1"/>
                </a:solidFill>
                <a:latin typeface="Arial" pitchFamily="34" charset="0"/>
              </a:defRPr>
            </a:lvl3pPr>
            <a:lvl4pPr marL="1600200" indent="-228600" eaLnBrk="0" hangingPunct="0">
              <a:spcBef>
                <a:spcPct val="20000"/>
              </a:spcBef>
              <a:buClr>
                <a:schemeClr val="tx2"/>
              </a:buClr>
              <a:buFont typeface="Arial" pitchFamily="34" charset="0"/>
              <a:buChar char="•"/>
              <a:defRPr>
                <a:solidFill>
                  <a:schemeClr val="tx1"/>
                </a:solidFill>
                <a:latin typeface="Arial" pitchFamily="34" charset="0"/>
              </a:defRPr>
            </a:lvl4pPr>
            <a:lvl5pPr marL="2057400" indent="-228600" eaLnBrk="0" hangingPunct="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eaLnBrk="1" hangingPunct="1">
              <a:spcBef>
                <a:spcPct val="0"/>
              </a:spcBef>
              <a:spcAft>
                <a:spcPct val="0"/>
              </a:spcAft>
              <a:buFontTx/>
              <a:buNone/>
            </a:pPr>
            <a:r>
              <a:rPr lang="en-US" altLang="fr-FR" sz="1000" b="0" smtClean="0">
                <a:solidFill>
                  <a:srgbClr val="000000"/>
                </a:solidFill>
                <a:latin typeface="Times New Roman" pitchFamily="18" charset="0"/>
              </a:rPr>
              <a:t>SEG2506 – Hivers 2013 - Hussein Al Osman</a:t>
            </a:r>
          </a:p>
        </p:txBody>
      </p:sp>
    </p:spTree>
    <p:extLst>
      <p:ext uri="{BB962C8B-B14F-4D97-AF65-F5344CB8AC3E}">
        <p14:creationId xmlns:p14="http://schemas.microsoft.com/office/powerpoint/2010/main" val="2382140672"/>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Diagramme D’activité vs Machines d’états</a:t>
            </a:r>
            <a:endParaRPr lang="fr-CA" dirty="0"/>
          </a:p>
        </p:txBody>
      </p:sp>
      <p:sp>
        <p:nvSpPr>
          <p:cNvPr id="15363" name="Content Placeholder 2"/>
          <p:cNvSpPr>
            <a:spLocks noGrp="1"/>
          </p:cNvSpPr>
          <p:nvPr>
            <p:ph idx="1"/>
          </p:nvPr>
        </p:nvSpPr>
        <p:spPr/>
        <p:txBody>
          <a:bodyPr/>
          <a:lstStyle/>
          <a:p>
            <a:r>
              <a:rPr lang="fr-CA" altLang="fr-FR" smtClean="0"/>
              <a:t>Pour les diagrammes activités </a:t>
            </a:r>
          </a:p>
          <a:p>
            <a:pPr lvl="1"/>
            <a:r>
              <a:rPr lang="fr-CA" altLang="fr-FR" smtClean="0"/>
              <a:t>Sommet représente les Actions</a:t>
            </a:r>
          </a:p>
          <a:p>
            <a:pPr lvl="1"/>
            <a:r>
              <a:rPr lang="fr-CA" altLang="fr-FR" smtClean="0"/>
              <a:t>Arrêt (flèche) représente une transition qui va avoir lieu après la complétion d’une action et avant le début d’une autre (flux de contrôle)</a:t>
            </a:r>
          </a:p>
          <a:p>
            <a:pPr lvl="1"/>
            <a:endParaRPr lang="fr-CA" altLang="fr-FR" smtClean="0"/>
          </a:p>
          <a:p>
            <a:pPr lvl="1"/>
            <a:endParaRPr lang="fr-CA" altLang="fr-FR" smtClean="0"/>
          </a:p>
        </p:txBody>
      </p:sp>
      <p:sp>
        <p:nvSpPr>
          <p:cNvPr id="15364"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1536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9A4E50A-4B2B-4A69-8271-9824D8DFB31C}" type="slidenum">
              <a:rPr lang="fr-CA" altLang="fr-FR" sz="1200" b="0" smtClean="0">
                <a:solidFill>
                  <a:srgbClr val="898989"/>
                </a:solidFill>
                <a:cs typeface="Arial" pitchFamily="34" charset="0"/>
              </a:rPr>
              <a:pPr>
                <a:spcBef>
                  <a:spcPct val="0"/>
                </a:spcBef>
                <a:spcAft>
                  <a:spcPct val="0"/>
                </a:spcAft>
                <a:buFontTx/>
                <a:buNone/>
              </a:pPr>
              <a:t>90</a:t>
            </a:fld>
            <a:endParaRPr lang="fr-CA" altLang="fr-FR" sz="1200" b="0" smtClean="0">
              <a:solidFill>
                <a:srgbClr val="898989"/>
              </a:solidFill>
              <a:cs typeface="Arial" pitchFamily="34" charset="0"/>
            </a:endParaRPr>
          </a:p>
        </p:txBody>
      </p:sp>
      <p:pic>
        <p:nvPicPr>
          <p:cNvPr id="15366"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86000" y="3657600"/>
            <a:ext cx="3657600" cy="7318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nvGrpSpPr>
          <p:cNvPr id="3" name="Group 2"/>
          <p:cNvGrpSpPr>
            <a:grpSpLocks/>
          </p:cNvGrpSpPr>
          <p:nvPr/>
        </p:nvGrpSpPr>
        <p:grpSpPr bwMode="auto">
          <a:xfrm>
            <a:off x="1143000" y="4373563"/>
            <a:ext cx="1714500" cy="992187"/>
            <a:chOff x="1143000" y="4373563"/>
            <a:chExt cx="1714500" cy="992187"/>
          </a:xfrm>
        </p:grpSpPr>
        <p:cxnSp>
          <p:nvCxnSpPr>
            <p:cNvPr id="8" name="Straight Arrow Connector 7"/>
            <p:cNvCxnSpPr>
              <a:stCxn id="15372" idx="0"/>
            </p:cNvCxnSpPr>
            <p:nvPr/>
          </p:nvCxnSpPr>
          <p:spPr>
            <a:xfrm flipV="1">
              <a:off x="2000250" y="4373563"/>
              <a:ext cx="438150" cy="4699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372" name="TextBox 10"/>
            <p:cNvSpPr txBox="1">
              <a:spLocks noChangeArrowheads="1"/>
            </p:cNvSpPr>
            <p:nvPr/>
          </p:nvSpPr>
          <p:spPr bwMode="auto">
            <a:xfrm>
              <a:off x="1143000" y="4843463"/>
              <a:ext cx="171450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400" b="0">
                  <a:solidFill>
                    <a:srgbClr val="000000"/>
                  </a:solidFill>
                  <a:latin typeface="Times New Roman" pitchFamily="18" charset="0"/>
                </a:rPr>
                <a:t>Sommet représentant une action</a:t>
              </a:r>
            </a:p>
          </p:txBody>
        </p:sp>
      </p:grpSp>
      <p:grpSp>
        <p:nvGrpSpPr>
          <p:cNvPr id="4" name="Group 3"/>
          <p:cNvGrpSpPr>
            <a:grpSpLocks/>
          </p:cNvGrpSpPr>
          <p:nvPr/>
        </p:nvGrpSpPr>
        <p:grpSpPr bwMode="auto">
          <a:xfrm>
            <a:off x="3851275" y="4149725"/>
            <a:ext cx="1714500" cy="1693863"/>
            <a:chOff x="3851275" y="4149725"/>
            <a:chExt cx="1714500" cy="1693863"/>
          </a:xfrm>
        </p:grpSpPr>
        <p:cxnSp>
          <p:nvCxnSpPr>
            <p:cNvPr id="9" name="Straight Arrow Connector 8"/>
            <p:cNvCxnSpPr>
              <a:stCxn id="15370" idx="0"/>
            </p:cNvCxnSpPr>
            <p:nvPr/>
          </p:nvCxnSpPr>
          <p:spPr>
            <a:xfrm flipH="1" flipV="1">
              <a:off x="4211638" y="4149725"/>
              <a:ext cx="496887" cy="9556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5370" name="TextBox 9"/>
            <p:cNvSpPr txBox="1">
              <a:spLocks noChangeArrowheads="1"/>
            </p:cNvSpPr>
            <p:nvPr/>
          </p:nvSpPr>
          <p:spPr bwMode="auto">
            <a:xfrm>
              <a:off x="3851275" y="5105400"/>
              <a:ext cx="1714500" cy="738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400" b="0">
                  <a:solidFill>
                    <a:srgbClr val="000000"/>
                  </a:solidFill>
                  <a:latin typeface="Times New Roman" pitchFamily="18" charset="0"/>
                </a:rPr>
                <a:t>Flèche représentant une transition d’une action à une autre</a:t>
              </a:r>
            </a:p>
          </p:txBody>
        </p:sp>
      </p:grpSp>
    </p:spTree>
    <p:extLst>
      <p:ext uri="{BB962C8B-B14F-4D97-AF65-F5344CB8AC3E}">
        <p14:creationId xmlns:p14="http://schemas.microsoft.com/office/powerpoint/2010/main" val="27992063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Diagramme D’activité vs Machines d’états</a:t>
            </a:r>
            <a:endParaRPr lang="fr-CA" dirty="0"/>
          </a:p>
        </p:txBody>
      </p:sp>
      <p:sp>
        <p:nvSpPr>
          <p:cNvPr id="16387" name="Content Placeholder 2"/>
          <p:cNvSpPr>
            <a:spLocks noGrp="1"/>
          </p:cNvSpPr>
          <p:nvPr>
            <p:ph idx="1"/>
          </p:nvPr>
        </p:nvSpPr>
        <p:spPr/>
        <p:txBody>
          <a:bodyPr/>
          <a:lstStyle/>
          <a:p>
            <a:r>
              <a:rPr lang="fr-CA" altLang="fr-FR" smtClean="0"/>
              <a:t>Pour les machines d’états</a:t>
            </a:r>
          </a:p>
          <a:p>
            <a:pPr lvl="1"/>
            <a:r>
              <a:rPr lang="fr-CA" altLang="fr-FR" smtClean="0"/>
              <a:t>Sommet représente le statut (état) d’un processus</a:t>
            </a:r>
          </a:p>
          <a:p>
            <a:pPr lvl="1"/>
            <a:r>
              <a:rPr lang="fr-CA" altLang="fr-FR" smtClean="0"/>
              <a:t>Arrêt (flèche) représente un évènement</a:t>
            </a:r>
          </a:p>
        </p:txBody>
      </p:sp>
      <p:sp>
        <p:nvSpPr>
          <p:cNvPr id="16388"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1638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4DEED250-BE04-4718-90D1-FE558AF008EE}" type="slidenum">
              <a:rPr lang="fr-CA" altLang="fr-FR" sz="1200" b="0" smtClean="0">
                <a:solidFill>
                  <a:srgbClr val="898989"/>
                </a:solidFill>
                <a:cs typeface="Arial" pitchFamily="34" charset="0"/>
              </a:rPr>
              <a:pPr>
                <a:spcBef>
                  <a:spcPct val="0"/>
                </a:spcBef>
                <a:spcAft>
                  <a:spcPct val="0"/>
                </a:spcAft>
                <a:buFontTx/>
                <a:buNone/>
              </a:pPr>
              <a:t>91</a:t>
            </a:fld>
            <a:endParaRPr lang="fr-CA" altLang="fr-FR" sz="1200" b="0" smtClean="0">
              <a:solidFill>
                <a:srgbClr val="898989"/>
              </a:solidFill>
              <a:cs typeface="Arial" pitchFamily="34" charset="0"/>
            </a:endParaRPr>
          </a:p>
        </p:txBody>
      </p:sp>
      <p:pic>
        <p:nvPicPr>
          <p:cNvPr id="16390"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9875" y="3413125"/>
            <a:ext cx="4933950" cy="8969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11" name="Straight Arrow Connector 10"/>
          <p:cNvCxnSpPr>
            <a:stCxn id="16392" idx="0"/>
          </p:cNvCxnSpPr>
          <p:nvPr/>
        </p:nvCxnSpPr>
        <p:spPr>
          <a:xfrm flipV="1">
            <a:off x="2000250" y="4373563"/>
            <a:ext cx="438150" cy="46990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6392" name="TextBox 11"/>
          <p:cNvSpPr txBox="1">
            <a:spLocks noChangeArrowheads="1"/>
          </p:cNvSpPr>
          <p:nvPr/>
        </p:nvSpPr>
        <p:spPr bwMode="auto">
          <a:xfrm>
            <a:off x="1143000" y="4843463"/>
            <a:ext cx="1714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400" b="0">
                <a:solidFill>
                  <a:srgbClr val="000000"/>
                </a:solidFill>
                <a:latin typeface="Times New Roman" pitchFamily="18" charset="0"/>
              </a:rPr>
              <a:t>Sommet représentant le statut</a:t>
            </a:r>
            <a:endParaRPr lang="en-CA" altLang="fr-FR" sz="1400" b="0">
              <a:solidFill>
                <a:srgbClr val="000000"/>
              </a:solidFill>
              <a:latin typeface="Times New Roman" pitchFamily="18" charset="0"/>
            </a:endParaRPr>
          </a:p>
        </p:txBody>
      </p:sp>
      <p:cxnSp>
        <p:nvCxnSpPr>
          <p:cNvPr id="13" name="Straight Arrow Connector 12"/>
          <p:cNvCxnSpPr>
            <a:stCxn id="16394" idx="0"/>
          </p:cNvCxnSpPr>
          <p:nvPr/>
        </p:nvCxnSpPr>
        <p:spPr>
          <a:xfrm flipH="1" flipV="1">
            <a:off x="4211638" y="4005263"/>
            <a:ext cx="496887" cy="95567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6394" name="TextBox 13"/>
          <p:cNvSpPr txBox="1">
            <a:spLocks noChangeArrowheads="1"/>
          </p:cNvSpPr>
          <p:nvPr/>
        </p:nvSpPr>
        <p:spPr bwMode="auto">
          <a:xfrm>
            <a:off x="3851275" y="4960938"/>
            <a:ext cx="171450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lgn="ctr" eaLnBrk="1" hangingPunct="1">
              <a:spcBef>
                <a:spcPct val="0"/>
              </a:spcBef>
              <a:spcAft>
                <a:spcPct val="0"/>
              </a:spcAft>
              <a:buFontTx/>
              <a:buNone/>
            </a:pPr>
            <a:r>
              <a:rPr lang="fr-CA" altLang="fr-FR" sz="1400" b="0">
                <a:solidFill>
                  <a:srgbClr val="000000"/>
                </a:solidFill>
                <a:latin typeface="Times New Roman" pitchFamily="18" charset="0"/>
              </a:rPr>
              <a:t>Arrêt représentant un évènement</a:t>
            </a:r>
          </a:p>
        </p:txBody>
      </p:sp>
    </p:spTree>
    <p:extLst>
      <p:ext uri="{BB962C8B-B14F-4D97-AF65-F5344CB8AC3E}">
        <p14:creationId xmlns:p14="http://schemas.microsoft.com/office/powerpoint/2010/main" val="3799644629"/>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Machines d’états UML</a:t>
            </a:r>
            <a:endParaRPr lang="fr-CA" dirty="0"/>
          </a:p>
        </p:txBody>
      </p:sp>
      <p:sp>
        <p:nvSpPr>
          <p:cNvPr id="17411" name="Content Placeholder 2"/>
          <p:cNvSpPr>
            <a:spLocks noGrp="1"/>
          </p:cNvSpPr>
          <p:nvPr>
            <p:ph idx="1"/>
          </p:nvPr>
        </p:nvSpPr>
        <p:spPr/>
        <p:txBody>
          <a:bodyPr/>
          <a:lstStyle/>
          <a:p>
            <a:r>
              <a:rPr lang="fr-CA" altLang="fr-FR" smtClean="0"/>
              <a:t>Utilisé pour modéliser le comportement dynamique d’un processus</a:t>
            </a:r>
          </a:p>
          <a:p>
            <a:pPr lvl="1"/>
            <a:r>
              <a:rPr lang="fr-CA" altLang="fr-FR" smtClean="0"/>
              <a:t>Peut être utilisé pour modéliser de haut niveau le comportement général d’un système entier</a:t>
            </a:r>
          </a:p>
          <a:p>
            <a:pPr lvl="1"/>
            <a:r>
              <a:rPr lang="fr-CA" altLang="fr-FR" smtClean="0"/>
              <a:t>Peut être utilisé pour modéliser le comportement détaillé d’un seul objet</a:t>
            </a:r>
          </a:p>
          <a:p>
            <a:pPr lvl="1"/>
            <a:r>
              <a:rPr lang="fr-CA" altLang="fr-FR" smtClean="0"/>
              <a:t>Tout autre niveau de détail entre ces deux extrêmes est possible</a:t>
            </a:r>
          </a:p>
        </p:txBody>
      </p:sp>
      <p:sp>
        <p:nvSpPr>
          <p:cNvPr id="17412"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1741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B2B357AD-B3F5-4C97-8B73-31660B085714}" type="slidenum">
              <a:rPr lang="fr-CA" altLang="fr-FR" sz="1200" b="0" smtClean="0">
                <a:solidFill>
                  <a:srgbClr val="898989"/>
                </a:solidFill>
                <a:cs typeface="Arial" pitchFamily="34" charset="0"/>
              </a:rPr>
              <a:pPr>
                <a:spcBef>
                  <a:spcPct val="0"/>
                </a:spcBef>
                <a:spcAft>
                  <a:spcPct val="0"/>
                </a:spcAft>
                <a:buFontTx/>
                <a:buNone/>
              </a:pPr>
              <a:t>92</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952801852"/>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Exemple d’une Machine d</a:t>
            </a:r>
            <a:r>
              <a:rPr lang="en-CA" dirty="0" smtClean="0"/>
              <a:t>’</a:t>
            </a:r>
            <a:r>
              <a:rPr lang="fr-CA" dirty="0" smtClean="0"/>
              <a:t>états</a:t>
            </a:r>
            <a:endParaRPr lang="fr-CA" dirty="0"/>
          </a:p>
        </p:txBody>
      </p:sp>
      <p:sp>
        <p:nvSpPr>
          <p:cNvPr id="18435" name="Content Placeholder 2"/>
          <p:cNvSpPr>
            <a:spLocks noGrp="1"/>
          </p:cNvSpPr>
          <p:nvPr>
            <p:ph idx="1"/>
          </p:nvPr>
        </p:nvSpPr>
        <p:spPr/>
        <p:txBody>
          <a:bodyPr/>
          <a:lstStyle/>
          <a:p>
            <a:r>
              <a:rPr lang="fr-FR" altLang="fr-FR" smtClean="0"/>
              <a:t>Exemple Pour Modéliser les états d’une porte de garage</a:t>
            </a:r>
          </a:p>
          <a:p>
            <a:r>
              <a:rPr lang="fr-FR" altLang="fr-FR" i="1" smtClean="0"/>
              <a:t>(On va revenir à cet exemple plus tard)</a:t>
            </a:r>
          </a:p>
        </p:txBody>
      </p:sp>
      <p:sp>
        <p:nvSpPr>
          <p:cNvPr id="1843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1843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0DA150F2-92BF-4F80-8C58-9BF6F3129E7E}" type="slidenum">
              <a:rPr lang="fr-CA" altLang="fr-FR" sz="1200" b="0" smtClean="0">
                <a:solidFill>
                  <a:srgbClr val="898989"/>
                </a:solidFill>
                <a:cs typeface="Arial" pitchFamily="34" charset="0"/>
              </a:rPr>
              <a:pPr>
                <a:spcBef>
                  <a:spcPct val="0"/>
                </a:spcBef>
                <a:spcAft>
                  <a:spcPct val="0"/>
                </a:spcAft>
                <a:buFontTx/>
                <a:buNone/>
              </a:pPr>
              <a:t>93</a:t>
            </a:fld>
            <a:endParaRPr lang="fr-CA" altLang="fr-FR" sz="1200" b="0" smtClean="0">
              <a:solidFill>
                <a:srgbClr val="898989"/>
              </a:solidFill>
              <a:cs typeface="Arial" pitchFamily="34" charset="0"/>
            </a:endParaRPr>
          </a:p>
        </p:txBody>
      </p:sp>
      <p:pic>
        <p:nvPicPr>
          <p:cNvPr id="18438" name="Picture 2"/>
          <p:cNvPicPr>
            <a:picLocks noChangeAspect="1" noChangeArrowheads="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779838" y="2205038"/>
            <a:ext cx="3473450" cy="453866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02927021"/>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états</a:t>
            </a:r>
            <a:endParaRPr lang="fr-CA" dirty="0"/>
          </a:p>
        </p:txBody>
      </p:sp>
      <p:sp>
        <p:nvSpPr>
          <p:cNvPr id="19459" name="Content Placeholder 2"/>
          <p:cNvSpPr>
            <a:spLocks noGrp="1"/>
          </p:cNvSpPr>
          <p:nvPr>
            <p:ph idx="1"/>
          </p:nvPr>
        </p:nvSpPr>
        <p:spPr/>
        <p:txBody>
          <a:bodyPr/>
          <a:lstStyle/>
          <a:p>
            <a:r>
              <a:rPr lang="fr-FR" altLang="fr-FR" smtClean="0"/>
              <a:t>Symbole pour un état</a:t>
            </a:r>
          </a:p>
          <a:p>
            <a:endParaRPr lang="fr-FR" altLang="fr-FR" smtClean="0"/>
          </a:p>
          <a:p>
            <a:endParaRPr lang="fr-FR" altLang="fr-FR" smtClean="0"/>
          </a:p>
          <a:p>
            <a:r>
              <a:rPr lang="fr-FR" altLang="fr-FR" smtClean="0"/>
              <a:t>Un système dans un état va rester dans cet état jusqu’à l’occurrence d’un évènement qui lui cause de changer d’état</a:t>
            </a:r>
          </a:p>
          <a:p>
            <a:pPr lvl="1"/>
            <a:r>
              <a:rPr lang="fr-FR" altLang="fr-FR" smtClean="0"/>
              <a:t>Être dans un état veut dire que le système va se comporter d’une façon spécifique en réponse à un évènement qui se produit</a:t>
            </a:r>
          </a:p>
          <a:p>
            <a:r>
              <a:rPr lang="fr-FR" altLang="fr-FR" smtClean="0"/>
              <a:t>Symboles pour les états initial et final</a:t>
            </a:r>
          </a:p>
          <a:p>
            <a:endParaRPr lang="fr-FR" altLang="fr-FR" smtClean="0"/>
          </a:p>
        </p:txBody>
      </p:sp>
      <p:sp>
        <p:nvSpPr>
          <p:cNvPr id="1843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1946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9810DCD2-FB39-4DA1-AEA0-7146BC0D31FD}" type="slidenum">
              <a:rPr lang="fr-CA" altLang="fr-FR" sz="1200" b="0" smtClean="0">
                <a:solidFill>
                  <a:srgbClr val="898989"/>
                </a:solidFill>
                <a:cs typeface="Arial" pitchFamily="34" charset="0"/>
              </a:rPr>
              <a:pPr>
                <a:spcBef>
                  <a:spcPct val="0"/>
                </a:spcBef>
                <a:spcAft>
                  <a:spcPct val="0"/>
                </a:spcAft>
                <a:buFontTx/>
                <a:buNone/>
              </a:pPr>
              <a:t>94</a:t>
            </a:fld>
            <a:endParaRPr lang="fr-CA" altLang="fr-FR" sz="1200" b="0" smtClean="0">
              <a:solidFill>
                <a:srgbClr val="898989"/>
              </a:solidFill>
              <a:cs typeface="Arial" pitchFamily="34" charset="0"/>
            </a:endParaRPr>
          </a:p>
        </p:txBody>
      </p:sp>
      <p:pic>
        <p:nvPicPr>
          <p:cNvPr id="1946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76600" y="2133600"/>
            <a:ext cx="1709738" cy="935038"/>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9463"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84463" y="5300663"/>
            <a:ext cx="3086100" cy="7842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4121395155"/>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états</a:t>
            </a:r>
            <a:endParaRPr lang="fr-CA" dirty="0"/>
          </a:p>
        </p:txBody>
      </p:sp>
      <p:sp>
        <p:nvSpPr>
          <p:cNvPr id="20483" name="Content Placeholder 2"/>
          <p:cNvSpPr>
            <a:spLocks noGrp="1"/>
          </p:cNvSpPr>
          <p:nvPr>
            <p:ph idx="1"/>
          </p:nvPr>
        </p:nvSpPr>
        <p:spPr/>
        <p:txBody>
          <a:bodyPr/>
          <a:lstStyle/>
          <a:p>
            <a:r>
              <a:rPr lang="fr-FR" altLang="fr-FR" smtClean="0"/>
              <a:t>Plusieurs types différents d’évènements peuvent causer le passage du système d’un état à un autre</a:t>
            </a:r>
          </a:p>
          <a:p>
            <a:pPr lvl="1"/>
            <a:r>
              <a:rPr lang="fr-FR" altLang="fr-FR" smtClean="0"/>
              <a:t>Dans chaque état, le système se comporte d’une façon différente</a:t>
            </a:r>
          </a:p>
        </p:txBody>
      </p:sp>
      <p:sp>
        <p:nvSpPr>
          <p:cNvPr id="1843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20485"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9238244-3F5E-438C-B60B-7640D611090C}" type="slidenum">
              <a:rPr lang="fr-CA" altLang="fr-FR" sz="1200" b="0" smtClean="0">
                <a:solidFill>
                  <a:srgbClr val="898989"/>
                </a:solidFill>
                <a:cs typeface="Arial" pitchFamily="34" charset="0"/>
              </a:rPr>
              <a:pPr>
                <a:spcBef>
                  <a:spcPct val="0"/>
                </a:spcBef>
                <a:spcAft>
                  <a:spcPct val="0"/>
                </a:spcAft>
                <a:buFontTx/>
                <a:buNone/>
              </a:pPr>
              <a:t>95</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131691863"/>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Transitions</a:t>
            </a:r>
            <a:endParaRPr lang="fr-CA" dirty="0"/>
          </a:p>
        </p:txBody>
      </p:sp>
      <p:sp>
        <p:nvSpPr>
          <p:cNvPr id="21507" name="Content Placeholder 2"/>
          <p:cNvSpPr>
            <a:spLocks noGrp="1"/>
          </p:cNvSpPr>
          <p:nvPr>
            <p:ph idx="1"/>
          </p:nvPr>
        </p:nvSpPr>
        <p:spPr/>
        <p:txBody>
          <a:bodyPr/>
          <a:lstStyle/>
          <a:p>
            <a:r>
              <a:rPr lang="fr-FR" altLang="fr-FR" smtClean="0"/>
              <a:t>Transitions sont représentées par des flèches</a:t>
            </a:r>
          </a:p>
          <a:p>
            <a:pPr lvl="1"/>
            <a:endParaRPr lang="fr-FR" altLang="fr-FR" smtClean="0"/>
          </a:p>
          <a:p>
            <a:pPr lvl="1"/>
            <a:endParaRPr lang="fr-FR" altLang="fr-FR" smtClean="0"/>
          </a:p>
          <a:p>
            <a:pPr lvl="1"/>
            <a:endParaRPr lang="fr-FR" altLang="fr-FR" smtClean="0"/>
          </a:p>
        </p:txBody>
      </p:sp>
      <p:sp>
        <p:nvSpPr>
          <p:cNvPr id="1843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21509"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1E89F02C-F0DE-4888-8B96-A39CC168E324}" type="slidenum">
              <a:rPr lang="fr-CA" altLang="fr-FR" sz="1200" b="0" smtClean="0">
                <a:solidFill>
                  <a:srgbClr val="898989"/>
                </a:solidFill>
                <a:cs typeface="Arial" pitchFamily="34" charset="0"/>
              </a:rPr>
              <a:pPr>
                <a:spcBef>
                  <a:spcPct val="0"/>
                </a:spcBef>
                <a:spcAft>
                  <a:spcPct val="0"/>
                </a:spcAft>
                <a:buFontTx/>
                <a:buNone/>
              </a:pPr>
              <a:t>96</a:t>
            </a:fld>
            <a:endParaRPr lang="fr-CA" altLang="fr-FR" sz="1200" b="0" smtClean="0">
              <a:solidFill>
                <a:srgbClr val="898989"/>
              </a:solidFill>
              <a:cs typeface="Arial" pitchFamily="34" charset="0"/>
            </a:endParaRPr>
          </a:p>
        </p:txBody>
      </p:sp>
      <p:pic>
        <p:nvPicPr>
          <p:cNvPr id="21510"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71550" y="2997200"/>
            <a:ext cx="6775450" cy="12541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233033610"/>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Transitions</a:t>
            </a:r>
            <a:endParaRPr lang="fr-CA" dirty="0"/>
          </a:p>
        </p:txBody>
      </p:sp>
      <p:sp>
        <p:nvSpPr>
          <p:cNvPr id="22531" name="Content Placeholder 2"/>
          <p:cNvSpPr>
            <a:spLocks noGrp="1"/>
          </p:cNvSpPr>
          <p:nvPr>
            <p:ph idx="1"/>
          </p:nvPr>
        </p:nvSpPr>
        <p:spPr>
          <a:xfrm>
            <a:off x="457200" y="1628775"/>
            <a:ext cx="7620000" cy="4373563"/>
          </a:xfrm>
        </p:spPr>
        <p:txBody>
          <a:bodyPr/>
          <a:lstStyle/>
          <a:p>
            <a:r>
              <a:rPr lang="fr-FR" altLang="fr-FR" smtClean="0"/>
              <a:t>Une transition représente un changement d’état en réponse à un évènement </a:t>
            </a:r>
          </a:p>
          <a:p>
            <a:pPr lvl="1"/>
            <a:r>
              <a:rPr lang="fr-FR" altLang="fr-FR" smtClean="0"/>
              <a:t>It est supposé se produire d’une façon instantanée (ça ne prend pas du temps)</a:t>
            </a:r>
          </a:p>
          <a:p>
            <a:r>
              <a:rPr lang="fr-FR" altLang="fr-FR" smtClean="0"/>
              <a:t>Une transition peut avoir </a:t>
            </a:r>
          </a:p>
          <a:p>
            <a:pPr lvl="1"/>
            <a:r>
              <a:rPr lang="fr-FR" altLang="fr-FR" b="1" smtClean="0"/>
              <a:t>Un Déclencheur (Trigger)</a:t>
            </a:r>
            <a:r>
              <a:rPr lang="fr-FR" altLang="fr-FR" smtClean="0"/>
              <a:t>: la cause de la transition qui peut être un évènement ou le passage du temps</a:t>
            </a:r>
          </a:p>
          <a:p>
            <a:pPr lvl="1"/>
            <a:r>
              <a:rPr lang="fr-FR" altLang="fr-FR" b="1" smtClean="0"/>
              <a:t>Une Garde (Guard): </a:t>
            </a:r>
            <a:r>
              <a:rPr lang="fr-FR" altLang="fr-FR" smtClean="0"/>
              <a:t>une condition qui doit être vraie pour que le déclencheur cause la transition</a:t>
            </a:r>
          </a:p>
          <a:p>
            <a:pPr lvl="1"/>
            <a:r>
              <a:rPr lang="fr-FR" altLang="fr-FR" b="1" smtClean="0"/>
              <a:t>Un Effet (Effect): </a:t>
            </a:r>
            <a:r>
              <a:rPr lang="fr-FR" altLang="fr-FR" smtClean="0"/>
              <a:t>une action qui va être invoquée directement sur le système ou l’objet modélisé lorsque la transition se produit</a:t>
            </a:r>
            <a:endParaRPr lang="fr-FR" altLang="fr-FR" b="1" smtClean="0"/>
          </a:p>
          <a:p>
            <a:pPr lvl="1"/>
            <a:endParaRPr lang="fr-FR" altLang="fr-FR" smtClean="0"/>
          </a:p>
          <a:p>
            <a:pPr lvl="1"/>
            <a:endParaRPr lang="fr-FR" altLang="fr-FR" smtClean="0"/>
          </a:p>
          <a:p>
            <a:pPr lvl="1"/>
            <a:endParaRPr lang="fr-FR" altLang="fr-FR" smtClean="0"/>
          </a:p>
        </p:txBody>
      </p:sp>
      <p:sp>
        <p:nvSpPr>
          <p:cNvPr id="1843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22533"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5FEDCB2C-B95F-4008-996B-9BBB9F81C8C5}" type="slidenum">
              <a:rPr lang="fr-CA" altLang="fr-FR" sz="1200" b="0" smtClean="0">
                <a:solidFill>
                  <a:srgbClr val="898989"/>
                </a:solidFill>
                <a:cs typeface="Arial" pitchFamily="34" charset="0"/>
              </a:rPr>
              <a:pPr>
                <a:spcBef>
                  <a:spcPct val="0"/>
                </a:spcBef>
                <a:spcAft>
                  <a:spcPct val="0"/>
                </a:spcAft>
                <a:buFontTx/>
                <a:buNone/>
              </a:pPr>
              <a:t>97</a:t>
            </a:fld>
            <a:endParaRPr lang="fr-CA" altLang="fr-FR" sz="1200" b="0" smtClean="0">
              <a:solidFill>
                <a:srgbClr val="898989"/>
              </a:solidFill>
              <a:cs typeface="Arial" pitchFamily="34" charset="0"/>
            </a:endParaRPr>
          </a:p>
        </p:txBody>
      </p:sp>
    </p:spTree>
    <p:extLst>
      <p:ext uri="{BB962C8B-B14F-4D97-AF65-F5344CB8AC3E}">
        <p14:creationId xmlns:p14="http://schemas.microsoft.com/office/powerpoint/2010/main" val="54683890"/>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Actions D’états</a:t>
            </a:r>
            <a:endParaRPr lang="fr-CA" dirty="0"/>
          </a:p>
        </p:txBody>
      </p:sp>
      <p:sp>
        <p:nvSpPr>
          <p:cNvPr id="23555" name="Content Placeholder 2"/>
          <p:cNvSpPr>
            <a:spLocks noGrp="1"/>
          </p:cNvSpPr>
          <p:nvPr>
            <p:ph idx="1"/>
          </p:nvPr>
        </p:nvSpPr>
        <p:spPr/>
        <p:txBody>
          <a:bodyPr/>
          <a:lstStyle/>
          <a:p>
            <a:pPr indent="-182563"/>
            <a:r>
              <a:rPr lang="fr-FR" altLang="fr-FR" smtClean="0"/>
              <a:t>Un effet peut être associé avec une transition</a:t>
            </a:r>
          </a:p>
          <a:p>
            <a:pPr indent="-182563"/>
            <a:r>
              <a:rPr lang="fr-FR" altLang="fr-FR" smtClean="0"/>
              <a:t>Si l’état de destination est associé avec plusieurs transitions d’arrivée </a:t>
            </a:r>
            <a:r>
              <a:rPr lang="fr-FR" altLang="fr-FR" i="1" smtClean="0"/>
              <a:t>(plusieurs transitons arrive a cet état), </a:t>
            </a:r>
            <a:r>
              <a:rPr lang="fr-FR" altLang="fr-FR" smtClean="0"/>
              <a:t>et chaque transition possède le même effet:</a:t>
            </a:r>
          </a:p>
          <a:p>
            <a:pPr lvl="1"/>
            <a:r>
              <a:rPr lang="fr-FR" altLang="fr-FR" smtClean="0"/>
              <a:t>Ce serait mieux d’associer l’effet avec les états (au lieu des transitions)</a:t>
            </a:r>
          </a:p>
          <a:p>
            <a:pPr lvl="1"/>
            <a:r>
              <a:rPr lang="fr-FR" altLang="fr-FR" smtClean="0"/>
              <a:t>On peut réaliser cela en utilisant un effet d’entrée</a:t>
            </a:r>
          </a:p>
          <a:p>
            <a:pPr lvl="1"/>
            <a:r>
              <a:rPr lang="fr-FR" altLang="fr-FR" smtClean="0"/>
              <a:t>On peut aussi ajouter un effet de sortie</a:t>
            </a:r>
          </a:p>
          <a:p>
            <a:pPr lvl="1"/>
            <a:endParaRPr lang="fr-FR" altLang="fr-FR" smtClean="0"/>
          </a:p>
        </p:txBody>
      </p:sp>
      <p:sp>
        <p:nvSpPr>
          <p:cNvPr id="1843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23557"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35EAEE8A-3B1D-4059-961D-C511D768F3F3}" type="slidenum">
              <a:rPr lang="fr-CA" altLang="fr-FR" sz="1200" b="0" smtClean="0">
                <a:solidFill>
                  <a:srgbClr val="898989"/>
                </a:solidFill>
                <a:cs typeface="Arial" pitchFamily="34" charset="0"/>
              </a:rPr>
              <a:pPr>
                <a:spcBef>
                  <a:spcPct val="0"/>
                </a:spcBef>
                <a:spcAft>
                  <a:spcPct val="0"/>
                </a:spcAft>
                <a:buFontTx/>
                <a:buNone/>
              </a:pPr>
              <a:t>98</a:t>
            </a:fld>
            <a:endParaRPr lang="fr-CA" altLang="fr-FR" sz="1200" b="0" smtClean="0">
              <a:solidFill>
                <a:srgbClr val="898989"/>
              </a:solidFill>
              <a:cs typeface="Arial" pitchFamily="34" charset="0"/>
            </a:endParaRPr>
          </a:p>
        </p:txBody>
      </p:sp>
      <p:pic>
        <p:nvPicPr>
          <p:cNvPr id="23558" name="Picture 6"/>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71775" y="4906963"/>
            <a:ext cx="2552700" cy="12446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913548185"/>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52400"/>
            <a:ext cx="6934200" cy="1371600"/>
          </a:xfrm>
        </p:spPr>
        <p:txBody>
          <a:bodyPr/>
          <a:lstStyle/>
          <a:p>
            <a:pPr>
              <a:defRPr/>
            </a:pPr>
            <a:r>
              <a:rPr lang="fr-CA" dirty="0" smtClean="0"/>
              <a:t>Auto Transition</a:t>
            </a:r>
            <a:endParaRPr lang="fr-CA" dirty="0"/>
          </a:p>
        </p:txBody>
      </p:sp>
      <p:sp>
        <p:nvSpPr>
          <p:cNvPr id="24579" name="Content Placeholder 2"/>
          <p:cNvSpPr>
            <a:spLocks noGrp="1"/>
          </p:cNvSpPr>
          <p:nvPr>
            <p:ph idx="1"/>
          </p:nvPr>
        </p:nvSpPr>
        <p:spPr/>
        <p:txBody>
          <a:bodyPr/>
          <a:lstStyle/>
          <a:p>
            <a:pPr indent="-182563"/>
            <a:r>
              <a:rPr lang="fr-FR" altLang="fr-FR" smtClean="0"/>
              <a:t>Un état peut avoir une transition qui est dirigée vers lui-même: auto transition</a:t>
            </a:r>
          </a:p>
          <a:p>
            <a:pPr indent="-182563"/>
            <a:r>
              <a:rPr lang="fr-FR" altLang="fr-FR" smtClean="0"/>
              <a:t>Ceci est plus utile quand un effet est associé avec la transition</a:t>
            </a:r>
          </a:p>
        </p:txBody>
      </p:sp>
      <p:sp>
        <p:nvSpPr>
          <p:cNvPr id="18436" name="Footer Placeholder 3"/>
          <p:cNvSpPr>
            <a:spLocks noGrp="1"/>
          </p:cNvSpPr>
          <p:nvPr>
            <p:ph type="ftr" sz="quarter" idx="10"/>
          </p:nvPr>
        </p:nvSpPr>
        <p:spPr bwMode="auto">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fontAlgn="base">
              <a:spcBef>
                <a:spcPct val="0"/>
              </a:spcBef>
              <a:spcAft>
                <a:spcPct val="0"/>
              </a:spcAft>
              <a:defRPr/>
            </a:pPr>
            <a:r>
              <a:rPr lang="en-US" altLang="fr-FR" smtClean="0">
                <a:solidFill>
                  <a:srgbClr val="000000"/>
                </a:solidFill>
              </a:rPr>
              <a:t>SEG2506 – Hiver 2014 – Hussein Al Osman</a:t>
            </a:r>
          </a:p>
        </p:txBody>
      </p:sp>
      <p:sp>
        <p:nvSpPr>
          <p:cNvPr id="24581" name="Slide Number Placeholder 4"/>
          <p:cNvSpPr>
            <a:spLocks noGrp="1"/>
          </p:cNvSpPr>
          <p:nvPr>
            <p:ph type="sldNum" sz="quarter" idx="1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spcAft>
                <a:spcPts val="600"/>
              </a:spcAft>
              <a:buFont typeface="Arial" pitchFamily="34" charset="0"/>
              <a:defRPr sz="2000" b="1">
                <a:solidFill>
                  <a:schemeClr val="tx1"/>
                </a:solidFill>
                <a:latin typeface="Arial" pitchFamily="34" charset="0"/>
              </a:defRPr>
            </a:lvl1pPr>
            <a:lvl2pPr marL="742950" indent="-285750">
              <a:spcBef>
                <a:spcPct val="20000"/>
              </a:spcBef>
              <a:buClr>
                <a:schemeClr val="tx2"/>
              </a:buClr>
              <a:buFont typeface="Arial" pitchFamily="34" charset="0"/>
              <a:buChar char="•"/>
              <a:defRPr sz="2000">
                <a:solidFill>
                  <a:schemeClr val="tx1"/>
                </a:solidFill>
                <a:latin typeface="Arial" pitchFamily="34" charset="0"/>
              </a:defRPr>
            </a:lvl2pPr>
            <a:lvl3pPr marL="1143000" indent="-228600">
              <a:spcBef>
                <a:spcPct val="20000"/>
              </a:spcBef>
              <a:buClr>
                <a:schemeClr val="tx2"/>
              </a:buClr>
              <a:buFont typeface="Arial" pitchFamily="34" charset="0"/>
              <a:buChar char="•"/>
              <a:defRPr>
                <a:solidFill>
                  <a:schemeClr val="tx1"/>
                </a:solidFill>
                <a:latin typeface="Arial" pitchFamily="34" charset="0"/>
              </a:defRPr>
            </a:lvl3pPr>
            <a:lvl4pPr marL="1600200" indent="-228600">
              <a:spcBef>
                <a:spcPct val="20000"/>
              </a:spcBef>
              <a:buClr>
                <a:schemeClr val="tx2"/>
              </a:buClr>
              <a:buFont typeface="Arial" pitchFamily="34" charset="0"/>
              <a:buChar char="•"/>
              <a:defRPr>
                <a:solidFill>
                  <a:schemeClr val="tx1"/>
                </a:solidFill>
                <a:latin typeface="Arial" pitchFamily="34" charset="0"/>
              </a:defRPr>
            </a:lvl4pPr>
            <a:lvl5pPr marL="2057400" indent="-228600">
              <a:spcBef>
                <a:spcPct val="20000"/>
              </a:spcBef>
              <a:buClr>
                <a:schemeClr val="tx2"/>
              </a:buClr>
              <a:buFont typeface="Arial" pitchFamily="34" charset="0"/>
              <a:buChar char="•"/>
              <a:defRPr>
                <a:solidFill>
                  <a:schemeClr val="tx1"/>
                </a:solidFill>
                <a:latin typeface="Arial" pitchFamily="34" charset="0"/>
              </a:defRPr>
            </a:lvl5pPr>
            <a:lvl6pPr marL="25146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6pPr>
            <a:lvl7pPr marL="29718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7pPr>
            <a:lvl8pPr marL="34290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8pPr>
            <a:lvl9pPr marL="3886200" indent="-228600" eaLnBrk="0" fontAlgn="base" hangingPunct="0">
              <a:spcBef>
                <a:spcPct val="20000"/>
              </a:spcBef>
              <a:spcAft>
                <a:spcPct val="0"/>
              </a:spcAft>
              <a:buClr>
                <a:schemeClr val="tx2"/>
              </a:buClr>
              <a:buFont typeface="Arial" pitchFamily="34" charset="0"/>
              <a:buChar char="•"/>
              <a:defRPr>
                <a:solidFill>
                  <a:schemeClr val="tx1"/>
                </a:solidFill>
                <a:latin typeface="Arial" pitchFamily="34" charset="0"/>
              </a:defRPr>
            </a:lvl9pPr>
          </a:lstStyle>
          <a:p>
            <a:pPr>
              <a:spcBef>
                <a:spcPct val="0"/>
              </a:spcBef>
              <a:spcAft>
                <a:spcPct val="0"/>
              </a:spcAft>
              <a:buFontTx/>
              <a:buNone/>
            </a:pPr>
            <a:fld id="{2BADA0FC-9C80-424A-9CF2-3B53DA0823D1}" type="slidenum">
              <a:rPr lang="fr-CA" altLang="fr-FR" sz="1200" b="0" smtClean="0">
                <a:solidFill>
                  <a:srgbClr val="898989"/>
                </a:solidFill>
                <a:cs typeface="Arial" pitchFamily="34" charset="0"/>
              </a:rPr>
              <a:pPr>
                <a:spcBef>
                  <a:spcPct val="0"/>
                </a:spcBef>
                <a:spcAft>
                  <a:spcPct val="0"/>
                </a:spcAft>
                <a:buFontTx/>
                <a:buNone/>
              </a:pPr>
              <a:t>99</a:t>
            </a:fld>
            <a:endParaRPr lang="fr-CA" altLang="fr-FR" sz="1200" b="0" smtClean="0">
              <a:solidFill>
                <a:srgbClr val="898989"/>
              </a:solidFill>
              <a:cs typeface="Arial" pitchFamily="34" charset="0"/>
            </a:endParaRPr>
          </a:p>
        </p:txBody>
      </p:sp>
      <p:pic>
        <p:nvPicPr>
          <p:cNvPr id="24582"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771775" y="3500438"/>
            <a:ext cx="3014663" cy="2401887"/>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3253253959"/>
      </p:ext>
    </p:extLst>
  </p:cSld>
  <p:clrMapOvr>
    <a:masterClrMapping/>
  </p:clrMapOvr>
  <p:timing>
    <p:tnLst>
      <p:par>
        <p:cTn id="1" dur="indefinite" restart="never" nodeType="tmRoot"/>
      </p:par>
    </p:tnLst>
  </p:timing>
</p:sld>
</file>

<file path=ppt/theme/_rels/theme2.xml.rels><?xml version="1.0" encoding="UTF-8" standalone="yes"?>
<Relationships xmlns="http://schemas.openxmlformats.org/package/2006/relationships"><Relationship Id="rId1" Type="http://schemas.openxmlformats.org/officeDocument/2006/relationships/image" Target="../media/image1.jpeg"/></Relationships>
</file>

<file path=ppt/theme/_rels/theme3.xml.rels><?xml version="1.0" encoding="UTF-8" standalone="yes"?>
<Relationships xmlns="http://schemas.openxmlformats.org/package/2006/relationships"><Relationship Id="rId1" Type="http://schemas.openxmlformats.org/officeDocument/2006/relationships/image" Target="../media/image1.jpeg"/></Relationships>
</file>

<file path=ppt/theme/_rels/theme4.xml.rels><?xml version="1.0" encoding="UTF-8" standalone="yes"?>
<Relationships xmlns="http://schemas.openxmlformats.org/package/2006/relationships"><Relationship Id="rId1" Type="http://schemas.openxmlformats.org/officeDocument/2006/relationships/image" Target="../media/image1.jpeg"/></Relationships>
</file>

<file path=ppt/theme/theme1.xml><?xml version="1.0" encoding="utf-8"?>
<a:theme xmlns:a="http://schemas.openxmlformats.org/drawingml/2006/main" name="Thème Office">
  <a:themeElements>
    <a:clrScheme name="Bureau">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Bureau">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Bureau">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Essential">
  <a:themeElements>
    <a:clrScheme name="Essential">
      <a:dk1>
        <a:srgbClr val="000000"/>
      </a:dk1>
      <a:lt1>
        <a:srgbClr val="FFFFFF"/>
      </a:lt1>
      <a:dk2>
        <a:srgbClr val="D1282E"/>
      </a:dk2>
      <a:lt2>
        <a:srgbClr val="C8C8B1"/>
      </a:lt2>
      <a:accent1>
        <a:srgbClr val="7A7A7A"/>
      </a:accent1>
      <a:accent2>
        <a:srgbClr val="F5C201"/>
      </a:accent2>
      <a:accent3>
        <a:srgbClr val="526DB0"/>
      </a:accent3>
      <a:accent4>
        <a:srgbClr val="989AAC"/>
      </a:accent4>
      <a:accent5>
        <a:srgbClr val="DC5924"/>
      </a:accent5>
      <a:accent6>
        <a:srgbClr val="B4B392"/>
      </a:accent6>
      <a:hlink>
        <a:srgbClr val="CC9900"/>
      </a:hlink>
      <a:folHlink>
        <a:srgbClr val="969696"/>
      </a:folHlink>
    </a:clrScheme>
    <a:fontScheme name="Essential">
      <a:majorFont>
        <a:latin typeface="Arial Black"/>
        <a:ea typeface=""/>
        <a:cs typeface=""/>
        <a:font script="Jpan" typeface="ＭＳ Ｐゴシック"/>
        <a:font script="Hang" typeface="HY견고딕"/>
        <a:font script="Hans" typeface="微软雅黑"/>
        <a:font script="Hant" typeface="微軟正黑體"/>
        <a:font script="Arab" typeface="Tahoma"/>
        <a:font script="Hebr" typeface="Ta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sential">
      <a:fillStyleLst>
        <a:solidFill>
          <a:schemeClr val="phClr"/>
        </a:solidFill>
        <a:gradFill rotWithShape="1">
          <a:gsLst>
            <a:gs pos="0">
              <a:schemeClr val="phClr">
                <a:tint val="60000"/>
                <a:satMod val="250000"/>
              </a:schemeClr>
            </a:gs>
            <a:gs pos="35000">
              <a:schemeClr val="phClr">
                <a:tint val="47000"/>
                <a:satMod val="275000"/>
              </a:schemeClr>
            </a:gs>
            <a:gs pos="100000">
              <a:schemeClr val="phClr">
                <a:tint val="25000"/>
                <a:satMod val="300000"/>
              </a:schemeClr>
            </a:gs>
          </a:gsLst>
          <a:lin ang="16200000" scaled="1"/>
        </a:gradFill>
        <a:solidFill>
          <a:schemeClr val="phClr">
            <a:satMod val="110000"/>
          </a:schemeClr>
        </a:solidFill>
      </a:fillStyleLst>
      <a:lnStyleLst>
        <a:ln w="12700" cap="flat" cmpd="sng" algn="ctr">
          <a:solidFill>
            <a:schemeClr val="phClr">
              <a:shade val="95000"/>
              <a:satMod val="105000"/>
            </a:schemeClr>
          </a:solidFill>
          <a:prstDash val="solid"/>
        </a:ln>
        <a:ln w="28575" cap="flat" cmpd="sng" algn="ctr">
          <a:solidFill>
            <a:schemeClr val="phClr"/>
          </a:solidFill>
          <a:prstDash val="solid"/>
        </a:ln>
        <a:ln w="41275" cap="flat" cmpd="sng" algn="ctr">
          <a:solidFill>
            <a:schemeClr val="phClr"/>
          </a:solidFill>
          <a:prstDash val="solid"/>
        </a:ln>
      </a:lnStyleLst>
      <a:effectStyleLst>
        <a:effectStyle>
          <a:effectLst/>
        </a:effectStyle>
        <a:effectStyle>
          <a:effectLst>
            <a:outerShdw blurRad="39999" dist="23000" algn="bl" rotWithShape="0">
              <a:srgbClr val="000000">
                <a:alpha val="40000"/>
              </a:srgbClr>
            </a:outerShdw>
          </a:effectLst>
        </a:effectStyle>
        <a:effectStyle>
          <a:effectLst>
            <a:outerShdw blurRad="38100" dist="19050" algn="bl" rotWithShape="0">
              <a:srgbClr val="000000">
                <a:alpha val="60000"/>
              </a:srgbClr>
            </a:outerShdw>
          </a:effectLst>
          <a:scene3d>
            <a:camera prst="orthographicFront">
              <a:rot lat="0" lon="0" rev="0"/>
            </a:camera>
            <a:lightRig rig="balanced" dir="l"/>
          </a:scene3d>
          <a:sp3d prstMaterial="plastic">
            <a:bevelT w="38100" h="31750"/>
          </a:sp3d>
        </a:effectStyle>
      </a:effectStyleLst>
      <a:bgFillStyleLst>
        <a:solidFill>
          <a:schemeClr val="phClr"/>
        </a:solidFill>
        <a:blipFill rotWithShape="1">
          <a:blip xmlns:r="http://schemas.openxmlformats.org/officeDocument/2006/relationships" r:embed="rId1">
            <a:duotone>
              <a:schemeClr val="phClr">
                <a:tint val="96000"/>
              </a:schemeClr>
              <a:schemeClr val="phClr">
                <a:shade val="94000"/>
              </a:schemeClr>
            </a:duotone>
          </a:blip>
          <a:tile tx="0" ty="0" sx="100000" sy="100000" flip="none" algn="tl"/>
        </a:blipFill>
        <a:gradFill rotWithShape="1">
          <a:gsLst>
            <a:gs pos="0">
              <a:schemeClr val="phClr">
                <a:tint val="84000"/>
                <a:satMod val="110000"/>
              </a:schemeClr>
            </a:gs>
            <a:gs pos="44000">
              <a:schemeClr val="phClr">
                <a:tint val="93000"/>
                <a:satMod val="115000"/>
              </a:schemeClr>
            </a:gs>
            <a:gs pos="100000">
              <a:schemeClr val="phClr">
                <a:tint val="100000"/>
                <a:shade val="59000"/>
                <a:satMod val="120000"/>
              </a:schemeClr>
            </a:gs>
          </a:gsLst>
          <a:path path="circle">
            <a:fillToRect l="40000" t="60000" r="60000" b="40000"/>
          </a:path>
        </a:gradFill>
      </a:bgFillStyleLst>
    </a:fmtScheme>
  </a:themeElements>
  <a:objectDefaults/>
  <a:extraClrSchemeLst/>
</a:theme>
</file>

<file path=ppt/theme/theme3.xml><?xml version="1.0" encoding="utf-8"?>
<a:theme xmlns:a="http://schemas.openxmlformats.org/drawingml/2006/main" name="1_Essential">
  <a:themeElements>
    <a:clrScheme name="Essential">
      <a:dk1>
        <a:srgbClr val="000000"/>
      </a:dk1>
      <a:lt1>
        <a:srgbClr val="FFFFFF"/>
      </a:lt1>
      <a:dk2>
        <a:srgbClr val="D1282E"/>
      </a:dk2>
      <a:lt2>
        <a:srgbClr val="C8C8B1"/>
      </a:lt2>
      <a:accent1>
        <a:srgbClr val="7A7A7A"/>
      </a:accent1>
      <a:accent2>
        <a:srgbClr val="F5C201"/>
      </a:accent2>
      <a:accent3>
        <a:srgbClr val="526DB0"/>
      </a:accent3>
      <a:accent4>
        <a:srgbClr val="989AAC"/>
      </a:accent4>
      <a:accent5>
        <a:srgbClr val="DC5924"/>
      </a:accent5>
      <a:accent6>
        <a:srgbClr val="B4B392"/>
      </a:accent6>
      <a:hlink>
        <a:srgbClr val="CC9900"/>
      </a:hlink>
      <a:folHlink>
        <a:srgbClr val="969696"/>
      </a:folHlink>
    </a:clrScheme>
    <a:fontScheme name="Essential">
      <a:majorFont>
        <a:latin typeface="Arial Black"/>
        <a:ea typeface=""/>
        <a:cs typeface=""/>
        <a:font script="Jpan" typeface="ＭＳ Ｐゴシック"/>
        <a:font script="Hang" typeface="HY견고딕"/>
        <a:font script="Hans" typeface="微软雅黑"/>
        <a:font script="Hant" typeface="微軟正黑體"/>
        <a:font script="Arab" typeface="Tahoma"/>
        <a:font script="Hebr" typeface="Ta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sential">
      <a:fillStyleLst>
        <a:solidFill>
          <a:schemeClr val="phClr"/>
        </a:solidFill>
        <a:gradFill rotWithShape="1">
          <a:gsLst>
            <a:gs pos="0">
              <a:schemeClr val="phClr">
                <a:tint val="60000"/>
                <a:satMod val="250000"/>
              </a:schemeClr>
            </a:gs>
            <a:gs pos="35000">
              <a:schemeClr val="phClr">
                <a:tint val="47000"/>
                <a:satMod val="275000"/>
              </a:schemeClr>
            </a:gs>
            <a:gs pos="100000">
              <a:schemeClr val="phClr">
                <a:tint val="25000"/>
                <a:satMod val="300000"/>
              </a:schemeClr>
            </a:gs>
          </a:gsLst>
          <a:lin ang="16200000" scaled="1"/>
        </a:gradFill>
        <a:solidFill>
          <a:schemeClr val="phClr">
            <a:satMod val="110000"/>
          </a:schemeClr>
        </a:solidFill>
      </a:fillStyleLst>
      <a:lnStyleLst>
        <a:ln w="12700" cap="flat" cmpd="sng" algn="ctr">
          <a:solidFill>
            <a:schemeClr val="phClr">
              <a:shade val="95000"/>
              <a:satMod val="105000"/>
            </a:schemeClr>
          </a:solidFill>
          <a:prstDash val="solid"/>
        </a:ln>
        <a:ln w="28575" cap="flat" cmpd="sng" algn="ctr">
          <a:solidFill>
            <a:schemeClr val="phClr"/>
          </a:solidFill>
          <a:prstDash val="solid"/>
        </a:ln>
        <a:ln w="41275" cap="flat" cmpd="sng" algn="ctr">
          <a:solidFill>
            <a:schemeClr val="phClr"/>
          </a:solidFill>
          <a:prstDash val="solid"/>
        </a:ln>
      </a:lnStyleLst>
      <a:effectStyleLst>
        <a:effectStyle>
          <a:effectLst/>
        </a:effectStyle>
        <a:effectStyle>
          <a:effectLst>
            <a:outerShdw blurRad="39999" dist="23000" algn="bl" rotWithShape="0">
              <a:srgbClr val="000000">
                <a:alpha val="40000"/>
              </a:srgbClr>
            </a:outerShdw>
          </a:effectLst>
        </a:effectStyle>
        <a:effectStyle>
          <a:effectLst>
            <a:outerShdw blurRad="38100" dist="19050" algn="bl" rotWithShape="0">
              <a:srgbClr val="000000">
                <a:alpha val="60000"/>
              </a:srgbClr>
            </a:outerShdw>
          </a:effectLst>
          <a:scene3d>
            <a:camera prst="orthographicFront">
              <a:rot lat="0" lon="0" rev="0"/>
            </a:camera>
            <a:lightRig rig="balanced" dir="l"/>
          </a:scene3d>
          <a:sp3d prstMaterial="plastic">
            <a:bevelT w="38100" h="31750"/>
          </a:sp3d>
        </a:effectStyle>
      </a:effectStyleLst>
      <a:bgFillStyleLst>
        <a:solidFill>
          <a:schemeClr val="phClr"/>
        </a:solidFill>
        <a:blipFill rotWithShape="1">
          <a:blip xmlns:r="http://schemas.openxmlformats.org/officeDocument/2006/relationships" r:embed="rId1">
            <a:duotone>
              <a:schemeClr val="phClr">
                <a:tint val="96000"/>
              </a:schemeClr>
              <a:schemeClr val="phClr">
                <a:shade val="94000"/>
              </a:schemeClr>
            </a:duotone>
          </a:blip>
          <a:tile tx="0" ty="0" sx="100000" sy="100000" flip="none" algn="tl"/>
        </a:blipFill>
        <a:gradFill rotWithShape="1">
          <a:gsLst>
            <a:gs pos="0">
              <a:schemeClr val="phClr">
                <a:tint val="84000"/>
                <a:satMod val="110000"/>
              </a:schemeClr>
            </a:gs>
            <a:gs pos="44000">
              <a:schemeClr val="phClr">
                <a:tint val="93000"/>
                <a:satMod val="115000"/>
              </a:schemeClr>
            </a:gs>
            <a:gs pos="100000">
              <a:schemeClr val="phClr">
                <a:tint val="100000"/>
                <a:shade val="59000"/>
                <a:satMod val="120000"/>
              </a:schemeClr>
            </a:gs>
          </a:gsLst>
          <a:path path="circle">
            <a:fillToRect l="40000" t="60000" r="60000" b="40000"/>
          </a:path>
        </a:gradFill>
      </a:bgFillStyleLst>
    </a:fmtScheme>
  </a:themeElements>
  <a:objectDefaults/>
  <a:extraClrSchemeLst/>
</a:theme>
</file>

<file path=ppt/theme/theme4.xml><?xml version="1.0" encoding="utf-8"?>
<a:theme xmlns:a="http://schemas.openxmlformats.org/drawingml/2006/main" name="2_Essential">
  <a:themeElements>
    <a:clrScheme name="Essential">
      <a:dk1>
        <a:srgbClr val="000000"/>
      </a:dk1>
      <a:lt1>
        <a:srgbClr val="FFFFFF"/>
      </a:lt1>
      <a:dk2>
        <a:srgbClr val="D1282E"/>
      </a:dk2>
      <a:lt2>
        <a:srgbClr val="C8C8B1"/>
      </a:lt2>
      <a:accent1>
        <a:srgbClr val="7A7A7A"/>
      </a:accent1>
      <a:accent2>
        <a:srgbClr val="F5C201"/>
      </a:accent2>
      <a:accent3>
        <a:srgbClr val="526DB0"/>
      </a:accent3>
      <a:accent4>
        <a:srgbClr val="989AAC"/>
      </a:accent4>
      <a:accent5>
        <a:srgbClr val="DC5924"/>
      </a:accent5>
      <a:accent6>
        <a:srgbClr val="B4B392"/>
      </a:accent6>
      <a:hlink>
        <a:srgbClr val="CC9900"/>
      </a:hlink>
      <a:folHlink>
        <a:srgbClr val="969696"/>
      </a:folHlink>
    </a:clrScheme>
    <a:fontScheme name="Essential">
      <a:majorFont>
        <a:latin typeface="Arial Black"/>
        <a:ea typeface=""/>
        <a:cs typeface=""/>
        <a:font script="Jpan" typeface="ＭＳ Ｐゴシック"/>
        <a:font script="Hang" typeface="HY견고딕"/>
        <a:font script="Hans" typeface="微软雅黑"/>
        <a:font script="Hant" typeface="微軟正黑體"/>
        <a:font script="Arab" typeface="Tahoma"/>
        <a:font script="Hebr" typeface="Tahoma"/>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돋움"/>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Essential">
      <a:fillStyleLst>
        <a:solidFill>
          <a:schemeClr val="phClr"/>
        </a:solidFill>
        <a:gradFill rotWithShape="1">
          <a:gsLst>
            <a:gs pos="0">
              <a:schemeClr val="phClr">
                <a:tint val="60000"/>
                <a:satMod val="250000"/>
              </a:schemeClr>
            </a:gs>
            <a:gs pos="35000">
              <a:schemeClr val="phClr">
                <a:tint val="47000"/>
                <a:satMod val="275000"/>
              </a:schemeClr>
            </a:gs>
            <a:gs pos="100000">
              <a:schemeClr val="phClr">
                <a:tint val="25000"/>
                <a:satMod val="300000"/>
              </a:schemeClr>
            </a:gs>
          </a:gsLst>
          <a:lin ang="16200000" scaled="1"/>
        </a:gradFill>
        <a:solidFill>
          <a:schemeClr val="phClr">
            <a:satMod val="110000"/>
          </a:schemeClr>
        </a:solidFill>
      </a:fillStyleLst>
      <a:lnStyleLst>
        <a:ln w="12700" cap="flat" cmpd="sng" algn="ctr">
          <a:solidFill>
            <a:schemeClr val="phClr">
              <a:shade val="95000"/>
              <a:satMod val="105000"/>
            </a:schemeClr>
          </a:solidFill>
          <a:prstDash val="solid"/>
        </a:ln>
        <a:ln w="28575" cap="flat" cmpd="sng" algn="ctr">
          <a:solidFill>
            <a:schemeClr val="phClr"/>
          </a:solidFill>
          <a:prstDash val="solid"/>
        </a:ln>
        <a:ln w="41275" cap="flat" cmpd="sng" algn="ctr">
          <a:solidFill>
            <a:schemeClr val="phClr"/>
          </a:solidFill>
          <a:prstDash val="solid"/>
        </a:ln>
      </a:lnStyleLst>
      <a:effectStyleLst>
        <a:effectStyle>
          <a:effectLst/>
        </a:effectStyle>
        <a:effectStyle>
          <a:effectLst>
            <a:outerShdw blurRad="39999" dist="23000" algn="bl" rotWithShape="0">
              <a:srgbClr val="000000">
                <a:alpha val="40000"/>
              </a:srgbClr>
            </a:outerShdw>
          </a:effectLst>
        </a:effectStyle>
        <a:effectStyle>
          <a:effectLst>
            <a:outerShdw blurRad="38100" dist="19050" algn="bl" rotWithShape="0">
              <a:srgbClr val="000000">
                <a:alpha val="60000"/>
              </a:srgbClr>
            </a:outerShdw>
          </a:effectLst>
          <a:scene3d>
            <a:camera prst="orthographicFront">
              <a:rot lat="0" lon="0" rev="0"/>
            </a:camera>
            <a:lightRig rig="balanced" dir="l"/>
          </a:scene3d>
          <a:sp3d prstMaterial="plastic">
            <a:bevelT w="38100" h="31750"/>
          </a:sp3d>
        </a:effectStyle>
      </a:effectStyleLst>
      <a:bgFillStyleLst>
        <a:solidFill>
          <a:schemeClr val="phClr"/>
        </a:solidFill>
        <a:blipFill rotWithShape="1">
          <a:blip xmlns:r="http://schemas.openxmlformats.org/officeDocument/2006/relationships" r:embed="rId1">
            <a:duotone>
              <a:schemeClr val="phClr">
                <a:tint val="96000"/>
              </a:schemeClr>
              <a:schemeClr val="phClr">
                <a:shade val="94000"/>
              </a:schemeClr>
            </a:duotone>
          </a:blip>
          <a:tile tx="0" ty="0" sx="100000" sy="100000" flip="none" algn="tl"/>
        </a:blipFill>
        <a:gradFill rotWithShape="1">
          <a:gsLst>
            <a:gs pos="0">
              <a:schemeClr val="phClr">
                <a:tint val="84000"/>
                <a:satMod val="110000"/>
              </a:schemeClr>
            </a:gs>
            <a:gs pos="44000">
              <a:schemeClr val="phClr">
                <a:tint val="93000"/>
                <a:satMod val="115000"/>
              </a:schemeClr>
            </a:gs>
            <a:gs pos="100000">
              <a:schemeClr val="phClr">
                <a:tint val="100000"/>
                <a:shade val="59000"/>
                <a:satMod val="120000"/>
              </a:schemeClr>
            </a:gs>
          </a:gsLst>
          <a:path path="circle">
            <a:fillToRect l="40000" t="60000" r="60000" b="40000"/>
          </a:path>
        </a:gradFill>
      </a:bgFillStyleLst>
    </a:fmtScheme>
  </a:themeElements>
  <a:objectDefaults/>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100</TotalTime>
  <Words>39552</Words>
  <Application>Microsoft Office PowerPoint</Application>
  <PresentationFormat>On-screen Show (4:3)</PresentationFormat>
  <Paragraphs>10462</Paragraphs>
  <Slides>591</Slides>
  <Notes>74</Notes>
  <HiddenSlides>0</HiddenSlides>
  <MMClips>0</MMClips>
  <ScaleCrop>false</ScaleCrop>
  <HeadingPairs>
    <vt:vector size="6" baseType="variant">
      <vt:variant>
        <vt:lpstr>Theme</vt:lpstr>
      </vt:variant>
      <vt:variant>
        <vt:i4>4</vt:i4>
      </vt:variant>
      <vt:variant>
        <vt:lpstr>Embedded OLE Servers</vt:lpstr>
      </vt:variant>
      <vt:variant>
        <vt:i4>1</vt:i4>
      </vt:variant>
      <vt:variant>
        <vt:lpstr>Slide Titles</vt:lpstr>
      </vt:variant>
      <vt:variant>
        <vt:i4>591</vt:i4>
      </vt:variant>
    </vt:vector>
  </HeadingPairs>
  <TitlesOfParts>
    <vt:vector size="596" baseType="lpstr">
      <vt:lpstr>Thème Office</vt:lpstr>
      <vt:lpstr>Essential</vt:lpstr>
      <vt:lpstr>1_Essential</vt:lpstr>
      <vt:lpstr>2_Essential</vt:lpstr>
      <vt:lpstr>Visio</vt:lpstr>
      <vt:lpstr>SEG 2506 Construction de Logiciel   Instructeur : Hussein Al Osman  La matière de ce cours est basée sur celle des Profs:  Gregor v. Bochmann (https://www.site.uottawa.ca/~bochmann/) Jiying Zhao (http://www.site.uottawa.ca/~jyzhao/)</vt:lpstr>
      <vt:lpstr>Sections du Cours</vt:lpstr>
      <vt:lpstr>Section 0 </vt:lpstr>
      <vt:lpstr>Bienvenue à SEG2506</vt:lpstr>
      <vt:lpstr>Informations du Cours</vt:lpstr>
      <vt:lpstr>évaluation</vt:lpstr>
      <vt:lpstr>Laboratoires</vt:lpstr>
      <vt:lpstr>Laboratoires informels</vt:lpstr>
      <vt:lpstr>Sujets Majeurs du Cours</vt:lpstr>
      <vt:lpstr>Sujets Majeurs du Cours</vt:lpstr>
      <vt:lpstr>Sujets Majeurs du Cours</vt:lpstr>
      <vt:lpstr>Sujets Majeurs du Cours</vt:lpstr>
      <vt:lpstr>Règlements du cours</vt:lpstr>
      <vt:lpstr>Règlements du cours</vt:lpstr>
      <vt:lpstr>Règlements du cours</vt:lpstr>
      <vt:lpstr>Section 1 </vt:lpstr>
      <vt:lpstr>Sujets de la séance</vt:lpstr>
      <vt:lpstr>Sujet 1 </vt:lpstr>
      <vt:lpstr>Cycle de vie</vt:lpstr>
      <vt:lpstr>Cycle de vie </vt:lpstr>
      <vt:lpstr>Besoin pour des modèles</vt:lpstr>
      <vt:lpstr>Processus comme une «boîte noire»</vt:lpstr>
      <vt:lpstr>Problèmes</vt:lpstr>
      <vt:lpstr>Processus comme une «boîte blanche»</vt:lpstr>
      <vt:lpstr>Avantages</vt:lpstr>
      <vt:lpstr>Les activités principales </vt:lpstr>
      <vt:lpstr>Modèle Cascade</vt:lpstr>
      <vt:lpstr>Modèle Cascade</vt:lpstr>
      <vt:lpstr>points forts du cascade</vt:lpstr>
      <vt:lpstr>Faiblesses du Cascade</vt:lpstr>
      <vt:lpstr>Quand utiliser cascade</vt:lpstr>
      <vt:lpstr>Cascade – avec réaction</vt:lpstr>
      <vt:lpstr>Processus de développement itératif</vt:lpstr>
      <vt:lpstr>Processus de développement itératif</vt:lpstr>
      <vt:lpstr>Processus Agile</vt:lpstr>
      <vt:lpstr>Manifeste agile</vt:lpstr>
      <vt:lpstr>Les principes des méthodes agiles </vt:lpstr>
      <vt:lpstr>Processus SCRUM</vt:lpstr>
      <vt:lpstr>Problèmes avec les méthodes agiles</vt:lpstr>
      <vt:lpstr>Sujet 2 </vt:lpstr>
      <vt:lpstr>Modélisation du Domaine</vt:lpstr>
      <vt:lpstr>Activités et Résultats de l’analyse du domaine</vt:lpstr>
      <vt:lpstr>Exemple – Terminal de Point de vente</vt:lpstr>
      <vt:lpstr>Exemple – Définition du problème</vt:lpstr>
      <vt:lpstr>Exemple – Dictionnaire Des Termes (1)</vt:lpstr>
      <vt:lpstr>Exemple – Dictionnaire Des Termes (2)</vt:lpstr>
      <vt:lpstr>Exemple – Domaine du Problème</vt:lpstr>
      <vt:lpstr>Exemple – Interaction Principales</vt:lpstr>
      <vt:lpstr>Section 2</vt:lpstr>
      <vt:lpstr>sujets</vt:lpstr>
      <vt:lpstr>sujet 1</vt:lpstr>
      <vt:lpstr>exigences</vt:lpstr>
      <vt:lpstr>Exigences du client</vt:lpstr>
      <vt:lpstr>Exigences fonctionnelles</vt:lpstr>
      <vt:lpstr>Cas d’utilisation</vt:lpstr>
      <vt:lpstr>Diagrammes de cas d’utilisation</vt:lpstr>
      <vt:lpstr>Diagrammes de cas d’utilisation</vt:lpstr>
      <vt:lpstr>Cas d’utilisation – exemple de guichet automatique bancaire (atm)</vt:lpstr>
      <vt:lpstr>Cas d’utilisation – exemple de L’ATM</vt:lpstr>
      <vt:lpstr>Cas d’utilisation – exemple de L’ATM</vt:lpstr>
      <vt:lpstr>Cas d’utilisation – ATM – Valider le NIP (1)</vt:lpstr>
      <vt:lpstr>Cas d’utilisation – ATM – Valider le NIP (2)</vt:lpstr>
      <vt:lpstr>Cas d’utilisation – ATM – Valider le NIP (3)</vt:lpstr>
      <vt:lpstr>Cas d’utilisation – ATM - Retirer Des Fonds (1)</vt:lpstr>
      <vt:lpstr>Cas d’utilisation – ATM - Retirer Des Fonds (2)</vt:lpstr>
      <vt:lpstr>Cas d’utilisation – ATM - Retirer Des Fonds (3)</vt:lpstr>
      <vt:lpstr>Exigences non fonctionnelles</vt:lpstr>
      <vt:lpstr>Exigences non fonctionnelles</vt:lpstr>
      <vt:lpstr>Sujet 2</vt:lpstr>
      <vt:lpstr>Modélisation de Logiciel</vt:lpstr>
      <vt:lpstr>Modélisation Comportementale</vt:lpstr>
      <vt:lpstr>Diagrammes D’activités UML</vt:lpstr>
      <vt:lpstr>Diagrammes D’activités UML</vt:lpstr>
      <vt:lpstr>Activité</vt:lpstr>
      <vt:lpstr>Actions et Contraintes</vt:lpstr>
      <vt:lpstr>flux de contrôle</vt:lpstr>
      <vt:lpstr>Flux D’objets</vt:lpstr>
      <vt:lpstr>Décision et nœuds  de fusion</vt:lpstr>
      <vt:lpstr>Nœuds de Fork et Jonction (join)</vt:lpstr>
      <vt:lpstr>Partition</vt:lpstr>
      <vt:lpstr>Diagrammes D’activités UML</vt:lpstr>
      <vt:lpstr>La gestion des problèmes dans les projets de logiciel</vt:lpstr>
      <vt:lpstr>Plus sur les  Diagrammes D’activités</vt:lpstr>
      <vt:lpstr>Régions d'activité interruptible</vt:lpstr>
      <vt:lpstr>Régions d'extension</vt:lpstr>
      <vt:lpstr>Régions d'extension</vt:lpstr>
      <vt:lpstr>Gestionnaires d'exceptions</vt:lpstr>
      <vt:lpstr>Section 3</vt:lpstr>
      <vt:lpstr>Sujets</vt:lpstr>
      <vt:lpstr>Diagramme D’activité vs Machines d’états</vt:lpstr>
      <vt:lpstr>Diagramme D’activité vs Machines d’états</vt:lpstr>
      <vt:lpstr>Machines d’états UML</vt:lpstr>
      <vt:lpstr>Exemple d’une Machine d’états</vt:lpstr>
      <vt:lpstr>états</vt:lpstr>
      <vt:lpstr>états</vt:lpstr>
      <vt:lpstr>Transitions</vt:lpstr>
      <vt:lpstr>Transitions</vt:lpstr>
      <vt:lpstr>Actions D’états</vt:lpstr>
      <vt:lpstr>Auto Transition</vt:lpstr>
      <vt:lpstr>Revenant à notre exemple initial</vt:lpstr>
      <vt:lpstr>Décisions</vt:lpstr>
      <vt:lpstr>Décisions</vt:lpstr>
      <vt:lpstr>états composés</vt:lpstr>
      <vt:lpstr>états composés - Exemple</vt:lpstr>
      <vt:lpstr>états composés - Exemple</vt:lpstr>
      <vt:lpstr>Points D’entrée</vt:lpstr>
      <vt:lpstr>Points D’entrée</vt:lpstr>
      <vt:lpstr>Points de Sortie Alternative</vt:lpstr>
      <vt:lpstr>Cas d’utilisation – ATM – Valider le NIP (1)</vt:lpstr>
      <vt:lpstr>Cas d’utilisation – ATM – Valider le NIP (2)</vt:lpstr>
      <vt:lpstr>Cas d’utilisation – ATM – Valider le NIP (3)</vt:lpstr>
      <vt:lpstr>Exemple Machine ATM</vt:lpstr>
      <vt:lpstr>Exemple Machine ATM</vt:lpstr>
      <vt:lpstr>Section 4</vt:lpstr>
      <vt:lpstr>sujets</vt:lpstr>
      <vt:lpstr>séance passée</vt:lpstr>
      <vt:lpstr>États d’histoire</vt:lpstr>
      <vt:lpstr>États d’histoire</vt:lpstr>
      <vt:lpstr>Régions concurrentielles</vt:lpstr>
      <vt:lpstr>Régions concurrentielles</vt:lpstr>
      <vt:lpstr>Régions orthogonales</vt:lpstr>
      <vt:lpstr>Exemple du clavier (1)</vt:lpstr>
      <vt:lpstr>Exemple du clavier (2)</vt:lpstr>
      <vt:lpstr>Porte du garage – étude de cas</vt:lpstr>
      <vt:lpstr>Exigences du Client</vt:lpstr>
      <vt:lpstr>Exigences du Client</vt:lpstr>
      <vt:lpstr>Diagramme de cas d’utilisation</vt:lpstr>
      <vt:lpstr>Cas d’utilisation: effectuer un diagnostic</vt:lpstr>
      <vt:lpstr>Cas d’utilisation: Ouvrir la porte</vt:lpstr>
      <vt:lpstr>Cas d’utilisation: fermer la porte</vt:lpstr>
      <vt:lpstr>Modélisation comportementale de haut niveau</vt:lpstr>
      <vt:lpstr>Modèle structural de haut niveau</vt:lpstr>
      <vt:lpstr>Modèle structural raffiné</vt:lpstr>
      <vt:lpstr>Modèle comportemental raffiné – unité moteur</vt:lpstr>
      <vt:lpstr>Modèle comportemental raffiné – unité détecteur</vt:lpstr>
      <vt:lpstr>Ne vous-endormez pas!</vt:lpstr>
      <vt:lpstr>programmation</vt:lpstr>
      <vt:lpstr>Classe de générateur d’événement</vt:lpstr>
      <vt:lpstr>Classe détectrice</vt:lpstr>
      <vt:lpstr>Classe détectrice</vt:lpstr>
      <vt:lpstr>Démo Umple</vt:lpstr>
      <vt:lpstr>CODE Umple pour machine d’état à unité moteur</vt:lpstr>
      <vt:lpstr>Fragments de code de la classe moteur</vt:lpstr>
      <vt:lpstr>Quand utiliser des machines d’état?</vt:lpstr>
      <vt:lpstr>Modélisation comportementale en excès</vt:lpstr>
      <vt:lpstr>Comment faire la modélisation Comportementale</vt:lpstr>
      <vt:lpstr>Comment faire la modélisation Comportementale</vt:lpstr>
      <vt:lpstr>Conception des classes avec Machines d'états</vt:lpstr>
      <vt:lpstr>Autres exemples de machines d’état uml</vt:lpstr>
      <vt:lpstr>Autres exemples de machines d’état uml</vt:lpstr>
      <vt:lpstr>Autres exemples de machines d’état uml</vt:lpstr>
      <vt:lpstr>Section 5</vt:lpstr>
      <vt:lpstr>sujets</vt:lpstr>
      <vt:lpstr>Ok, nous commençons…</vt:lpstr>
      <vt:lpstr>Introduction</vt:lpstr>
      <vt:lpstr>Exemple: Terminal pDV (machine d’état UML)</vt:lpstr>
      <vt:lpstr>Exemple: terminal PDV (réseau de Petri)</vt:lpstr>
      <vt:lpstr>Terminal PDV</vt:lpstr>
      <vt:lpstr>Exemple: système PDV (jeu de jetons)</vt:lpstr>
      <vt:lpstr>Les composantes d’un réseau de petri</vt:lpstr>
      <vt:lpstr>Changement d’état</vt:lpstr>
      <vt:lpstr>Changement d’état</vt:lpstr>
      <vt:lpstr>Exemple: distributeur automatique</vt:lpstr>
      <vt:lpstr>Exemple: distributeur automatique (machine d’état UML)</vt:lpstr>
      <vt:lpstr>Exemple: distributeur automatique (un réseau de petri)</vt:lpstr>
      <vt:lpstr>Exemple: distributeur automatique (3 Scénarios)</vt:lpstr>
      <vt:lpstr>Exemple: distributeur automatique (jeux de jetons)</vt:lpstr>
      <vt:lpstr>États locaux multiples</vt:lpstr>
      <vt:lpstr>ExEmple: Dans un restaurant (un réseau de Petri)</vt:lpstr>
      <vt:lpstr>ExEmple: Dans un Restaurant (deux Scénarios)</vt:lpstr>
      <vt:lpstr>ExEmple: dans un Restaurant (Scénario 2)</vt:lpstr>
      <vt:lpstr>Exemple: dans un Restaurant (Scénario 1)</vt:lpstr>
      <vt:lpstr>Structure de Réseau</vt:lpstr>
      <vt:lpstr>Structure de Réseau </vt:lpstr>
      <vt:lpstr>Structure de Réseau</vt:lpstr>
      <vt:lpstr>Structure de Réseau</vt:lpstr>
      <vt:lpstr>Un autre exemple</vt:lpstr>
      <vt:lpstr>Un système producteur-consommateur</vt:lpstr>
      <vt:lpstr>Un exemple de producteur-consommateur</vt:lpstr>
      <vt:lpstr>Petite pause?</vt:lpstr>
      <vt:lpstr>Propriétés comportementales</vt:lpstr>
      <vt:lpstr>Souvenons-nous du distributeur automatique (jeu de jeton)</vt:lpstr>
      <vt:lpstr>Le marquage est un état ...</vt:lpstr>
      <vt:lpstr>accessibilité</vt:lpstr>
      <vt:lpstr>accessibilité</vt:lpstr>
      <vt:lpstr>délimitation</vt:lpstr>
      <vt:lpstr>vivacité</vt:lpstr>
      <vt:lpstr>Un exemple</vt:lpstr>
      <vt:lpstr>Autre exemple</vt:lpstr>
      <vt:lpstr>Un réseau de petri o-o</vt:lpstr>
      <vt:lpstr>Petri Net References</vt:lpstr>
      <vt:lpstr>Section 6</vt:lpstr>
      <vt:lpstr>sujets</vt:lpstr>
      <vt:lpstr>Langages naturels - base</vt:lpstr>
      <vt:lpstr>Langages naturels - base</vt:lpstr>
      <vt:lpstr>Analyse des phrases</vt:lpstr>
      <vt:lpstr>Traitement du langage d’ordinateur</vt:lpstr>
      <vt:lpstr>Traitement du langage d’ordinateur</vt:lpstr>
      <vt:lpstr>Traitement du langage d’ordinateur</vt:lpstr>
      <vt:lpstr>Compilateurs</vt:lpstr>
      <vt:lpstr>Exigences de base pour les compilateurs</vt:lpstr>
      <vt:lpstr>Vue abstraite des compilateurs</vt:lpstr>
      <vt:lpstr>Processus de compilation</vt:lpstr>
      <vt:lpstr>Processus de Compilation</vt:lpstr>
      <vt:lpstr>Quelques définitions importantes</vt:lpstr>
      <vt:lpstr>Alphabet</vt:lpstr>
      <vt:lpstr>Alphabet</vt:lpstr>
      <vt:lpstr>Chaînes de terminaux dans un alphabet</vt:lpstr>
      <vt:lpstr>Langages formels</vt:lpstr>
      <vt:lpstr>Section 7</vt:lpstr>
      <vt:lpstr>sujets</vt:lpstr>
      <vt:lpstr>Le rôle de l’analyseur lexical</vt:lpstr>
      <vt:lpstr>Analyse lexicale</vt:lpstr>
      <vt:lpstr>Entités lexicales</vt:lpstr>
      <vt:lpstr>Tokens, motifs, entités lexicales</vt:lpstr>
      <vt:lpstr>Exemples de Tokens</vt:lpstr>
      <vt:lpstr>Entités lexicales et Token (Catégories plus détaillés)</vt:lpstr>
      <vt:lpstr>Erreurs lexicales</vt:lpstr>
      <vt:lpstr>Spécification des Tokens</vt:lpstr>
      <vt:lpstr>Rappel: Langages</vt:lpstr>
      <vt:lpstr>Opérations sur les langages</vt:lpstr>
      <vt:lpstr>Opérations sur les Langages</vt:lpstr>
      <vt:lpstr>Expressions régulières</vt:lpstr>
      <vt:lpstr>Règles</vt:lpstr>
      <vt:lpstr>Conventions de précédence</vt:lpstr>
      <vt:lpstr>Exemple d’expressions régulières</vt:lpstr>
      <vt:lpstr>Propriétés d’une expression régulière</vt:lpstr>
      <vt:lpstr>Définitions régulières</vt:lpstr>
      <vt:lpstr>Exemple de définitions régulières</vt:lpstr>
      <vt:lpstr>Sténographie notationnelle</vt:lpstr>
      <vt:lpstr>Sténographies notationnelles</vt:lpstr>
      <vt:lpstr>Automate finie</vt:lpstr>
      <vt:lpstr>Petite pause…</vt:lpstr>
      <vt:lpstr>Automate fini</vt:lpstr>
      <vt:lpstr>Automate fini non-déterministe (afn)</vt:lpstr>
      <vt:lpstr>Exemple d’un afn</vt:lpstr>
      <vt:lpstr>Exemple d’un AFN</vt:lpstr>
      <vt:lpstr>Un autre exemple de AFN</vt:lpstr>
      <vt:lpstr>Automate fini déterministe (AFD)</vt:lpstr>
      <vt:lpstr>Un autre exemple de AFD</vt:lpstr>
      <vt:lpstr>AFN vs AFD</vt:lpstr>
      <vt:lpstr>Exemple de AFD</vt:lpstr>
      <vt:lpstr>Tableaux pour le connaisseur</vt:lpstr>
      <vt:lpstr>Code pour le connaisseur</vt:lpstr>
      <vt:lpstr>Section 8</vt:lpstr>
      <vt:lpstr>sujets</vt:lpstr>
      <vt:lpstr>Créer des automates finis déterministes (AFD)</vt:lpstr>
      <vt:lpstr>Règles pour la création de AFN</vt:lpstr>
      <vt:lpstr>Exemples de création de afn</vt:lpstr>
      <vt:lpstr>Exemples de création de afn</vt:lpstr>
      <vt:lpstr>Exemples de création de afn</vt:lpstr>
      <vt:lpstr>Exemples de création de afn</vt:lpstr>
      <vt:lpstr>Exemples de création de afn</vt:lpstr>
      <vt:lpstr>Rappel du tableau de Transition</vt:lpstr>
      <vt:lpstr>Conversion d’un afn en un afd</vt:lpstr>
      <vt:lpstr>Algorithme de construction de sous-ensembles</vt:lpstr>
      <vt:lpstr>Algorithme de construction de sous-ensembles</vt:lpstr>
      <vt:lpstr>Construction de sous-ensembles (algorithme principal)</vt:lpstr>
      <vt:lpstr>Construction de sous-ensembles (Computation à fermeture-ε)</vt:lpstr>
      <vt:lpstr>Exemple de conversion</vt:lpstr>
      <vt:lpstr>Exemple de Conversion</vt:lpstr>
      <vt:lpstr>Autre exemple de conversion</vt:lpstr>
      <vt:lpstr>Autre exemple de conversion</vt:lpstr>
      <vt:lpstr>Autre exemple de conversion</vt:lpstr>
      <vt:lpstr>Minimiser le nombre d’états d’un afd</vt:lpstr>
      <vt:lpstr>Minimiser le nombre d’états d’un afd</vt:lpstr>
      <vt:lpstr>Minimiser le nombre d’états d’un AFD</vt:lpstr>
      <vt:lpstr>Procédure pour construire une nouvelle partition</vt:lpstr>
      <vt:lpstr>Exemple de minimisation de afn</vt:lpstr>
      <vt:lpstr>Exemple de minimisation de afn</vt:lpstr>
      <vt:lpstr> Section 9</vt:lpstr>
      <vt:lpstr>sujets</vt:lpstr>
      <vt:lpstr>Trucs pour les expressions régulières pratiques</vt:lpstr>
      <vt:lpstr>Matcher les chiffres</vt:lpstr>
      <vt:lpstr>Caractères alphanumériques</vt:lpstr>
      <vt:lpstr>Générique (wildcard)</vt:lpstr>
      <vt:lpstr>Exclusion</vt:lpstr>
      <vt:lpstr>Répétitions</vt:lpstr>
      <vt:lpstr>Répétitions</vt:lpstr>
      <vt:lpstr>Caractères optionnels</vt:lpstr>
      <vt:lpstr>Espace blanc</vt:lpstr>
      <vt:lpstr>Quelques exercices</vt:lpstr>
      <vt:lpstr>Quelques Exercices</vt:lpstr>
      <vt:lpstr>Quelques exercices</vt:lpstr>
      <vt:lpstr>Quelques exercices</vt:lpstr>
      <vt:lpstr>Section 10</vt:lpstr>
      <vt:lpstr>sujets</vt:lpstr>
      <vt:lpstr>Le rôle de l’analyseur syntaxique</vt:lpstr>
      <vt:lpstr>Grammaires non-contextuelles</vt:lpstr>
      <vt:lpstr>Grammaires non-contextuelles</vt:lpstr>
      <vt:lpstr>Exemple de Grammaire</vt:lpstr>
      <vt:lpstr>Dérivations</vt:lpstr>
      <vt:lpstr>Dérivations</vt:lpstr>
      <vt:lpstr>Dérivations</vt:lpstr>
      <vt:lpstr>Dérivations</vt:lpstr>
      <vt:lpstr>Dérivations</vt:lpstr>
      <vt:lpstr>Arbre syntaxique</vt:lpstr>
      <vt:lpstr>Deux arbres syntaxiques</vt:lpstr>
      <vt:lpstr>Deux arbres syntaxiques</vt:lpstr>
      <vt:lpstr>Deux arbres syntaxiques</vt:lpstr>
      <vt:lpstr>Précédence</vt:lpstr>
      <vt:lpstr>Appliquer la mise à jour de précédence</vt:lpstr>
      <vt:lpstr>Ambiguïté</vt:lpstr>
      <vt:lpstr>Ambiguïté</vt:lpstr>
      <vt:lpstr>Éliminer l’ambiguïté</vt:lpstr>
      <vt:lpstr>Faire le plan dans un exemple java</vt:lpstr>
      <vt:lpstr>Faire le plan dans un exemple java</vt:lpstr>
      <vt:lpstr>Faire le plan dans un exemple java</vt:lpstr>
      <vt:lpstr>Faire le plan dans un exemple java (autre exemple)</vt:lpstr>
      <vt:lpstr>Analyse syntaxique descendante</vt:lpstr>
      <vt:lpstr>Analyse syntaxique descendante</vt:lpstr>
      <vt:lpstr>Grammaire de l’expression</vt:lpstr>
      <vt:lpstr>Exemple</vt:lpstr>
      <vt:lpstr>Exemple</vt:lpstr>
      <vt:lpstr>Récursivité gauche</vt:lpstr>
      <vt:lpstr>Éliminer la récursivité gauche</vt:lpstr>
      <vt:lpstr>Exemple</vt:lpstr>
      <vt:lpstr>Algorithmes Prédictifs</vt:lpstr>
      <vt:lpstr>Section 11</vt:lpstr>
      <vt:lpstr>sujets</vt:lpstr>
      <vt:lpstr>Révision: le Rôle de l’analyseur syntaxique</vt:lpstr>
      <vt:lpstr>Analyseurs syntaxiques prédictifs</vt:lpstr>
      <vt:lpstr>Grammaire LL(1)</vt:lpstr>
      <vt:lpstr>Révision: récursivité gauche</vt:lpstr>
      <vt:lpstr>Éliminer la récursivité gauche</vt:lpstr>
      <vt:lpstr>Factorisation gauche</vt:lpstr>
      <vt:lpstr>Factorisation gauche</vt:lpstr>
      <vt:lpstr>Factorisation gauche</vt:lpstr>
      <vt:lpstr>Factorisation gauche</vt:lpstr>
      <vt:lpstr>Factorisation gauche</vt:lpstr>
      <vt:lpstr>Analyseur syntaxique LL(1)</vt:lpstr>
      <vt:lpstr>Analyseur syntaxique LL(1)</vt:lpstr>
      <vt:lpstr>Calcul de l’ensemble FIRST</vt:lpstr>
      <vt:lpstr>Calcul de l’ensemble FIRST</vt:lpstr>
      <vt:lpstr>Calcul de l’ensemble FIRST</vt:lpstr>
      <vt:lpstr>Calcul de l’ensemble FOLLOW</vt:lpstr>
      <vt:lpstr>Calcul de l’ensemble FOLLOW</vt:lpstr>
      <vt:lpstr>Calcul de l’ensemble FOLLOW</vt:lpstr>
      <vt:lpstr>FIRST et FOLLOW</vt:lpstr>
      <vt:lpstr>FIRST et FOLLOW</vt:lpstr>
      <vt:lpstr>FIRST et FOLLOW</vt:lpstr>
      <vt:lpstr>FIRST et FOLLOW</vt:lpstr>
      <vt:lpstr>Tableau syntaxique</vt:lpstr>
      <vt:lpstr>Tableau syntaxique</vt:lpstr>
      <vt:lpstr>Tableau syntaxique</vt:lpstr>
      <vt:lpstr>Tableau syntaxique</vt:lpstr>
      <vt:lpstr>Tableau syntaxique</vt:lpstr>
      <vt:lpstr>Tableau syntaxique</vt:lpstr>
      <vt:lpstr>Tableau syntaxique</vt:lpstr>
      <vt:lpstr>Tableau syntaxique</vt:lpstr>
      <vt:lpstr>Tableau syntaxique</vt:lpstr>
      <vt:lpstr>Tableau syntaxique</vt:lpstr>
      <vt:lpstr>Tableau syntaxique</vt:lpstr>
      <vt:lpstr>Tableau syntaxique</vt:lpstr>
      <vt:lpstr>Tableau syntaxique</vt:lpstr>
      <vt:lpstr>Tableau syntaxique</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Section 12</vt:lpstr>
      <vt:lpstr>sujets</vt:lpstr>
      <vt:lpstr>Grammaire Non LL(1)</vt:lpstr>
      <vt:lpstr>Grammaire Non LL(1)</vt:lpstr>
      <vt:lpstr>Grammaire Non LL(1)</vt:lpstr>
      <vt:lpstr>Grammaire non LL(1)</vt:lpstr>
      <vt:lpstr>Grammaire non LL(1)</vt:lpstr>
      <vt:lpstr>Grammaire non LL(1)</vt:lpstr>
      <vt:lpstr>Grammaire non LL(1)</vt:lpstr>
      <vt:lpstr>Recouvrement d’erreur LL(1)</vt:lpstr>
      <vt:lpstr>Recouvrement d’erreur LL(1)</vt:lpstr>
      <vt:lpstr>Recouvrement d’erreur LL(1)</vt:lpstr>
      <vt:lpstr>Recouvrement d’erreur LL(1)</vt:lpstr>
      <vt:lpstr>Recouvrement d’erreur LL(1) - Exemple</vt:lpstr>
      <vt:lpstr>Recouvrement d’erreur LL(1) - Exemple</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 syntaxique utilisant LL(1)</vt:lpstr>
      <vt:lpstr>Analyseurs syntaxiques LL(k)</vt:lpstr>
      <vt:lpstr>Analyseurs syntaxiques LL(k)</vt:lpstr>
      <vt:lpstr>Analyseurs syntaxiques LL(k)</vt:lpstr>
      <vt:lpstr>Analyseurs syntaxiques LL(k)</vt:lpstr>
      <vt:lpstr>Analyseurs syntaxiques LL(k)</vt:lpstr>
      <vt:lpstr>Analyseurs syntaxiques LL(k)</vt:lpstr>
      <vt:lpstr>Analyseurs syntaxiques LL(k)</vt:lpstr>
      <vt:lpstr>Section 13</vt:lpstr>
      <vt:lpstr>sujets</vt:lpstr>
      <vt:lpstr>Analyse syntaxique Descendante</vt:lpstr>
      <vt:lpstr>Dérivation à droite</vt:lpstr>
      <vt:lpstr>Analyse syntaxique ascendante</vt:lpstr>
      <vt:lpstr>Analyse syntaxique ascendante</vt:lpstr>
      <vt:lpstr>Analyseur syntaxique LR</vt:lpstr>
      <vt:lpstr>Analyseur syntaxique ascendant non prédictif</vt:lpstr>
      <vt:lpstr>De retour aux analyseurs syntaxiques LR</vt:lpstr>
      <vt:lpstr>Analyseurs syntaxiques LR</vt:lpstr>
      <vt:lpstr>Décalage et réduction</vt:lpstr>
      <vt:lpstr>Décalage et réduction</vt:lpstr>
      <vt:lpstr>Utiliser le décalage et la réduction</vt:lpstr>
      <vt:lpstr>Utiliser le décalage et la réduction</vt:lpstr>
      <vt:lpstr>Utiliser le décalage et la réduction incorrectement</vt:lpstr>
      <vt:lpstr>Analyseur syntaxique LR</vt:lpstr>
      <vt:lpstr>« Handle »</vt:lpstr>
      <vt:lpstr>« Handle »</vt:lpstr>
      <vt:lpstr>Décalage, réduction et « handle »</vt:lpstr>
      <vt:lpstr>Section 14</vt:lpstr>
      <vt:lpstr>sujets</vt:lpstr>
      <vt:lpstr>Concept de la concurrence</vt:lpstr>
      <vt:lpstr>Pourquoi étudier la concurrence?</vt:lpstr>
      <vt:lpstr>Concurrence à niveau sous-programme</vt:lpstr>
      <vt:lpstr>Synchronisation</vt:lpstr>
      <vt:lpstr>Le besoin de la synchronisation compétitive</vt:lpstr>
      <vt:lpstr>Section critique</vt:lpstr>
      <vt:lpstr>États de tâches (thread)</vt:lpstr>
      <vt:lpstr>Sémaphores</vt:lpstr>
      <vt:lpstr>Sémaphores</vt:lpstr>
      <vt:lpstr>Sémaphores</vt:lpstr>
      <vt:lpstr>Sémaphores</vt:lpstr>
      <vt:lpstr>Synchronisation avec sémaphore</vt:lpstr>
      <vt:lpstr>Synchronisation avec sémaphore</vt:lpstr>
      <vt:lpstr>Producteur et consommateur</vt:lpstr>
      <vt:lpstr>Ajouter la synchronisation compétitive</vt:lpstr>
      <vt:lpstr>Synchronisation compétitive (II)</vt:lpstr>
      <vt:lpstr>Inter-blocages</vt:lpstr>
      <vt:lpstr>Inter-blocages</vt:lpstr>
      <vt:lpstr>Conditions pour un inter-blocage</vt:lpstr>
      <vt:lpstr>Exemple d’inter-blocage</vt:lpstr>
      <vt:lpstr>Stratégie pour manipuler les inter-blocages</vt:lpstr>
      <vt:lpstr>Section 15</vt:lpstr>
      <vt:lpstr>Sujets</vt:lpstr>
      <vt:lpstr>Moniteur</vt:lpstr>
      <vt:lpstr>Moniteur</vt:lpstr>
      <vt:lpstr>Moniteur vs Sémaphore</vt:lpstr>
      <vt:lpstr>Synchronisation compétitive</vt:lpstr>
      <vt:lpstr>Synchronisation coopérative</vt:lpstr>
      <vt:lpstr>Exemple d’utilisation d’un moniteur</vt:lpstr>
      <vt:lpstr>Exemple d’utilisation d’un moniteur</vt:lpstr>
      <vt:lpstr>Exemple d’utilisation d’un moniteur</vt:lpstr>
      <vt:lpstr>Exemple d’utilisation d’un moniteur</vt:lpstr>
      <vt:lpstr>Exemple d’utilisation d’un moniteur</vt:lpstr>
      <vt:lpstr>Exemple d’utilisation d’un moniteur</vt:lpstr>
      <vt:lpstr>Exemple d’utilisation d’un moniteur</vt:lpstr>
      <vt:lpstr>Exemple d’utilisation d’un moniteur</vt:lpstr>
      <vt:lpstr>Exemple d’utilisation d’un moniteur</vt:lpstr>
      <vt:lpstr>Exemple d’utilisation d’un moniteur</vt:lpstr>
      <vt:lpstr>Exemple d’utilisation d’un moniteur</vt:lpstr>
      <vt:lpstr>Exemple d’utilisation d’un moniteur</vt:lpstr>
      <vt:lpstr>Exemple d’utilisation d’un moniteur</vt:lpstr>
      <vt:lpstr>Exemple: un tampon partagé</vt:lpstr>
      <vt:lpstr>Exemple: un tampon partagé</vt:lpstr>
      <vt:lpstr>Exemple: un tampon partagé</vt:lpstr>
      <vt:lpstr>Passage de Messages</vt:lpstr>
      <vt:lpstr>Passage de Messages</vt:lpstr>
      <vt:lpstr>Passage de messages asynchrone</vt:lpstr>
      <vt:lpstr>Passage de messages asynchrone</vt:lpstr>
      <vt:lpstr>Passage de message synchrone</vt:lpstr>
      <vt:lpstr>Rendez-vous </vt:lpstr>
      <vt:lpstr>les Threads java</vt:lpstr>
      <vt:lpstr>Threads Multiples</vt:lpstr>
      <vt:lpstr>États Thread</vt:lpstr>
      <vt:lpstr>Créer des threads en étendant la classe thread</vt:lpstr>
      <vt:lpstr>Créer des threads en implémentant l’interface exécutable</vt:lpstr>
      <vt:lpstr>Thread Groups</vt:lpstr>
      <vt:lpstr>Utilisation des groupes de thread</vt:lpstr>
      <vt:lpstr>Priorités</vt:lpstr>
      <vt:lpstr>Section 16</vt:lpstr>
      <vt:lpstr>sujets</vt:lpstr>
      <vt:lpstr>Principes de base des threads Java</vt:lpstr>
      <vt:lpstr>Principes de base des threads Java</vt:lpstr>
      <vt:lpstr>Exemple Join</vt:lpstr>
      <vt:lpstr>Exemple Join</vt:lpstr>
      <vt:lpstr>Threads interrompant</vt:lpstr>
      <vt:lpstr>Exemple Interrupt</vt:lpstr>
      <vt:lpstr>Exemple Interrupt</vt:lpstr>
      <vt:lpstr>sémaphores Java</vt:lpstr>
      <vt:lpstr>Exemple de Sémaphore</vt:lpstr>
      <vt:lpstr>Question??</vt:lpstr>
      <vt:lpstr>Verrous internes</vt:lpstr>
      <vt:lpstr>Verrous internes</vt:lpstr>
      <vt:lpstr>Verrous internes</vt:lpstr>
      <vt:lpstr>Verrous internes</vt:lpstr>
      <vt:lpstr>Moniteurs Java</vt:lpstr>
      <vt:lpstr>Moniteurs Java</vt:lpstr>
      <vt:lpstr>Opérations “Wait”</vt:lpstr>
      <vt:lpstr>Opérations “Notify”</vt:lpstr>
      <vt:lpstr>Exemple de moniteur basé sur un verrou interne</vt:lpstr>
      <vt:lpstr>Exemple de moniteur vasé sur un verrou interne</vt:lpstr>
      <vt:lpstr>Exercice de Sémaphore</vt:lpstr>
      <vt:lpstr>Exercice de Sémaphore</vt:lpstr>
      <vt:lpstr>Un autre mécanisme pour créer des moniteurs</vt:lpstr>
      <vt:lpstr>Exemple “Lock”</vt:lpstr>
      <vt:lpstr>Un autre mécanisme pour créer des moniteurs</vt:lpstr>
      <vt:lpstr>Exemple de moniteur tampon (encore)</vt:lpstr>
      <vt:lpstr>Exemple de moniteur tampon (encore)</vt:lpstr>
      <vt:lpstr>Exemple de moniteur tampon (encore)</vt:lpstr>
      <vt:lpstr>“verrou” vs “Synchronisé”</vt:lpstr>
      <vt:lpstr>“verrou” vs “Synchronisé”</vt:lpstr>
      <vt:lpstr>Variables atomiques</vt:lpstr>
      <vt:lpstr>Exemples de variables atomiques</vt:lpstr>
      <vt:lpstr>Section 17</vt:lpstr>
      <vt:lpstr>sujets</vt:lpstr>
      <vt:lpstr>Ordonnancement de CPU</vt:lpstr>
      <vt:lpstr>Assomption:  bursts du cpu</vt:lpstr>
      <vt:lpstr>Qu’est-ce qui est important dans un algorithme d’ordonnancement?</vt:lpstr>
      <vt:lpstr>Qu’est-ce qui est important dans un algorithme d’ordonnancement?</vt:lpstr>
      <vt:lpstr>Qu’est-ce qui est important dans un algorithme d’ordonnancement?</vt:lpstr>
      <vt:lpstr>Qu’est-ce qui est important dans un algorithme d’ordonnancement?</vt:lpstr>
      <vt:lpstr>Algorithmes d’Ordonnancement: First-Come, First-Served (FCFS)</vt:lpstr>
      <vt:lpstr>Algorithmes d’ordonnancement: First-Come, First-Served (FCFS)</vt:lpstr>
      <vt:lpstr>Algorithmes d’ordonnancement: First-Come, First-Served (FCFS)</vt:lpstr>
      <vt:lpstr>Algorithmes d’ordonnancement: First-Come, First-Served (FCFS)</vt:lpstr>
      <vt:lpstr>Algorithmes d’ordonnancement: First-Come, First-Served (FCFS)</vt:lpstr>
      <vt:lpstr>Comment peut-on améliorer ceci?</vt:lpstr>
      <vt:lpstr>Ordonnancement Round Robin (RR)</vt:lpstr>
      <vt:lpstr>Ordonnancement Round Robin (RR)</vt:lpstr>
      <vt:lpstr>Exemple de RR avec quantum de temps = 4</vt:lpstr>
      <vt:lpstr>Exemple de RR avec quantum de temps = 4</vt:lpstr>
      <vt:lpstr>Exemple de RR avec quantum de temps = 20</vt:lpstr>
      <vt:lpstr>Exemple de RR avec quantum de temps = 20</vt:lpstr>
      <vt:lpstr>Sommaire de RR</vt:lpstr>
      <vt:lpstr>Section 18</vt:lpstr>
      <vt:lpstr>Topics</vt:lpstr>
      <vt:lpstr>Dreams of a Programmer</vt:lpstr>
      <vt:lpstr>What is a Web Service ?</vt:lpstr>
      <vt:lpstr>What is a Web Service ?</vt:lpstr>
      <vt:lpstr>creating and using Web services</vt:lpstr>
      <vt:lpstr>High Level Perspective</vt:lpstr>
      <vt:lpstr>High Level Perspective</vt:lpstr>
      <vt:lpstr>Web Service Call</vt:lpstr>
      <vt:lpstr>Ideal World Scenario: Discovery Service</vt:lpstr>
      <vt:lpstr>Discovery Service</vt:lpstr>
      <vt:lpstr>Discovery Service</vt:lpstr>
      <vt:lpstr>Discovery Service</vt:lpstr>
      <vt:lpstr>WSDL</vt:lpstr>
      <vt:lpstr>Sample WSDL</vt:lpstr>
      <vt:lpstr>Sample WSDL</vt:lpstr>
      <vt:lpstr>Sample WSDL</vt:lpstr>
      <vt:lpstr>Sample WSDL</vt:lpstr>
      <vt:lpstr>Sample WSDL</vt:lpstr>
      <vt:lpstr>Sample WSDL</vt:lpstr>
      <vt:lpstr>Sample WSDL</vt:lpstr>
      <vt:lpstr>SOAP Message</vt:lpstr>
      <vt:lpstr>Why Is It So Useful?</vt:lpstr>
      <vt:lpstr>Why Is It So Useful?</vt:lpstr>
      <vt:lpstr>Why Is It So Useful?</vt:lpstr>
      <vt:lpstr>Why Is It So Useful?</vt:lpstr>
      <vt:lpstr>Merci!</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Séance 0</dc:title>
  <dc:creator>halosman</dc:creator>
  <cp:lastModifiedBy>Gregor v. Bochmann</cp:lastModifiedBy>
  <cp:revision>11</cp:revision>
  <dcterms:created xsi:type="dcterms:W3CDTF">2014-09-04T14:27:39Z</dcterms:created>
  <dcterms:modified xsi:type="dcterms:W3CDTF">2014-09-05T01:10:54Z</dcterms:modified>
</cp:coreProperties>
</file>